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4" r:id="rId3"/>
    <p:sldId id="261" r:id="rId4"/>
    <p:sldId id="262" r:id="rId5"/>
    <p:sldId id="257" r:id="rId6"/>
    <p:sldId id="260" r:id="rId7"/>
    <p:sldId id="263" r:id="rId8"/>
    <p:sldId id="266" r:id="rId9"/>
    <p:sldId id="264" r:id="rId10"/>
    <p:sldId id="265" r:id="rId11"/>
    <p:sldId id="268" r:id="rId12"/>
    <p:sldId id="267" r:id="rId13"/>
    <p:sldId id="269" r:id="rId14"/>
    <p:sldId id="270" r:id="rId15"/>
    <p:sldId id="271" r:id="rId16"/>
    <p:sldId id="272" r:id="rId17"/>
    <p:sldId id="273" r:id="rId18"/>
    <p:sldId id="275"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57" autoAdjust="0"/>
    <p:restoredTop sz="94660"/>
  </p:normalViewPr>
  <p:slideViewPr>
    <p:cSldViewPr snapToGrid="0">
      <p:cViewPr varScale="1">
        <p:scale>
          <a:sx n="84" d="100"/>
          <a:sy n="84" d="100"/>
        </p:scale>
        <p:origin x="76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018B767-4227-D888-B990-BDFFA98E3499}"/>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0180356F-32AC-0CD8-AA32-BE1821CDAF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9A64FCCD-5DAB-F4DB-F61B-BD9718C0CCA1}"/>
              </a:ext>
            </a:extLst>
          </p:cNvPr>
          <p:cNvSpPr>
            <a:spLocks noGrp="1"/>
          </p:cNvSpPr>
          <p:nvPr>
            <p:ph type="dt" sz="half" idx="10"/>
          </p:nvPr>
        </p:nvSpPr>
        <p:spPr/>
        <p:txBody>
          <a:bodyPr/>
          <a:lstStyle/>
          <a:p>
            <a:fld id="{28E4494C-E598-4AEB-9F0B-05FD862E533D}" type="datetimeFigureOut">
              <a:rPr lang="tr-TR" smtClean="0"/>
              <a:t>7.06.2023</a:t>
            </a:fld>
            <a:endParaRPr lang="tr-TR"/>
          </a:p>
        </p:txBody>
      </p:sp>
      <p:sp>
        <p:nvSpPr>
          <p:cNvPr id="5" name="Alt Bilgi Yer Tutucusu 4">
            <a:extLst>
              <a:ext uri="{FF2B5EF4-FFF2-40B4-BE49-F238E27FC236}">
                <a16:creationId xmlns:a16="http://schemas.microsoft.com/office/drawing/2014/main" id="{FC89D404-1D6D-5005-8803-DF00AD52BC9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B6D6671-A48F-1E65-8680-FCE4512574A3}"/>
              </a:ext>
            </a:extLst>
          </p:cNvPr>
          <p:cNvSpPr>
            <a:spLocks noGrp="1"/>
          </p:cNvSpPr>
          <p:nvPr>
            <p:ph type="sldNum" sz="quarter" idx="12"/>
          </p:nvPr>
        </p:nvSpPr>
        <p:spPr/>
        <p:txBody>
          <a:bodyPr/>
          <a:lstStyle/>
          <a:p>
            <a:fld id="{DBCD7344-7AE9-4C0B-9D4B-6EDB01290A99}" type="slidenum">
              <a:rPr lang="tr-TR" smtClean="0"/>
              <a:t>‹#›</a:t>
            </a:fld>
            <a:endParaRPr lang="tr-TR"/>
          </a:p>
        </p:txBody>
      </p:sp>
    </p:spTree>
    <p:extLst>
      <p:ext uri="{BB962C8B-B14F-4D97-AF65-F5344CB8AC3E}">
        <p14:creationId xmlns:p14="http://schemas.microsoft.com/office/powerpoint/2010/main" val="3902180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07A2518-0EEB-78FF-5964-1EA68C49631C}"/>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78148E6D-ED48-6172-5C45-FF42EDBD0CDA}"/>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4049165-81B3-FB66-FADE-3ACDEC45E0BB}"/>
              </a:ext>
            </a:extLst>
          </p:cNvPr>
          <p:cNvSpPr>
            <a:spLocks noGrp="1"/>
          </p:cNvSpPr>
          <p:nvPr>
            <p:ph type="dt" sz="half" idx="10"/>
          </p:nvPr>
        </p:nvSpPr>
        <p:spPr/>
        <p:txBody>
          <a:bodyPr/>
          <a:lstStyle/>
          <a:p>
            <a:fld id="{28E4494C-E598-4AEB-9F0B-05FD862E533D}" type="datetimeFigureOut">
              <a:rPr lang="tr-TR" smtClean="0"/>
              <a:t>7.06.2023</a:t>
            </a:fld>
            <a:endParaRPr lang="tr-TR"/>
          </a:p>
        </p:txBody>
      </p:sp>
      <p:sp>
        <p:nvSpPr>
          <p:cNvPr id="5" name="Alt Bilgi Yer Tutucusu 4">
            <a:extLst>
              <a:ext uri="{FF2B5EF4-FFF2-40B4-BE49-F238E27FC236}">
                <a16:creationId xmlns:a16="http://schemas.microsoft.com/office/drawing/2014/main" id="{9D17F3FA-F07B-3F17-2CBB-DD0C405AFA1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6AD38C1-333D-19F7-838A-63F649025465}"/>
              </a:ext>
            </a:extLst>
          </p:cNvPr>
          <p:cNvSpPr>
            <a:spLocks noGrp="1"/>
          </p:cNvSpPr>
          <p:nvPr>
            <p:ph type="sldNum" sz="quarter" idx="12"/>
          </p:nvPr>
        </p:nvSpPr>
        <p:spPr/>
        <p:txBody>
          <a:bodyPr/>
          <a:lstStyle/>
          <a:p>
            <a:fld id="{DBCD7344-7AE9-4C0B-9D4B-6EDB01290A99}" type="slidenum">
              <a:rPr lang="tr-TR" smtClean="0"/>
              <a:t>‹#›</a:t>
            </a:fld>
            <a:endParaRPr lang="tr-TR"/>
          </a:p>
        </p:txBody>
      </p:sp>
    </p:spTree>
    <p:extLst>
      <p:ext uri="{BB962C8B-B14F-4D97-AF65-F5344CB8AC3E}">
        <p14:creationId xmlns:p14="http://schemas.microsoft.com/office/powerpoint/2010/main" val="696999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048D1947-1FEF-4DE5-4ED0-93CA29D253A8}"/>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DE8511C3-9F1D-4F5C-0683-DD6EC164687A}"/>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AE7C873-63DB-7281-7108-CB7EDC53A276}"/>
              </a:ext>
            </a:extLst>
          </p:cNvPr>
          <p:cNvSpPr>
            <a:spLocks noGrp="1"/>
          </p:cNvSpPr>
          <p:nvPr>
            <p:ph type="dt" sz="half" idx="10"/>
          </p:nvPr>
        </p:nvSpPr>
        <p:spPr/>
        <p:txBody>
          <a:bodyPr/>
          <a:lstStyle/>
          <a:p>
            <a:fld id="{28E4494C-E598-4AEB-9F0B-05FD862E533D}" type="datetimeFigureOut">
              <a:rPr lang="tr-TR" smtClean="0"/>
              <a:t>7.06.2023</a:t>
            </a:fld>
            <a:endParaRPr lang="tr-TR"/>
          </a:p>
        </p:txBody>
      </p:sp>
      <p:sp>
        <p:nvSpPr>
          <p:cNvPr id="5" name="Alt Bilgi Yer Tutucusu 4">
            <a:extLst>
              <a:ext uri="{FF2B5EF4-FFF2-40B4-BE49-F238E27FC236}">
                <a16:creationId xmlns:a16="http://schemas.microsoft.com/office/drawing/2014/main" id="{151E6668-B682-B58C-681E-B20E466CD57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EACDC2C-1689-E10A-363D-7A7715684E3A}"/>
              </a:ext>
            </a:extLst>
          </p:cNvPr>
          <p:cNvSpPr>
            <a:spLocks noGrp="1"/>
          </p:cNvSpPr>
          <p:nvPr>
            <p:ph type="sldNum" sz="quarter" idx="12"/>
          </p:nvPr>
        </p:nvSpPr>
        <p:spPr/>
        <p:txBody>
          <a:bodyPr/>
          <a:lstStyle/>
          <a:p>
            <a:fld id="{DBCD7344-7AE9-4C0B-9D4B-6EDB01290A99}" type="slidenum">
              <a:rPr lang="tr-TR" smtClean="0"/>
              <a:t>‹#›</a:t>
            </a:fld>
            <a:endParaRPr lang="tr-TR"/>
          </a:p>
        </p:txBody>
      </p:sp>
    </p:spTree>
    <p:extLst>
      <p:ext uri="{BB962C8B-B14F-4D97-AF65-F5344CB8AC3E}">
        <p14:creationId xmlns:p14="http://schemas.microsoft.com/office/powerpoint/2010/main" val="1484045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1C758CC-4AAB-659A-7AD8-57353F7620F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D355BEC-4CB4-6856-DA77-78362400A21B}"/>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8709BF8-110F-6783-B3D4-1F19BB47CFE0}"/>
              </a:ext>
            </a:extLst>
          </p:cNvPr>
          <p:cNvSpPr>
            <a:spLocks noGrp="1"/>
          </p:cNvSpPr>
          <p:nvPr>
            <p:ph type="dt" sz="half" idx="10"/>
          </p:nvPr>
        </p:nvSpPr>
        <p:spPr/>
        <p:txBody>
          <a:bodyPr/>
          <a:lstStyle/>
          <a:p>
            <a:fld id="{28E4494C-E598-4AEB-9F0B-05FD862E533D}" type="datetimeFigureOut">
              <a:rPr lang="tr-TR" smtClean="0"/>
              <a:t>7.06.2023</a:t>
            </a:fld>
            <a:endParaRPr lang="tr-TR"/>
          </a:p>
        </p:txBody>
      </p:sp>
      <p:sp>
        <p:nvSpPr>
          <p:cNvPr id="5" name="Alt Bilgi Yer Tutucusu 4">
            <a:extLst>
              <a:ext uri="{FF2B5EF4-FFF2-40B4-BE49-F238E27FC236}">
                <a16:creationId xmlns:a16="http://schemas.microsoft.com/office/drawing/2014/main" id="{A729BB20-DDAA-72F3-7FDC-5089E300C69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2FFA835-0A54-F709-455D-49F17295037A}"/>
              </a:ext>
            </a:extLst>
          </p:cNvPr>
          <p:cNvSpPr>
            <a:spLocks noGrp="1"/>
          </p:cNvSpPr>
          <p:nvPr>
            <p:ph type="sldNum" sz="quarter" idx="12"/>
          </p:nvPr>
        </p:nvSpPr>
        <p:spPr/>
        <p:txBody>
          <a:bodyPr/>
          <a:lstStyle/>
          <a:p>
            <a:fld id="{DBCD7344-7AE9-4C0B-9D4B-6EDB01290A99}" type="slidenum">
              <a:rPr lang="tr-TR" smtClean="0"/>
              <a:t>‹#›</a:t>
            </a:fld>
            <a:endParaRPr lang="tr-TR"/>
          </a:p>
        </p:txBody>
      </p:sp>
    </p:spTree>
    <p:extLst>
      <p:ext uri="{BB962C8B-B14F-4D97-AF65-F5344CB8AC3E}">
        <p14:creationId xmlns:p14="http://schemas.microsoft.com/office/powerpoint/2010/main" val="1387904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BBFD68-2C4A-4883-90B1-27BC887B16CE}"/>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9584B209-E7A8-D31F-AB5C-F001DD7AF5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14A77B21-CE13-829E-9949-18F41D990999}"/>
              </a:ext>
            </a:extLst>
          </p:cNvPr>
          <p:cNvSpPr>
            <a:spLocks noGrp="1"/>
          </p:cNvSpPr>
          <p:nvPr>
            <p:ph type="dt" sz="half" idx="10"/>
          </p:nvPr>
        </p:nvSpPr>
        <p:spPr/>
        <p:txBody>
          <a:bodyPr/>
          <a:lstStyle/>
          <a:p>
            <a:fld id="{28E4494C-E598-4AEB-9F0B-05FD862E533D}" type="datetimeFigureOut">
              <a:rPr lang="tr-TR" smtClean="0"/>
              <a:t>7.06.2023</a:t>
            </a:fld>
            <a:endParaRPr lang="tr-TR"/>
          </a:p>
        </p:txBody>
      </p:sp>
      <p:sp>
        <p:nvSpPr>
          <p:cNvPr id="5" name="Alt Bilgi Yer Tutucusu 4">
            <a:extLst>
              <a:ext uri="{FF2B5EF4-FFF2-40B4-BE49-F238E27FC236}">
                <a16:creationId xmlns:a16="http://schemas.microsoft.com/office/drawing/2014/main" id="{52316DF3-5E00-2CD2-4E2C-0F9E0A136DC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659DA9C-C460-B3A1-7FCD-16DD79B06259}"/>
              </a:ext>
            </a:extLst>
          </p:cNvPr>
          <p:cNvSpPr>
            <a:spLocks noGrp="1"/>
          </p:cNvSpPr>
          <p:nvPr>
            <p:ph type="sldNum" sz="quarter" idx="12"/>
          </p:nvPr>
        </p:nvSpPr>
        <p:spPr/>
        <p:txBody>
          <a:bodyPr/>
          <a:lstStyle/>
          <a:p>
            <a:fld id="{DBCD7344-7AE9-4C0B-9D4B-6EDB01290A99}" type="slidenum">
              <a:rPr lang="tr-TR" smtClean="0"/>
              <a:t>‹#›</a:t>
            </a:fld>
            <a:endParaRPr lang="tr-TR"/>
          </a:p>
        </p:txBody>
      </p:sp>
    </p:spTree>
    <p:extLst>
      <p:ext uri="{BB962C8B-B14F-4D97-AF65-F5344CB8AC3E}">
        <p14:creationId xmlns:p14="http://schemas.microsoft.com/office/powerpoint/2010/main" val="3913747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5B5C2D-EB30-CC9C-9DF2-9F487A3D62C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B0D873C-62A3-FF63-78C0-4BA105E236E6}"/>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76600BE8-E75E-04A6-4568-DE9D7E72AA6E}"/>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91D8B74E-A24D-D07C-E74D-9658D16FB246}"/>
              </a:ext>
            </a:extLst>
          </p:cNvPr>
          <p:cNvSpPr>
            <a:spLocks noGrp="1"/>
          </p:cNvSpPr>
          <p:nvPr>
            <p:ph type="dt" sz="half" idx="10"/>
          </p:nvPr>
        </p:nvSpPr>
        <p:spPr/>
        <p:txBody>
          <a:bodyPr/>
          <a:lstStyle/>
          <a:p>
            <a:fld id="{28E4494C-E598-4AEB-9F0B-05FD862E533D}" type="datetimeFigureOut">
              <a:rPr lang="tr-TR" smtClean="0"/>
              <a:t>7.06.2023</a:t>
            </a:fld>
            <a:endParaRPr lang="tr-TR"/>
          </a:p>
        </p:txBody>
      </p:sp>
      <p:sp>
        <p:nvSpPr>
          <p:cNvPr id="6" name="Alt Bilgi Yer Tutucusu 5">
            <a:extLst>
              <a:ext uri="{FF2B5EF4-FFF2-40B4-BE49-F238E27FC236}">
                <a16:creationId xmlns:a16="http://schemas.microsoft.com/office/drawing/2014/main" id="{A10041E1-2384-5B63-3A34-60029D95F54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40ED370-F111-87B6-647D-C416CA643096}"/>
              </a:ext>
            </a:extLst>
          </p:cNvPr>
          <p:cNvSpPr>
            <a:spLocks noGrp="1"/>
          </p:cNvSpPr>
          <p:nvPr>
            <p:ph type="sldNum" sz="quarter" idx="12"/>
          </p:nvPr>
        </p:nvSpPr>
        <p:spPr/>
        <p:txBody>
          <a:bodyPr/>
          <a:lstStyle/>
          <a:p>
            <a:fld id="{DBCD7344-7AE9-4C0B-9D4B-6EDB01290A99}" type="slidenum">
              <a:rPr lang="tr-TR" smtClean="0"/>
              <a:t>‹#›</a:t>
            </a:fld>
            <a:endParaRPr lang="tr-TR"/>
          </a:p>
        </p:txBody>
      </p:sp>
    </p:spTree>
    <p:extLst>
      <p:ext uri="{BB962C8B-B14F-4D97-AF65-F5344CB8AC3E}">
        <p14:creationId xmlns:p14="http://schemas.microsoft.com/office/powerpoint/2010/main" val="2539463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D95DC0A-6F2A-B47D-7811-E105DA42228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676FA8EE-48CF-5D28-E651-46C459AB49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B0D1BD26-1794-1E78-86B7-FD59B18493D7}"/>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BD44C8C6-5434-81BC-7126-9BA9BAD71C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3E352018-B5D3-B964-C2B6-01EAF5344AEB}"/>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67008F85-634D-8740-D7C8-3246D1389B8C}"/>
              </a:ext>
            </a:extLst>
          </p:cNvPr>
          <p:cNvSpPr>
            <a:spLocks noGrp="1"/>
          </p:cNvSpPr>
          <p:nvPr>
            <p:ph type="dt" sz="half" idx="10"/>
          </p:nvPr>
        </p:nvSpPr>
        <p:spPr/>
        <p:txBody>
          <a:bodyPr/>
          <a:lstStyle/>
          <a:p>
            <a:fld id="{28E4494C-E598-4AEB-9F0B-05FD862E533D}" type="datetimeFigureOut">
              <a:rPr lang="tr-TR" smtClean="0"/>
              <a:t>7.06.2023</a:t>
            </a:fld>
            <a:endParaRPr lang="tr-TR"/>
          </a:p>
        </p:txBody>
      </p:sp>
      <p:sp>
        <p:nvSpPr>
          <p:cNvPr id="8" name="Alt Bilgi Yer Tutucusu 7">
            <a:extLst>
              <a:ext uri="{FF2B5EF4-FFF2-40B4-BE49-F238E27FC236}">
                <a16:creationId xmlns:a16="http://schemas.microsoft.com/office/drawing/2014/main" id="{6D898EF3-942D-5584-1F01-83171B9624F1}"/>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3D23BFC8-912A-C53E-7DE3-B13D4060F2B4}"/>
              </a:ext>
            </a:extLst>
          </p:cNvPr>
          <p:cNvSpPr>
            <a:spLocks noGrp="1"/>
          </p:cNvSpPr>
          <p:nvPr>
            <p:ph type="sldNum" sz="quarter" idx="12"/>
          </p:nvPr>
        </p:nvSpPr>
        <p:spPr/>
        <p:txBody>
          <a:bodyPr/>
          <a:lstStyle/>
          <a:p>
            <a:fld id="{DBCD7344-7AE9-4C0B-9D4B-6EDB01290A99}" type="slidenum">
              <a:rPr lang="tr-TR" smtClean="0"/>
              <a:t>‹#›</a:t>
            </a:fld>
            <a:endParaRPr lang="tr-TR"/>
          </a:p>
        </p:txBody>
      </p:sp>
    </p:spTree>
    <p:extLst>
      <p:ext uri="{BB962C8B-B14F-4D97-AF65-F5344CB8AC3E}">
        <p14:creationId xmlns:p14="http://schemas.microsoft.com/office/powerpoint/2010/main" val="68858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4026C1D-48B5-EC80-9DB3-19E378BBA74A}"/>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355D4C77-7912-2967-429A-DED3800681F4}"/>
              </a:ext>
            </a:extLst>
          </p:cNvPr>
          <p:cNvSpPr>
            <a:spLocks noGrp="1"/>
          </p:cNvSpPr>
          <p:nvPr>
            <p:ph type="dt" sz="half" idx="10"/>
          </p:nvPr>
        </p:nvSpPr>
        <p:spPr/>
        <p:txBody>
          <a:bodyPr/>
          <a:lstStyle/>
          <a:p>
            <a:fld id="{28E4494C-E598-4AEB-9F0B-05FD862E533D}" type="datetimeFigureOut">
              <a:rPr lang="tr-TR" smtClean="0"/>
              <a:t>7.06.2023</a:t>
            </a:fld>
            <a:endParaRPr lang="tr-TR"/>
          </a:p>
        </p:txBody>
      </p:sp>
      <p:sp>
        <p:nvSpPr>
          <p:cNvPr id="4" name="Alt Bilgi Yer Tutucusu 3">
            <a:extLst>
              <a:ext uri="{FF2B5EF4-FFF2-40B4-BE49-F238E27FC236}">
                <a16:creationId xmlns:a16="http://schemas.microsoft.com/office/drawing/2014/main" id="{C5A238E3-0A21-F6E3-564D-80E8E8AB8CC1}"/>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6FC0E758-FFC8-ED56-4396-922EAB5F8302}"/>
              </a:ext>
            </a:extLst>
          </p:cNvPr>
          <p:cNvSpPr>
            <a:spLocks noGrp="1"/>
          </p:cNvSpPr>
          <p:nvPr>
            <p:ph type="sldNum" sz="quarter" idx="12"/>
          </p:nvPr>
        </p:nvSpPr>
        <p:spPr/>
        <p:txBody>
          <a:bodyPr/>
          <a:lstStyle/>
          <a:p>
            <a:fld id="{DBCD7344-7AE9-4C0B-9D4B-6EDB01290A99}" type="slidenum">
              <a:rPr lang="tr-TR" smtClean="0"/>
              <a:t>‹#›</a:t>
            </a:fld>
            <a:endParaRPr lang="tr-TR"/>
          </a:p>
        </p:txBody>
      </p:sp>
    </p:spTree>
    <p:extLst>
      <p:ext uri="{BB962C8B-B14F-4D97-AF65-F5344CB8AC3E}">
        <p14:creationId xmlns:p14="http://schemas.microsoft.com/office/powerpoint/2010/main" val="1583405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1091F764-D74D-7928-85CD-468B18B76DF3}"/>
              </a:ext>
            </a:extLst>
          </p:cNvPr>
          <p:cNvSpPr>
            <a:spLocks noGrp="1"/>
          </p:cNvSpPr>
          <p:nvPr>
            <p:ph type="dt" sz="half" idx="10"/>
          </p:nvPr>
        </p:nvSpPr>
        <p:spPr/>
        <p:txBody>
          <a:bodyPr/>
          <a:lstStyle/>
          <a:p>
            <a:fld id="{28E4494C-E598-4AEB-9F0B-05FD862E533D}" type="datetimeFigureOut">
              <a:rPr lang="tr-TR" smtClean="0"/>
              <a:t>7.06.2023</a:t>
            </a:fld>
            <a:endParaRPr lang="tr-TR"/>
          </a:p>
        </p:txBody>
      </p:sp>
      <p:sp>
        <p:nvSpPr>
          <p:cNvPr id="3" name="Alt Bilgi Yer Tutucusu 2">
            <a:extLst>
              <a:ext uri="{FF2B5EF4-FFF2-40B4-BE49-F238E27FC236}">
                <a16:creationId xmlns:a16="http://schemas.microsoft.com/office/drawing/2014/main" id="{7C66C80C-F975-1E6E-7966-57B667F4F7EA}"/>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34BCC6A5-A236-4547-D293-CC35A6755FD8}"/>
              </a:ext>
            </a:extLst>
          </p:cNvPr>
          <p:cNvSpPr>
            <a:spLocks noGrp="1"/>
          </p:cNvSpPr>
          <p:nvPr>
            <p:ph type="sldNum" sz="quarter" idx="12"/>
          </p:nvPr>
        </p:nvSpPr>
        <p:spPr/>
        <p:txBody>
          <a:bodyPr/>
          <a:lstStyle/>
          <a:p>
            <a:fld id="{DBCD7344-7AE9-4C0B-9D4B-6EDB01290A99}" type="slidenum">
              <a:rPr lang="tr-TR" smtClean="0"/>
              <a:t>‹#›</a:t>
            </a:fld>
            <a:endParaRPr lang="tr-TR"/>
          </a:p>
        </p:txBody>
      </p:sp>
    </p:spTree>
    <p:extLst>
      <p:ext uri="{BB962C8B-B14F-4D97-AF65-F5344CB8AC3E}">
        <p14:creationId xmlns:p14="http://schemas.microsoft.com/office/powerpoint/2010/main" val="390923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791591-F01A-1806-040F-DDA79FC165A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9B6B8795-2348-D943-174F-C9BB883AB4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4B4AEB07-8321-C61E-73C0-8E8DB2B004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155E4148-699E-E4C6-E7D4-C951756A95EA}"/>
              </a:ext>
            </a:extLst>
          </p:cNvPr>
          <p:cNvSpPr>
            <a:spLocks noGrp="1"/>
          </p:cNvSpPr>
          <p:nvPr>
            <p:ph type="dt" sz="half" idx="10"/>
          </p:nvPr>
        </p:nvSpPr>
        <p:spPr/>
        <p:txBody>
          <a:bodyPr/>
          <a:lstStyle/>
          <a:p>
            <a:fld id="{28E4494C-E598-4AEB-9F0B-05FD862E533D}" type="datetimeFigureOut">
              <a:rPr lang="tr-TR" smtClean="0"/>
              <a:t>7.06.2023</a:t>
            </a:fld>
            <a:endParaRPr lang="tr-TR"/>
          </a:p>
        </p:txBody>
      </p:sp>
      <p:sp>
        <p:nvSpPr>
          <p:cNvPr id="6" name="Alt Bilgi Yer Tutucusu 5">
            <a:extLst>
              <a:ext uri="{FF2B5EF4-FFF2-40B4-BE49-F238E27FC236}">
                <a16:creationId xmlns:a16="http://schemas.microsoft.com/office/drawing/2014/main" id="{8336FA6B-9FEA-D577-199E-15C5BFD12FB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BD8298E-FA56-6E9D-0E78-344D4F282495}"/>
              </a:ext>
            </a:extLst>
          </p:cNvPr>
          <p:cNvSpPr>
            <a:spLocks noGrp="1"/>
          </p:cNvSpPr>
          <p:nvPr>
            <p:ph type="sldNum" sz="quarter" idx="12"/>
          </p:nvPr>
        </p:nvSpPr>
        <p:spPr/>
        <p:txBody>
          <a:bodyPr/>
          <a:lstStyle/>
          <a:p>
            <a:fld id="{DBCD7344-7AE9-4C0B-9D4B-6EDB01290A99}" type="slidenum">
              <a:rPr lang="tr-TR" smtClean="0"/>
              <a:t>‹#›</a:t>
            </a:fld>
            <a:endParaRPr lang="tr-TR"/>
          </a:p>
        </p:txBody>
      </p:sp>
    </p:spTree>
    <p:extLst>
      <p:ext uri="{BB962C8B-B14F-4D97-AF65-F5344CB8AC3E}">
        <p14:creationId xmlns:p14="http://schemas.microsoft.com/office/powerpoint/2010/main" val="1420806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5B7C469-9362-44A4-2E14-6A1BE5DE5AE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FAB8C35F-2E54-5F71-9FC4-A0F20C2983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7E82454D-5453-5F38-76FA-A08F4EA2D8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59B7771-BAC2-D6E1-B496-367A38990C93}"/>
              </a:ext>
            </a:extLst>
          </p:cNvPr>
          <p:cNvSpPr>
            <a:spLocks noGrp="1"/>
          </p:cNvSpPr>
          <p:nvPr>
            <p:ph type="dt" sz="half" idx="10"/>
          </p:nvPr>
        </p:nvSpPr>
        <p:spPr/>
        <p:txBody>
          <a:bodyPr/>
          <a:lstStyle/>
          <a:p>
            <a:fld id="{28E4494C-E598-4AEB-9F0B-05FD862E533D}" type="datetimeFigureOut">
              <a:rPr lang="tr-TR" smtClean="0"/>
              <a:t>7.06.2023</a:t>
            </a:fld>
            <a:endParaRPr lang="tr-TR"/>
          </a:p>
        </p:txBody>
      </p:sp>
      <p:sp>
        <p:nvSpPr>
          <p:cNvPr id="6" name="Alt Bilgi Yer Tutucusu 5">
            <a:extLst>
              <a:ext uri="{FF2B5EF4-FFF2-40B4-BE49-F238E27FC236}">
                <a16:creationId xmlns:a16="http://schemas.microsoft.com/office/drawing/2014/main" id="{E1DF1CB4-73DB-B22D-B84F-0BFF82F8F11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416D264-D31F-B069-E683-081CA20C5AAA}"/>
              </a:ext>
            </a:extLst>
          </p:cNvPr>
          <p:cNvSpPr>
            <a:spLocks noGrp="1"/>
          </p:cNvSpPr>
          <p:nvPr>
            <p:ph type="sldNum" sz="quarter" idx="12"/>
          </p:nvPr>
        </p:nvSpPr>
        <p:spPr/>
        <p:txBody>
          <a:bodyPr/>
          <a:lstStyle/>
          <a:p>
            <a:fld id="{DBCD7344-7AE9-4C0B-9D4B-6EDB01290A99}" type="slidenum">
              <a:rPr lang="tr-TR" smtClean="0"/>
              <a:t>‹#›</a:t>
            </a:fld>
            <a:endParaRPr lang="tr-TR"/>
          </a:p>
        </p:txBody>
      </p:sp>
    </p:spTree>
    <p:extLst>
      <p:ext uri="{BB962C8B-B14F-4D97-AF65-F5344CB8AC3E}">
        <p14:creationId xmlns:p14="http://schemas.microsoft.com/office/powerpoint/2010/main" val="4208317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F4EC2161-3A37-7815-3B20-8F164835F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BCEA1F2-D079-7C31-B2D4-B1EA780F81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CA11E66-E377-FAC6-70ED-09A6ABC110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E4494C-E598-4AEB-9F0B-05FD862E533D}" type="datetimeFigureOut">
              <a:rPr lang="tr-TR" smtClean="0"/>
              <a:t>7.06.2023</a:t>
            </a:fld>
            <a:endParaRPr lang="tr-TR"/>
          </a:p>
        </p:txBody>
      </p:sp>
      <p:sp>
        <p:nvSpPr>
          <p:cNvPr id="5" name="Alt Bilgi Yer Tutucusu 4">
            <a:extLst>
              <a:ext uri="{FF2B5EF4-FFF2-40B4-BE49-F238E27FC236}">
                <a16:creationId xmlns:a16="http://schemas.microsoft.com/office/drawing/2014/main" id="{65059063-77B1-13E7-3298-9D4B2F286E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BDE2954B-797D-8536-7E48-F93D736401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CD7344-7AE9-4C0B-9D4B-6EDB01290A99}" type="slidenum">
              <a:rPr lang="tr-TR" smtClean="0"/>
              <a:t>‹#›</a:t>
            </a:fld>
            <a:endParaRPr lang="tr-TR"/>
          </a:p>
        </p:txBody>
      </p:sp>
    </p:spTree>
    <p:extLst>
      <p:ext uri="{BB962C8B-B14F-4D97-AF65-F5344CB8AC3E}">
        <p14:creationId xmlns:p14="http://schemas.microsoft.com/office/powerpoint/2010/main" val="30359161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idx="4294967295"/>
          </p:nvPr>
        </p:nvSpPr>
        <p:spPr>
          <a:xfrm>
            <a:off x="1519238" y="1122363"/>
            <a:ext cx="10672762" cy="2387600"/>
          </a:xfrm>
        </p:spPr>
        <p:txBody>
          <a:bodyPr>
            <a:noAutofit/>
          </a:bodyPr>
          <a:lstStyle/>
          <a:p>
            <a:r>
              <a:rPr lang="tr-TR" sz="3600" dirty="0"/>
              <a:t>       </a:t>
            </a:r>
            <a:br>
              <a:rPr lang="tr-TR" sz="3600" dirty="0"/>
            </a:br>
            <a:br>
              <a:rPr lang="tr-TR" sz="3600" dirty="0"/>
            </a:br>
            <a:br>
              <a:rPr lang="tr-TR" sz="3600" dirty="0"/>
            </a:br>
            <a:br>
              <a:rPr lang="tr-TR" sz="3600" dirty="0"/>
            </a:br>
            <a:br>
              <a:rPr lang="tr-TR" sz="3600" dirty="0"/>
            </a:br>
            <a:br>
              <a:rPr lang="tr-TR" sz="3600" dirty="0"/>
            </a:br>
            <a:br>
              <a:rPr lang="tr-TR" sz="3600" dirty="0"/>
            </a:br>
            <a:r>
              <a:rPr lang="tr-TR" sz="3600" dirty="0"/>
              <a:t>           </a:t>
            </a:r>
            <a:r>
              <a:rPr lang="tr-TR" sz="3600" b="1" dirty="0">
                <a:solidFill>
                  <a:srgbClr val="FF0000"/>
                </a:solidFill>
              </a:rPr>
              <a:t>ÇOCUK EĞİTİMİNDE ÖDÜL ve CEZA</a:t>
            </a:r>
            <a:endParaRPr lang="tr-TR" sz="4000" b="1" dirty="0">
              <a:solidFill>
                <a:srgbClr val="FF0000"/>
              </a:solidFill>
            </a:endParaRPr>
          </a:p>
        </p:txBody>
      </p:sp>
      <p:pic>
        <p:nvPicPr>
          <p:cNvPr id="4" name="Resim 3"/>
          <p:cNvPicPr>
            <a:picLocks noChangeAspect="1"/>
          </p:cNvPicPr>
          <p:nvPr/>
        </p:nvPicPr>
        <p:blipFill>
          <a:blip r:embed="rId2"/>
          <a:stretch>
            <a:fillRect/>
          </a:stretch>
        </p:blipFill>
        <p:spPr>
          <a:xfrm>
            <a:off x="898069" y="305998"/>
            <a:ext cx="4428000" cy="2657819"/>
          </a:xfrm>
          <a:prstGeom prst="rect">
            <a:avLst/>
          </a:prstGeom>
        </p:spPr>
      </p:pic>
      <p:pic>
        <p:nvPicPr>
          <p:cNvPr id="5" name="Resim 4"/>
          <p:cNvPicPr>
            <a:picLocks noChangeAspect="1"/>
          </p:cNvPicPr>
          <p:nvPr/>
        </p:nvPicPr>
        <p:blipFill>
          <a:blip r:embed="rId3"/>
          <a:stretch>
            <a:fillRect/>
          </a:stretch>
        </p:blipFill>
        <p:spPr>
          <a:xfrm>
            <a:off x="6424762" y="305998"/>
            <a:ext cx="4248000" cy="2662965"/>
          </a:xfrm>
          <a:prstGeom prst="rect">
            <a:avLst/>
          </a:prstGeom>
        </p:spPr>
      </p:pic>
      <p:pic>
        <p:nvPicPr>
          <p:cNvPr id="3" name="Resim 2">
            <a:extLst>
              <a:ext uri="{FF2B5EF4-FFF2-40B4-BE49-F238E27FC236}">
                <a16:creationId xmlns:a16="http://schemas.microsoft.com/office/drawing/2014/main" id="{8B9F2A24-5969-5B26-05B5-1353FFEDBEB4}"/>
              </a:ext>
            </a:extLst>
          </p:cNvPr>
          <p:cNvPicPr>
            <a:picLocks noChangeAspect="1"/>
          </p:cNvPicPr>
          <p:nvPr/>
        </p:nvPicPr>
        <p:blipFill>
          <a:blip r:embed="rId4"/>
          <a:stretch>
            <a:fillRect/>
          </a:stretch>
        </p:blipFill>
        <p:spPr>
          <a:xfrm>
            <a:off x="135326" y="4543765"/>
            <a:ext cx="2767824" cy="2383743"/>
          </a:xfrm>
          <a:prstGeom prst="rect">
            <a:avLst/>
          </a:prstGeom>
        </p:spPr>
      </p:pic>
      <p:pic>
        <p:nvPicPr>
          <p:cNvPr id="6" name="Resim 5">
            <a:extLst>
              <a:ext uri="{FF2B5EF4-FFF2-40B4-BE49-F238E27FC236}">
                <a16:creationId xmlns:a16="http://schemas.microsoft.com/office/drawing/2014/main" id="{A8770019-902C-7E80-763B-7776F4AD92E9}"/>
              </a:ext>
            </a:extLst>
          </p:cNvPr>
          <p:cNvPicPr>
            <a:picLocks noChangeAspect="1"/>
          </p:cNvPicPr>
          <p:nvPr/>
        </p:nvPicPr>
        <p:blipFill>
          <a:blip r:embed="rId5"/>
          <a:stretch>
            <a:fillRect/>
          </a:stretch>
        </p:blipFill>
        <p:spPr>
          <a:xfrm>
            <a:off x="9291898" y="4539030"/>
            <a:ext cx="2761727" cy="2353260"/>
          </a:xfrm>
          <a:prstGeom prst="rect">
            <a:avLst/>
          </a:prstGeom>
        </p:spPr>
      </p:pic>
      <p:sp>
        <p:nvSpPr>
          <p:cNvPr id="8" name="Metin kutusu 7">
            <a:extLst>
              <a:ext uri="{FF2B5EF4-FFF2-40B4-BE49-F238E27FC236}">
                <a16:creationId xmlns:a16="http://schemas.microsoft.com/office/drawing/2014/main" id="{D8659273-AB47-172F-F0D0-727E5E1331FD}"/>
              </a:ext>
            </a:extLst>
          </p:cNvPr>
          <p:cNvSpPr txBox="1"/>
          <p:nvPr/>
        </p:nvSpPr>
        <p:spPr>
          <a:xfrm>
            <a:off x="3047048" y="4728895"/>
            <a:ext cx="6097904" cy="830997"/>
          </a:xfrm>
          <a:prstGeom prst="rect">
            <a:avLst/>
          </a:prstGeom>
          <a:noFill/>
        </p:spPr>
        <p:txBody>
          <a:bodyPr wrap="square">
            <a:spAutoFit/>
          </a:bodyPr>
          <a:lstStyle/>
          <a:p>
            <a:pPr algn="ctr"/>
            <a:r>
              <a:rPr lang="tr-TR" sz="2400" b="1" dirty="0">
                <a:solidFill>
                  <a:schemeClr val="accent1">
                    <a:lumMod val="50000"/>
                  </a:schemeClr>
                </a:solidFill>
              </a:rPr>
              <a:t>Seyhan Rehberlik ve Araştırma Merkezi</a:t>
            </a:r>
          </a:p>
          <a:p>
            <a:pPr algn="ctr"/>
            <a:r>
              <a:rPr lang="tr-TR" sz="2400" b="1" dirty="0">
                <a:solidFill>
                  <a:schemeClr val="accent1">
                    <a:lumMod val="50000"/>
                  </a:schemeClr>
                </a:solidFill>
              </a:rPr>
              <a:t>PDR Bölümü</a:t>
            </a:r>
          </a:p>
        </p:txBody>
      </p:sp>
    </p:spTree>
    <p:extLst>
      <p:ext uri="{BB962C8B-B14F-4D97-AF65-F5344CB8AC3E}">
        <p14:creationId xmlns:p14="http://schemas.microsoft.com/office/powerpoint/2010/main" val="1481943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Ödül vermenin sonuçları aşağıdaki gibidir;</a:t>
            </a:r>
            <a:br>
              <a:rPr lang="tr-TR" dirty="0"/>
            </a:br>
            <a:endParaRPr lang="tr-TR" dirty="0"/>
          </a:p>
        </p:txBody>
      </p:sp>
      <p:sp>
        <p:nvSpPr>
          <p:cNvPr id="3" name="İçerik Yer Tutucusu 2"/>
          <p:cNvSpPr>
            <a:spLocks noGrp="1"/>
          </p:cNvSpPr>
          <p:nvPr>
            <p:ph idx="1"/>
          </p:nvPr>
        </p:nvSpPr>
        <p:spPr>
          <a:xfrm>
            <a:off x="838200" y="1291590"/>
            <a:ext cx="10515600" cy="4885373"/>
          </a:xfrm>
        </p:spPr>
        <p:txBody>
          <a:bodyPr>
            <a:normAutofit fontScale="92500"/>
          </a:bodyPr>
          <a:lstStyle/>
          <a:p>
            <a:pPr>
              <a:lnSpc>
                <a:spcPct val="170000"/>
              </a:lnSpc>
            </a:pPr>
            <a:endParaRPr lang="tr-TR" sz="1800" dirty="0"/>
          </a:p>
          <a:p>
            <a:pPr>
              <a:lnSpc>
                <a:spcPct val="170000"/>
              </a:lnSpc>
            </a:pPr>
            <a:r>
              <a:rPr lang="tr-TR" sz="1800" dirty="0"/>
              <a:t>Çocuk bir süre sonra ödüle alışacak ve duyarsızlaşacaktır ve ebeveynin daha büyük ödüller sunması gerekmektedir,</a:t>
            </a:r>
          </a:p>
          <a:p>
            <a:pPr>
              <a:lnSpc>
                <a:spcPct val="170000"/>
              </a:lnSpc>
            </a:pPr>
            <a:r>
              <a:rPr lang="tr-TR" sz="1800" dirty="0"/>
              <a:t>Ödül çocuğun davranışı içselleştirmesini engellemektedir, ödül olmadığında davranış da gerçekleşmemektedir,</a:t>
            </a:r>
          </a:p>
          <a:p>
            <a:pPr>
              <a:lnSpc>
                <a:spcPct val="170000"/>
              </a:lnSpc>
            </a:pPr>
            <a:r>
              <a:rPr lang="tr-TR" sz="1800" dirty="0"/>
              <a:t>Ödül doğru ve yanlış üzerine düşünmesinin önüne geçmekte, davranışın yalnızca ödül için yapılmasına neden olmaktadır,</a:t>
            </a:r>
          </a:p>
          <a:p>
            <a:pPr>
              <a:lnSpc>
                <a:spcPct val="170000"/>
              </a:lnSpc>
            </a:pPr>
            <a:r>
              <a:rPr lang="tr-TR" sz="1800" dirty="0"/>
              <a:t>Ödül motivasyon geliştirmesini engelleyerek dışsal motivasyonlara bağımlı olmasına neden olmaktadır,</a:t>
            </a:r>
          </a:p>
          <a:p>
            <a:pPr>
              <a:lnSpc>
                <a:spcPct val="170000"/>
              </a:lnSpc>
            </a:pPr>
            <a:r>
              <a:rPr lang="tr-TR" sz="1800" dirty="0"/>
              <a:t>Ödül çocuğun sorumluluk bilinci ve çözüm üretme becerisi kazanmasını engellemektedir.</a:t>
            </a:r>
          </a:p>
          <a:p>
            <a:pPr>
              <a:lnSpc>
                <a:spcPct val="170000"/>
              </a:lnSpc>
            </a:pPr>
            <a:r>
              <a:rPr lang="tr-TR" sz="1800" dirty="0"/>
              <a:t>Ceza ve ödül yöntemlerinin sonuçlarının benzerliği oldukça dikkat çekicidir.</a:t>
            </a:r>
          </a:p>
        </p:txBody>
      </p:sp>
    </p:spTree>
    <p:extLst>
      <p:ext uri="{BB962C8B-B14F-4D97-AF65-F5344CB8AC3E}">
        <p14:creationId xmlns:p14="http://schemas.microsoft.com/office/powerpoint/2010/main" val="3503841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rPr>
              <a:t>Ödüllendirme Nasıl Olmalıdır?</a:t>
            </a:r>
          </a:p>
        </p:txBody>
      </p:sp>
      <p:sp>
        <p:nvSpPr>
          <p:cNvPr id="3" name="İçerik Yer Tutucusu 2"/>
          <p:cNvSpPr>
            <a:spLocks noGrp="1"/>
          </p:cNvSpPr>
          <p:nvPr>
            <p:ph idx="1"/>
          </p:nvPr>
        </p:nvSpPr>
        <p:spPr/>
        <p:txBody>
          <a:bodyPr>
            <a:normAutofit fontScale="85000" lnSpcReduction="20000"/>
          </a:bodyPr>
          <a:lstStyle/>
          <a:p>
            <a:pPr algn="just">
              <a:lnSpc>
                <a:spcPct val="150000"/>
              </a:lnSpc>
            </a:pPr>
            <a:r>
              <a:rPr lang="tr-TR" dirty="0"/>
              <a:t>Ödül, istenen davranışı pekiştirmek ve olumlu bir geri bildirimde bulunmak olarak düşünülebilir. Bu şekilde bakıldığında “gülümsemek” ve “aferin” demek de bir ödüldür.</a:t>
            </a:r>
          </a:p>
          <a:p>
            <a:pPr algn="just">
              <a:lnSpc>
                <a:spcPct val="150000"/>
              </a:lnSpc>
            </a:pPr>
            <a:r>
              <a:rPr lang="tr-TR" dirty="0"/>
              <a:t>Ödülün motivasyonu artırıcı etkisi her yaş döneminde geçerlidir. Ancak hayata dair birçok davranışın kazandırılmaya çalışıldığı 0-10 yaş döneminde daha da önemlidir. Ve en iyi ödüllendirme şekli maddesel</a:t>
            </a:r>
          </a:p>
          <a:p>
            <a:pPr algn="just">
              <a:lnSpc>
                <a:spcPct val="150000"/>
              </a:lnSpc>
            </a:pPr>
            <a:r>
              <a:rPr lang="tr-TR" dirty="0"/>
              <a:t>değil duygusal ödüllendirmedir. Sürekli maddi ödüllere alıştırılan çocuğa gün gelecek en pahalı hediyeler bile doyum vermeyecektir. </a:t>
            </a:r>
          </a:p>
        </p:txBody>
      </p:sp>
    </p:spTree>
    <p:extLst>
      <p:ext uri="{BB962C8B-B14F-4D97-AF65-F5344CB8AC3E}">
        <p14:creationId xmlns:p14="http://schemas.microsoft.com/office/powerpoint/2010/main" val="4057968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solidFill>
                  <a:srgbClr val="FF0000"/>
                </a:solidFill>
              </a:rPr>
              <a:t>Çocuğun istenmeyen bir davranış sergilediği durumlarda başvurulabilecek yöntemler;</a:t>
            </a:r>
          </a:p>
        </p:txBody>
      </p:sp>
      <p:sp>
        <p:nvSpPr>
          <p:cNvPr id="3" name="İçerik Yer Tutucusu 2"/>
          <p:cNvSpPr>
            <a:spLocks noGrp="1"/>
          </p:cNvSpPr>
          <p:nvPr>
            <p:ph idx="1"/>
          </p:nvPr>
        </p:nvSpPr>
        <p:spPr>
          <a:xfrm>
            <a:off x="838200" y="1825624"/>
            <a:ext cx="10515600" cy="4758055"/>
          </a:xfrm>
        </p:spPr>
        <p:txBody>
          <a:bodyPr>
            <a:normAutofit fontScale="92500" lnSpcReduction="20000"/>
          </a:bodyPr>
          <a:lstStyle/>
          <a:p>
            <a:pPr>
              <a:lnSpc>
                <a:spcPct val="170000"/>
              </a:lnSpc>
            </a:pPr>
            <a:endParaRPr lang="tr-TR" sz="1800" dirty="0"/>
          </a:p>
          <a:p>
            <a:pPr>
              <a:lnSpc>
                <a:spcPct val="170000"/>
              </a:lnSpc>
            </a:pPr>
            <a:r>
              <a:rPr lang="tr-TR" sz="1800" dirty="0"/>
              <a:t>Davranışın kabul edilemez olduğunu net bir şekilde ifade etmek.</a:t>
            </a:r>
          </a:p>
          <a:p>
            <a:pPr>
              <a:lnSpc>
                <a:spcPct val="170000"/>
              </a:lnSpc>
            </a:pPr>
            <a:r>
              <a:rPr lang="tr-TR" sz="1800" dirty="0"/>
              <a:t>Yanlışı telafi etmenin yollarını göstermek (Oturma odasında top oynarken vazoyu deviren çocuğu temizliğe dahil etmek).</a:t>
            </a:r>
          </a:p>
          <a:p>
            <a:pPr>
              <a:lnSpc>
                <a:spcPct val="170000"/>
              </a:lnSpc>
            </a:pPr>
            <a:r>
              <a:rPr lang="tr-TR" sz="1800" dirty="0"/>
              <a:t>Seçenek sunmak (Oturma odasında topla oynayan çocuğa ya dışarıda oynayabileceği ya da topu kaldırıp arabaları ile oynayabileceği iki seçenek sunmak).</a:t>
            </a:r>
          </a:p>
          <a:p>
            <a:pPr>
              <a:lnSpc>
                <a:spcPct val="170000"/>
              </a:lnSpc>
            </a:pPr>
            <a:r>
              <a:rPr lang="tr-TR" sz="1800" dirty="0"/>
              <a:t>Çocuk davranışa devam ettiğinde küçük düşürmeden ve incitmeden harekete geçmek (Tüm uyarılara ve davranışın sonucunu yaşatmaya rağmen oturma odasında oynayan çocuğun topunu açıklama yaparak bir süre kaldırmak).</a:t>
            </a:r>
          </a:p>
          <a:p>
            <a:pPr>
              <a:lnSpc>
                <a:spcPct val="170000"/>
              </a:lnSpc>
            </a:pPr>
            <a:r>
              <a:rPr lang="tr-TR" sz="1800" dirty="0"/>
              <a:t>Olumlu davranışlara dikkat çekmek ve takdir etmek.</a:t>
            </a:r>
          </a:p>
          <a:p>
            <a:pPr marL="0" indent="0">
              <a:lnSpc>
                <a:spcPct val="170000"/>
              </a:lnSpc>
              <a:buNone/>
            </a:pPr>
            <a:r>
              <a:rPr lang="tr-TR" sz="1800" dirty="0"/>
              <a:t> </a:t>
            </a:r>
          </a:p>
        </p:txBody>
      </p:sp>
    </p:spTree>
    <p:extLst>
      <p:ext uri="{BB962C8B-B14F-4D97-AF65-F5344CB8AC3E}">
        <p14:creationId xmlns:p14="http://schemas.microsoft.com/office/powerpoint/2010/main" val="3231626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rPr>
              <a:t>Yaşa Göre Ödüllendirme Şu Şekilde Olmalıdır;</a:t>
            </a:r>
          </a:p>
        </p:txBody>
      </p:sp>
      <p:sp>
        <p:nvSpPr>
          <p:cNvPr id="3" name="İçerik Yer Tutucusu 2"/>
          <p:cNvSpPr>
            <a:spLocks noGrp="1"/>
          </p:cNvSpPr>
          <p:nvPr>
            <p:ph idx="1"/>
          </p:nvPr>
        </p:nvSpPr>
        <p:spPr/>
        <p:txBody>
          <a:bodyPr/>
          <a:lstStyle/>
          <a:p>
            <a:pPr algn="just">
              <a:lnSpc>
                <a:spcPct val="150000"/>
              </a:lnSpc>
            </a:pPr>
            <a:r>
              <a:rPr lang="tr-TR" dirty="0">
                <a:solidFill>
                  <a:srgbClr val="FF0000"/>
                </a:solidFill>
              </a:rPr>
              <a:t>0-6 Yaş Dönemi İçin Ödül Örnekleri</a:t>
            </a:r>
            <a:r>
              <a:rPr lang="tr-TR" dirty="0"/>
              <a:t>: Daha çok hediyelerin manevi değeri ön plana çıkarılmalıdır. Parka götürmek, masal anlatmak, oyun oynamak, kucaklamak/sarılmak, kukla oyunu oynamak, hayvanat bahçesine gitmek, lunaparka gitmek, oyun hamurları satın almak, çocuk tiyatrosuna götürmek, boyama kitabı almak, beraber müzik dinlemek/resim yapmak.</a:t>
            </a:r>
          </a:p>
        </p:txBody>
      </p:sp>
    </p:spTree>
    <p:extLst>
      <p:ext uri="{BB962C8B-B14F-4D97-AF65-F5344CB8AC3E}">
        <p14:creationId xmlns:p14="http://schemas.microsoft.com/office/powerpoint/2010/main" val="1755269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9560" y="431165"/>
            <a:ext cx="8145780" cy="4351338"/>
          </a:xfrm>
        </p:spPr>
        <p:txBody>
          <a:bodyPr>
            <a:normAutofit lnSpcReduction="10000"/>
          </a:bodyPr>
          <a:lstStyle/>
          <a:p>
            <a:pPr algn="just">
              <a:lnSpc>
                <a:spcPct val="150000"/>
              </a:lnSpc>
            </a:pPr>
            <a:r>
              <a:rPr lang="tr-TR" dirty="0">
                <a:solidFill>
                  <a:srgbClr val="FF0000"/>
                </a:solidFill>
              </a:rPr>
              <a:t>6-12 Yaş Dönemi İçin Ödül Örnekleri: </a:t>
            </a:r>
            <a:r>
              <a:rPr lang="tr-TR" dirty="0"/>
              <a:t>Daha çok kabiliyetlerini ön plana çıkaran program ve aktivitelere yönlendirme olmalıdır. Yemeğe götürmek, birlikte top oynamak, bisiklete binmesine izin vermek, bir </a:t>
            </a:r>
            <a:r>
              <a:rPr lang="tr-TR" dirty="0" err="1"/>
              <a:t>tv</a:t>
            </a:r>
            <a:r>
              <a:rPr lang="tr-TR" dirty="0"/>
              <a:t> programı izlemesine izin vermek, spor kursuna yazdırmak, bilgisayarla oynama saatini artırmak.</a:t>
            </a:r>
          </a:p>
        </p:txBody>
      </p:sp>
      <p:pic>
        <p:nvPicPr>
          <p:cNvPr id="4" name="Resim 3">
            <a:extLst>
              <a:ext uri="{FF2B5EF4-FFF2-40B4-BE49-F238E27FC236}">
                <a16:creationId xmlns:a16="http://schemas.microsoft.com/office/drawing/2014/main" id="{E164BC3C-EA2B-E12E-2615-B1BDCA71B438}"/>
              </a:ext>
            </a:extLst>
          </p:cNvPr>
          <p:cNvPicPr>
            <a:picLocks noChangeAspect="1"/>
          </p:cNvPicPr>
          <p:nvPr/>
        </p:nvPicPr>
        <p:blipFill>
          <a:blip r:embed="rId2"/>
          <a:stretch>
            <a:fillRect/>
          </a:stretch>
        </p:blipFill>
        <p:spPr>
          <a:xfrm>
            <a:off x="8740140" y="4491037"/>
            <a:ext cx="3162300" cy="2366963"/>
          </a:xfrm>
          <a:prstGeom prst="rect">
            <a:avLst/>
          </a:prstGeom>
          <a:ln>
            <a:noFill/>
          </a:ln>
          <a:effectLst>
            <a:softEdge rad="112500"/>
          </a:effectLst>
        </p:spPr>
      </p:pic>
    </p:spTree>
    <p:extLst>
      <p:ext uri="{BB962C8B-B14F-4D97-AF65-F5344CB8AC3E}">
        <p14:creationId xmlns:p14="http://schemas.microsoft.com/office/powerpoint/2010/main" val="2424929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41020" y="431165"/>
            <a:ext cx="10515600" cy="4351338"/>
          </a:xfrm>
        </p:spPr>
        <p:txBody>
          <a:bodyPr>
            <a:normAutofit fontScale="92500" lnSpcReduction="20000"/>
          </a:bodyPr>
          <a:lstStyle/>
          <a:p>
            <a:pPr algn="just">
              <a:lnSpc>
                <a:spcPct val="150000"/>
              </a:lnSpc>
            </a:pPr>
            <a:r>
              <a:rPr lang="tr-TR" dirty="0"/>
              <a:t>Ergenlik Dönemi İçin Ödül Örnekleri: Sorumluluk taşımasına izin verici ödüllendirmelerde bulunmak bu dönem için uygun olacaktır. Evde kutlama yapmasına izin vermek, dans kursuna yazdırmak, arkadaşlarıyla geziye gitmesine izin vermek, odasını dekore etmesine izin vermek, arkadaşında kalmasına izin vermek, kısa süreli para kazanabileceği bir iş için izin vermek, yaz kampına göndermek, eve arkadaşını çağırmasına izin vermek, istediği </a:t>
            </a:r>
            <a:r>
              <a:rPr lang="tr-TR" dirty="0" err="1"/>
              <a:t>tv</a:t>
            </a:r>
            <a:r>
              <a:rPr lang="tr-TR" dirty="0"/>
              <a:t> programlarını izlemesine izin vermek, bilgisayarı kullanma süresini artırmak.</a:t>
            </a:r>
          </a:p>
        </p:txBody>
      </p:sp>
      <p:pic>
        <p:nvPicPr>
          <p:cNvPr id="4" name="Resim 3">
            <a:extLst>
              <a:ext uri="{FF2B5EF4-FFF2-40B4-BE49-F238E27FC236}">
                <a16:creationId xmlns:a16="http://schemas.microsoft.com/office/drawing/2014/main" id="{674B59A1-95BD-98B8-5DC9-E4839A2187BC}"/>
              </a:ext>
            </a:extLst>
          </p:cNvPr>
          <p:cNvPicPr>
            <a:picLocks noChangeAspect="1"/>
          </p:cNvPicPr>
          <p:nvPr/>
        </p:nvPicPr>
        <p:blipFill>
          <a:blip r:embed="rId2"/>
          <a:stretch>
            <a:fillRect/>
          </a:stretch>
        </p:blipFill>
        <p:spPr>
          <a:xfrm>
            <a:off x="8382000" y="4826635"/>
            <a:ext cx="3407145" cy="1908000"/>
          </a:xfrm>
          <a:prstGeom prst="rect">
            <a:avLst/>
          </a:prstGeom>
        </p:spPr>
      </p:pic>
    </p:spTree>
    <p:extLst>
      <p:ext uri="{BB962C8B-B14F-4D97-AF65-F5344CB8AC3E}">
        <p14:creationId xmlns:p14="http://schemas.microsoft.com/office/powerpoint/2010/main" val="3989629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Cezalandırma Nasıl Olmalıdır?</a:t>
            </a:r>
            <a:br>
              <a:rPr lang="tr-TR" dirty="0"/>
            </a:br>
            <a:endParaRPr lang="tr-TR" dirty="0"/>
          </a:p>
        </p:txBody>
      </p:sp>
      <p:sp>
        <p:nvSpPr>
          <p:cNvPr id="3" name="İçerik Yer Tutucusu 2"/>
          <p:cNvSpPr>
            <a:spLocks noGrp="1"/>
          </p:cNvSpPr>
          <p:nvPr>
            <p:ph idx="1"/>
          </p:nvPr>
        </p:nvSpPr>
        <p:spPr>
          <a:xfrm>
            <a:off x="418012" y="1188720"/>
            <a:ext cx="6100354" cy="5394960"/>
          </a:xfrm>
        </p:spPr>
        <p:txBody>
          <a:bodyPr>
            <a:normAutofit lnSpcReduction="10000"/>
          </a:bodyPr>
          <a:lstStyle/>
          <a:p>
            <a:r>
              <a:rPr lang="tr-TR" dirty="0"/>
              <a:t>Çocuklar hatalı veya yanlış bir şey yaptığı ve en önemlisi bunu tekrarladığı zaman anne-babaların tepkisiz kalması, o yanlışın devam etmesine yol açar. Bazen de anne-babanın yersiz ve aşırı tepki ortaya koyması veya tutarsız bir şekilde cezalandırması çocuktaki sıkıntıyı artırır ve yeni davranış sorunlarının ortaya çıkmasına zemin hazırlar. Cezada amaç; çocuğun iç görü kazanması ve farkındalık yaşamasını sağlamak olmalıdır. Yine de ödülün cezadan güçlü olduğunu unutmamak gerekir.</a:t>
            </a:r>
          </a:p>
        </p:txBody>
      </p:sp>
      <p:pic>
        <p:nvPicPr>
          <p:cNvPr id="4" name="Resim 3"/>
          <p:cNvPicPr>
            <a:picLocks noChangeAspect="1"/>
          </p:cNvPicPr>
          <p:nvPr/>
        </p:nvPicPr>
        <p:blipFill>
          <a:blip r:embed="rId2"/>
          <a:stretch>
            <a:fillRect/>
          </a:stretch>
        </p:blipFill>
        <p:spPr>
          <a:xfrm>
            <a:off x="7817030" y="1188719"/>
            <a:ext cx="3678283" cy="5068389"/>
          </a:xfrm>
          <a:prstGeom prst="rect">
            <a:avLst/>
          </a:prstGeom>
        </p:spPr>
      </p:pic>
    </p:spTree>
    <p:extLst>
      <p:ext uri="{BB962C8B-B14F-4D97-AF65-F5344CB8AC3E}">
        <p14:creationId xmlns:p14="http://schemas.microsoft.com/office/powerpoint/2010/main" val="1559480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solidFill>
                  <a:srgbClr val="FF0000"/>
                </a:solidFill>
              </a:rPr>
              <a:t>Anne Babalara Öneriler;</a:t>
            </a:r>
            <a:br>
              <a:rPr lang="tr-TR" sz="3600" dirty="0">
                <a:solidFill>
                  <a:srgbClr val="FF0000"/>
                </a:solidFill>
              </a:rPr>
            </a:br>
            <a:endParaRPr lang="tr-TR" sz="3600" dirty="0">
              <a:solidFill>
                <a:srgbClr val="FF0000"/>
              </a:solidFill>
            </a:endParaRPr>
          </a:p>
        </p:txBody>
      </p:sp>
      <p:sp>
        <p:nvSpPr>
          <p:cNvPr id="3" name="İçerik Yer Tutucusu 2"/>
          <p:cNvSpPr>
            <a:spLocks noGrp="1"/>
          </p:cNvSpPr>
          <p:nvPr>
            <p:ph idx="1"/>
          </p:nvPr>
        </p:nvSpPr>
        <p:spPr>
          <a:xfrm>
            <a:off x="838200" y="1268730"/>
            <a:ext cx="10515600" cy="4908233"/>
          </a:xfrm>
        </p:spPr>
        <p:txBody>
          <a:bodyPr>
            <a:normAutofit fontScale="85000" lnSpcReduction="20000"/>
          </a:bodyPr>
          <a:lstStyle/>
          <a:p>
            <a:pPr algn="just">
              <a:lnSpc>
                <a:spcPct val="150000"/>
              </a:lnSpc>
            </a:pPr>
            <a:r>
              <a:rPr lang="tr-TR" dirty="0"/>
              <a:t>Ödül ve ceza davranış geliştirmek için kullanılabilecek yöntemlerden yalnızca biridir ancak tek yöntem olmamalıdır. Öncelikle çocukla etkili bir iletişim kurulmalıdır.</a:t>
            </a:r>
          </a:p>
          <a:p>
            <a:pPr algn="just">
              <a:lnSpc>
                <a:spcPct val="150000"/>
              </a:lnSpc>
            </a:pPr>
            <a:r>
              <a:rPr lang="tr-TR" dirty="0"/>
              <a:t>Ödül ve ceza çocuğun yaşına ve beklenen davranışa uygun olmalıdır.</a:t>
            </a:r>
          </a:p>
          <a:p>
            <a:pPr algn="just">
              <a:lnSpc>
                <a:spcPct val="150000"/>
              </a:lnSpc>
            </a:pPr>
            <a:r>
              <a:rPr lang="tr-TR" dirty="0"/>
              <a:t> Verilecek ceza belirlenirken göz önünde bulundurulması gereken şey, çocuğu küçük düşürmemek ve gülünç duruma sokmamaktır.</a:t>
            </a:r>
          </a:p>
          <a:p>
            <a:pPr algn="just">
              <a:lnSpc>
                <a:spcPct val="150000"/>
              </a:lnSpc>
            </a:pPr>
            <a:r>
              <a:rPr lang="tr-TR" dirty="0"/>
              <a:t> Her aile ödül ve ceza ölçütlerini çocuklarının özelliklerini göz önünde bulundurarak belirlemelidir. Bir çocuk için etkili olan ceza ya da ödül diğer çocuk için etkili olmayabilir.</a:t>
            </a:r>
          </a:p>
          <a:p>
            <a:pPr algn="just">
              <a:lnSpc>
                <a:spcPct val="150000"/>
              </a:lnSpc>
            </a:pPr>
            <a:endParaRPr lang="tr-TR" dirty="0"/>
          </a:p>
        </p:txBody>
      </p:sp>
    </p:spTree>
    <p:extLst>
      <p:ext uri="{BB962C8B-B14F-4D97-AF65-F5344CB8AC3E}">
        <p14:creationId xmlns:p14="http://schemas.microsoft.com/office/powerpoint/2010/main" val="817747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solidFill>
                  <a:srgbClr val="FF0000"/>
                </a:solidFill>
              </a:rPr>
              <a:t>Anne Babalara Öneriler;</a:t>
            </a:r>
          </a:p>
        </p:txBody>
      </p:sp>
      <p:sp>
        <p:nvSpPr>
          <p:cNvPr id="3" name="İçerik Yer Tutucusu 2"/>
          <p:cNvSpPr>
            <a:spLocks noGrp="1"/>
          </p:cNvSpPr>
          <p:nvPr>
            <p:ph idx="1"/>
          </p:nvPr>
        </p:nvSpPr>
        <p:spPr/>
        <p:txBody>
          <a:bodyPr>
            <a:normAutofit fontScale="92500" lnSpcReduction="20000"/>
          </a:bodyPr>
          <a:lstStyle/>
          <a:p>
            <a:pPr algn="just">
              <a:lnSpc>
                <a:spcPct val="150000"/>
              </a:lnSpc>
            </a:pPr>
            <a:r>
              <a:rPr lang="tr-TR" dirty="0"/>
              <a:t>Maddi ödüller, beklenen davranışın ortaya çıkmasını ilk anda hızlandırır ancak manevi ödüller davranışın kalıcılığını ve çocuğun kendisini fark etmesini sağlar.</a:t>
            </a:r>
          </a:p>
          <a:p>
            <a:pPr algn="just">
              <a:lnSpc>
                <a:spcPct val="150000"/>
              </a:lnSpc>
            </a:pPr>
            <a:r>
              <a:rPr lang="tr-TR" dirty="0"/>
              <a:t> Maddi ödüller "sergilenen davranışın karşılığı alınmalıdır" inancını doğurur ve neden- sonuç ilişkisi gibi algılanabilir. Ödül ortadan kalktığında davranış da ortadan kalkabilir. Bu nedenle maddi ödüller düzenli bir şekilde kullanılmamalıdır, her beklenen davranış karşısında maddi ödül vermek yerine manevi ödül kullanılmalıdır</a:t>
            </a:r>
          </a:p>
        </p:txBody>
      </p:sp>
    </p:spTree>
    <p:extLst>
      <p:ext uri="{BB962C8B-B14F-4D97-AF65-F5344CB8AC3E}">
        <p14:creationId xmlns:p14="http://schemas.microsoft.com/office/powerpoint/2010/main" val="3286305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839788" y="457200"/>
            <a:ext cx="4529046" cy="1254034"/>
          </a:xfrm>
        </p:spPr>
        <p:txBody>
          <a:bodyPr/>
          <a:lstStyle/>
          <a:p>
            <a:r>
              <a:rPr lang="tr-TR" dirty="0"/>
              <a:t>Çocuk eğitiminde disiplin, </a:t>
            </a:r>
          </a:p>
        </p:txBody>
      </p:sp>
      <p:sp>
        <p:nvSpPr>
          <p:cNvPr id="6" name="Resim Yer Tutucusu 5"/>
          <p:cNvSpPr>
            <a:spLocks noGrp="1"/>
          </p:cNvSpPr>
          <p:nvPr>
            <p:ph type="pic" idx="1"/>
          </p:nvPr>
        </p:nvSpPr>
        <p:spPr>
          <a:xfrm>
            <a:off x="6374674" y="948237"/>
            <a:ext cx="4480560" cy="4838610"/>
          </a:xfrm>
        </p:spPr>
      </p:sp>
      <p:sp>
        <p:nvSpPr>
          <p:cNvPr id="3" name="İçerik Yer Tutucusu 2"/>
          <p:cNvSpPr>
            <a:spLocks noGrp="1"/>
          </p:cNvSpPr>
          <p:nvPr>
            <p:ph type="body" sz="half" idx="2"/>
          </p:nvPr>
        </p:nvSpPr>
        <p:spPr>
          <a:xfrm>
            <a:off x="839788" y="2057400"/>
            <a:ext cx="4790303" cy="4800600"/>
          </a:xfrm>
        </p:spPr>
        <p:txBody>
          <a:bodyPr>
            <a:normAutofit/>
          </a:bodyPr>
          <a:lstStyle/>
          <a:p>
            <a:pPr algn="just"/>
            <a:r>
              <a:rPr lang="tr-TR" sz="2800" dirty="0"/>
              <a:t>Çocuğun topluma uyumunu sağlayacak istenen davranış alışkanlıklarını kazandırmak; ona sınırlarını öğretmek,           iç denetim yapabilme becerisini kazandırmaktır.</a:t>
            </a:r>
          </a:p>
          <a:p>
            <a:pPr algn="just"/>
            <a:r>
              <a:rPr lang="tr-TR" sz="2800" dirty="0"/>
              <a:t> Sağlıklı bir disiplin, sağlıklı çocuk yetiştirmenin temel koşuludur.</a:t>
            </a:r>
          </a:p>
        </p:txBody>
      </p:sp>
      <p:pic>
        <p:nvPicPr>
          <p:cNvPr id="4" name="Resim 3"/>
          <p:cNvPicPr>
            <a:picLocks noChangeAspect="1"/>
          </p:cNvPicPr>
          <p:nvPr/>
        </p:nvPicPr>
        <p:blipFill>
          <a:blip r:embed="rId2"/>
          <a:stretch>
            <a:fillRect/>
          </a:stretch>
        </p:blipFill>
        <p:spPr>
          <a:xfrm>
            <a:off x="5734594" y="600890"/>
            <a:ext cx="5620794" cy="5904413"/>
          </a:xfrm>
          <a:prstGeom prst="rect">
            <a:avLst/>
          </a:prstGeom>
        </p:spPr>
      </p:pic>
    </p:spTree>
    <p:extLst>
      <p:ext uri="{BB962C8B-B14F-4D97-AF65-F5344CB8AC3E}">
        <p14:creationId xmlns:p14="http://schemas.microsoft.com/office/powerpoint/2010/main" val="2773420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876935"/>
            <a:ext cx="10515600" cy="4351338"/>
          </a:xfrm>
        </p:spPr>
        <p:txBody>
          <a:bodyPr/>
          <a:lstStyle/>
          <a:p>
            <a:pPr algn="just">
              <a:lnSpc>
                <a:spcPct val="150000"/>
              </a:lnSpc>
            </a:pPr>
            <a:r>
              <a:rPr lang="tr-TR" dirty="0"/>
              <a:t>Disiplin çocuğun doğru ve uygun davranışları öğrenmesi, iç denetim ve içselleştirilmiş bir sorumluluk bilinci kazanması için gereklidir. Disiplin çocuğun yaşına uygun, sınırlılıklarının göz önüne alındığı, sevgi ve güvenin her zaman temel olduğu ve çocuğun benlik değerinin tanındığı bir uygulamadır.</a:t>
            </a:r>
          </a:p>
          <a:p>
            <a:pPr algn="just"/>
            <a:r>
              <a:rPr lang="tr-TR" dirty="0"/>
              <a:t>Çocuğu sağlıklı bir şekilde yetişkinliğe hazırlayabilmektir. İstenilen davranışları öğretmek, kendini denetlemesini sağlamaktır</a:t>
            </a:r>
          </a:p>
        </p:txBody>
      </p:sp>
    </p:spTree>
    <p:extLst>
      <p:ext uri="{BB962C8B-B14F-4D97-AF65-F5344CB8AC3E}">
        <p14:creationId xmlns:p14="http://schemas.microsoft.com/office/powerpoint/2010/main" val="496735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br>
              <a:rPr lang="tr-TR" dirty="0"/>
            </a:br>
            <a:r>
              <a:rPr lang="tr-TR" dirty="0"/>
              <a:t>Disiplinin yapı taşları şu şekilde sıralanabilir;</a:t>
            </a:r>
            <a:br>
              <a:rPr lang="tr-TR" dirty="0"/>
            </a:br>
            <a:endParaRPr lang="tr-TR" dirty="0"/>
          </a:p>
        </p:txBody>
      </p:sp>
      <p:sp>
        <p:nvSpPr>
          <p:cNvPr id="3" name="İçerik Yer Tutucusu 2"/>
          <p:cNvSpPr>
            <a:spLocks noGrp="1"/>
          </p:cNvSpPr>
          <p:nvPr>
            <p:ph idx="1"/>
          </p:nvPr>
        </p:nvSpPr>
        <p:spPr/>
        <p:txBody>
          <a:bodyPr>
            <a:normAutofit fontScale="92500" lnSpcReduction="20000"/>
          </a:bodyPr>
          <a:lstStyle/>
          <a:p>
            <a:endParaRPr lang="tr-TR" dirty="0"/>
          </a:p>
          <a:p>
            <a:r>
              <a:rPr lang="tr-TR" dirty="0"/>
              <a:t>Sevgi, saygı ve güven temeline oturtulmuş bir ilişki kurmak,</a:t>
            </a:r>
          </a:p>
          <a:p>
            <a:r>
              <a:rPr lang="tr-TR" dirty="0"/>
              <a:t>Çocuğun yaşına ve gelişimine uygun net ve uygulanabilir sınırlar belirlemek,</a:t>
            </a:r>
          </a:p>
          <a:p>
            <a:r>
              <a:rPr lang="tr-TR" dirty="0"/>
              <a:t>Kararlılık ve tutarlılık,</a:t>
            </a:r>
          </a:p>
          <a:p>
            <a:r>
              <a:rPr lang="tr-TR" dirty="0"/>
              <a:t>Gerekli esnekliği sağlayabilmek,</a:t>
            </a:r>
          </a:p>
          <a:p>
            <a:r>
              <a:rPr lang="tr-TR" dirty="0"/>
              <a:t>Çocuğun benlik değerini kazanacağı ve bu değeri zedelemeyecek yöntemler uygulamak,</a:t>
            </a:r>
          </a:p>
          <a:p>
            <a:r>
              <a:rPr lang="tr-TR" dirty="0"/>
              <a:t>Çocuğun öğretilenleri içselleştirmesi için alan yaratmak,</a:t>
            </a:r>
          </a:p>
          <a:p>
            <a:r>
              <a:rPr lang="tr-TR" dirty="0"/>
              <a:t>Çocuğa örnek ve rehber olmak,</a:t>
            </a:r>
          </a:p>
          <a:p>
            <a:r>
              <a:rPr lang="tr-TR" dirty="0"/>
              <a:t>Duygu ve ihtiyaçları her koşulda anlamaya çalışmak ve kabul etmek,</a:t>
            </a:r>
          </a:p>
          <a:p>
            <a:r>
              <a:rPr lang="tr-TR" dirty="0"/>
              <a:t>Çocuğa davranışının sorumluluğunu almasını öğretmek.</a:t>
            </a:r>
          </a:p>
        </p:txBody>
      </p:sp>
    </p:spTree>
    <p:extLst>
      <p:ext uri="{BB962C8B-B14F-4D97-AF65-F5344CB8AC3E}">
        <p14:creationId xmlns:p14="http://schemas.microsoft.com/office/powerpoint/2010/main" val="3233398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036955"/>
            <a:ext cx="10515600" cy="4351338"/>
          </a:xfrm>
        </p:spPr>
        <p:txBody>
          <a:bodyPr>
            <a:normAutofit fontScale="92500" lnSpcReduction="20000"/>
          </a:bodyPr>
          <a:lstStyle/>
          <a:p>
            <a:pPr>
              <a:lnSpc>
                <a:spcPct val="110000"/>
              </a:lnSpc>
            </a:pPr>
            <a:r>
              <a:rPr lang="tr-TR" dirty="0">
                <a:solidFill>
                  <a:srgbClr val="FF0000"/>
                </a:solidFill>
              </a:rPr>
              <a:t>Çocuk Eğitiminde Ceza Nedir? </a:t>
            </a:r>
            <a:r>
              <a:rPr lang="tr-TR" dirty="0"/>
              <a:t>Çocuğun canını fiziksel olarak yakmayacak, çocuğun yaşına uygun ve bir çeşit bedel ödeme olarak kabul edilebilecek şeylerdir. Çocuğun bir kez daha aynı şeyi yaptığında aynı yaptırımla karşılaşacağı durumlardır.</a:t>
            </a:r>
          </a:p>
          <a:p>
            <a:pPr>
              <a:lnSpc>
                <a:spcPct val="110000"/>
              </a:lnSpc>
            </a:pPr>
            <a:r>
              <a:rPr lang="tr-TR" dirty="0">
                <a:solidFill>
                  <a:srgbClr val="FF0000"/>
                </a:solidFill>
              </a:rPr>
              <a:t>Çocuk Eğitiminde Ödül Nedir? </a:t>
            </a:r>
            <a:r>
              <a:rPr lang="tr-TR" dirty="0"/>
              <a:t>Ödül bir koşula bağlı olarak verilen ve belli bir davranışın ortaya çıkmasını pekiştiren nesne, davranış, söz veya etkinliktir. Verilen ödülün amaca hizmet edebilmesi için çocuğun yaşına, ödüllendirilecek davranışın niteliğine ve çocuğun ihtiyacına uygun olması gerekir.</a:t>
            </a:r>
          </a:p>
          <a:p>
            <a:pPr>
              <a:lnSpc>
                <a:spcPct val="110000"/>
              </a:lnSpc>
            </a:pPr>
            <a:r>
              <a:rPr lang="tr-TR" dirty="0"/>
              <a:t> Çocuğun istenmeyen davranışını ortadan kaldırmak, istenen davranışlarını pekiştirmek için ceza ve ödül en çok başvurulan yöntemlerdir.</a:t>
            </a:r>
          </a:p>
        </p:txBody>
      </p:sp>
    </p:spTree>
    <p:extLst>
      <p:ext uri="{BB962C8B-B14F-4D97-AF65-F5344CB8AC3E}">
        <p14:creationId xmlns:p14="http://schemas.microsoft.com/office/powerpoint/2010/main" val="3734276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46760" y="499744"/>
            <a:ext cx="10515600" cy="5923915"/>
          </a:xfrm>
        </p:spPr>
        <p:txBody>
          <a:bodyPr>
            <a:normAutofit fontScale="70000" lnSpcReduction="20000"/>
          </a:bodyPr>
          <a:lstStyle/>
          <a:p>
            <a:pPr algn="just">
              <a:lnSpc>
                <a:spcPct val="170000"/>
              </a:lnSpc>
            </a:pPr>
            <a:r>
              <a:rPr lang="tr-TR" dirty="0"/>
              <a:t>Ebeveynlerin çocuk yetiştirmede bilmesi gereken önemli bir nokta ise; problemli çocuk değil, problemli davranış varlığını kabul etmektir. Ebeveynler problemli davranışı ortadan kaldırmak için ceza yöntemine başvurur. Ancak, cezaya başvurmadan önce çocuktaki istenmeyen davranışın nedenleri üzerine düşünmek ve araştırmak gerekir.</a:t>
            </a:r>
          </a:p>
          <a:p>
            <a:pPr algn="just">
              <a:lnSpc>
                <a:spcPct val="170000"/>
              </a:lnSpc>
            </a:pPr>
            <a:r>
              <a:rPr lang="tr-TR" dirty="0"/>
              <a:t> Bu istenmeyen davranışla ilgili önce konuşmak, davranışın hatalı olduğuna dair dikkat çekmek önemlidir. Tabi ki davranışın sonuçları büyük sorunlar getirmiyorsa, öncelikle bu davranışı onaylamadığınızı çocuğunuzla konuşarak uyarmayı deneyin. </a:t>
            </a:r>
          </a:p>
          <a:p>
            <a:pPr algn="just">
              <a:lnSpc>
                <a:spcPct val="170000"/>
              </a:lnSpc>
            </a:pPr>
            <a:r>
              <a:rPr lang="tr-TR" dirty="0"/>
              <a:t>Her şeyden önemlisi çocuğunuza rol model olarak ve yol göstererek istenmeyen davranışı anlaması konusunda yardımcı olabilirsiniz. Tüm bu uyarıları yaparken sakin ve sabırlı kalabilmek gerekir. Çünkü çocuğunuzla olan iletişiminizde kullandığınız dil çok önemlidir. Eğer çocuğunuz tüm bu uyarılara rağmen hatalı davranışını tekrarlamaya devam ediyorsa yaşına uygun ve fiziksel anlamda canını acıtmayacak bir ceza belirleyerek uygulayabilirsiniz.</a:t>
            </a:r>
          </a:p>
        </p:txBody>
      </p:sp>
    </p:spTree>
    <p:extLst>
      <p:ext uri="{BB962C8B-B14F-4D97-AF65-F5344CB8AC3E}">
        <p14:creationId xmlns:p14="http://schemas.microsoft.com/office/powerpoint/2010/main" val="1809835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534034"/>
            <a:ext cx="10515600" cy="5866765"/>
          </a:xfrm>
        </p:spPr>
        <p:txBody>
          <a:bodyPr>
            <a:normAutofit fontScale="92500" lnSpcReduction="10000"/>
          </a:bodyPr>
          <a:lstStyle/>
          <a:p>
            <a:pPr algn="just">
              <a:lnSpc>
                <a:spcPct val="150000"/>
              </a:lnSpc>
            </a:pPr>
            <a:r>
              <a:rPr lang="tr-TR" dirty="0"/>
              <a:t>Çocuğun istenmeyen davranışının önüne geçilmesi için cezanın etkili bir yöntem olduğu düşünülmektedir ancak bu bir yanılsamadır. Ceza kalıcı bir çözüm getirmediği gibi çocuğun benlik değerini ve ebeveyn-çocuk ilişkisini de olumsuz etkilemektedir. Bağırmak, yalnız bırakmak, vurmak, mahrum bırakmak ve cezalandırmak davranışın yalnızca kısa süreli olarak ortadan kalkmasını sağlamaktadır. Çocuğun davranışı durdurmasının nedeni bunun yanlış olduğunu anlaması ve doğrusunu öğrenmesi değildir, yalnızca istenmeyen ve korkulan sonuç olan cezadan kaçınmak için bir süre bu davranışı sergilemeyecektir. Çocuk bu şekilde empati yapmayı, davranışının sonuçlarının sorumluluğunu almayı ve saygı duymayı öğrenemeyecektir</a:t>
            </a:r>
          </a:p>
        </p:txBody>
      </p:sp>
    </p:spTree>
    <p:extLst>
      <p:ext uri="{BB962C8B-B14F-4D97-AF65-F5344CB8AC3E}">
        <p14:creationId xmlns:p14="http://schemas.microsoft.com/office/powerpoint/2010/main" val="2046171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85444"/>
            <a:ext cx="10515600" cy="6198235"/>
          </a:xfrm>
        </p:spPr>
        <p:txBody>
          <a:bodyPr>
            <a:normAutofit fontScale="85000" lnSpcReduction="10000"/>
          </a:bodyPr>
          <a:lstStyle/>
          <a:p>
            <a:pPr algn="just">
              <a:lnSpc>
                <a:spcPct val="160000"/>
              </a:lnSpc>
            </a:pPr>
            <a:endParaRPr lang="tr-TR" dirty="0"/>
          </a:p>
          <a:p>
            <a:pPr algn="just">
              <a:lnSpc>
                <a:spcPct val="160000"/>
              </a:lnSpc>
            </a:pPr>
            <a:r>
              <a:rPr lang="tr-TR" dirty="0"/>
              <a:t>Ceza yerine uygulanacak bir diğer yöntem ise davranışın sonucunu yaşatmak ve alternatif davranışı göstermektir. Ebeveyninin uyarısına rağmen oturma odasında top oynamaya devam eden çocuk top ile oynayabileceği uygun bir alana yönlendirilmelidir. Uyarıları ve yönlendirmeleri dinlemeyerek oturma odasında oynamaya devam eden çocuk saksıyı devirdiğinde etrafın temizlenmesine yardım etmeli ve top çocuk uygun yerde oynamaya hazır olana kadar kaldırılmalıdır. Ödül yerine yapılabilecekler ise istenen ve doğru davranış sergilendiğinde övgü sözleriyle ve olumlu yüz ifadeleriyle karşılık vermek, çocuğun çabasını ve olumlu davranışı takdir etmektir.</a:t>
            </a:r>
          </a:p>
        </p:txBody>
      </p:sp>
    </p:spTree>
    <p:extLst>
      <p:ext uri="{BB962C8B-B14F-4D97-AF65-F5344CB8AC3E}">
        <p14:creationId xmlns:p14="http://schemas.microsoft.com/office/powerpoint/2010/main" val="1602057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65760"/>
            <a:ext cx="10515600" cy="5811203"/>
          </a:xfrm>
        </p:spPr>
        <p:txBody>
          <a:bodyPr>
            <a:normAutofit fontScale="92500" lnSpcReduction="20000"/>
          </a:bodyPr>
          <a:lstStyle/>
          <a:p>
            <a:pPr algn="just">
              <a:lnSpc>
                <a:spcPct val="170000"/>
              </a:lnSpc>
            </a:pPr>
            <a:r>
              <a:rPr lang="tr-TR" sz="2400" dirty="0"/>
              <a:t>Cezanın aksine ödül olumlu ve zararsız bir kavram olarak düşünülmekte ve çocuğun doğru davranışları kazanması ve yapması gerekenleri yapması için uygulanabilir bir metot olarak görülmektedir. Ancak her ne kadar olumlu bir kavram olsa da ödül de davranış şekillendirmede ve içselleştirilmiş bir sorumluluk bilinci geliştirmede ceza gibi etkisiz kalmaktadır.</a:t>
            </a:r>
          </a:p>
          <a:p>
            <a:pPr algn="just">
              <a:lnSpc>
                <a:spcPct val="170000"/>
              </a:lnSpc>
            </a:pPr>
            <a:r>
              <a:rPr lang="tr-TR" sz="2400" dirty="0"/>
              <a:t>Nasıl ki ceza dıştan gelen bir zorlama ise, ödül de dıştan gelen bir motivasyondur ve çocuğun doğru davranışı içselleştirmesine ve neden öyle davranması gerektiğini anlamasına fırsat vermeden yalnızca ödül için bu davranışları yapmasına sebep olmakta ve ödül olmadığı zamanlarda davranışın da ortadan kalkması ile sonuçlanmaktadır. Yani çocuğun istenen davranışları sergilemesi için ebeveynin sürekli ödül vermesi ve hatta ödülü zamanla yükseltmesi gerekmektedir.</a:t>
            </a:r>
          </a:p>
        </p:txBody>
      </p:sp>
    </p:spTree>
    <p:extLst>
      <p:ext uri="{BB962C8B-B14F-4D97-AF65-F5344CB8AC3E}">
        <p14:creationId xmlns:p14="http://schemas.microsoft.com/office/powerpoint/2010/main" val="169240530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546</TotalTime>
  <Words>1410</Words>
  <Application>Microsoft Office PowerPoint</Application>
  <PresentationFormat>Geniş ekran</PresentationFormat>
  <Paragraphs>64</Paragraphs>
  <Slides>18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18</vt:i4>
      </vt:variant>
    </vt:vector>
  </HeadingPairs>
  <TitlesOfParts>
    <vt:vector size="22" baseType="lpstr">
      <vt:lpstr>Arial</vt:lpstr>
      <vt:lpstr>Calibri</vt:lpstr>
      <vt:lpstr>Calibri Light</vt:lpstr>
      <vt:lpstr>Office Teması</vt:lpstr>
      <vt:lpstr>                         ÇOCUK EĞİTİMİNDE ÖDÜL ve CEZA</vt:lpstr>
      <vt:lpstr>Çocuk eğitiminde disiplin, </vt:lpstr>
      <vt:lpstr>PowerPoint Sunusu</vt:lpstr>
      <vt:lpstr> Disiplinin yapı taşları şu şekilde sıralanabilir; </vt:lpstr>
      <vt:lpstr>PowerPoint Sunusu</vt:lpstr>
      <vt:lpstr>PowerPoint Sunusu</vt:lpstr>
      <vt:lpstr>PowerPoint Sunusu</vt:lpstr>
      <vt:lpstr>PowerPoint Sunusu</vt:lpstr>
      <vt:lpstr>PowerPoint Sunusu</vt:lpstr>
      <vt:lpstr>Ödül vermenin sonuçları aşağıdaki gibidir; </vt:lpstr>
      <vt:lpstr>Ödüllendirme Nasıl Olmalıdır?</vt:lpstr>
      <vt:lpstr>Çocuğun istenmeyen bir davranış sergilediği durumlarda başvurulabilecek yöntemler;</vt:lpstr>
      <vt:lpstr>Yaşa Göre Ödüllendirme Şu Şekilde Olmalıdır;</vt:lpstr>
      <vt:lpstr>PowerPoint Sunusu</vt:lpstr>
      <vt:lpstr>PowerPoint Sunusu</vt:lpstr>
      <vt:lpstr>Cezalandırma Nasıl Olmalıdır? </vt:lpstr>
      <vt:lpstr>Anne Babalara Öneriler; </vt:lpstr>
      <vt:lpstr>Anne Babalara Öneriler;</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ronaldinho424</dc:creator>
  <cp:lastModifiedBy>User</cp:lastModifiedBy>
  <cp:revision>22</cp:revision>
  <dcterms:created xsi:type="dcterms:W3CDTF">2023-05-30T11:41:50Z</dcterms:created>
  <dcterms:modified xsi:type="dcterms:W3CDTF">2023-06-07T10:18:24Z</dcterms:modified>
</cp:coreProperties>
</file>