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51" autoAdjust="0"/>
  </p:normalViewPr>
  <p:slideViewPr>
    <p:cSldViewPr snapToGrid="0">
      <p:cViewPr varScale="1">
        <p:scale>
          <a:sx n="74" d="100"/>
          <a:sy n="74" d="100"/>
        </p:scale>
        <p:origin x="114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 için tıklatın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2BB5C42C-1859-4B69-BA20-853752219185}" type="datetimeFigureOut">
              <a:rPr lang="tr-TR" smtClean="0"/>
              <a:t>7.06.2023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AA53CE7-990B-4E3B-8033-D5197FF510E9}" type="slidenum">
              <a:rPr lang="tr-TR" smtClean="0"/>
              <a:t>‹#›</a:t>
            </a:fld>
            <a:endParaRPr lang="tr-TR"/>
          </a:p>
        </p:txBody>
      </p:sp>
    </p:spTree>
    <p:extLst>
      <p:ext uri="{BB962C8B-B14F-4D97-AF65-F5344CB8AC3E}">
        <p14:creationId xmlns:p14="http://schemas.microsoft.com/office/powerpoint/2010/main" val="974276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BB5C42C-1859-4B69-BA20-853752219185}" type="datetimeFigureOut">
              <a:rPr lang="tr-TR" smtClean="0"/>
              <a:t>7.06.2023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A53CE7-990B-4E3B-8033-D5197FF510E9}" type="slidenum">
              <a:rPr lang="tr-TR" smtClean="0"/>
              <a:t>‹#›</a:t>
            </a:fld>
            <a:endParaRPr lang="tr-TR"/>
          </a:p>
        </p:txBody>
      </p:sp>
    </p:spTree>
    <p:extLst>
      <p:ext uri="{BB962C8B-B14F-4D97-AF65-F5344CB8AC3E}">
        <p14:creationId xmlns:p14="http://schemas.microsoft.com/office/powerpoint/2010/main" val="45534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BB5C42C-1859-4B69-BA20-853752219185}" type="datetimeFigureOut">
              <a:rPr lang="tr-TR" smtClean="0"/>
              <a:t>7.06.2023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A53CE7-990B-4E3B-8033-D5197FF510E9}" type="slidenum">
              <a:rPr lang="tr-TR" smtClean="0"/>
              <a:t>‹#›</a:t>
            </a:fld>
            <a:endParaRPr lang="tr-TR"/>
          </a:p>
        </p:txBody>
      </p:sp>
    </p:spTree>
    <p:extLst>
      <p:ext uri="{BB962C8B-B14F-4D97-AF65-F5344CB8AC3E}">
        <p14:creationId xmlns:p14="http://schemas.microsoft.com/office/powerpoint/2010/main" val="190992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BB5C42C-1859-4B69-BA20-853752219185}" type="datetimeFigureOut">
              <a:rPr lang="tr-TR" smtClean="0"/>
              <a:t>7.06.2023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AA53CE7-990B-4E3B-8033-D5197FF510E9}" type="slidenum">
              <a:rPr lang="tr-TR" smtClean="0"/>
              <a:t>‹#›</a:t>
            </a:fld>
            <a:endParaRPr lang="tr-TR"/>
          </a:p>
        </p:txBody>
      </p:sp>
    </p:spTree>
    <p:extLst>
      <p:ext uri="{BB962C8B-B14F-4D97-AF65-F5344CB8AC3E}">
        <p14:creationId xmlns:p14="http://schemas.microsoft.com/office/powerpoint/2010/main" val="102312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7" name="Date Placeholder 6"/>
          <p:cNvSpPr>
            <a:spLocks noGrp="1"/>
          </p:cNvSpPr>
          <p:nvPr>
            <p:ph type="dt" sz="half" idx="10"/>
          </p:nvPr>
        </p:nvSpPr>
        <p:spPr/>
        <p:txBody>
          <a:bodyPr/>
          <a:lstStyle/>
          <a:p>
            <a:fld id="{2BB5C42C-1859-4B69-BA20-853752219185}" type="datetimeFigureOut">
              <a:rPr lang="tr-TR" smtClean="0"/>
              <a:t>7.06.2023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AA53CE7-990B-4E3B-8033-D5197FF510E9}" type="slidenum">
              <a:rPr lang="tr-TR" smtClean="0"/>
              <a:t>‹#›</a:t>
            </a:fld>
            <a:endParaRPr lang="tr-TR"/>
          </a:p>
        </p:txBody>
      </p:sp>
    </p:spTree>
    <p:extLst>
      <p:ext uri="{BB962C8B-B14F-4D97-AF65-F5344CB8AC3E}">
        <p14:creationId xmlns:p14="http://schemas.microsoft.com/office/powerpoint/2010/main" val="21185405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2BB5C42C-1859-4B69-BA20-853752219185}" type="datetimeFigureOut">
              <a:rPr lang="tr-TR" smtClean="0"/>
              <a:t>7.06.2023</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6AA53CE7-990B-4E3B-8033-D5197FF510E9}" type="slidenum">
              <a:rPr lang="tr-TR" smtClean="0"/>
              <a:t>‹#›</a:t>
            </a:fld>
            <a:endParaRPr lang="tr-TR"/>
          </a:p>
        </p:txBody>
      </p:sp>
    </p:spTree>
    <p:extLst>
      <p:ext uri="{BB962C8B-B14F-4D97-AF65-F5344CB8AC3E}">
        <p14:creationId xmlns:p14="http://schemas.microsoft.com/office/powerpoint/2010/main" val="266515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7" name="Date Placeholder 6"/>
          <p:cNvSpPr>
            <a:spLocks noGrp="1"/>
          </p:cNvSpPr>
          <p:nvPr>
            <p:ph type="dt" sz="half" idx="10"/>
          </p:nvPr>
        </p:nvSpPr>
        <p:spPr/>
        <p:txBody>
          <a:bodyPr/>
          <a:lstStyle/>
          <a:p>
            <a:fld id="{2BB5C42C-1859-4B69-BA20-853752219185}" type="datetimeFigureOut">
              <a:rPr lang="tr-TR" smtClean="0"/>
              <a:t>7.06.2023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AA53CE7-990B-4E3B-8033-D5197FF510E9}" type="slidenum">
              <a:rPr lang="tr-TR" smtClean="0"/>
              <a:t>‹#›</a:t>
            </a:fld>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Tree>
    <p:extLst>
      <p:ext uri="{BB962C8B-B14F-4D97-AF65-F5344CB8AC3E}">
        <p14:creationId xmlns:p14="http://schemas.microsoft.com/office/powerpoint/2010/main" val="252856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BB5C42C-1859-4B69-BA20-853752219185}" type="datetimeFigureOut">
              <a:rPr lang="tr-TR" smtClean="0"/>
              <a:t>7.06.2023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AA53CE7-990B-4E3B-8033-D5197FF510E9}" type="slidenum">
              <a:rPr lang="tr-TR" smtClean="0"/>
              <a:t>‹#›</a:t>
            </a:fld>
            <a:endParaRPr lang="tr-TR"/>
          </a:p>
        </p:txBody>
      </p:sp>
    </p:spTree>
    <p:extLst>
      <p:ext uri="{BB962C8B-B14F-4D97-AF65-F5344CB8AC3E}">
        <p14:creationId xmlns:p14="http://schemas.microsoft.com/office/powerpoint/2010/main" val="254259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5C42C-1859-4B69-BA20-853752219185}" type="datetimeFigureOut">
              <a:rPr lang="tr-TR" smtClean="0"/>
              <a:t>7.06.2023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AA53CE7-990B-4E3B-8033-D5197FF510E9}" type="slidenum">
              <a:rPr lang="tr-TR" smtClean="0"/>
              <a:t>‹#›</a:t>
            </a:fld>
            <a:endParaRPr lang="tr-TR"/>
          </a:p>
        </p:txBody>
      </p:sp>
    </p:spTree>
    <p:extLst>
      <p:ext uri="{BB962C8B-B14F-4D97-AF65-F5344CB8AC3E}">
        <p14:creationId xmlns:p14="http://schemas.microsoft.com/office/powerpoint/2010/main" val="352058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 için tıklatın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9" name="Date Placeholder 8"/>
          <p:cNvSpPr>
            <a:spLocks noGrp="1"/>
          </p:cNvSpPr>
          <p:nvPr>
            <p:ph type="dt" sz="half" idx="10"/>
          </p:nvPr>
        </p:nvSpPr>
        <p:spPr/>
        <p:txBody>
          <a:bodyPr/>
          <a:lstStyle/>
          <a:p>
            <a:fld id="{2BB5C42C-1859-4B69-BA20-853752219185}" type="datetimeFigureOut">
              <a:rPr lang="tr-TR" smtClean="0"/>
              <a:t>7.06.2023</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6AA53CE7-990B-4E3B-8033-D5197FF510E9}" type="slidenum">
              <a:rPr lang="tr-TR" smtClean="0"/>
              <a:t>‹#›</a:t>
            </a:fld>
            <a:endParaRPr lang="tr-TR"/>
          </a:p>
        </p:txBody>
      </p:sp>
    </p:spTree>
    <p:extLst>
      <p:ext uri="{BB962C8B-B14F-4D97-AF65-F5344CB8AC3E}">
        <p14:creationId xmlns:p14="http://schemas.microsoft.com/office/powerpoint/2010/main" val="286236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BB5C42C-1859-4B69-BA20-853752219185}" type="datetimeFigureOut">
              <a:rPr lang="tr-TR" smtClean="0"/>
              <a:t>7.06.2023</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6AA53CE7-990B-4E3B-8033-D5197FF510E9}" type="slidenum">
              <a:rPr lang="tr-TR" smtClean="0"/>
              <a:t>‹#›</a:t>
            </a:fld>
            <a:endParaRPr lang="tr-TR"/>
          </a:p>
        </p:txBody>
      </p:sp>
    </p:spTree>
    <p:extLst>
      <p:ext uri="{BB962C8B-B14F-4D97-AF65-F5344CB8AC3E}">
        <p14:creationId xmlns:p14="http://schemas.microsoft.com/office/powerpoint/2010/main" val="409213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BB5C42C-1859-4B69-BA20-853752219185}" type="datetimeFigureOut">
              <a:rPr lang="tr-TR" smtClean="0"/>
              <a:t>7.06.2023</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AA53CE7-990B-4E3B-8033-D5197FF510E9}" type="slidenum">
              <a:rPr lang="tr-TR" smtClean="0"/>
              <a:t>‹#›</a:t>
            </a:fld>
            <a:endParaRPr lang="tr-TR"/>
          </a:p>
        </p:txBody>
      </p:sp>
    </p:spTree>
    <p:extLst>
      <p:ext uri="{BB962C8B-B14F-4D97-AF65-F5344CB8AC3E}">
        <p14:creationId xmlns:p14="http://schemas.microsoft.com/office/powerpoint/2010/main" val="41903557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00200" y="678873"/>
            <a:ext cx="8991600" cy="2119745"/>
          </a:xfrm>
        </p:spPr>
        <p:txBody>
          <a:bodyPr>
            <a:normAutofit/>
          </a:bodyPr>
          <a:lstStyle/>
          <a:p>
            <a:r>
              <a:rPr lang="tr-TR" dirty="0"/>
              <a:t>ÇOCUK VE ERGENLERDE KARŞIT OLMA KARŞI GELME BOZUKLUĞU</a:t>
            </a:r>
          </a:p>
        </p:txBody>
      </p:sp>
      <p:pic>
        <p:nvPicPr>
          <p:cNvPr id="4" name="Resim 3"/>
          <p:cNvPicPr>
            <a:picLocks noChangeAspect="1"/>
          </p:cNvPicPr>
          <p:nvPr/>
        </p:nvPicPr>
        <p:blipFill>
          <a:blip r:embed="rId2"/>
          <a:stretch>
            <a:fillRect/>
          </a:stretch>
        </p:blipFill>
        <p:spPr>
          <a:xfrm>
            <a:off x="4572195" y="3193961"/>
            <a:ext cx="3422074" cy="3212902"/>
          </a:xfrm>
          <a:prstGeom prst="flowChartConnector">
            <a:avLst/>
          </a:prstGeom>
        </p:spPr>
      </p:pic>
    </p:spTree>
    <p:extLst>
      <p:ext uri="{BB962C8B-B14F-4D97-AF65-F5344CB8AC3E}">
        <p14:creationId xmlns:p14="http://schemas.microsoft.com/office/powerpoint/2010/main" val="160348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39091"/>
            <a:ext cx="10515600" cy="5137872"/>
          </a:xfrm>
        </p:spPr>
        <p:txBody>
          <a:bodyPr/>
          <a:lstStyle/>
          <a:p>
            <a:pPr marL="0" indent="0" algn="ctr">
              <a:buNone/>
            </a:pPr>
            <a:r>
              <a:rPr lang="tr-TR" dirty="0"/>
              <a:t>	</a:t>
            </a:r>
            <a:r>
              <a:rPr lang="tr-TR" sz="4000" dirty="0"/>
              <a:t>Bu davranışlar okul sorunlarına, olumsuz arkadaş ilişkilerine ve anne baba ile çatışmalara neden olur!</a:t>
            </a:r>
          </a:p>
        </p:txBody>
      </p:sp>
      <p:pic>
        <p:nvPicPr>
          <p:cNvPr id="2" name="Resim 1"/>
          <p:cNvPicPr>
            <a:picLocks noChangeAspect="1"/>
          </p:cNvPicPr>
          <p:nvPr/>
        </p:nvPicPr>
        <p:blipFill>
          <a:blip r:embed="rId2"/>
          <a:stretch>
            <a:fillRect/>
          </a:stretch>
        </p:blipFill>
        <p:spPr>
          <a:xfrm>
            <a:off x="6461870" y="3294707"/>
            <a:ext cx="5614219" cy="3421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31010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04800"/>
            <a:ext cx="10515600" cy="5872163"/>
          </a:xfrm>
        </p:spPr>
        <p:txBody>
          <a:bodyPr>
            <a:normAutofit/>
          </a:bodyPr>
          <a:lstStyle/>
          <a:p>
            <a:pPr marL="0" indent="0">
              <a:buNone/>
            </a:pPr>
            <a:endParaRPr lang="tr-TR" dirty="0"/>
          </a:p>
          <a:p>
            <a:pPr marL="0" indent="0">
              <a:buNone/>
            </a:pPr>
            <a:r>
              <a:rPr lang="tr-TR" sz="2800" dirty="0">
                <a:solidFill>
                  <a:srgbClr val="C00000"/>
                </a:solidFill>
              </a:rPr>
              <a:t>AİLELER VE ÖĞRETMENLER BU DURUMU NASIL İFADE EDERLER?</a:t>
            </a:r>
          </a:p>
          <a:p>
            <a:pPr marL="0" indent="0">
              <a:buNone/>
            </a:pPr>
            <a:endParaRPr lang="tr-TR" sz="2800" dirty="0">
              <a:solidFill>
                <a:srgbClr val="C00000"/>
              </a:solidFill>
            </a:endParaRPr>
          </a:p>
          <a:p>
            <a:r>
              <a:rPr lang="tr-TR" sz="2400" dirty="0"/>
              <a:t>“Çok asi.”</a:t>
            </a:r>
          </a:p>
          <a:p>
            <a:r>
              <a:rPr lang="tr-TR" sz="2400" dirty="0"/>
              <a:t>“Ne söylesem önce hayır diyor, sanki söz dinlememek için söz dinlemiyor.”</a:t>
            </a:r>
          </a:p>
          <a:p>
            <a:r>
              <a:rPr lang="tr-TR" sz="2400" dirty="0"/>
              <a:t>“Sürekli şikayet ediyor.”</a:t>
            </a:r>
          </a:p>
          <a:p>
            <a:r>
              <a:rPr lang="tr-TR" sz="2400" dirty="0"/>
              <a:t>“İyi de söylesem kötü de söylesem hep ben suçluyum</a:t>
            </a:r>
          </a:p>
          <a:p>
            <a:r>
              <a:rPr lang="tr-TR" sz="2400" dirty="0"/>
              <a:t>Sanki bizi cezalandırıyor, bizden intikam almak istiyor.”</a:t>
            </a:r>
          </a:p>
          <a:p>
            <a:r>
              <a:rPr lang="tr-TR" sz="2400" dirty="0"/>
              <a:t>“Bizi üzmek için sürekli kötü ve küfürlü sözler söylüyor.”</a:t>
            </a:r>
          </a:p>
          <a:p>
            <a:r>
              <a:rPr lang="tr-TR" sz="2400" dirty="0"/>
              <a:t>“Bize şiddet uyguluyor.</a:t>
            </a:r>
          </a:p>
          <a:p>
            <a:r>
              <a:rPr lang="tr-TR" sz="2400" dirty="0"/>
              <a:t>Her şeye itiraz ediyor.</a:t>
            </a:r>
          </a:p>
          <a:p>
            <a:endParaRPr lang="tr-TR" dirty="0"/>
          </a:p>
          <a:p>
            <a:endParaRPr lang="tr-TR" dirty="0"/>
          </a:p>
        </p:txBody>
      </p:sp>
    </p:spTree>
    <p:extLst>
      <p:ext uri="{BB962C8B-B14F-4D97-AF65-F5344CB8AC3E}">
        <p14:creationId xmlns:p14="http://schemas.microsoft.com/office/powerpoint/2010/main" val="197795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NEDEN YAPARLAR?</a:t>
            </a:r>
          </a:p>
        </p:txBody>
      </p:sp>
      <p:sp>
        <p:nvSpPr>
          <p:cNvPr id="3" name="İçerik Yer Tutucusu 2"/>
          <p:cNvSpPr>
            <a:spLocks noGrp="1"/>
          </p:cNvSpPr>
          <p:nvPr>
            <p:ph idx="1"/>
          </p:nvPr>
        </p:nvSpPr>
        <p:spPr>
          <a:xfrm>
            <a:off x="692727" y="2978727"/>
            <a:ext cx="10695709" cy="2761300"/>
          </a:xfrm>
        </p:spPr>
        <p:txBody>
          <a:bodyPr>
            <a:normAutofit/>
          </a:bodyPr>
          <a:lstStyle/>
          <a:p>
            <a:pPr marL="0" indent="0" algn="just">
              <a:lnSpc>
                <a:spcPct val="150000"/>
              </a:lnSpc>
              <a:buNone/>
            </a:pPr>
            <a:r>
              <a:rPr lang="tr-TR" sz="2800" dirty="0"/>
              <a:t>	Çocuklar bu türden davranışları, anne babalarını üzmek için sergilemezler. Çocuk elinde olmadan, Karşıt Olma Karşı Gelme Bozukluğu nedeniyle bu davranışları gerçekleştirir.</a:t>
            </a:r>
          </a:p>
        </p:txBody>
      </p:sp>
    </p:spTree>
    <p:extLst>
      <p:ext uri="{BB962C8B-B14F-4D97-AF65-F5344CB8AC3E}">
        <p14:creationId xmlns:p14="http://schemas.microsoft.com/office/powerpoint/2010/main" val="141774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nSpc>
                <a:spcPct val="150000"/>
              </a:lnSpc>
            </a:pPr>
            <a:r>
              <a:rPr lang="tr-TR" b="1" dirty="0">
                <a:solidFill>
                  <a:srgbClr val="C00000"/>
                </a:solidFill>
              </a:rPr>
              <a:t>KARŞIT OLMA KARŞI GELME BOZUKLUĞUNUN NEDENİ NEDiR?</a:t>
            </a:r>
          </a:p>
        </p:txBody>
      </p:sp>
      <p:sp>
        <p:nvSpPr>
          <p:cNvPr id="3" name="İçerik Yer Tutucusu 2"/>
          <p:cNvSpPr>
            <a:spLocks noGrp="1"/>
          </p:cNvSpPr>
          <p:nvPr>
            <p:ph idx="1"/>
          </p:nvPr>
        </p:nvSpPr>
        <p:spPr>
          <a:xfrm>
            <a:off x="651164" y="2638044"/>
            <a:ext cx="10584872" cy="3101983"/>
          </a:xfrm>
        </p:spPr>
        <p:txBody>
          <a:bodyPr>
            <a:normAutofit/>
          </a:bodyPr>
          <a:lstStyle/>
          <a:p>
            <a:pPr marL="0" indent="0">
              <a:buNone/>
            </a:pPr>
            <a:endParaRPr lang="tr-TR" sz="2000" dirty="0"/>
          </a:p>
          <a:p>
            <a:r>
              <a:rPr lang="tr-TR" sz="2800" dirty="0"/>
              <a:t>Bozukluğun oluşumunda genetik faktörler önemli yer tutmaktadır.</a:t>
            </a:r>
          </a:p>
          <a:p>
            <a:r>
              <a:rPr lang="tr-TR" sz="2800" dirty="0"/>
              <a:t>Aynı zamanda anne babanın hatalı davranışları da çocukta bu rahatsızlığın ortaya çıkmasında etkilidir</a:t>
            </a:r>
          </a:p>
          <a:p>
            <a:pPr marL="0" indent="0">
              <a:buNone/>
            </a:pPr>
            <a:endParaRPr lang="tr-TR" sz="2000" dirty="0"/>
          </a:p>
        </p:txBody>
      </p:sp>
    </p:spTree>
    <p:extLst>
      <p:ext uri="{BB962C8B-B14F-4D97-AF65-F5344CB8AC3E}">
        <p14:creationId xmlns:p14="http://schemas.microsoft.com/office/powerpoint/2010/main" val="347974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1136" y="436659"/>
            <a:ext cx="7729728" cy="1188720"/>
          </a:xfrm>
        </p:spPr>
        <p:txBody>
          <a:bodyPr>
            <a:normAutofit fontScale="90000"/>
          </a:bodyPr>
          <a:lstStyle/>
          <a:p>
            <a:r>
              <a:rPr lang="tr-TR" b="1" dirty="0">
                <a:solidFill>
                  <a:srgbClr val="C00000"/>
                </a:solidFill>
              </a:rPr>
              <a:t>KAŞIT OLMA/KARŞI GELME BOZUKLUĞU GÖRÜLEN ÇOCUĞUNUZ VARSA…</a:t>
            </a:r>
          </a:p>
        </p:txBody>
      </p:sp>
      <p:sp>
        <p:nvSpPr>
          <p:cNvPr id="3" name="İçerik Yer Tutucusu 2"/>
          <p:cNvSpPr>
            <a:spLocks noGrp="1"/>
          </p:cNvSpPr>
          <p:nvPr>
            <p:ph idx="1"/>
          </p:nvPr>
        </p:nvSpPr>
        <p:spPr>
          <a:xfrm>
            <a:off x="332509" y="1893194"/>
            <a:ext cx="11194473" cy="4313642"/>
          </a:xfrm>
        </p:spPr>
        <p:txBody>
          <a:bodyPr>
            <a:noAutofit/>
          </a:bodyPr>
          <a:lstStyle/>
          <a:p>
            <a:pPr algn="just">
              <a:lnSpc>
                <a:spcPct val="150000"/>
              </a:lnSpc>
            </a:pPr>
            <a:r>
              <a:rPr lang="tr-TR" sz="2400" dirty="0"/>
              <a:t>Ebeveynler hangi tutum ve davranışların çocuğun karşı gelme davranışına neden olduğunu tespit etmeli, bu tutum ve davranışlardan kaçınmalıdır. Ev içinde hangi olayların, hangi durumların çocukta olumsuz duygu, düşünce ve davranışlara neden olduğu gözlenmeli.</a:t>
            </a:r>
          </a:p>
          <a:p>
            <a:pPr algn="just">
              <a:lnSpc>
                <a:spcPct val="150000"/>
              </a:lnSpc>
            </a:pPr>
            <a:r>
              <a:rPr lang="tr-TR" sz="2400" dirty="0"/>
              <a:t>Davranışlarından dolayı onu eleştirmeyin, azarlamayın, sabırlı olun.</a:t>
            </a:r>
          </a:p>
          <a:p>
            <a:pPr algn="just">
              <a:lnSpc>
                <a:spcPct val="150000"/>
              </a:lnSpc>
            </a:pPr>
            <a:r>
              <a:rPr lang="tr-TR" sz="2400" dirty="0"/>
              <a:t>Çocuğunuzun öfkeli, saldırgan davranışlar sergilemesi sonucu istediklerini elde etmesine izin vermeyin. İsteklerini bu şekilde elde etmesi çocuğun bu davranışı isteklerini elde etmede bir araç olarak kullanmasına yol açacaktır</a:t>
            </a:r>
          </a:p>
        </p:txBody>
      </p:sp>
    </p:spTree>
    <p:extLst>
      <p:ext uri="{BB962C8B-B14F-4D97-AF65-F5344CB8AC3E}">
        <p14:creationId xmlns:p14="http://schemas.microsoft.com/office/powerpoint/2010/main" val="246223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1136" y="436658"/>
            <a:ext cx="7729728" cy="1572446"/>
          </a:xfrm>
        </p:spPr>
        <p:txBody>
          <a:bodyPr>
            <a:normAutofit fontScale="90000"/>
          </a:bodyPr>
          <a:lstStyle/>
          <a:p>
            <a:pPr>
              <a:lnSpc>
                <a:spcPct val="150000"/>
              </a:lnSpc>
            </a:pPr>
            <a:r>
              <a:rPr lang="tr-TR" b="1" dirty="0">
                <a:solidFill>
                  <a:srgbClr val="C00000"/>
                </a:solidFill>
              </a:rPr>
              <a:t>KAŞIT OLMA/KARŞI GELME BOZUKLUĞU GÖRÜLEN ÇOCUĞUNUZ VARSA…</a:t>
            </a:r>
          </a:p>
        </p:txBody>
      </p:sp>
      <p:sp>
        <p:nvSpPr>
          <p:cNvPr id="3" name="İçerik Yer Tutucusu 2"/>
          <p:cNvSpPr>
            <a:spLocks noGrp="1"/>
          </p:cNvSpPr>
          <p:nvPr>
            <p:ph idx="1"/>
          </p:nvPr>
        </p:nvSpPr>
        <p:spPr>
          <a:xfrm>
            <a:off x="425003" y="2279561"/>
            <a:ext cx="11513712" cy="3941129"/>
          </a:xfrm>
        </p:spPr>
        <p:txBody>
          <a:bodyPr>
            <a:noAutofit/>
          </a:bodyPr>
          <a:lstStyle/>
          <a:p>
            <a:pPr>
              <a:lnSpc>
                <a:spcPct val="150000"/>
              </a:lnSpc>
            </a:pPr>
            <a:r>
              <a:rPr lang="tr-TR" sz="2400" dirty="0"/>
              <a:t>Çocuğun gösterdiği uygun ve olumlu davranışlar ve başarılar ödüllendirilerek pekiştirilmelidir.</a:t>
            </a:r>
          </a:p>
          <a:p>
            <a:pPr>
              <a:lnSpc>
                <a:spcPct val="150000"/>
              </a:lnSpc>
            </a:pPr>
            <a:r>
              <a:rPr lang="tr-TR" sz="2400" dirty="0"/>
              <a:t>Çocuğa ilgi ve sevgi göstererek çocuğun kendini değerli ve önemli hissetmesi sağlanmalıdır.</a:t>
            </a:r>
          </a:p>
          <a:p>
            <a:pPr>
              <a:lnSpc>
                <a:spcPct val="150000"/>
              </a:lnSpc>
            </a:pPr>
            <a:r>
              <a:rPr lang="tr-TR" sz="2400" dirty="0"/>
              <a:t>Aile içi ilişkilerinizde çocuğunuza uygun davranışlarınızla örnek olun.</a:t>
            </a:r>
          </a:p>
          <a:p>
            <a:pPr>
              <a:lnSpc>
                <a:spcPct val="150000"/>
              </a:lnSpc>
            </a:pPr>
            <a:r>
              <a:rPr lang="tr-TR" sz="2400" dirty="0"/>
              <a:t>Aile içi kurallar ve sınırlarınız olsun. Fakat bu kurallara beraber karar verilmelidir. Çocuğun düşünceleri de önemsenmeli ve sınırlar birlikte belirlenmelidir.</a:t>
            </a:r>
          </a:p>
        </p:txBody>
      </p:sp>
    </p:spTree>
    <p:extLst>
      <p:ext uri="{BB962C8B-B14F-4D97-AF65-F5344CB8AC3E}">
        <p14:creationId xmlns:p14="http://schemas.microsoft.com/office/powerpoint/2010/main" val="263075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9091" y="1233056"/>
            <a:ext cx="10529454" cy="4506972"/>
          </a:xfrm>
        </p:spPr>
        <p:txBody>
          <a:bodyPr>
            <a:normAutofit/>
          </a:bodyPr>
          <a:lstStyle/>
          <a:p>
            <a:pPr marL="0" indent="0" algn="just">
              <a:lnSpc>
                <a:spcPct val="150000"/>
              </a:lnSpc>
              <a:buNone/>
            </a:pPr>
            <a:r>
              <a:rPr lang="tr-TR" sz="2400" dirty="0"/>
              <a:t>	</a:t>
            </a:r>
            <a:r>
              <a:rPr lang="tr-TR" sz="2800" dirty="0"/>
              <a:t>Bu öneriler uygulanarak çocuğunuzdaki karşıt olma/karşı gelme davranışlarını tamamen ortadan kaldırmak mümkün olmayabilir ancak davranışları en aza indirebileceği düşünülmektedir. Bu uygulamalara rağmen çocuğunuzun olumsuz davranışları devam ediyorsa bu durum için bir uzmana başvurmanız uygun olacaktır</a:t>
            </a:r>
          </a:p>
        </p:txBody>
      </p:sp>
    </p:spTree>
    <p:extLst>
      <p:ext uri="{BB962C8B-B14F-4D97-AF65-F5344CB8AC3E}">
        <p14:creationId xmlns:p14="http://schemas.microsoft.com/office/powerpoint/2010/main" val="221927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110836" y="0"/>
            <a:ext cx="12302836" cy="7010400"/>
          </a:xfrm>
          <a:prstGeom prst="rect">
            <a:avLst/>
          </a:prstGeom>
        </p:spPr>
      </p:pic>
    </p:spTree>
    <p:extLst>
      <p:ext uri="{BB962C8B-B14F-4D97-AF65-F5344CB8AC3E}">
        <p14:creationId xmlns:p14="http://schemas.microsoft.com/office/powerpoint/2010/main" val="302354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2891" y="886690"/>
            <a:ext cx="10515600" cy="2549238"/>
          </a:xfrm>
        </p:spPr>
        <p:txBody>
          <a:bodyPr>
            <a:normAutofit/>
          </a:bodyPr>
          <a:lstStyle/>
          <a:p>
            <a:pPr algn="ctr"/>
            <a:r>
              <a:rPr lang="tr-TR" dirty="0"/>
              <a:t>‘’Hiç söz dinlemiyor.’’</a:t>
            </a:r>
            <a:br>
              <a:rPr lang="tr-TR" dirty="0"/>
            </a:br>
            <a:r>
              <a:rPr lang="tr-TR" dirty="0"/>
              <a:t>‘’Çok çabuk öfkeleniyor.’’</a:t>
            </a:r>
            <a:br>
              <a:rPr lang="tr-TR" dirty="0"/>
            </a:br>
            <a:r>
              <a:rPr lang="tr-TR" dirty="0"/>
              <a:t>‘’Hep bizi suçluyor.’’</a:t>
            </a:r>
          </a:p>
        </p:txBody>
      </p:sp>
      <p:pic>
        <p:nvPicPr>
          <p:cNvPr id="4" name="Resim 3"/>
          <p:cNvPicPr>
            <a:picLocks noChangeAspect="1"/>
          </p:cNvPicPr>
          <p:nvPr/>
        </p:nvPicPr>
        <p:blipFill>
          <a:blip r:embed="rId2"/>
          <a:stretch>
            <a:fillRect/>
          </a:stretch>
        </p:blipFill>
        <p:spPr>
          <a:xfrm>
            <a:off x="2078181" y="3642852"/>
            <a:ext cx="6982692" cy="2979174"/>
          </a:xfrm>
          <a:prstGeom prst="rect">
            <a:avLst/>
          </a:prstGeom>
        </p:spPr>
      </p:pic>
    </p:spTree>
    <p:extLst>
      <p:ext uri="{BB962C8B-B14F-4D97-AF65-F5344CB8AC3E}">
        <p14:creationId xmlns:p14="http://schemas.microsoft.com/office/powerpoint/2010/main" val="124743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86691"/>
            <a:ext cx="10515600" cy="5290272"/>
          </a:xfrm>
        </p:spPr>
        <p:txBody>
          <a:bodyPr/>
          <a:lstStyle/>
          <a:p>
            <a:pPr marL="0" indent="0">
              <a:buNone/>
            </a:pPr>
            <a:endParaRPr lang="tr-TR" dirty="0"/>
          </a:p>
          <a:p>
            <a:pPr marL="0" indent="0" algn="ctr">
              <a:buNone/>
            </a:pPr>
            <a:r>
              <a:rPr lang="tr-TR" dirty="0"/>
              <a:t>‘</a:t>
            </a:r>
            <a:r>
              <a:rPr lang="tr-TR" sz="2800" dirty="0"/>
              <a:t>Eğer bir anne babaysanız, çocuğunuza bilinmezliğin kapılarını açın ki keşfetmeyi öğrensin.</a:t>
            </a:r>
          </a:p>
          <a:p>
            <a:pPr marL="0" indent="0" algn="ctr">
              <a:buNone/>
            </a:pPr>
            <a:endParaRPr lang="tr-TR" sz="2800" dirty="0"/>
          </a:p>
          <a:p>
            <a:pPr marL="0" indent="0" algn="ctr">
              <a:buNone/>
            </a:pPr>
            <a:r>
              <a:rPr lang="tr-TR" sz="2800" dirty="0"/>
              <a:t>	</a:t>
            </a:r>
          </a:p>
          <a:p>
            <a:pPr marL="0" indent="0" algn="ctr">
              <a:buNone/>
            </a:pPr>
            <a:r>
              <a:rPr lang="tr-TR" sz="2800" b="1" dirty="0"/>
              <a:t>  Çocuğunuzu bilinmezlikten ürkütmeyin; tersine, bu yolculukta ona destek olun.’</a:t>
            </a:r>
          </a:p>
          <a:p>
            <a:pPr marL="0" indent="0" algn="ctr">
              <a:buNone/>
            </a:pPr>
            <a:r>
              <a:rPr lang="tr-TR" sz="2800" b="1" dirty="0" err="1"/>
              <a:t>Osho</a:t>
            </a:r>
            <a:r>
              <a:rPr lang="tr-TR" sz="2800" dirty="0"/>
              <a:t> </a:t>
            </a:r>
          </a:p>
        </p:txBody>
      </p:sp>
    </p:spTree>
    <p:extLst>
      <p:ext uri="{BB962C8B-B14F-4D97-AF65-F5344CB8AC3E}">
        <p14:creationId xmlns:p14="http://schemas.microsoft.com/office/powerpoint/2010/main" val="93400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7527" y="914400"/>
            <a:ext cx="8963337" cy="4825627"/>
          </a:xfrm>
        </p:spPr>
        <p:txBody>
          <a:bodyPr>
            <a:normAutofit/>
          </a:bodyPr>
          <a:lstStyle/>
          <a:p>
            <a:r>
              <a:rPr lang="tr-TR" sz="2400" dirty="0"/>
              <a:t>Eğer bir çocuk sürekli eleştirilmişse, Kınamayı ve ayıplamayı öğrenir.</a:t>
            </a:r>
          </a:p>
          <a:p>
            <a:r>
              <a:rPr lang="tr-TR" sz="2400" dirty="0"/>
              <a:t>Eğer bir çocuk kin ortamında büyümüşse, Kavga etmeyi öğrenir</a:t>
            </a:r>
          </a:p>
          <a:p>
            <a:r>
              <a:rPr lang="tr-TR" sz="2400" dirty="0"/>
              <a:t>Eğer bir çocuk sürekli eleştirilmişse, Kınamayı ve ayıplamayı öğrenir.</a:t>
            </a:r>
          </a:p>
          <a:p>
            <a:r>
              <a:rPr lang="tr-TR" sz="2400" dirty="0"/>
              <a:t>Eğer bir çocuk kin ortamında büyümüşse, Kavga etmeyi öğrenir.</a:t>
            </a:r>
          </a:p>
          <a:p>
            <a:r>
              <a:rPr lang="tr-TR" sz="2400" dirty="0"/>
              <a:t>Eğer bir çocuk alay edilip aşağılanmışsa, Sıkılıp utanmayı öğrenir.</a:t>
            </a:r>
          </a:p>
          <a:p>
            <a:r>
              <a:rPr lang="tr-TR" sz="2400" dirty="0"/>
              <a:t>Eğer bir çocuk devamlı utanç duygusuyla eğitilmişse, kendisini suçlamayı öğrenir.</a:t>
            </a:r>
          </a:p>
        </p:txBody>
      </p:sp>
      <p:pic>
        <p:nvPicPr>
          <p:cNvPr id="2" name="Resim 1"/>
          <p:cNvPicPr>
            <a:picLocks noChangeAspect="1"/>
          </p:cNvPicPr>
          <p:nvPr/>
        </p:nvPicPr>
        <p:blipFill>
          <a:blip r:embed="rId2"/>
          <a:stretch>
            <a:fillRect/>
          </a:stretch>
        </p:blipFill>
        <p:spPr>
          <a:xfrm>
            <a:off x="3583857" y="4232312"/>
            <a:ext cx="7138219" cy="2301223"/>
          </a:xfrm>
          <a:prstGeom prst="rect">
            <a:avLst/>
          </a:prstGeom>
        </p:spPr>
      </p:pic>
    </p:spTree>
    <p:extLst>
      <p:ext uri="{BB962C8B-B14F-4D97-AF65-F5344CB8AC3E}">
        <p14:creationId xmlns:p14="http://schemas.microsoft.com/office/powerpoint/2010/main" val="373610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49927"/>
            <a:ext cx="10515600" cy="5027036"/>
          </a:xfrm>
        </p:spPr>
        <p:txBody>
          <a:bodyPr>
            <a:normAutofit lnSpcReduction="10000"/>
          </a:bodyPr>
          <a:lstStyle/>
          <a:p>
            <a:r>
              <a:rPr lang="tr-TR" sz="2400" dirty="0"/>
              <a:t>Eğer bir çocuk övülmüş ve beğenilmişse, takdir etmeyi öğrenir</a:t>
            </a:r>
          </a:p>
          <a:p>
            <a:r>
              <a:rPr lang="tr-TR" sz="2400" dirty="0"/>
              <a:t>Eğer bir çocuk devamlı desteklenip yüreklendirilmişse, kendine güven duymayı öğrenir.</a:t>
            </a:r>
          </a:p>
          <a:p>
            <a:r>
              <a:rPr lang="tr-TR" sz="2400" dirty="0"/>
              <a:t>Eğer bir çocuk hakkına saygı gösterilerek büyümüşse, adil olmayı öğrenir.</a:t>
            </a:r>
          </a:p>
          <a:p>
            <a:r>
              <a:rPr lang="tr-TR" sz="2400" dirty="0"/>
              <a:t>Eğer bir çocuk güven ortamı içinde yetişmişse, inançlı olmayı öğrenir.</a:t>
            </a:r>
          </a:p>
          <a:p>
            <a:r>
              <a:rPr lang="tr-TR" sz="2400" dirty="0"/>
              <a:t>Eğer bir çocuk kabul ve onay görmüşse, kendini sevmeyi öğrenir.</a:t>
            </a:r>
          </a:p>
          <a:p>
            <a:r>
              <a:rPr lang="tr-TR" sz="2400" dirty="0"/>
              <a:t>Eğer bir çocuk aile içinde dostluk ve arkadaşlık görmüşse, bu dünyada mutlu olmayı öğrenir</a:t>
            </a:r>
          </a:p>
          <a:p>
            <a:pPr lvl="8"/>
            <a:endParaRPr lang="tr-TR" sz="2400" dirty="0"/>
          </a:p>
          <a:p>
            <a:pPr marL="1654175" lvl="8" indent="0">
              <a:buNone/>
            </a:pPr>
            <a:r>
              <a:rPr lang="tr-TR" sz="2400" dirty="0"/>
              <a:t>   </a:t>
            </a:r>
          </a:p>
          <a:p>
            <a:pPr marL="1654175" lvl="8" indent="0">
              <a:buNone/>
            </a:pPr>
            <a:r>
              <a:rPr lang="tr-TR" sz="2400" dirty="0"/>
              <a:t> Dorothy Law Nolte</a:t>
            </a:r>
          </a:p>
        </p:txBody>
      </p:sp>
      <p:pic>
        <p:nvPicPr>
          <p:cNvPr id="2" name="Resim 1"/>
          <p:cNvPicPr>
            <a:picLocks noChangeAspect="1"/>
          </p:cNvPicPr>
          <p:nvPr/>
        </p:nvPicPr>
        <p:blipFill>
          <a:blip r:embed="rId2"/>
          <a:stretch>
            <a:fillRect/>
          </a:stretch>
        </p:blipFill>
        <p:spPr>
          <a:xfrm>
            <a:off x="6286500" y="4177480"/>
            <a:ext cx="5905500" cy="2680520"/>
          </a:xfrm>
          <a:prstGeom prst="rect">
            <a:avLst/>
          </a:prstGeom>
        </p:spPr>
      </p:pic>
    </p:spTree>
    <p:extLst>
      <p:ext uri="{BB962C8B-B14F-4D97-AF65-F5344CB8AC3E}">
        <p14:creationId xmlns:p14="http://schemas.microsoft.com/office/powerpoint/2010/main" val="376774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24466"/>
            <a:ext cx="10515600" cy="5852498"/>
          </a:xfrm>
        </p:spPr>
        <p:txBody>
          <a:bodyPr>
            <a:normAutofit/>
          </a:bodyPr>
          <a:lstStyle/>
          <a:p>
            <a:pPr marL="0" indent="0" algn="ctr">
              <a:buNone/>
            </a:pPr>
            <a:r>
              <a:rPr lang="tr-TR" sz="3200" dirty="0"/>
              <a:t>Çocuğun aynası anne ve babasıdır.</a:t>
            </a:r>
          </a:p>
          <a:p>
            <a:pPr marL="0" indent="0" algn="ctr">
              <a:buNone/>
            </a:pPr>
            <a:r>
              <a:rPr lang="tr-TR" sz="3200" dirty="0"/>
              <a:t>Çocuk bu aynada hep güzel şeyler görmelidir.</a:t>
            </a:r>
          </a:p>
        </p:txBody>
      </p:sp>
      <p:pic>
        <p:nvPicPr>
          <p:cNvPr id="2" name="Resim 1"/>
          <p:cNvPicPr>
            <a:picLocks noChangeAspect="1"/>
          </p:cNvPicPr>
          <p:nvPr/>
        </p:nvPicPr>
        <p:blipFill>
          <a:blip r:embed="rId2"/>
          <a:stretch>
            <a:fillRect/>
          </a:stretch>
        </p:blipFill>
        <p:spPr>
          <a:xfrm>
            <a:off x="604684" y="1932039"/>
            <a:ext cx="11061290" cy="4734231"/>
          </a:xfrm>
          <a:prstGeom prst="rect">
            <a:avLst/>
          </a:prstGeom>
        </p:spPr>
      </p:pic>
    </p:spTree>
    <p:extLst>
      <p:ext uri="{BB962C8B-B14F-4D97-AF65-F5344CB8AC3E}">
        <p14:creationId xmlns:p14="http://schemas.microsoft.com/office/powerpoint/2010/main" val="287881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2109" y="210009"/>
            <a:ext cx="9018755" cy="4423845"/>
          </a:xfrm>
        </p:spPr>
        <p:txBody>
          <a:bodyPr>
            <a:normAutofit/>
          </a:bodyPr>
          <a:lstStyle/>
          <a:p>
            <a:pPr marL="0" indent="0">
              <a:buNone/>
            </a:pPr>
            <a:r>
              <a:rPr lang="tr-TR" sz="3200" dirty="0"/>
              <a:t>‘’Çocuğunuz size karşı mı geliyor?’’</a:t>
            </a:r>
          </a:p>
          <a:p>
            <a:pPr marL="0" indent="0">
              <a:buNone/>
            </a:pPr>
            <a:r>
              <a:rPr lang="tr-TR" sz="3200" dirty="0"/>
              <a:t>‘’Size karşı kötü ve küfürlü sözler mi kullanıyor?’’</a:t>
            </a:r>
          </a:p>
          <a:p>
            <a:pPr marL="0" indent="0">
              <a:buNone/>
            </a:pPr>
            <a:r>
              <a:rPr lang="tr-TR" sz="3200" dirty="0"/>
              <a:t>‘’Ne söyleseniz öncelikle cevabı hayır mı oluyor?’’</a:t>
            </a:r>
          </a:p>
        </p:txBody>
      </p:sp>
      <p:pic>
        <p:nvPicPr>
          <p:cNvPr id="4" name="Resim 3"/>
          <p:cNvPicPr>
            <a:picLocks noChangeAspect="1"/>
          </p:cNvPicPr>
          <p:nvPr/>
        </p:nvPicPr>
        <p:blipFill>
          <a:blip r:embed="rId2"/>
          <a:stretch>
            <a:fillRect/>
          </a:stretch>
        </p:blipFill>
        <p:spPr>
          <a:xfrm>
            <a:off x="2231136" y="3182120"/>
            <a:ext cx="7683910" cy="3465871"/>
          </a:xfrm>
          <a:prstGeom prst="rect">
            <a:avLst/>
          </a:prstGeom>
        </p:spPr>
      </p:pic>
    </p:spTree>
    <p:extLst>
      <p:ext uri="{BB962C8B-B14F-4D97-AF65-F5344CB8AC3E}">
        <p14:creationId xmlns:p14="http://schemas.microsoft.com/office/powerpoint/2010/main" val="382549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C00000"/>
                </a:solidFill>
              </a:rPr>
              <a:t>KARŞIT OLMA KARŞI GELME BOZUKLUĞU   NEDİR?</a:t>
            </a:r>
          </a:p>
        </p:txBody>
      </p:sp>
      <p:sp>
        <p:nvSpPr>
          <p:cNvPr id="3" name="İçerik Yer Tutucusu 2"/>
          <p:cNvSpPr>
            <a:spLocks noGrp="1"/>
          </p:cNvSpPr>
          <p:nvPr>
            <p:ph idx="1"/>
          </p:nvPr>
        </p:nvSpPr>
        <p:spPr>
          <a:xfrm>
            <a:off x="914399" y="2937164"/>
            <a:ext cx="10280073" cy="2802863"/>
          </a:xfrm>
        </p:spPr>
        <p:txBody>
          <a:bodyPr>
            <a:normAutofit/>
          </a:bodyPr>
          <a:lstStyle/>
          <a:p>
            <a:pPr marL="0" indent="0" algn="just">
              <a:lnSpc>
                <a:spcPct val="150000"/>
              </a:lnSpc>
              <a:buNone/>
            </a:pPr>
            <a:r>
              <a:rPr lang="tr-TR" sz="2800" dirty="0"/>
              <a:t>	Otorite konumundaki kişilere (anne, baba, öğretmen) karşı gelmek, alınganlık göstermek, düşmanca davranışlar sergilemek bu davranış bozukluğuna sahip çocukların belirgin davranış biçimleridir.</a:t>
            </a:r>
          </a:p>
        </p:txBody>
      </p:sp>
    </p:spTree>
    <p:extLst>
      <p:ext uri="{BB962C8B-B14F-4D97-AF65-F5344CB8AC3E}">
        <p14:creationId xmlns:p14="http://schemas.microsoft.com/office/powerpoint/2010/main" val="204946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9817" y="360218"/>
            <a:ext cx="9933709" cy="1343892"/>
          </a:xfrm>
        </p:spPr>
        <p:txBody>
          <a:bodyPr>
            <a:normAutofit fontScale="90000"/>
          </a:bodyPr>
          <a:lstStyle/>
          <a:p>
            <a:pPr>
              <a:lnSpc>
                <a:spcPct val="150000"/>
              </a:lnSpc>
            </a:pPr>
            <a:r>
              <a:rPr lang="tr-TR" b="1" dirty="0">
                <a:solidFill>
                  <a:srgbClr val="C00000"/>
                </a:solidFill>
              </a:rPr>
              <a:t>KARŞIT OLMA KARŞI GELME BOZUKLUĞUNUN BELiRTiLERi NELERDiR?</a:t>
            </a:r>
          </a:p>
        </p:txBody>
      </p:sp>
      <p:sp>
        <p:nvSpPr>
          <p:cNvPr id="3" name="İçerik Yer Tutucusu 2"/>
          <p:cNvSpPr>
            <a:spLocks noGrp="1"/>
          </p:cNvSpPr>
          <p:nvPr>
            <p:ph idx="1"/>
          </p:nvPr>
        </p:nvSpPr>
        <p:spPr>
          <a:xfrm>
            <a:off x="838200" y="1825625"/>
            <a:ext cx="10515600" cy="4492048"/>
          </a:xfrm>
        </p:spPr>
        <p:txBody>
          <a:bodyPr>
            <a:normAutofit/>
          </a:bodyPr>
          <a:lstStyle/>
          <a:p>
            <a:r>
              <a:rPr lang="tr-TR" sz="2400" dirty="0"/>
              <a:t>Sık sık öfkelenir.</a:t>
            </a:r>
          </a:p>
          <a:p>
            <a:r>
              <a:rPr lang="tr-TR" sz="2400" dirty="0"/>
              <a:t>Sık sık yetişkinlerle tartışmaya girer.</a:t>
            </a:r>
          </a:p>
          <a:p>
            <a:r>
              <a:rPr lang="tr-TR" sz="2400" dirty="0"/>
              <a:t>Sık sık yetişkinlerin isteklerine ve kurallarına karşı gelir veya kabul etmez</a:t>
            </a:r>
          </a:p>
          <a:p>
            <a:r>
              <a:rPr lang="tr-TR" sz="2400" dirty="0"/>
              <a:t>Sık sık isteyerek başkalarını rahatsız eder.</a:t>
            </a:r>
          </a:p>
          <a:p>
            <a:r>
              <a:rPr lang="tr-TR" sz="2400" dirty="0"/>
              <a:t>Çoğu kez kendi hataları ve davranışlarından dolayı başkalarını suçlar</a:t>
            </a:r>
          </a:p>
          <a:p>
            <a:r>
              <a:rPr lang="tr-TR" sz="2400" dirty="0"/>
              <a:t>Çoğunlukla alıngandır</a:t>
            </a:r>
          </a:p>
          <a:p>
            <a:r>
              <a:rPr lang="tr-TR" sz="2400" dirty="0"/>
              <a:t>Çoğu kez kızgın ve güceniktir.</a:t>
            </a:r>
          </a:p>
          <a:p>
            <a:r>
              <a:rPr lang="tr-TR" sz="2400" dirty="0"/>
              <a:t>Sık sık küfreder veya açık saçık bir dil kullanır.</a:t>
            </a:r>
          </a:p>
          <a:p>
            <a:endParaRPr lang="tr-TR" sz="2400" dirty="0"/>
          </a:p>
          <a:p>
            <a:endParaRPr lang="tr-TR" dirty="0"/>
          </a:p>
          <a:p>
            <a:endParaRPr lang="tr-TR" dirty="0"/>
          </a:p>
        </p:txBody>
      </p:sp>
    </p:spTree>
    <p:extLst>
      <p:ext uri="{BB962C8B-B14F-4D97-AF65-F5344CB8AC3E}">
        <p14:creationId xmlns:p14="http://schemas.microsoft.com/office/powerpoint/2010/main" val="308429581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TM10001115[[fn=Paket]]</Template>
  <TotalTime>203</TotalTime>
  <Words>677</Words>
  <Application>Microsoft Office PowerPoint</Application>
  <PresentationFormat>Geniş ekran</PresentationFormat>
  <Paragraphs>68</Paragraphs>
  <Slides>17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17</vt:i4>
      </vt:variant>
    </vt:vector>
  </HeadingPairs>
  <TitlesOfParts>
    <vt:vector size="20" baseType="lpstr">
      <vt:lpstr>Arial</vt:lpstr>
      <vt:lpstr>Gill Sans MT</vt:lpstr>
      <vt:lpstr>Parcel</vt:lpstr>
      <vt:lpstr>ÇOCUK VE ERGENLERDE KARŞIT OLMA KARŞI GELME BOZUKLUĞU</vt:lpstr>
      <vt:lpstr>‘’Hiç söz dinlemiyor.’’ ‘’Çok çabuk öfkeleniyor.’’ ‘’Hep bizi suçluyor.’’</vt:lpstr>
      <vt:lpstr>PowerPoint Sunusu</vt:lpstr>
      <vt:lpstr>PowerPoint Sunusu</vt:lpstr>
      <vt:lpstr>PowerPoint Sunusu</vt:lpstr>
      <vt:lpstr>PowerPoint Sunusu</vt:lpstr>
      <vt:lpstr>PowerPoint Sunusu</vt:lpstr>
      <vt:lpstr>KARŞIT OLMA KARŞI GELME BOZUKLUĞU   NEDİR?</vt:lpstr>
      <vt:lpstr>KARŞIT OLMA KARŞI GELME BOZUKLUĞUNUN BELiRTiLERi NELERDiR?</vt:lpstr>
      <vt:lpstr>PowerPoint Sunusu</vt:lpstr>
      <vt:lpstr>PowerPoint Sunusu</vt:lpstr>
      <vt:lpstr>NEDEN YAPARLAR?</vt:lpstr>
      <vt:lpstr>KARŞIT OLMA KARŞI GELME BOZUKLUĞUNUN NEDENİ NEDiR?</vt:lpstr>
      <vt:lpstr>KAŞIT OLMA/KARŞI GELME BOZUKLUĞU GÖRÜLEN ÇOCUĞUNUZ VARSA…</vt:lpstr>
      <vt:lpstr>KAŞIT OLMA/KARŞI GELME BOZUKLUĞU GÖRÜLEN ÇOCUĞUNUZ VARSA…</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VE ERGENLERDE KARŞIT OLMA KARŞIGELME BOZUKLUĞU</dc:title>
  <dc:creator>ronaldinho424</dc:creator>
  <cp:lastModifiedBy>User</cp:lastModifiedBy>
  <cp:revision>15</cp:revision>
  <dcterms:created xsi:type="dcterms:W3CDTF">2023-05-30T10:55:37Z</dcterms:created>
  <dcterms:modified xsi:type="dcterms:W3CDTF">2023-06-07T10:49:59Z</dcterms:modified>
</cp:coreProperties>
</file>