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sldIdLst>
    <p:sldId id="273" r:id="rId2"/>
    <p:sldId id="269" r:id="rId3"/>
    <p:sldId id="263" r:id="rId4"/>
    <p:sldId id="270" r:id="rId5"/>
    <p:sldId id="271" r:id="rId6"/>
    <p:sldId id="276" r:id="rId7"/>
    <p:sldId id="277" r:id="rId8"/>
    <p:sldId id="278" r:id="rId9"/>
    <p:sldId id="279" r:id="rId10"/>
    <p:sldId id="280" r:id="rId11"/>
    <p:sldId id="281" r:id="rId12"/>
    <p:sldId id="282" r:id="rId13"/>
    <p:sldId id="283" r:id="rId14"/>
    <p:sldId id="284" r:id="rId15"/>
    <p:sldId id="285" r:id="rId16"/>
    <p:sldId id="286" r:id="rId17"/>
    <p:sldId id="287" r:id="rId18"/>
    <p:sldId id="288" r:id="rId19"/>
    <p:sldId id="289" r:id="rId20"/>
    <p:sldId id="290" r:id="rId21"/>
    <p:sldId id="292" r:id="rId2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9" d="100"/>
          <a:sy n="79" d="100"/>
        </p:scale>
        <p:origin x="1734"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1942416" y="2514601"/>
            <a:ext cx="6600451" cy="2262781"/>
          </a:xfrm>
        </p:spPr>
        <p:txBody>
          <a:bodyPr anchor="b">
            <a:normAutofit/>
          </a:bodyPr>
          <a:lstStyle>
            <a:lvl1pPr>
              <a:defRPr sz="5400"/>
            </a:lvl1pPr>
          </a:lstStyle>
          <a:p>
            <a:r>
              <a:rPr lang="tr-TR"/>
              <a:t>Asıl başlık stili için tıklatın</a:t>
            </a:r>
            <a:endParaRPr lang="en-US" dirty="0"/>
          </a:p>
        </p:txBody>
      </p:sp>
      <p:sp>
        <p:nvSpPr>
          <p:cNvPr id="3" name="Subtitle 2"/>
          <p:cNvSpPr>
            <a:spLocks noGrp="1"/>
          </p:cNvSpPr>
          <p:nvPr>
            <p:ph type="subTitle" idx="1"/>
          </p:nvPr>
        </p:nvSpPr>
        <p:spPr>
          <a:xfrm>
            <a:off x="1942416" y="4777380"/>
            <a:ext cx="6600451"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D9F75050-0E15-4C5B-92B0-66D068882F1F}" type="datetimeFigureOut">
              <a:rPr lang="tr-TR" smtClean="0"/>
              <a:pPr/>
              <a:t>16.05.2023</a:t>
            </a:fld>
            <a:endParaRPr lang="tr-TR" dirty="0"/>
          </a:p>
        </p:txBody>
      </p:sp>
      <p:sp>
        <p:nvSpPr>
          <p:cNvPr id="5" name="Footer Placeholder 4"/>
          <p:cNvSpPr>
            <a:spLocks noGrp="1"/>
          </p:cNvSpPr>
          <p:nvPr>
            <p:ph type="ftr" sz="quarter" idx="11"/>
          </p:nvPr>
        </p:nvSpPr>
        <p:spPr/>
        <p:txBody>
          <a:bodyPr/>
          <a:lstStyle/>
          <a:p>
            <a:endParaRPr lang="tr-TR" dirty="0"/>
          </a:p>
        </p:txBody>
      </p:sp>
      <p:sp>
        <p:nvSpPr>
          <p:cNvPr id="9" name="Freeform 8"/>
          <p:cNvSpPr/>
          <p:nvPr/>
        </p:nvSpPr>
        <p:spPr bwMode="auto">
          <a:xfrm>
            <a:off x="-31719" y="4321158"/>
            <a:ext cx="1395473" cy="781781"/>
          </a:xfrm>
          <a:custGeom>
            <a:avLst/>
            <a:gdLst/>
            <a:ahLst/>
            <a:cxnLst/>
            <a:rect l="l" t="t" r="r" b="b"/>
            <a:pathLst>
              <a:path w="8042" h="10000">
                <a:moveTo>
                  <a:pt x="5799" y="10000"/>
                </a:moveTo>
                <a:cubicBezTo>
                  <a:pt x="5880" y="10000"/>
                  <a:pt x="5934" y="9940"/>
                  <a:pt x="5961" y="9880"/>
                </a:cubicBezTo>
                <a:cubicBezTo>
                  <a:pt x="5961" y="9820"/>
                  <a:pt x="5988" y="9820"/>
                  <a:pt x="5988" y="9820"/>
                </a:cubicBezTo>
                <a:lnTo>
                  <a:pt x="8042" y="5260"/>
                </a:lnTo>
                <a:cubicBezTo>
                  <a:pt x="8096" y="5140"/>
                  <a:pt x="8096" y="4901"/>
                  <a:pt x="8042" y="4721"/>
                </a:cubicBezTo>
                <a:lnTo>
                  <a:pt x="5988" y="221"/>
                </a:lnTo>
                <a:cubicBezTo>
                  <a:pt x="5988" y="160"/>
                  <a:pt x="5961" y="160"/>
                  <a:pt x="5961" y="160"/>
                </a:cubicBezTo>
                <a:cubicBezTo>
                  <a:pt x="5934" y="101"/>
                  <a:pt x="5880" y="41"/>
                  <a:pt x="5799" y="41"/>
                </a:cubicBezTo>
                <a:lnTo>
                  <a:pt x="18" y="0"/>
                </a:lnTo>
                <a:cubicBezTo>
                  <a:pt x="12" y="3330"/>
                  <a:pt x="6" y="6661"/>
                  <a:pt x="0" y="9991"/>
                </a:cubicBezTo>
                <a:lnTo>
                  <a:pt x="5799" y="10000"/>
                </a:lnTo>
                <a:close/>
              </a:path>
            </a:pathLst>
          </a:custGeom>
          <a:solidFill>
            <a:schemeClr val="accent1"/>
          </a:solidFill>
          <a:ln>
            <a:noFill/>
          </a:ln>
        </p:spPr>
      </p:sp>
      <p:sp>
        <p:nvSpPr>
          <p:cNvPr id="6" name="Slide Number Placeholder 5"/>
          <p:cNvSpPr>
            <a:spLocks noGrp="1"/>
          </p:cNvSpPr>
          <p:nvPr>
            <p:ph type="sldNum" sz="quarter" idx="12"/>
          </p:nvPr>
        </p:nvSpPr>
        <p:spPr>
          <a:xfrm>
            <a:off x="423334" y="4529541"/>
            <a:ext cx="584978" cy="365125"/>
          </a:xfrm>
        </p:spPr>
        <p:txBody>
          <a:bodyPr/>
          <a:lstStyle/>
          <a:p>
            <a:fld id="{B1DEFA8C-F947-479F-BE07-76B6B3F80BF1}" type="slidenum">
              <a:rPr lang="tr-TR" smtClean="0"/>
              <a:pPr/>
              <a:t>‹#›</a:t>
            </a:fld>
            <a:endParaRPr lang="tr-TR" dirty="0"/>
          </a:p>
        </p:txBody>
      </p:sp>
    </p:spTree>
    <p:extLst>
      <p:ext uri="{BB962C8B-B14F-4D97-AF65-F5344CB8AC3E}">
        <p14:creationId xmlns:p14="http://schemas.microsoft.com/office/powerpoint/2010/main" val="19787625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1942415" y="609600"/>
            <a:ext cx="6591985" cy="3117040"/>
          </a:xfrm>
        </p:spPr>
        <p:txBody>
          <a:bodyPr anchor="ctr">
            <a:normAutofit/>
          </a:bodyPr>
          <a:lstStyle>
            <a:lvl1pPr algn="l">
              <a:defRPr sz="4800" b="0" cap="none"/>
            </a:lvl1pPr>
          </a:lstStyle>
          <a:p>
            <a:r>
              <a:rPr lang="tr-TR"/>
              <a:t>Asıl başlık stili için tıklatın</a:t>
            </a:r>
            <a:endParaRPr lang="en-US" dirty="0"/>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D9F75050-0E15-4C5B-92B0-66D068882F1F}" type="datetimeFigureOut">
              <a:rPr lang="tr-TR" smtClean="0"/>
              <a:pPr/>
              <a:t>16.05.2023</a:t>
            </a:fld>
            <a:endParaRPr lang="tr-TR" dirty="0"/>
          </a:p>
        </p:txBody>
      </p:sp>
      <p:sp>
        <p:nvSpPr>
          <p:cNvPr id="5" name="Footer Placeholder 4"/>
          <p:cNvSpPr>
            <a:spLocks noGrp="1"/>
          </p:cNvSpPr>
          <p:nvPr>
            <p:ph type="ftr" sz="quarter" idx="11"/>
          </p:nvPr>
        </p:nvSpPr>
        <p:spPr/>
        <p:txBody>
          <a:bodyPr/>
          <a:lstStyle/>
          <a:p>
            <a:endParaRPr lang="tr-TR" dirty="0"/>
          </a:p>
        </p:txBody>
      </p:sp>
      <p:sp>
        <p:nvSpPr>
          <p:cNvPr id="10"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B1DEFA8C-F947-479F-BE07-76B6B3F80BF1}" type="slidenum">
              <a:rPr lang="tr-TR" smtClean="0"/>
              <a:pPr/>
              <a:t>‹#›</a:t>
            </a:fld>
            <a:endParaRPr lang="tr-TR" dirty="0"/>
          </a:p>
        </p:txBody>
      </p:sp>
    </p:spTree>
    <p:extLst>
      <p:ext uri="{BB962C8B-B14F-4D97-AF65-F5344CB8AC3E}">
        <p14:creationId xmlns:p14="http://schemas.microsoft.com/office/powerpoint/2010/main" val="41095807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tr-TR"/>
              <a:t>Asıl başlık stili için tıklatın</a:t>
            </a:r>
            <a:endParaRPr lang="en-US" dirty="0"/>
          </a:p>
        </p:txBody>
      </p:sp>
      <p:sp>
        <p:nvSpPr>
          <p:cNvPr id="13" name="Text Placeholder 9"/>
          <p:cNvSpPr>
            <a:spLocks noGrp="1"/>
          </p:cNvSpPr>
          <p:nvPr>
            <p:ph type="body" sz="quarter" idx="13"/>
          </p:nvPr>
        </p:nvSpPr>
        <p:spPr>
          <a:xfrm>
            <a:off x="2415972" y="3505200"/>
            <a:ext cx="5653888"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a:t>
            </a:r>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D9F75050-0E15-4C5B-92B0-66D068882F1F}" type="datetimeFigureOut">
              <a:rPr lang="tr-TR" smtClean="0"/>
              <a:pPr/>
              <a:t>16.05.2023</a:t>
            </a:fld>
            <a:endParaRPr lang="tr-TR" dirty="0"/>
          </a:p>
        </p:txBody>
      </p:sp>
      <p:sp>
        <p:nvSpPr>
          <p:cNvPr id="5" name="Footer Placeholder 4"/>
          <p:cNvSpPr>
            <a:spLocks noGrp="1"/>
          </p:cNvSpPr>
          <p:nvPr>
            <p:ph type="ftr" sz="quarter" idx="11"/>
          </p:nvPr>
        </p:nvSpPr>
        <p:spPr/>
        <p:txBody>
          <a:bodyPr/>
          <a:lstStyle/>
          <a:p>
            <a:endParaRPr lang="tr-TR" dirty="0"/>
          </a:p>
        </p:txBody>
      </p:sp>
      <p:sp>
        <p:nvSpPr>
          <p:cNvPr id="19"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B1DEFA8C-F947-479F-BE07-76B6B3F80BF1}" type="slidenum">
              <a:rPr lang="tr-TR" smtClean="0"/>
              <a:pPr/>
              <a:t>‹#›</a:t>
            </a:fld>
            <a:endParaRPr lang="tr-TR" dirty="0"/>
          </a:p>
        </p:txBody>
      </p:sp>
      <p:sp>
        <p:nvSpPr>
          <p:cNvPr id="14" name="TextBox 13"/>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50503506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1942415" y="2438401"/>
            <a:ext cx="6591985" cy="2724845"/>
          </a:xfrm>
        </p:spPr>
        <p:txBody>
          <a:bodyPr anchor="b">
            <a:normAutofit/>
          </a:bodyPr>
          <a:lstStyle>
            <a:lvl1pPr algn="l">
              <a:defRPr sz="4800" b="0"/>
            </a:lvl1pPr>
          </a:lstStyle>
          <a:p>
            <a:r>
              <a:rPr lang="tr-TR"/>
              <a:t>Asıl başlık stili için tıklatın</a:t>
            </a:r>
            <a:endParaRPr lang="en-US" dirty="0"/>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a:t>Asıl metin stillerini düzenle</a:t>
            </a:r>
          </a:p>
        </p:txBody>
      </p:sp>
      <p:sp>
        <p:nvSpPr>
          <p:cNvPr id="5" name="Date Placeholder 4"/>
          <p:cNvSpPr>
            <a:spLocks noGrp="1"/>
          </p:cNvSpPr>
          <p:nvPr>
            <p:ph type="dt" sz="half" idx="10"/>
          </p:nvPr>
        </p:nvSpPr>
        <p:spPr/>
        <p:txBody>
          <a:bodyPr/>
          <a:lstStyle/>
          <a:p>
            <a:fld id="{D9F75050-0E15-4C5B-92B0-66D068882F1F}" type="datetimeFigureOut">
              <a:rPr lang="tr-TR" smtClean="0"/>
              <a:pPr/>
              <a:t>16.05.2023</a:t>
            </a:fld>
            <a:endParaRPr lang="tr-TR" dirty="0"/>
          </a:p>
        </p:txBody>
      </p:sp>
      <p:sp>
        <p:nvSpPr>
          <p:cNvPr id="6" name="Footer Placeholder 5"/>
          <p:cNvSpPr>
            <a:spLocks noGrp="1"/>
          </p:cNvSpPr>
          <p:nvPr>
            <p:ph type="ftr" sz="quarter" idx="11"/>
          </p:nvPr>
        </p:nvSpPr>
        <p:spPr/>
        <p:txBody>
          <a:bodyPr/>
          <a:lstStyle/>
          <a:p>
            <a:endParaRPr lang="tr-TR" dirty="0"/>
          </a:p>
        </p:txBody>
      </p:sp>
      <p:sp>
        <p:nvSpPr>
          <p:cNvPr id="11"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B1DEFA8C-F947-479F-BE07-76B6B3F80BF1}" type="slidenum">
              <a:rPr lang="tr-TR" smtClean="0"/>
              <a:pPr/>
              <a:t>‹#›</a:t>
            </a:fld>
            <a:endParaRPr lang="tr-TR" dirty="0"/>
          </a:p>
        </p:txBody>
      </p:sp>
    </p:spTree>
    <p:extLst>
      <p:ext uri="{BB962C8B-B14F-4D97-AF65-F5344CB8AC3E}">
        <p14:creationId xmlns:p14="http://schemas.microsoft.com/office/powerpoint/2010/main" val="389252297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3"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tr-TR"/>
              <a:t>Asıl başlık stili için tıklatın</a:t>
            </a:r>
            <a:endParaRPr lang="en-US" dirty="0"/>
          </a:p>
        </p:txBody>
      </p:sp>
      <p:sp>
        <p:nvSpPr>
          <p:cNvPr id="21" name="Text Placeholder 9"/>
          <p:cNvSpPr>
            <a:spLocks noGrp="1"/>
          </p:cNvSpPr>
          <p:nvPr>
            <p:ph type="body" sz="quarter" idx="13"/>
          </p:nvPr>
        </p:nvSpPr>
        <p:spPr>
          <a:xfrm>
            <a:off x="1942415" y="4343400"/>
            <a:ext cx="6688292"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a:t>
            </a:r>
          </a:p>
        </p:txBody>
      </p:sp>
      <p:sp>
        <p:nvSpPr>
          <p:cNvPr id="4" name="Text Placeholder 3"/>
          <p:cNvSpPr>
            <a:spLocks noGrp="1"/>
          </p:cNvSpPr>
          <p:nvPr>
            <p:ph type="body" sz="half" idx="2"/>
          </p:nvPr>
        </p:nvSpPr>
        <p:spPr>
          <a:xfrm>
            <a:off x="1942415" y="5181600"/>
            <a:ext cx="6688292"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a:t>Asıl metin stillerini düzenle</a:t>
            </a:r>
          </a:p>
        </p:txBody>
      </p:sp>
      <p:sp>
        <p:nvSpPr>
          <p:cNvPr id="5" name="Date Placeholder 4"/>
          <p:cNvSpPr>
            <a:spLocks noGrp="1"/>
          </p:cNvSpPr>
          <p:nvPr>
            <p:ph type="dt" sz="half" idx="10"/>
          </p:nvPr>
        </p:nvSpPr>
        <p:spPr/>
        <p:txBody>
          <a:bodyPr/>
          <a:lstStyle/>
          <a:p>
            <a:fld id="{D9F75050-0E15-4C5B-92B0-66D068882F1F}" type="datetimeFigureOut">
              <a:rPr lang="tr-TR" smtClean="0"/>
              <a:pPr/>
              <a:t>16.05.2023</a:t>
            </a:fld>
            <a:endParaRPr lang="tr-TR" dirty="0"/>
          </a:p>
        </p:txBody>
      </p:sp>
      <p:sp>
        <p:nvSpPr>
          <p:cNvPr id="6" name="Footer Placeholder 5"/>
          <p:cNvSpPr>
            <a:spLocks noGrp="1"/>
          </p:cNvSpPr>
          <p:nvPr>
            <p:ph type="ftr" sz="quarter" idx="11"/>
          </p:nvPr>
        </p:nvSpPr>
        <p:spPr/>
        <p:txBody>
          <a:bodyPr/>
          <a:lstStyle/>
          <a:p>
            <a:endParaRPr lang="tr-TR" dirty="0"/>
          </a:p>
        </p:txBody>
      </p:sp>
      <p:sp>
        <p:nvSpPr>
          <p:cNvPr id="2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B1DEFA8C-F947-479F-BE07-76B6B3F80BF1}" type="slidenum">
              <a:rPr lang="tr-TR" smtClean="0"/>
              <a:pPr/>
              <a:t>‹#›</a:t>
            </a:fld>
            <a:endParaRPr lang="tr-TR" dirty="0"/>
          </a:p>
        </p:txBody>
      </p:sp>
      <p:sp>
        <p:nvSpPr>
          <p:cNvPr id="11" name="TextBox 10"/>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2" name="TextBox 11"/>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55891437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1942416" y="627407"/>
            <a:ext cx="6591984" cy="2880020"/>
          </a:xfrm>
        </p:spPr>
        <p:txBody>
          <a:bodyPr anchor="ctr">
            <a:normAutofit/>
          </a:bodyPr>
          <a:lstStyle>
            <a:lvl1pPr algn="l">
              <a:defRPr sz="4800" b="0"/>
            </a:lvl1pPr>
          </a:lstStyle>
          <a:p>
            <a:r>
              <a:rPr lang="tr-TR"/>
              <a:t>Asıl başlık stili için tıklatın</a:t>
            </a:r>
            <a:endParaRPr lang="en-US" dirty="0"/>
          </a:p>
        </p:txBody>
      </p:sp>
      <p:sp>
        <p:nvSpPr>
          <p:cNvPr id="21" name="Text Placeholder 9"/>
          <p:cNvSpPr>
            <a:spLocks noGrp="1"/>
          </p:cNvSpPr>
          <p:nvPr>
            <p:ph type="body" sz="quarter" idx="13"/>
          </p:nvPr>
        </p:nvSpPr>
        <p:spPr>
          <a:xfrm>
            <a:off x="1942415" y="4343400"/>
            <a:ext cx="6591985"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a:t>
            </a:r>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a:t>Asıl metin stillerini düzenle</a:t>
            </a:r>
          </a:p>
        </p:txBody>
      </p:sp>
      <p:sp>
        <p:nvSpPr>
          <p:cNvPr id="5" name="Date Placeholder 4"/>
          <p:cNvSpPr>
            <a:spLocks noGrp="1"/>
          </p:cNvSpPr>
          <p:nvPr>
            <p:ph type="dt" sz="half" idx="10"/>
          </p:nvPr>
        </p:nvSpPr>
        <p:spPr/>
        <p:txBody>
          <a:bodyPr/>
          <a:lstStyle/>
          <a:p>
            <a:fld id="{D9F75050-0E15-4C5B-92B0-66D068882F1F}" type="datetimeFigureOut">
              <a:rPr lang="tr-TR" smtClean="0"/>
              <a:pPr/>
              <a:t>16.05.2023</a:t>
            </a:fld>
            <a:endParaRPr lang="tr-TR" dirty="0"/>
          </a:p>
        </p:txBody>
      </p:sp>
      <p:sp>
        <p:nvSpPr>
          <p:cNvPr id="6" name="Footer Placeholder 5"/>
          <p:cNvSpPr>
            <a:spLocks noGrp="1"/>
          </p:cNvSpPr>
          <p:nvPr>
            <p:ph type="ftr" sz="quarter" idx="11"/>
          </p:nvPr>
        </p:nvSpPr>
        <p:spPr/>
        <p:txBody>
          <a:bodyPr/>
          <a:lstStyle/>
          <a:p>
            <a:endParaRPr lang="tr-TR" dirty="0"/>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B1DEFA8C-F947-479F-BE07-76B6B3F80BF1}" type="slidenum">
              <a:rPr lang="tr-TR" smtClean="0"/>
              <a:pPr/>
              <a:t>‹#›</a:t>
            </a:fld>
            <a:endParaRPr lang="tr-TR" dirty="0"/>
          </a:p>
        </p:txBody>
      </p:sp>
    </p:spTree>
    <p:extLst>
      <p:ext uri="{BB962C8B-B14F-4D97-AF65-F5344CB8AC3E}">
        <p14:creationId xmlns:p14="http://schemas.microsoft.com/office/powerpoint/2010/main" val="242387975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D9F75050-0E15-4C5B-92B0-66D068882F1F}" type="datetimeFigureOut">
              <a:rPr lang="tr-TR" smtClean="0"/>
              <a:pPr/>
              <a:t>16.05.2023</a:t>
            </a:fld>
            <a:endParaRPr lang="tr-TR" dirty="0"/>
          </a:p>
        </p:txBody>
      </p:sp>
      <p:sp>
        <p:nvSpPr>
          <p:cNvPr id="5" name="Footer Placeholder 4"/>
          <p:cNvSpPr>
            <a:spLocks noGrp="1"/>
          </p:cNvSpPr>
          <p:nvPr>
            <p:ph type="ftr" sz="quarter" idx="11"/>
          </p:nvPr>
        </p:nvSpPr>
        <p:spPr/>
        <p:txBody>
          <a:bodyPr/>
          <a:lstStyle/>
          <a:p>
            <a:endParaRPr lang="tr-TR" dirty="0"/>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dirty="0"/>
          </a:p>
        </p:txBody>
      </p:sp>
    </p:spTree>
    <p:extLst>
      <p:ext uri="{BB962C8B-B14F-4D97-AF65-F5344CB8AC3E}">
        <p14:creationId xmlns:p14="http://schemas.microsoft.com/office/powerpoint/2010/main" val="329551421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78535" y="627406"/>
            <a:ext cx="1656132" cy="5283817"/>
          </a:xfrm>
        </p:spPr>
        <p:txBody>
          <a:bodyPr vert="eaVert" anchor="ctr"/>
          <a:lstStyle/>
          <a:p>
            <a:r>
              <a:rPr lang="tr-TR"/>
              <a:t>Asıl başlık stili için tıklatın</a:t>
            </a:r>
            <a:endParaRPr lang="en-US" dirty="0"/>
          </a:p>
        </p:txBody>
      </p:sp>
      <p:sp>
        <p:nvSpPr>
          <p:cNvPr id="3" name="Vertical Text Placeholder 2"/>
          <p:cNvSpPr>
            <a:spLocks noGrp="1"/>
          </p:cNvSpPr>
          <p:nvPr>
            <p:ph type="body" orient="vert" idx="1"/>
          </p:nvPr>
        </p:nvSpPr>
        <p:spPr>
          <a:xfrm>
            <a:off x="1942416" y="627406"/>
            <a:ext cx="4716348" cy="5283817"/>
          </a:xfrm>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D9F75050-0E15-4C5B-92B0-66D068882F1F}" type="datetimeFigureOut">
              <a:rPr lang="tr-TR" smtClean="0"/>
              <a:pPr/>
              <a:t>16.05.2023</a:t>
            </a:fld>
            <a:endParaRPr lang="tr-TR" dirty="0"/>
          </a:p>
        </p:txBody>
      </p:sp>
      <p:sp>
        <p:nvSpPr>
          <p:cNvPr id="5" name="Footer Placeholder 4"/>
          <p:cNvSpPr>
            <a:spLocks noGrp="1"/>
          </p:cNvSpPr>
          <p:nvPr>
            <p:ph type="ftr" sz="quarter" idx="11"/>
          </p:nvPr>
        </p:nvSpPr>
        <p:spPr/>
        <p:txBody>
          <a:bodyPr/>
          <a:lstStyle/>
          <a:p>
            <a:endParaRPr lang="tr-TR" dirty="0"/>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dirty="0"/>
          </a:p>
        </p:txBody>
      </p:sp>
    </p:spTree>
    <p:extLst>
      <p:ext uri="{BB962C8B-B14F-4D97-AF65-F5344CB8AC3E}">
        <p14:creationId xmlns:p14="http://schemas.microsoft.com/office/powerpoint/2010/main" val="22270614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1945201" y="624110"/>
            <a:ext cx="6589199" cy="1280890"/>
          </a:xfrm>
        </p:spPr>
        <p:txBody>
          <a:bodyPr/>
          <a:lstStyle/>
          <a:p>
            <a:r>
              <a:rPr lang="tr-TR"/>
              <a:t>Asıl başlık stili için tıklatın</a:t>
            </a:r>
            <a:endParaRPr lang="en-US" dirty="0"/>
          </a:p>
        </p:txBody>
      </p:sp>
      <p:sp>
        <p:nvSpPr>
          <p:cNvPr id="3" name="Content Placeholder 2"/>
          <p:cNvSpPr>
            <a:spLocks noGrp="1"/>
          </p:cNvSpPr>
          <p:nvPr>
            <p:ph idx="1"/>
          </p:nvPr>
        </p:nvSpPr>
        <p:spPr>
          <a:xfrm>
            <a:off x="1942415" y="2133600"/>
            <a:ext cx="6591985" cy="377762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D9F75050-0E15-4C5B-92B0-66D068882F1F}" type="datetimeFigureOut">
              <a:rPr lang="tr-TR" smtClean="0"/>
              <a:pPr/>
              <a:t>16.05.2023</a:t>
            </a:fld>
            <a:endParaRPr lang="tr-TR" dirty="0"/>
          </a:p>
        </p:txBody>
      </p:sp>
      <p:sp>
        <p:nvSpPr>
          <p:cNvPr id="5" name="Footer Placeholder 4"/>
          <p:cNvSpPr>
            <a:spLocks noGrp="1"/>
          </p:cNvSpPr>
          <p:nvPr>
            <p:ph type="ftr" sz="quarter" idx="11"/>
          </p:nvPr>
        </p:nvSpPr>
        <p:spPr/>
        <p:txBody>
          <a:bodyPr/>
          <a:lstStyle/>
          <a:p>
            <a:endParaRPr lang="tr-TR" dirty="0"/>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dirty="0"/>
          </a:p>
        </p:txBody>
      </p:sp>
    </p:spTree>
    <p:extLst>
      <p:ext uri="{BB962C8B-B14F-4D97-AF65-F5344CB8AC3E}">
        <p14:creationId xmlns:p14="http://schemas.microsoft.com/office/powerpoint/2010/main" val="4747485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1942415" y="2074562"/>
            <a:ext cx="6591985" cy="1468800"/>
          </a:xfrm>
        </p:spPr>
        <p:txBody>
          <a:bodyPr anchor="b"/>
          <a:lstStyle>
            <a:lvl1pPr algn="l">
              <a:defRPr sz="4000" b="0" cap="none"/>
            </a:lvl1pPr>
          </a:lstStyle>
          <a:p>
            <a:r>
              <a:rPr lang="tr-TR"/>
              <a:t>Asıl başlık stili için tıklatın</a:t>
            </a:r>
            <a:endParaRPr lang="en-US" dirty="0"/>
          </a:p>
        </p:txBody>
      </p:sp>
      <p:sp>
        <p:nvSpPr>
          <p:cNvPr id="3" name="Text Placeholder 2"/>
          <p:cNvSpPr>
            <a:spLocks noGrp="1"/>
          </p:cNvSpPr>
          <p:nvPr>
            <p:ph type="body" idx="1"/>
          </p:nvPr>
        </p:nvSpPr>
        <p:spPr>
          <a:xfrm>
            <a:off x="1942415" y="3581400"/>
            <a:ext cx="6591985"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D9F75050-0E15-4C5B-92B0-66D068882F1F}" type="datetimeFigureOut">
              <a:rPr lang="tr-TR" smtClean="0"/>
              <a:pPr/>
              <a:t>16.05.2023</a:t>
            </a:fld>
            <a:endParaRPr lang="tr-TR" dirty="0"/>
          </a:p>
        </p:txBody>
      </p:sp>
      <p:sp>
        <p:nvSpPr>
          <p:cNvPr id="5" name="Footer Placeholder 4"/>
          <p:cNvSpPr>
            <a:spLocks noGrp="1"/>
          </p:cNvSpPr>
          <p:nvPr>
            <p:ph type="ftr" sz="quarter" idx="11"/>
          </p:nvPr>
        </p:nvSpPr>
        <p:spPr/>
        <p:txBody>
          <a:bodyPr/>
          <a:lstStyle/>
          <a:p>
            <a:endParaRPr lang="tr-TR" dirty="0"/>
          </a:p>
        </p:txBody>
      </p:sp>
      <p:sp>
        <p:nvSpPr>
          <p:cNvPr id="11"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B1DEFA8C-F947-479F-BE07-76B6B3F80BF1}" type="slidenum">
              <a:rPr lang="tr-TR" smtClean="0"/>
              <a:pPr/>
              <a:t>‹#›</a:t>
            </a:fld>
            <a:endParaRPr lang="tr-TR" dirty="0"/>
          </a:p>
        </p:txBody>
      </p:sp>
    </p:spTree>
    <p:extLst>
      <p:ext uri="{BB962C8B-B14F-4D97-AF65-F5344CB8AC3E}">
        <p14:creationId xmlns:p14="http://schemas.microsoft.com/office/powerpoint/2010/main" val="40940677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a:t>Asıl başlık stili için tıklatın</a:t>
            </a:r>
            <a:endParaRPr lang="en-US" dirty="0"/>
          </a:p>
        </p:txBody>
      </p:sp>
      <p:sp>
        <p:nvSpPr>
          <p:cNvPr id="3" name="Content Placeholder 2"/>
          <p:cNvSpPr>
            <a:spLocks noGrp="1"/>
          </p:cNvSpPr>
          <p:nvPr>
            <p:ph sz="half" idx="1"/>
          </p:nvPr>
        </p:nvSpPr>
        <p:spPr>
          <a:xfrm>
            <a:off x="1942416" y="2136706"/>
            <a:ext cx="3197531" cy="3767397"/>
          </a:xfrm>
        </p:spPr>
        <p:txBody>
          <a:bodyP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5337307" y="2136706"/>
            <a:ext cx="3197093" cy="3767397"/>
          </a:xfrm>
        </p:spPr>
        <p:txBody>
          <a:bodyP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D9F75050-0E15-4C5B-92B0-66D068882F1F}" type="datetimeFigureOut">
              <a:rPr lang="tr-TR" smtClean="0"/>
              <a:pPr/>
              <a:t>16.05.2023</a:t>
            </a:fld>
            <a:endParaRPr lang="tr-TR" dirty="0"/>
          </a:p>
        </p:txBody>
      </p:sp>
      <p:sp>
        <p:nvSpPr>
          <p:cNvPr id="6" name="Footer Placeholder 5"/>
          <p:cNvSpPr>
            <a:spLocks noGrp="1"/>
          </p:cNvSpPr>
          <p:nvPr>
            <p:ph type="ftr" sz="quarter" idx="11"/>
          </p:nvPr>
        </p:nvSpPr>
        <p:spPr/>
        <p:txBody>
          <a:bodyPr/>
          <a:lstStyle/>
          <a:p>
            <a:endParaRPr lang="tr-TR" dirty="0"/>
          </a:p>
        </p:txBody>
      </p:sp>
      <p:sp>
        <p:nvSpPr>
          <p:cNvPr id="9"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0" name="Slide Number Placeholder 5"/>
          <p:cNvSpPr>
            <a:spLocks noGrp="1"/>
          </p:cNvSpPr>
          <p:nvPr>
            <p:ph type="sldNum" sz="quarter" idx="12"/>
          </p:nvPr>
        </p:nvSpPr>
        <p:spPr>
          <a:xfrm>
            <a:off x="511228" y="787783"/>
            <a:ext cx="584978" cy="365125"/>
          </a:xfrm>
        </p:spPr>
        <p:txBody>
          <a:bodyPr/>
          <a:lstStyle/>
          <a:p>
            <a:fld id="{B1DEFA8C-F947-479F-BE07-76B6B3F80BF1}" type="slidenum">
              <a:rPr lang="tr-TR" smtClean="0"/>
              <a:pPr/>
              <a:t>‹#›</a:t>
            </a:fld>
            <a:endParaRPr lang="tr-TR" dirty="0"/>
          </a:p>
        </p:txBody>
      </p:sp>
    </p:spTree>
    <p:extLst>
      <p:ext uri="{BB962C8B-B14F-4D97-AF65-F5344CB8AC3E}">
        <p14:creationId xmlns:p14="http://schemas.microsoft.com/office/powerpoint/2010/main" val="29035854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a:t>Asıl başlık stili için tıklatın</a:t>
            </a:r>
            <a:endParaRPr lang="en-US" dirty="0"/>
          </a:p>
        </p:txBody>
      </p:sp>
      <p:sp>
        <p:nvSpPr>
          <p:cNvPr id="3" name="Text Placeholder 2"/>
          <p:cNvSpPr>
            <a:spLocks noGrp="1"/>
          </p:cNvSpPr>
          <p:nvPr>
            <p:ph type="body" idx="1"/>
          </p:nvPr>
        </p:nvSpPr>
        <p:spPr>
          <a:xfrm>
            <a:off x="2265352" y="2226626"/>
            <a:ext cx="2874596"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1942415" y="2802888"/>
            <a:ext cx="3197532" cy="3105703"/>
          </a:xfrm>
        </p:spPr>
        <p:txBody>
          <a:bodyP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5656154" y="2223398"/>
            <a:ext cx="2873239"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5333715" y="2799660"/>
            <a:ext cx="3195680" cy="3105703"/>
          </a:xfrm>
        </p:spPr>
        <p:txBody>
          <a:bodyP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D9F75050-0E15-4C5B-92B0-66D068882F1F}" type="datetimeFigureOut">
              <a:rPr lang="tr-TR" smtClean="0"/>
              <a:pPr/>
              <a:t>16.05.2023</a:t>
            </a:fld>
            <a:endParaRPr lang="tr-TR" dirty="0"/>
          </a:p>
        </p:txBody>
      </p:sp>
      <p:sp>
        <p:nvSpPr>
          <p:cNvPr id="8" name="Footer Placeholder 7"/>
          <p:cNvSpPr>
            <a:spLocks noGrp="1"/>
          </p:cNvSpPr>
          <p:nvPr>
            <p:ph type="ftr" sz="quarter" idx="11"/>
          </p:nvPr>
        </p:nvSpPr>
        <p:spPr/>
        <p:txBody>
          <a:bodyPr/>
          <a:lstStyle/>
          <a:p>
            <a:endParaRPr lang="tr-TR" dirty="0"/>
          </a:p>
        </p:txBody>
      </p:sp>
      <p:sp>
        <p:nvSpPr>
          <p:cNvPr id="11"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2" name="Slide Number Placeholder 5"/>
          <p:cNvSpPr>
            <a:spLocks noGrp="1"/>
          </p:cNvSpPr>
          <p:nvPr>
            <p:ph type="sldNum" sz="quarter" idx="12"/>
          </p:nvPr>
        </p:nvSpPr>
        <p:spPr>
          <a:xfrm>
            <a:off x="511228" y="787783"/>
            <a:ext cx="584978" cy="365125"/>
          </a:xfrm>
        </p:spPr>
        <p:txBody>
          <a:bodyPr/>
          <a:lstStyle/>
          <a:p>
            <a:fld id="{B1DEFA8C-F947-479F-BE07-76B6B3F80BF1}" type="slidenum">
              <a:rPr lang="tr-TR" smtClean="0"/>
              <a:pPr/>
              <a:t>‹#›</a:t>
            </a:fld>
            <a:endParaRPr lang="tr-TR" dirty="0"/>
          </a:p>
        </p:txBody>
      </p:sp>
    </p:spTree>
    <p:extLst>
      <p:ext uri="{BB962C8B-B14F-4D97-AF65-F5344CB8AC3E}">
        <p14:creationId xmlns:p14="http://schemas.microsoft.com/office/powerpoint/2010/main" val="28425113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a:xfrm>
            <a:off x="1945200" y="624110"/>
            <a:ext cx="6589200" cy="1280890"/>
          </a:xfrm>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D9F75050-0E15-4C5B-92B0-66D068882F1F}" type="datetimeFigureOut">
              <a:rPr lang="tr-TR" smtClean="0"/>
              <a:pPr/>
              <a:t>16.05.2023</a:t>
            </a:fld>
            <a:endParaRPr lang="tr-TR" dirty="0"/>
          </a:p>
        </p:txBody>
      </p:sp>
      <p:sp>
        <p:nvSpPr>
          <p:cNvPr id="4" name="Footer Placeholder 3"/>
          <p:cNvSpPr>
            <a:spLocks noGrp="1"/>
          </p:cNvSpPr>
          <p:nvPr>
            <p:ph type="ftr" sz="quarter" idx="11"/>
          </p:nvPr>
        </p:nvSpPr>
        <p:spPr/>
        <p:txBody>
          <a:bodyPr/>
          <a:lstStyle/>
          <a:p>
            <a:endParaRPr lang="tr-TR" dirty="0"/>
          </a:p>
        </p:txBody>
      </p:sp>
      <p:sp>
        <p:nvSpPr>
          <p:cNvPr id="8"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B1DEFA8C-F947-479F-BE07-76B6B3F80BF1}" type="slidenum">
              <a:rPr lang="tr-TR" smtClean="0"/>
              <a:pPr/>
              <a:t>‹#›</a:t>
            </a:fld>
            <a:endParaRPr lang="tr-TR" dirty="0"/>
          </a:p>
        </p:txBody>
      </p:sp>
    </p:spTree>
    <p:extLst>
      <p:ext uri="{BB962C8B-B14F-4D97-AF65-F5344CB8AC3E}">
        <p14:creationId xmlns:p14="http://schemas.microsoft.com/office/powerpoint/2010/main" val="34083881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9F75050-0E15-4C5B-92B0-66D068882F1F}" type="datetimeFigureOut">
              <a:rPr lang="tr-TR" smtClean="0"/>
              <a:pPr/>
              <a:t>16.05.2023</a:t>
            </a:fld>
            <a:endParaRPr lang="tr-TR" dirty="0"/>
          </a:p>
        </p:txBody>
      </p:sp>
      <p:sp>
        <p:nvSpPr>
          <p:cNvPr id="3" name="Footer Placeholder 2"/>
          <p:cNvSpPr>
            <a:spLocks noGrp="1"/>
          </p:cNvSpPr>
          <p:nvPr>
            <p:ph type="ftr" sz="quarter" idx="11"/>
          </p:nvPr>
        </p:nvSpPr>
        <p:spPr/>
        <p:txBody>
          <a:bodyPr/>
          <a:lstStyle/>
          <a:p>
            <a:endParaRPr lang="tr-TR" dirty="0"/>
          </a:p>
        </p:txBody>
      </p:sp>
      <p:sp>
        <p:nvSpPr>
          <p:cNvPr id="6"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B1DEFA8C-F947-479F-BE07-76B6B3F80BF1}" type="slidenum">
              <a:rPr lang="tr-TR" smtClean="0"/>
              <a:pPr/>
              <a:t>‹#›</a:t>
            </a:fld>
            <a:endParaRPr lang="tr-TR" dirty="0"/>
          </a:p>
        </p:txBody>
      </p:sp>
    </p:spTree>
    <p:extLst>
      <p:ext uri="{BB962C8B-B14F-4D97-AF65-F5344CB8AC3E}">
        <p14:creationId xmlns:p14="http://schemas.microsoft.com/office/powerpoint/2010/main" val="19088536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1942415" y="446088"/>
            <a:ext cx="2629584" cy="976312"/>
          </a:xfrm>
        </p:spPr>
        <p:txBody>
          <a:bodyPr anchor="b"/>
          <a:lstStyle>
            <a:lvl1pPr algn="l">
              <a:defRPr sz="2000" b="0"/>
            </a:lvl1pPr>
          </a:lstStyle>
          <a:p>
            <a:r>
              <a:rPr lang="tr-TR"/>
              <a:t>Asıl başlık stili için tıklatın</a:t>
            </a:r>
            <a:endParaRPr lang="en-US" dirty="0"/>
          </a:p>
        </p:txBody>
      </p:sp>
      <p:sp>
        <p:nvSpPr>
          <p:cNvPr id="3" name="Content Placeholder 2"/>
          <p:cNvSpPr>
            <a:spLocks noGrp="1"/>
          </p:cNvSpPr>
          <p:nvPr>
            <p:ph idx="1"/>
          </p:nvPr>
        </p:nvSpPr>
        <p:spPr>
          <a:xfrm>
            <a:off x="4743494" y="446089"/>
            <a:ext cx="3790906" cy="5414963"/>
          </a:xfrm>
        </p:spPr>
        <p:txBody>
          <a:bodyPr anchor="ct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1942415" y="1598613"/>
            <a:ext cx="2629584"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D9F75050-0E15-4C5B-92B0-66D068882F1F}" type="datetimeFigureOut">
              <a:rPr lang="tr-TR" smtClean="0"/>
              <a:pPr/>
              <a:t>16.05.2023</a:t>
            </a:fld>
            <a:endParaRPr lang="tr-TR" dirty="0"/>
          </a:p>
        </p:txBody>
      </p:sp>
      <p:sp>
        <p:nvSpPr>
          <p:cNvPr id="6" name="Footer Placeholder 5"/>
          <p:cNvSpPr>
            <a:spLocks noGrp="1"/>
          </p:cNvSpPr>
          <p:nvPr>
            <p:ph type="ftr" sz="quarter" idx="11"/>
          </p:nvPr>
        </p:nvSpPr>
        <p:spPr/>
        <p:txBody>
          <a:bodyPr/>
          <a:lstStyle/>
          <a:p>
            <a:endParaRPr lang="tr-TR" dirty="0"/>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dirty="0"/>
          </a:p>
        </p:txBody>
      </p:sp>
    </p:spTree>
    <p:extLst>
      <p:ext uri="{BB962C8B-B14F-4D97-AF65-F5344CB8AC3E}">
        <p14:creationId xmlns:p14="http://schemas.microsoft.com/office/powerpoint/2010/main" val="35941246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1942415" y="4800600"/>
            <a:ext cx="6591985" cy="566738"/>
          </a:xfrm>
        </p:spPr>
        <p:txBody>
          <a:bodyPr anchor="b">
            <a:normAutofit/>
          </a:bodyPr>
          <a:lstStyle>
            <a:lvl1pPr algn="l">
              <a:defRPr sz="2400" b="0"/>
            </a:lvl1pPr>
          </a:lstStyle>
          <a:p>
            <a:r>
              <a:rPr lang="tr-TR"/>
              <a:t>Asıl başlık stili için tıklatın</a:t>
            </a:r>
            <a:endParaRPr lang="en-US" dirty="0"/>
          </a:p>
        </p:txBody>
      </p:sp>
      <p:sp>
        <p:nvSpPr>
          <p:cNvPr id="3" name="Picture Placeholder 2"/>
          <p:cNvSpPr>
            <a:spLocks noGrp="1" noChangeAspect="1"/>
          </p:cNvSpPr>
          <p:nvPr>
            <p:ph type="pic" idx="1"/>
          </p:nvPr>
        </p:nvSpPr>
        <p:spPr>
          <a:xfrm>
            <a:off x="1942415" y="634965"/>
            <a:ext cx="6591985"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simgeyi tıklatın</a:t>
            </a:r>
            <a:endParaRPr lang="en-US" dirty="0"/>
          </a:p>
        </p:txBody>
      </p:sp>
      <p:sp>
        <p:nvSpPr>
          <p:cNvPr id="4" name="Text Placeholder 3"/>
          <p:cNvSpPr>
            <a:spLocks noGrp="1"/>
          </p:cNvSpPr>
          <p:nvPr>
            <p:ph type="body" sz="half" idx="2"/>
          </p:nvPr>
        </p:nvSpPr>
        <p:spPr>
          <a:xfrm>
            <a:off x="1942415" y="5367338"/>
            <a:ext cx="6591985"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D9F75050-0E15-4C5B-92B0-66D068882F1F}" type="datetimeFigureOut">
              <a:rPr lang="tr-TR" smtClean="0"/>
              <a:pPr/>
              <a:t>16.05.2023</a:t>
            </a:fld>
            <a:endParaRPr lang="tr-TR" dirty="0"/>
          </a:p>
        </p:txBody>
      </p:sp>
      <p:sp>
        <p:nvSpPr>
          <p:cNvPr id="6" name="Footer Placeholder 5"/>
          <p:cNvSpPr>
            <a:spLocks noGrp="1"/>
          </p:cNvSpPr>
          <p:nvPr>
            <p:ph type="ftr" sz="quarter" idx="11"/>
          </p:nvPr>
        </p:nvSpPr>
        <p:spPr/>
        <p:txBody>
          <a:bodyPr/>
          <a:lstStyle/>
          <a:p>
            <a:endParaRPr lang="tr-TR" dirty="0"/>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B1DEFA8C-F947-479F-BE07-76B6B3F80BF1}" type="slidenum">
              <a:rPr lang="tr-TR" smtClean="0"/>
              <a:pPr/>
              <a:t>‹#›</a:t>
            </a:fld>
            <a:endParaRPr lang="tr-TR" dirty="0"/>
          </a:p>
        </p:txBody>
      </p:sp>
    </p:spTree>
    <p:extLst>
      <p:ext uri="{BB962C8B-B14F-4D97-AF65-F5344CB8AC3E}">
        <p14:creationId xmlns:p14="http://schemas.microsoft.com/office/powerpoint/2010/main" val="6589526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36" name="Group 35"/>
          <p:cNvGrpSpPr/>
          <p:nvPr/>
        </p:nvGrpSpPr>
        <p:grpSpPr>
          <a:xfrm>
            <a:off x="1" y="228600"/>
            <a:ext cx="1981200" cy="6638628"/>
            <a:chOff x="2487613" y="285750"/>
            <a:chExt cx="2428875" cy="5654676"/>
          </a:xfrm>
        </p:grpSpPr>
        <p:sp>
          <p:nvSpPr>
            <p:cNvPr id="37"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38"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39"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40"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41"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42"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43"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44"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45"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46"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47"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48"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49" name="Group 48"/>
          <p:cNvGrpSpPr/>
          <p:nvPr/>
        </p:nvGrpSpPr>
        <p:grpSpPr>
          <a:xfrm>
            <a:off x="20421" y="285"/>
            <a:ext cx="1952272" cy="6852968"/>
            <a:chOff x="6627813" y="195717"/>
            <a:chExt cx="1952625" cy="5678034"/>
          </a:xfrm>
        </p:grpSpPr>
        <p:sp>
          <p:nvSpPr>
            <p:cNvPr id="50" name="Freeform 27"/>
            <p:cNvSpPr/>
            <p:nvPr/>
          </p:nvSpPr>
          <p:spPr bwMode="auto">
            <a:xfrm>
              <a:off x="6627813" y="195717"/>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51"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52"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53"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54"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55"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56"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57"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58"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59"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60"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61"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62" name="Rectangle 61"/>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1945200" y="624110"/>
            <a:ext cx="6589200" cy="1280890"/>
          </a:xfrm>
          <a:prstGeom prst="rect">
            <a:avLst/>
          </a:prstGeom>
        </p:spPr>
        <p:txBody>
          <a:bodyPr vert="horz" lIns="91440" tIns="45720" rIns="91440" bIns="45720" rtlCol="0" anchor="t">
            <a:normAutofit/>
          </a:bodyPr>
          <a:lstStyle/>
          <a:p>
            <a:r>
              <a:rPr lang="tr-TR"/>
              <a:t>Asıl başlık stili için tıklatın</a:t>
            </a:r>
            <a:endParaRPr lang="en-US" dirty="0"/>
          </a:p>
        </p:txBody>
      </p:sp>
      <p:sp>
        <p:nvSpPr>
          <p:cNvPr id="3" name="Text Placeholder 2"/>
          <p:cNvSpPr>
            <a:spLocks noGrp="1"/>
          </p:cNvSpPr>
          <p:nvPr>
            <p:ph type="body" idx="1"/>
          </p:nvPr>
        </p:nvSpPr>
        <p:spPr>
          <a:xfrm>
            <a:off x="1942415" y="2133600"/>
            <a:ext cx="6591985" cy="3886200"/>
          </a:xfrm>
          <a:prstGeom prst="rect">
            <a:avLst/>
          </a:prstGeom>
        </p:spPr>
        <p:txBody>
          <a:bodyPr vert="horz" lIns="91440" tIns="45720" rIns="91440" bIns="45720" rtlCol="0">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7772400" y="6135089"/>
            <a:ext cx="766380" cy="370171"/>
          </a:xfrm>
          <a:prstGeom prst="rect">
            <a:avLst/>
          </a:prstGeom>
        </p:spPr>
        <p:txBody>
          <a:bodyPr vert="horz" lIns="91440" tIns="45720" rIns="91440" bIns="45720" rtlCol="0" anchor="ctr"/>
          <a:lstStyle>
            <a:lvl1pPr algn="r">
              <a:defRPr sz="900">
                <a:solidFill>
                  <a:schemeClr val="tx1">
                    <a:tint val="75000"/>
                  </a:schemeClr>
                </a:solidFill>
              </a:defRPr>
            </a:lvl1pPr>
          </a:lstStyle>
          <a:p>
            <a:fld id="{D9F75050-0E15-4C5B-92B0-66D068882F1F}" type="datetimeFigureOut">
              <a:rPr lang="tr-TR" smtClean="0"/>
              <a:pPr/>
              <a:t>16.05.2023</a:t>
            </a:fld>
            <a:endParaRPr lang="tr-TR" dirty="0"/>
          </a:p>
        </p:txBody>
      </p:sp>
      <p:sp>
        <p:nvSpPr>
          <p:cNvPr id="5" name="Footer Placeholder 4"/>
          <p:cNvSpPr>
            <a:spLocks noGrp="1"/>
          </p:cNvSpPr>
          <p:nvPr>
            <p:ph type="ftr" sz="quarter" idx="3"/>
          </p:nvPr>
        </p:nvSpPr>
        <p:spPr>
          <a:xfrm>
            <a:off x="1942415" y="6135809"/>
            <a:ext cx="5716488"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r-TR" dirty="0"/>
          </a:p>
        </p:txBody>
      </p:sp>
      <p:sp>
        <p:nvSpPr>
          <p:cNvPr id="6" name="Slide Number Placeholder 5"/>
          <p:cNvSpPr>
            <a:spLocks noGrp="1"/>
          </p:cNvSpPr>
          <p:nvPr>
            <p:ph type="sldNum" sz="quarter" idx="4"/>
          </p:nvPr>
        </p:nvSpPr>
        <p:spPr bwMode="gray">
          <a:xfrm>
            <a:off x="511228" y="787783"/>
            <a:ext cx="584978" cy="365125"/>
          </a:xfrm>
          <a:prstGeom prst="rect">
            <a:avLst/>
          </a:prstGeom>
        </p:spPr>
        <p:txBody>
          <a:bodyPr vert="horz" lIns="91440" tIns="45720" rIns="91440" bIns="45720" rtlCol="0" anchor="ctr"/>
          <a:lstStyle>
            <a:lvl1pPr algn="r">
              <a:defRPr sz="2000">
                <a:solidFill>
                  <a:srgbClr val="FEFFFF"/>
                </a:solidFill>
              </a:defRPr>
            </a:lvl1pPr>
          </a:lstStyle>
          <a:p>
            <a:fld id="{B1DEFA8C-F947-479F-BE07-76B6B3F80BF1}" type="slidenum">
              <a:rPr lang="tr-TR" smtClean="0"/>
              <a:pPr/>
              <a:t>‹#›</a:t>
            </a:fld>
            <a:endParaRPr lang="tr-TR" dirty="0"/>
          </a:p>
        </p:txBody>
      </p:sp>
    </p:spTree>
    <p:extLst>
      <p:ext uri="{BB962C8B-B14F-4D97-AF65-F5344CB8AC3E}">
        <p14:creationId xmlns:p14="http://schemas.microsoft.com/office/powerpoint/2010/main" val="221096281"/>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533400" y="1268760"/>
            <a:ext cx="8431088" cy="1368152"/>
          </a:xfrm>
        </p:spPr>
        <p:txBody>
          <a:bodyPr>
            <a:normAutofit/>
          </a:bodyPr>
          <a:lstStyle/>
          <a:p>
            <a:pPr marL="0" indent="0" algn="ctr">
              <a:buNone/>
            </a:pPr>
            <a:r>
              <a:rPr lang="tr-TR" sz="2800" b="1" dirty="0"/>
              <a:t>ÇOCUKLARDA SOSYAL ANKSİYETE BOZUKLUĞU</a:t>
            </a:r>
          </a:p>
          <a:p>
            <a:pPr marL="0" indent="0" algn="ctr">
              <a:buNone/>
            </a:pPr>
            <a:r>
              <a:rPr lang="tr-TR" sz="2800" b="1" dirty="0"/>
              <a:t>(SOSYAL FOBİ)</a:t>
            </a:r>
          </a:p>
        </p:txBody>
      </p:sp>
      <p:pic>
        <p:nvPicPr>
          <p:cNvPr id="4" name="Picture 2" descr="Logo"/>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483768" y="2852936"/>
            <a:ext cx="4824536" cy="3528392"/>
          </a:xfrm>
          <a:prstGeom prst="rect">
            <a:avLst/>
          </a:prstGeom>
          <a:noFill/>
          <a:ln>
            <a:noFill/>
          </a:ln>
          <a:effectLst/>
          <a:extLst>
            <a:ext uri="{909E8E84-426E-40DD-AFC4-6F175D3DCCD1}">
              <a14:hiddenFill xmlns:a14="http://schemas.microsoft.com/office/drawing/2010/main">
                <a:solidFill>
                  <a:srgbClr val="77085A"/>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403649" y="620688"/>
            <a:ext cx="7130752" cy="936104"/>
          </a:xfrm>
        </p:spPr>
        <p:txBody>
          <a:bodyPr/>
          <a:lstStyle/>
          <a:p>
            <a:r>
              <a:rPr lang="tr-TR" dirty="0">
                <a:latin typeface="Calibri" panose="020F0502020204030204" pitchFamily="34" charset="0"/>
              </a:rPr>
              <a:t>Kimlerde Görülür?</a:t>
            </a:r>
          </a:p>
        </p:txBody>
      </p:sp>
      <p:sp>
        <p:nvSpPr>
          <p:cNvPr id="3" name="İçerik Yer Tutucusu 2"/>
          <p:cNvSpPr>
            <a:spLocks noGrp="1"/>
          </p:cNvSpPr>
          <p:nvPr>
            <p:ph idx="1"/>
          </p:nvPr>
        </p:nvSpPr>
        <p:spPr>
          <a:xfrm>
            <a:off x="1043608" y="1772816"/>
            <a:ext cx="7632847" cy="4138406"/>
          </a:xfrm>
        </p:spPr>
        <p:txBody>
          <a:bodyPr>
            <a:normAutofit/>
          </a:bodyPr>
          <a:lstStyle/>
          <a:p>
            <a:r>
              <a:rPr lang="tr-TR" sz="2400" dirty="0">
                <a:latin typeface="Calibri" panose="020F0502020204030204" pitchFamily="34" charset="0"/>
              </a:rPr>
              <a:t>Sosyal fobi depresyon ve alkolizmden sonra en çok rastlanan üçüncü ruhsal rahatsızlıktır. Genel nüfusun %7 ila 8’i sosyal fobi tanısı alır. Sosyal fobinin görülme sıklığı kadınlarda %2.3, erkeklerde %1.1 dolaylarındadır. Araştırmaların çoğu, sosyal fobinin kadınlarda erkeklerden daha sık görüldüğünü ortaya koymaktadır.</a:t>
            </a:r>
          </a:p>
          <a:p>
            <a:r>
              <a:rPr lang="tr-TR" sz="2400" dirty="0">
                <a:latin typeface="Calibri" panose="020F0502020204030204" pitchFamily="34" charset="0"/>
              </a:rPr>
              <a:t> Klinik araştırmalarda ise, sosyal fobinin her iki cinsiyette eşit oranlarda bulunduğu ya da erkeklerin çoğunlukta olduğu dikkati çekmektedir.</a:t>
            </a:r>
          </a:p>
        </p:txBody>
      </p:sp>
    </p:spTree>
    <p:extLst>
      <p:ext uri="{BB962C8B-B14F-4D97-AF65-F5344CB8AC3E}">
        <p14:creationId xmlns:p14="http://schemas.microsoft.com/office/powerpoint/2010/main" val="26445703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403649" y="836712"/>
            <a:ext cx="7130752" cy="5074510"/>
          </a:xfrm>
        </p:spPr>
        <p:txBody>
          <a:bodyPr>
            <a:normAutofit/>
          </a:bodyPr>
          <a:lstStyle/>
          <a:p>
            <a:r>
              <a:rPr lang="tr-TR" sz="2400" dirty="0">
                <a:latin typeface="Calibri" panose="020F0502020204030204" pitchFamily="34" charset="0"/>
              </a:rPr>
              <a:t>"ÖZGÜL ve YAYGIN SOSYAL FOBİ" olarak iki alt tip tanımlanmaktadır. </a:t>
            </a:r>
          </a:p>
          <a:p>
            <a:r>
              <a:rPr lang="tr-TR" sz="2400" dirty="0">
                <a:latin typeface="Calibri" panose="020F0502020204030204" pitchFamily="34" charset="0"/>
              </a:rPr>
              <a:t>Özgül sosyal fobi sadece belirli ortamlarda, mesela topluluk önünde konuşurken korku yaşanmasıdır. </a:t>
            </a:r>
          </a:p>
          <a:p>
            <a:r>
              <a:rPr lang="tr-TR" sz="2400" dirty="0">
                <a:latin typeface="Calibri" panose="020F0502020204030204" pitchFamily="34" charset="0"/>
              </a:rPr>
              <a:t>Yaygın sosyal fobide ise kişi kendisini nerdeyse bütün sosyal ortamlarda huzursuz, kaygılı ve gergin hisseder. Yaygın sosyal fobi en sık rastlananıdır. Sosyal fobi alt tipine göre ayrım yapıldığında, yaygın tipin daha erken yaşta başladığına dair bilgiler vardır.</a:t>
            </a:r>
          </a:p>
        </p:txBody>
      </p:sp>
    </p:spTree>
    <p:extLst>
      <p:ext uri="{BB962C8B-B14F-4D97-AF65-F5344CB8AC3E}">
        <p14:creationId xmlns:p14="http://schemas.microsoft.com/office/powerpoint/2010/main" val="13236871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331640" y="908720"/>
            <a:ext cx="7416823" cy="5002502"/>
          </a:xfrm>
        </p:spPr>
        <p:txBody>
          <a:bodyPr>
            <a:normAutofit/>
          </a:bodyPr>
          <a:lstStyle/>
          <a:p>
            <a:r>
              <a:rPr lang="tr-TR" sz="2400" dirty="0">
                <a:latin typeface="Calibri" panose="020F0502020204030204" pitchFamily="34" charset="0"/>
              </a:rPr>
              <a:t>Hastaların % 40’ında başlangıç yaşı 10’un altındadır. Hastaların %95’inde ise başlangıç 20’nin altındadır. Okul fobisi olan çocukların ileride sosyal fobi geliştirme ihtimalinin yüksek olabileceğine dair çalışmalar mevcuttur. Korkulan durumdan kaçma davranışı genellikle çok belirgindir. Tam bir sosyal yalnızlığa yol açabilir, bu yalnızlık beraberinde başka ruhsal hastalıkları da getirebilir.</a:t>
            </a:r>
          </a:p>
        </p:txBody>
      </p:sp>
    </p:spTree>
    <p:extLst>
      <p:ext uri="{BB962C8B-B14F-4D97-AF65-F5344CB8AC3E}">
        <p14:creationId xmlns:p14="http://schemas.microsoft.com/office/powerpoint/2010/main" val="31391805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331640" y="908720"/>
            <a:ext cx="7346776" cy="5002502"/>
          </a:xfrm>
        </p:spPr>
        <p:txBody>
          <a:bodyPr>
            <a:normAutofit/>
          </a:bodyPr>
          <a:lstStyle/>
          <a:p>
            <a:r>
              <a:rPr lang="tr-TR" sz="2000" dirty="0">
                <a:latin typeface="Calibri" panose="020F0502020204030204" pitchFamily="34" charset="0"/>
              </a:rPr>
              <a:t>Sosyal fobiden yakınanlar, sıklıkla durumlarıyla başa çıkmada kendilerine yardımcı olan yaşam biçimi stratejileri geliştirmektedirler. Sosyal fobisi olan hastaların, genel populasyona göre iki misli daha fazla alkol sorunları olduğu, alkol sorunu olan kişilerin ise genel populasyona göre dokuz misli daha fazla sosyal fobilerinin olduğu bildirilmiştir. Bu stratejiler, hastaların sosyal işlevlerini sınırlarken, yaşamları üzerindeki kısıtlanmayı kabul etmeleri ve tedavi arayışına yönelmemeleri sonucunu doğurmaktadır. </a:t>
            </a:r>
          </a:p>
          <a:p>
            <a:r>
              <a:rPr lang="tr-TR" sz="2000" dirty="0">
                <a:latin typeface="Calibri" panose="020F0502020204030204" pitchFamily="34" charset="0"/>
              </a:rPr>
              <a:t>Sosyal fobik kişilerin büyük kısmında kronik depresyon eşlik edebilmektedir. Sosyal fobisi olan kişiler bu sıkıntıyla baş etmek için alkol ve özgüvenini arttırdığını düşündüğü başka maddelerden medet ummaya başladıklarından bağımlılık da bu grupta oldukça sık rastladığımız bir ek problem haline gelmektedir</a:t>
            </a:r>
            <a:r>
              <a:rPr lang="tr-TR" sz="2000" dirty="0"/>
              <a:t>.</a:t>
            </a:r>
          </a:p>
        </p:txBody>
      </p:sp>
    </p:spTree>
    <p:extLst>
      <p:ext uri="{BB962C8B-B14F-4D97-AF65-F5344CB8AC3E}">
        <p14:creationId xmlns:p14="http://schemas.microsoft.com/office/powerpoint/2010/main" val="69486127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403649" y="624110"/>
            <a:ext cx="7130752" cy="932682"/>
          </a:xfrm>
        </p:spPr>
        <p:txBody>
          <a:bodyPr>
            <a:normAutofit/>
          </a:bodyPr>
          <a:lstStyle/>
          <a:p>
            <a:r>
              <a:rPr lang="tr-TR" sz="2400" dirty="0">
                <a:latin typeface="Calibri" panose="020F0502020204030204" pitchFamily="34" charset="0"/>
              </a:rPr>
              <a:t>Utangaçlık Çekingenlik Sosyal Fobi</a:t>
            </a:r>
          </a:p>
        </p:txBody>
      </p:sp>
      <p:sp>
        <p:nvSpPr>
          <p:cNvPr id="3" name="İçerik Yer Tutucusu 2"/>
          <p:cNvSpPr>
            <a:spLocks noGrp="1"/>
          </p:cNvSpPr>
          <p:nvPr>
            <p:ph idx="1"/>
          </p:nvPr>
        </p:nvSpPr>
        <p:spPr>
          <a:xfrm>
            <a:off x="1043609" y="1556792"/>
            <a:ext cx="7490792" cy="4752528"/>
          </a:xfrm>
        </p:spPr>
        <p:txBody>
          <a:bodyPr>
            <a:normAutofit/>
          </a:bodyPr>
          <a:lstStyle/>
          <a:p>
            <a:r>
              <a:rPr lang="tr-TR" dirty="0">
                <a:latin typeface="Calibri" panose="020F0502020204030204" pitchFamily="34" charset="0"/>
              </a:rPr>
              <a:t>Stres ve gerginlik belirli bir düzeye kadar başarıyı arttırıcı bir faktördür. Bu stres kişiyi daha hazırlıklı olmaya, daha fazla çalışmaya, imajını, insan ilişkilerini ve işini korumak için mücadele etmeye iter. Ancak stres arttıkça, bu yöndeki etkinliği azalır, stresten dolayı aslında normal koşullarda daha rahat yapabilecek şeyler yapılamaz hale gelir. Yani stres ve başarı arasındaki ilişki bir yerden sonra tersine döner.</a:t>
            </a:r>
          </a:p>
          <a:p>
            <a:r>
              <a:rPr lang="tr-TR" dirty="0">
                <a:latin typeface="Calibri" panose="020F0502020204030204" pitchFamily="34" charset="0"/>
              </a:rPr>
              <a:t>Sosyal fobi hastaları, gerçekte ne olup bittiğine bakmamakta, korkulan durumun ortaya çıkardığı "kendi duygularına" odaklanmaktadırlar. Bu durumun, sosyal fobi ile utangaçlık arasındaki temel farklılık olduğu varsayılmıştır. Utangaç olan kişiler, sosyal fobiklerde görülen benzer belirtilerle sosyal ortamlarda bulunurlar, diğer insanların tepkilerini dikkate alırlar; örneğin sıkıcı olmadıklarını, kabul edildiklerini fark etmeleri, olumsuz düşünceleri ve anksiyetelerinin sona ermesine yol açar. Sosyal fobikler ise, böyle bir değerlendirmeyi yapamazlar. Başkalarının kendilerini nasıl gördüğüne ilişkin bilgilenmeye yönelmezler; çünkü bu durum, olumsuz değerlendirilme riskini artıracağı için, tehdit edici olarak algılanır.</a:t>
            </a:r>
          </a:p>
        </p:txBody>
      </p:sp>
    </p:spTree>
    <p:extLst>
      <p:ext uri="{BB962C8B-B14F-4D97-AF65-F5344CB8AC3E}">
        <p14:creationId xmlns:p14="http://schemas.microsoft.com/office/powerpoint/2010/main" val="126981889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331641" y="624110"/>
            <a:ext cx="7202760" cy="860674"/>
          </a:xfrm>
        </p:spPr>
        <p:txBody>
          <a:bodyPr>
            <a:normAutofit/>
          </a:bodyPr>
          <a:lstStyle/>
          <a:p>
            <a:r>
              <a:rPr lang="tr-TR" sz="2400" dirty="0">
                <a:latin typeface="Calibri" panose="020F0502020204030204" pitchFamily="34" charset="0"/>
              </a:rPr>
              <a:t>Kimlerde Daha Sık Görülür?</a:t>
            </a:r>
          </a:p>
        </p:txBody>
      </p:sp>
      <p:sp>
        <p:nvSpPr>
          <p:cNvPr id="3" name="İçerik Yer Tutucusu 2"/>
          <p:cNvSpPr>
            <a:spLocks noGrp="1"/>
          </p:cNvSpPr>
          <p:nvPr>
            <p:ph idx="1"/>
          </p:nvPr>
        </p:nvSpPr>
        <p:spPr>
          <a:xfrm>
            <a:off x="827584" y="1484784"/>
            <a:ext cx="7848871" cy="4680520"/>
          </a:xfrm>
        </p:spPr>
        <p:txBody>
          <a:bodyPr>
            <a:normAutofit lnSpcReduction="10000"/>
          </a:bodyPr>
          <a:lstStyle/>
          <a:p>
            <a:r>
              <a:rPr lang="tr-TR" sz="2000" dirty="0">
                <a:latin typeface="Calibri" panose="020F0502020204030204" pitchFamily="34" charset="0"/>
              </a:rPr>
              <a:t>Sosyal fobi genetik özellikler gösteren sorunlardan biridir. Ailede olması olasılığı artırmaktadır. En önemli etmenlerden biri beyinde bir takım kimyasal bozukluklar  ya da dengesizliklerin olmasıdır. Ayrıca zihinsel altyapısı önceden hazırlanmış olan  bazen belirli bir olaydan sonra gün yüzüne çıkmış ve örseleyici bir yaşantı ile koşullanarak yerleşmiş olabilir. Özellikle çocukluk döneminde yaşanan alay edilme, dışlanma, küçük düşürülme gibi travmatik deneyimler sonucunda çocuk sosyal ortamlarda aşırı stres yaşamaya başlar. Bu süreç uzun sürdüğünde stres hormonlarının salgılanması daha yoğun ve süreklilik arz eden bir durumda olduğundan kimyasal dengede bozulmalar olur</a:t>
            </a:r>
            <a:r>
              <a:rPr lang="tr-TR" sz="2000" dirty="0"/>
              <a:t>.</a:t>
            </a:r>
          </a:p>
          <a:p>
            <a:r>
              <a:rPr lang="tr-TR" sz="2000" dirty="0">
                <a:latin typeface="Calibri" panose="020F0502020204030204" pitchFamily="34" charset="0"/>
              </a:rPr>
              <a:t>Sosyal korkuya sahip olan insanlar çevrelerindeki insanların davranışlarını gözlemleme yoluyla ve/veya olumsuz bir takım deneyimlerden etkilenerek bu korkuyu edinirler. Özellikle aile ve okul çevresinde yaşanan olumsuz deneyimler travmatik etki oluşturarak bu korkunun gelişmesinde oldukça önemli rol oynar.</a:t>
            </a:r>
          </a:p>
        </p:txBody>
      </p:sp>
    </p:spTree>
    <p:extLst>
      <p:ext uri="{BB962C8B-B14F-4D97-AF65-F5344CB8AC3E}">
        <p14:creationId xmlns:p14="http://schemas.microsoft.com/office/powerpoint/2010/main" val="267021312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187625" y="548680"/>
            <a:ext cx="7346776" cy="5362542"/>
          </a:xfrm>
        </p:spPr>
        <p:txBody>
          <a:bodyPr>
            <a:normAutofit/>
          </a:bodyPr>
          <a:lstStyle/>
          <a:p>
            <a:endParaRPr lang="tr-TR" sz="2400" dirty="0">
              <a:latin typeface="Calibri" panose="020F0502020204030204" pitchFamily="34" charset="0"/>
            </a:endParaRPr>
          </a:p>
          <a:p>
            <a:r>
              <a:rPr lang="tr-TR" sz="2400" dirty="0">
                <a:latin typeface="Calibri" panose="020F0502020204030204" pitchFamily="34" charset="0"/>
              </a:rPr>
              <a:t>Çocuklar, özellikle okul öncesi gelişme dönemlerinde, ebeveynlerinden aldıkları eğitim ile sosyal durumlara nasıl yaklaşılması gerektiğini öğrenir ve davranışları bu yönde gelişir. Aşırı koruyucu ebeveynler, çocuğunun sosyal ortamlara girmesini kısıtlar veya bu ortamlarda kendilerini ifade etmelerine fırsat vermez ve sosyal becerinin gelişimi engellenir. Bu insanlarda sosyal korku geliştirme olasılığı diğer insanlara oranla daha yüksektir.</a:t>
            </a:r>
          </a:p>
        </p:txBody>
      </p:sp>
    </p:spTree>
    <p:extLst>
      <p:ext uri="{BB962C8B-B14F-4D97-AF65-F5344CB8AC3E}">
        <p14:creationId xmlns:p14="http://schemas.microsoft.com/office/powerpoint/2010/main" val="256345513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403649" y="624110"/>
            <a:ext cx="7130752" cy="860674"/>
          </a:xfrm>
        </p:spPr>
        <p:txBody>
          <a:bodyPr>
            <a:normAutofit/>
          </a:bodyPr>
          <a:lstStyle/>
          <a:p>
            <a:r>
              <a:rPr lang="tr-TR" sz="2400" dirty="0">
                <a:latin typeface="Calibri" panose="020F0502020204030204" pitchFamily="34" charset="0"/>
              </a:rPr>
              <a:t>Sosyal Fobi Yaşayan İnsanlar İçin Stresli Olan Durumlar</a:t>
            </a:r>
          </a:p>
        </p:txBody>
      </p:sp>
      <p:sp>
        <p:nvSpPr>
          <p:cNvPr id="3" name="İçerik Yer Tutucusu 2"/>
          <p:cNvSpPr>
            <a:spLocks noGrp="1"/>
          </p:cNvSpPr>
          <p:nvPr>
            <p:ph idx="1"/>
          </p:nvPr>
        </p:nvSpPr>
        <p:spPr>
          <a:xfrm>
            <a:off x="683568" y="1484784"/>
            <a:ext cx="7992887" cy="4680520"/>
          </a:xfrm>
        </p:spPr>
        <p:txBody>
          <a:bodyPr/>
          <a:lstStyle/>
          <a:p>
            <a:r>
              <a:rPr lang="tr-TR" dirty="0">
                <a:latin typeface="Calibri" panose="020F0502020204030204" pitchFamily="34" charset="0"/>
              </a:rPr>
              <a:t>Toplum içinde telefonla görüşme</a:t>
            </a:r>
          </a:p>
          <a:p>
            <a:r>
              <a:rPr lang="tr-TR" dirty="0">
                <a:latin typeface="Calibri" panose="020F0502020204030204" pitchFamily="34" charset="0"/>
              </a:rPr>
              <a:t>Küçük bir grup etkinliğinde yer alma</a:t>
            </a:r>
          </a:p>
          <a:p>
            <a:r>
              <a:rPr lang="tr-TR" dirty="0">
                <a:latin typeface="Calibri" panose="020F0502020204030204" pitchFamily="34" charset="0"/>
              </a:rPr>
              <a:t>Toplum içinde yemek yeme</a:t>
            </a:r>
          </a:p>
          <a:p>
            <a:r>
              <a:rPr lang="tr-TR" dirty="0">
                <a:latin typeface="Calibri" panose="020F0502020204030204" pitchFamily="34" charset="0"/>
              </a:rPr>
              <a:t>Toplum içinde bir şeyler içme</a:t>
            </a:r>
          </a:p>
          <a:p>
            <a:r>
              <a:rPr lang="tr-TR" dirty="0">
                <a:latin typeface="Calibri" panose="020F0502020204030204" pitchFamily="34" charset="0"/>
              </a:rPr>
              <a:t>Yetkili biri ile konuşma</a:t>
            </a:r>
          </a:p>
          <a:p>
            <a:r>
              <a:rPr lang="tr-TR" dirty="0">
                <a:latin typeface="Calibri" panose="020F0502020204030204" pitchFamily="34" charset="0"/>
              </a:rPr>
              <a:t>Dinleyiciler önünde konuşma, rol yapma</a:t>
            </a:r>
          </a:p>
          <a:p>
            <a:r>
              <a:rPr lang="tr-TR" dirty="0">
                <a:latin typeface="Calibri" panose="020F0502020204030204" pitchFamily="34" charset="0"/>
              </a:rPr>
              <a:t>Partiye/eğlenceye gitme</a:t>
            </a:r>
          </a:p>
          <a:p>
            <a:r>
              <a:rPr lang="tr-TR" dirty="0">
                <a:latin typeface="Calibri" panose="020F0502020204030204" pitchFamily="34" charset="0"/>
              </a:rPr>
              <a:t>Başkaları tarafından izlenirken çalışma</a:t>
            </a:r>
          </a:p>
          <a:p>
            <a:r>
              <a:rPr lang="tr-TR" dirty="0">
                <a:latin typeface="Calibri" panose="020F0502020204030204" pitchFamily="34" charset="0"/>
              </a:rPr>
              <a:t>Başkaları tarafından izlenirken yazma</a:t>
            </a:r>
          </a:p>
          <a:p>
            <a:r>
              <a:rPr lang="tr-TR" dirty="0">
                <a:latin typeface="Calibri" panose="020F0502020204030204" pitchFamily="34" charset="0"/>
              </a:rPr>
              <a:t>Çok iyi tanımadığı biriyle telefonda görüşme</a:t>
            </a:r>
          </a:p>
          <a:p>
            <a:endParaRPr lang="tr-TR" dirty="0">
              <a:latin typeface="Calibri" panose="020F0502020204030204" pitchFamily="34" charset="0"/>
            </a:endParaRPr>
          </a:p>
        </p:txBody>
      </p:sp>
    </p:spTree>
    <p:extLst>
      <p:ext uri="{BB962C8B-B14F-4D97-AF65-F5344CB8AC3E}">
        <p14:creationId xmlns:p14="http://schemas.microsoft.com/office/powerpoint/2010/main" val="268822241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403649" y="568036"/>
            <a:ext cx="7130752" cy="5957308"/>
          </a:xfrm>
        </p:spPr>
        <p:txBody>
          <a:bodyPr>
            <a:normAutofit/>
          </a:bodyPr>
          <a:lstStyle/>
          <a:p>
            <a:r>
              <a:rPr lang="tr-TR" dirty="0">
                <a:latin typeface="Calibri" panose="020F0502020204030204" pitchFamily="34" charset="0"/>
              </a:rPr>
              <a:t>Çok iyi tanımadığı birinin gözlerinin içine bakma</a:t>
            </a:r>
          </a:p>
          <a:p>
            <a:r>
              <a:rPr lang="tr-TR" dirty="0">
                <a:latin typeface="Calibri" panose="020F0502020204030204" pitchFamily="34" charset="0"/>
              </a:rPr>
              <a:t>Önceden hazırlanmış bir raporu bir gruba sözel olarak sunma</a:t>
            </a:r>
          </a:p>
          <a:p>
            <a:r>
              <a:rPr lang="tr-TR" dirty="0">
                <a:latin typeface="Calibri" panose="020F0502020204030204" pitchFamily="34" charset="0"/>
              </a:rPr>
              <a:t>Romantik veya cinsel ilişki amacıyla birini tavlamaya çalışma</a:t>
            </a:r>
          </a:p>
          <a:p>
            <a:r>
              <a:rPr lang="tr-TR" dirty="0">
                <a:latin typeface="Calibri" panose="020F0502020204030204" pitchFamily="34" charset="0"/>
              </a:rPr>
              <a:t>Alınan bir malı parasını geri almak üzere iade etme</a:t>
            </a:r>
          </a:p>
          <a:p>
            <a:r>
              <a:rPr lang="tr-TR" dirty="0">
                <a:latin typeface="Calibri" panose="020F0502020204030204" pitchFamily="34" charset="0"/>
              </a:rPr>
              <a:t>Parti/davet verme</a:t>
            </a:r>
          </a:p>
          <a:p>
            <a:r>
              <a:rPr lang="tr-TR" dirty="0">
                <a:latin typeface="Calibri" panose="020F0502020204030204" pitchFamily="34" charset="0"/>
              </a:rPr>
              <a:t>Çok iyi tanımadığı biriyle yüz yüze konuşma</a:t>
            </a:r>
          </a:p>
          <a:p>
            <a:r>
              <a:rPr lang="tr-TR" dirty="0">
                <a:latin typeface="Calibri" panose="020F0502020204030204" pitchFamily="34" charset="0"/>
              </a:rPr>
              <a:t>Yabancılarla karşılaşma</a:t>
            </a:r>
          </a:p>
          <a:p>
            <a:r>
              <a:rPr lang="tr-TR" dirty="0">
                <a:latin typeface="Calibri" panose="020F0502020204030204" pitchFamily="34" charset="0"/>
              </a:rPr>
              <a:t>Genel tuvaletleri kullanma</a:t>
            </a:r>
          </a:p>
          <a:p>
            <a:r>
              <a:rPr lang="tr-TR" dirty="0">
                <a:latin typeface="Calibri" panose="020F0502020204030204" pitchFamily="34" charset="0"/>
              </a:rPr>
              <a:t>Birilerinin oturduğu odaya girme</a:t>
            </a:r>
          </a:p>
          <a:p>
            <a:r>
              <a:rPr lang="tr-TR" dirty="0">
                <a:latin typeface="Calibri" panose="020F0502020204030204" pitchFamily="34" charset="0"/>
              </a:rPr>
              <a:t>İlgi odağı olma</a:t>
            </a:r>
          </a:p>
          <a:p>
            <a:r>
              <a:rPr lang="tr-TR" dirty="0">
                <a:latin typeface="Calibri" panose="020F0502020204030204" pitchFamily="34" charset="0"/>
              </a:rPr>
              <a:t>Bir toplantıda hazırlıksız konuşma yapma</a:t>
            </a:r>
          </a:p>
          <a:p>
            <a:r>
              <a:rPr lang="tr-TR" dirty="0">
                <a:latin typeface="Calibri" panose="020F0502020204030204" pitchFamily="34" charset="0"/>
              </a:rPr>
              <a:t>Yetenek, yeti veya bilgi testine tabi tutulma</a:t>
            </a:r>
          </a:p>
          <a:p>
            <a:r>
              <a:rPr lang="tr-TR" dirty="0">
                <a:latin typeface="Calibri" panose="020F0502020204030204" pitchFamily="34" charset="0"/>
              </a:rPr>
              <a:t>Israrlı bir satıcıya karşı koyma</a:t>
            </a:r>
          </a:p>
          <a:p>
            <a:r>
              <a:rPr lang="tr-TR" dirty="0">
                <a:latin typeface="Calibri" panose="020F0502020204030204" pitchFamily="34" charset="0"/>
              </a:rPr>
              <a:t>İyi tanımadığı birine onaylamadığını veya aynı düşüncede olmadığını ifade etme</a:t>
            </a:r>
          </a:p>
          <a:p>
            <a:endParaRPr lang="tr-TR" dirty="0"/>
          </a:p>
        </p:txBody>
      </p:sp>
    </p:spTree>
    <p:extLst>
      <p:ext uri="{BB962C8B-B14F-4D97-AF65-F5344CB8AC3E}">
        <p14:creationId xmlns:p14="http://schemas.microsoft.com/office/powerpoint/2010/main" val="344645154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403648" y="624110"/>
            <a:ext cx="7416823" cy="716658"/>
          </a:xfrm>
        </p:spPr>
        <p:txBody>
          <a:bodyPr>
            <a:normAutofit/>
          </a:bodyPr>
          <a:lstStyle/>
          <a:p>
            <a:r>
              <a:rPr lang="tr-TR" sz="2400" dirty="0">
                <a:latin typeface="Calibri" panose="020F0502020204030204" pitchFamily="34" charset="0"/>
              </a:rPr>
              <a:t>Sosyal Fobinin Psikolojik Belirtileri</a:t>
            </a:r>
          </a:p>
        </p:txBody>
      </p:sp>
      <p:sp>
        <p:nvSpPr>
          <p:cNvPr id="3" name="İçerik Yer Tutucusu 2"/>
          <p:cNvSpPr>
            <a:spLocks noGrp="1"/>
          </p:cNvSpPr>
          <p:nvPr>
            <p:ph idx="1"/>
          </p:nvPr>
        </p:nvSpPr>
        <p:spPr>
          <a:xfrm>
            <a:off x="971601" y="1484784"/>
            <a:ext cx="7562800" cy="4824536"/>
          </a:xfrm>
        </p:spPr>
        <p:txBody>
          <a:bodyPr>
            <a:normAutofit/>
          </a:bodyPr>
          <a:lstStyle/>
          <a:p>
            <a:r>
              <a:rPr lang="tr-TR" sz="2000" dirty="0">
                <a:latin typeface="Calibri" panose="020F0502020204030204" pitchFamily="34" charset="0"/>
              </a:rPr>
              <a:t>Girilecek sosyal durum ile ilgili günler, haftalar, hatta aylar öncesinden aşırı düzeyde endişelenmek</a:t>
            </a:r>
          </a:p>
          <a:p>
            <a:r>
              <a:rPr lang="tr-TR" sz="2000" dirty="0">
                <a:latin typeface="Calibri" panose="020F0502020204030204" pitchFamily="34" charset="0"/>
              </a:rPr>
              <a:t>Özellikle tanımadığınız insanlar tarafından izlenme ve yargılanma korkusu</a:t>
            </a:r>
          </a:p>
          <a:p>
            <a:r>
              <a:rPr lang="tr-TR" sz="2000" dirty="0">
                <a:latin typeface="Calibri" panose="020F0502020204030204" pitchFamily="34" charset="0"/>
              </a:rPr>
              <a:t>Her gün bulunulan topluluklarda bile aşırı telaşlanma ve kaygılanma</a:t>
            </a:r>
          </a:p>
          <a:p>
            <a:r>
              <a:rPr lang="tr-TR" sz="2000" dirty="0">
                <a:latin typeface="Calibri" panose="020F0502020204030204" pitchFamily="34" charset="0"/>
              </a:rPr>
              <a:t>Kendinizi utandıracak ya da aşağılayacak tarzda davranışlar sergilemekten korkmak</a:t>
            </a:r>
          </a:p>
          <a:p>
            <a:r>
              <a:rPr lang="tr-TR" sz="2000" dirty="0">
                <a:latin typeface="Calibri" panose="020F0502020204030204" pitchFamily="34" charset="0"/>
              </a:rPr>
              <a:t>Başkalarının sizin tedirgin olduğunuzu fark etmesinden korkmak</a:t>
            </a:r>
          </a:p>
          <a:p>
            <a:r>
              <a:rPr lang="tr-TR" sz="2000" dirty="0">
                <a:latin typeface="Calibri" panose="020F0502020204030204" pitchFamily="34" charset="0"/>
              </a:rPr>
              <a:t>Yaşamını olumsuz yönde etkileyecek derecede sosyal ortamlardan kaçınmak</a:t>
            </a:r>
          </a:p>
          <a:p>
            <a:endParaRPr lang="tr-TR" sz="2000" dirty="0">
              <a:latin typeface="Calibri" panose="020F0502020204030204" pitchFamily="34" charset="0"/>
            </a:endParaRPr>
          </a:p>
        </p:txBody>
      </p:sp>
    </p:spTree>
    <p:extLst>
      <p:ext uri="{BB962C8B-B14F-4D97-AF65-F5344CB8AC3E}">
        <p14:creationId xmlns:p14="http://schemas.microsoft.com/office/powerpoint/2010/main" val="1524773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57158" y="188640"/>
            <a:ext cx="8229600" cy="1296144"/>
          </a:xfrm>
        </p:spPr>
        <p:txBody>
          <a:bodyPr>
            <a:normAutofit/>
          </a:bodyPr>
          <a:lstStyle/>
          <a:p>
            <a:pPr algn="ctr"/>
            <a:r>
              <a:rPr lang="tr-TR" sz="2400" b="1" dirty="0">
                <a:latin typeface="Times New Roman" pitchFamily="18" charset="0"/>
                <a:cs typeface="Times New Roman" pitchFamily="18" charset="0"/>
              </a:rPr>
              <a:t>ANKSİYETE KAVRAMI VE ANKSİYETE BOZUKLUKLARI</a:t>
            </a:r>
            <a:endParaRPr lang="tr-TR" sz="2400" dirty="0">
              <a:latin typeface="Times New Roman" pitchFamily="18" charset="0"/>
              <a:cs typeface="Times New Roman" pitchFamily="18" charset="0"/>
            </a:endParaRPr>
          </a:p>
        </p:txBody>
      </p:sp>
      <p:sp>
        <p:nvSpPr>
          <p:cNvPr id="3" name="2 İçerik Yer Tutucusu"/>
          <p:cNvSpPr>
            <a:spLocks noGrp="1"/>
          </p:cNvSpPr>
          <p:nvPr>
            <p:ph idx="1"/>
          </p:nvPr>
        </p:nvSpPr>
        <p:spPr>
          <a:xfrm>
            <a:off x="457200" y="1628800"/>
            <a:ext cx="8229600" cy="4497363"/>
          </a:xfrm>
        </p:spPr>
        <p:txBody>
          <a:bodyPr>
            <a:normAutofit/>
          </a:bodyPr>
          <a:lstStyle/>
          <a:p>
            <a:pPr algn="just">
              <a:buNone/>
            </a:pPr>
            <a:r>
              <a:rPr lang="tr-TR" sz="2400" b="1" dirty="0">
                <a:latin typeface="Calibri" panose="020F0502020204030204" pitchFamily="34" charset="0"/>
                <a:cs typeface="Andalus" panose="02020603050405020304" pitchFamily="18" charset="-78"/>
              </a:rPr>
              <a:t>			Anksiyete, kaygı, bunaltı, boğulma hissi, sıkıntılı durum anlamına gelmektedir.</a:t>
            </a:r>
          </a:p>
          <a:p>
            <a:pPr algn="just">
              <a:buNone/>
            </a:pPr>
            <a:r>
              <a:rPr lang="tr-TR" sz="2400" b="1" dirty="0">
                <a:latin typeface="Calibri" panose="020F0502020204030204" pitchFamily="34" charset="0"/>
                <a:cs typeface="Andalus" panose="02020603050405020304" pitchFamily="18" charset="-78"/>
              </a:rPr>
              <a:t>			Çarpıntı, nefes almada zorluk, hızlı hızlı nefes alma, boğuluyormuş gibi hissetme, kalp atış hızının artması, ellerde ve ayaklarda titreme, aşırı terleme gibi fizyolojik belirtileri yanında sıkıntı, heyecan, aniden çok kötü bir şey olacakmış hissi ve korkusu gibi psikolojik belirtileri vardır. Bazı tanımlar anksiyeteyi kaynağı bilinmeyen bir tehlike beklentisi ile sınırlandırarak korkudan ayırt eder</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403649" y="624110"/>
            <a:ext cx="7130752" cy="716658"/>
          </a:xfrm>
        </p:spPr>
        <p:txBody>
          <a:bodyPr>
            <a:normAutofit/>
          </a:bodyPr>
          <a:lstStyle/>
          <a:p>
            <a:r>
              <a:rPr lang="tr-TR" sz="2400" dirty="0">
                <a:latin typeface="Calibri" panose="020F0502020204030204" pitchFamily="34" charset="0"/>
              </a:rPr>
              <a:t>Sosyal Fobinin Fiziksel Belirtileri</a:t>
            </a:r>
          </a:p>
        </p:txBody>
      </p:sp>
      <p:sp>
        <p:nvSpPr>
          <p:cNvPr id="3" name="İçerik Yer Tutucusu 2"/>
          <p:cNvSpPr>
            <a:spLocks noGrp="1"/>
          </p:cNvSpPr>
          <p:nvPr>
            <p:ph idx="1"/>
          </p:nvPr>
        </p:nvSpPr>
        <p:spPr>
          <a:xfrm>
            <a:off x="899593" y="1412776"/>
            <a:ext cx="7634808" cy="4498446"/>
          </a:xfrm>
        </p:spPr>
        <p:txBody>
          <a:bodyPr>
            <a:noAutofit/>
          </a:bodyPr>
          <a:lstStyle/>
          <a:p>
            <a:r>
              <a:rPr lang="tr-TR" dirty="0">
                <a:latin typeface="Calibri" panose="020F0502020204030204" pitchFamily="34" charset="0"/>
              </a:rPr>
              <a:t>Kalp çarpıntısı veya göğüs sıkışması</a:t>
            </a:r>
          </a:p>
          <a:p>
            <a:r>
              <a:rPr lang="tr-TR" dirty="0">
                <a:latin typeface="Calibri" panose="020F0502020204030204" pitchFamily="34" charset="0"/>
              </a:rPr>
              <a:t>Ses titremesi</a:t>
            </a:r>
          </a:p>
          <a:p>
            <a:r>
              <a:rPr lang="tr-TR" dirty="0">
                <a:latin typeface="Calibri" panose="020F0502020204030204" pitchFamily="34" charset="0"/>
              </a:rPr>
              <a:t>Hızlı solunum, nefes almada zorluk</a:t>
            </a:r>
          </a:p>
          <a:p>
            <a:r>
              <a:rPr lang="tr-TR" dirty="0">
                <a:latin typeface="Calibri" panose="020F0502020204030204" pitchFamily="34" charset="0"/>
              </a:rPr>
              <a:t>Terleme veya sıcak basması</a:t>
            </a:r>
          </a:p>
          <a:p>
            <a:r>
              <a:rPr lang="tr-TR" dirty="0">
                <a:latin typeface="Calibri" panose="020F0502020204030204" pitchFamily="34" charset="0"/>
              </a:rPr>
              <a:t>Mide bulantısı, mide sorunları</a:t>
            </a:r>
          </a:p>
          <a:p>
            <a:r>
              <a:rPr lang="tr-TR" dirty="0">
                <a:latin typeface="Calibri" panose="020F0502020204030204" pitchFamily="34" charset="0"/>
              </a:rPr>
              <a:t>Ağız kuruluğu</a:t>
            </a:r>
          </a:p>
          <a:p>
            <a:r>
              <a:rPr lang="tr-TR" dirty="0">
                <a:latin typeface="Calibri" panose="020F0502020204030204" pitchFamily="34" charset="0"/>
              </a:rPr>
              <a:t>Titreme</a:t>
            </a:r>
          </a:p>
          <a:p>
            <a:r>
              <a:rPr lang="tr-TR" dirty="0">
                <a:latin typeface="Calibri" panose="020F0502020204030204" pitchFamily="34" charset="0"/>
              </a:rPr>
              <a:t>Kas gerilmesi</a:t>
            </a:r>
          </a:p>
          <a:p>
            <a:r>
              <a:rPr lang="tr-TR" dirty="0">
                <a:latin typeface="Calibri" panose="020F0502020204030204" pitchFamily="34" charset="0"/>
              </a:rPr>
              <a:t>Yüz kızarması</a:t>
            </a:r>
          </a:p>
          <a:p>
            <a:r>
              <a:rPr lang="tr-TR" dirty="0">
                <a:latin typeface="Calibri" panose="020F0502020204030204" pitchFamily="34" charset="0"/>
              </a:rPr>
              <a:t>Baş dönmesi, bayılma hissi</a:t>
            </a:r>
          </a:p>
          <a:p>
            <a:r>
              <a:rPr lang="tr-TR" dirty="0">
                <a:latin typeface="Calibri" panose="020F0502020204030204" pitchFamily="34" charset="0"/>
              </a:rPr>
              <a:t>Nemli eller</a:t>
            </a:r>
          </a:p>
          <a:p>
            <a:r>
              <a:rPr lang="tr-TR" dirty="0">
                <a:latin typeface="Calibri" panose="020F0502020204030204" pitchFamily="34" charset="0"/>
              </a:rPr>
              <a:t>Tik, seğirme</a:t>
            </a:r>
          </a:p>
          <a:p>
            <a:r>
              <a:rPr lang="tr-TR" dirty="0">
                <a:latin typeface="Calibri" panose="020F0502020204030204" pitchFamily="34" charset="0"/>
              </a:rPr>
              <a:t>Şiddetli baş ağrıları</a:t>
            </a:r>
          </a:p>
        </p:txBody>
      </p:sp>
    </p:spTree>
    <p:extLst>
      <p:ext uri="{BB962C8B-B14F-4D97-AF65-F5344CB8AC3E}">
        <p14:creationId xmlns:p14="http://schemas.microsoft.com/office/powerpoint/2010/main" val="44246513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475657" y="624110"/>
            <a:ext cx="7058744" cy="716658"/>
          </a:xfrm>
        </p:spPr>
        <p:txBody>
          <a:bodyPr>
            <a:normAutofit/>
          </a:bodyPr>
          <a:lstStyle/>
          <a:p>
            <a:r>
              <a:rPr lang="tr-TR" sz="2000" dirty="0">
                <a:latin typeface="Calibri" panose="020F0502020204030204" pitchFamily="34" charset="0"/>
              </a:rPr>
              <a:t> </a:t>
            </a:r>
            <a:r>
              <a:rPr lang="tr-TR" sz="2000" b="1" dirty="0">
                <a:latin typeface="Calibri" panose="020F0502020204030204" pitchFamily="34" charset="0"/>
              </a:rPr>
              <a:t>NE YAPILMALI?</a:t>
            </a:r>
            <a:br>
              <a:rPr lang="tr-TR" sz="2000" b="1" dirty="0">
                <a:latin typeface="Calibri" panose="020F0502020204030204" pitchFamily="34" charset="0"/>
              </a:rPr>
            </a:br>
            <a:endParaRPr lang="tr-TR" sz="2000" b="1" dirty="0">
              <a:latin typeface="Calibri" panose="020F0502020204030204" pitchFamily="34" charset="0"/>
            </a:endParaRPr>
          </a:p>
        </p:txBody>
      </p:sp>
      <p:sp>
        <p:nvSpPr>
          <p:cNvPr id="3" name="İçerik Yer Tutucusu 2"/>
          <p:cNvSpPr>
            <a:spLocks noGrp="1"/>
          </p:cNvSpPr>
          <p:nvPr>
            <p:ph idx="1"/>
          </p:nvPr>
        </p:nvSpPr>
        <p:spPr>
          <a:xfrm>
            <a:off x="755577" y="1340768"/>
            <a:ext cx="7837022" cy="5040560"/>
          </a:xfrm>
        </p:spPr>
        <p:txBody>
          <a:bodyPr>
            <a:normAutofit/>
          </a:bodyPr>
          <a:lstStyle/>
          <a:p>
            <a:r>
              <a:rPr lang="tr-TR" sz="2000" dirty="0">
                <a:latin typeface="Calibri" panose="020F0502020204030204" pitchFamily="34" charset="0"/>
              </a:rPr>
              <a:t>Öncelikle öğretmenleriyle koordineli bir çalışma yürütülmeli ve mutlaka öğretmeninden destek alınmalıdır. Bu noktada öğretmenler, çocukların cesaretini motive edecek sınıf içi etkinlikler yapabilir. Onlara başarabilecekleri küçük hedefler koyarak cesaretlendirebilir. Ayrıca sınıf içinde maruz kalabileceği zorbalığı da önlemesi gerekir.</a:t>
            </a:r>
          </a:p>
          <a:p>
            <a:r>
              <a:rPr lang="tr-TR" sz="2000" dirty="0">
                <a:latin typeface="Calibri" panose="020F0502020204030204" pitchFamily="34" charset="0"/>
              </a:rPr>
              <a:t>En büyük desteği ise ebeveynleri vermelidir. Davranışlarıyla yapıcı olmalı, destekleyici bir tutum sergilemelidir. Çocuğuna bir birey olduğunu hissettirmeli, onu dinlemeli ve fikirlerini önemsediğini göstermelidir. Mükemmeliyetçi tutumdan vazgeçilmeli, çocuklara özgür bir hareket alanı sağlanmalıdır. çocuk hata yaptığında da güvenebileceği bir ailesi olduğunu bilmelidir. Çocuklar için sosyal alanlar yaratılmalı ancak hemen sosyalleşmesi için baskı yapılmamalıdır. Zaman ve gerekli destek sağlanmasına rağmen hala bir sonuç alınamıyorsa uzman birinden yardım alınmalıdır.</a:t>
            </a:r>
          </a:p>
        </p:txBody>
      </p:sp>
    </p:spTree>
    <p:extLst>
      <p:ext uri="{BB962C8B-B14F-4D97-AF65-F5344CB8AC3E}">
        <p14:creationId xmlns:p14="http://schemas.microsoft.com/office/powerpoint/2010/main" val="21861660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683568" y="1052736"/>
            <a:ext cx="8064896" cy="5073427"/>
          </a:xfrm>
        </p:spPr>
        <p:txBody>
          <a:bodyPr>
            <a:normAutofit/>
          </a:bodyPr>
          <a:lstStyle/>
          <a:p>
            <a:pPr algn="just">
              <a:buNone/>
            </a:pPr>
            <a:r>
              <a:rPr lang="tr-TR" sz="2400" dirty="0">
                <a:latin typeface="Times New Roman" pitchFamily="18" charset="0"/>
                <a:cs typeface="Times New Roman" pitchFamily="18" charset="0"/>
              </a:rPr>
              <a:t>			Anksiyete, açıkça ayırt edilebilir bir uyaranla ilişkili ya da ilişkisiz olabilen, korku ve endişe ile belirli bir duygusal durumdur. Bireyi, çevresinde olan değişikliklere hazırlayan veya yanıt vermesini sağlayan bir emisyondur.</a:t>
            </a:r>
          </a:p>
        </p:txBody>
      </p:sp>
      <p:pic>
        <p:nvPicPr>
          <p:cNvPr id="4" name="5 İçerik Yer Tutucusu" descr="Resim3.jpg"/>
          <p:cNvPicPr>
            <a:picLocks noChangeAspect="1"/>
          </p:cNvPicPr>
          <p:nvPr/>
        </p:nvPicPr>
        <p:blipFill>
          <a:blip r:embed="rId2"/>
          <a:srcRect/>
          <a:stretch>
            <a:fillRect/>
          </a:stretch>
        </p:blipFill>
        <p:spPr>
          <a:xfrm>
            <a:off x="4860032" y="3429000"/>
            <a:ext cx="3888432" cy="3071834"/>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611560" y="1196752"/>
            <a:ext cx="7922841" cy="4714470"/>
          </a:xfrm>
        </p:spPr>
        <p:txBody>
          <a:bodyPr>
            <a:normAutofit/>
          </a:bodyPr>
          <a:lstStyle/>
          <a:p>
            <a:pPr algn="just">
              <a:buNone/>
            </a:pPr>
            <a:r>
              <a:rPr lang="tr-TR" sz="2400" dirty="0">
                <a:latin typeface="Times New Roman" pitchFamily="18" charset="0"/>
                <a:cs typeface="Times New Roman" pitchFamily="18" charset="0"/>
              </a:rPr>
              <a:t>			Normal anksiyete, organizmanın biyolojik bir korunma sistemi olup organizmayı tehdit eden bir olayın varlığında kaçma veya olay ile savaşmayı sağlamak üzere ortaya çıkar. Ancak anksiyete ortada tehlike oluşturacak bir durum yokken de ortaya çıkıyorsa, uzun sürüyor ve sonlandırılamıyorsa patolojik anksiyeteden bahsedilir.</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755576" y="1052736"/>
            <a:ext cx="8064895" cy="5544616"/>
          </a:xfrm>
        </p:spPr>
        <p:txBody>
          <a:bodyPr>
            <a:normAutofit/>
          </a:bodyPr>
          <a:lstStyle/>
          <a:p>
            <a:pPr algn="ctr">
              <a:buNone/>
            </a:pPr>
            <a:r>
              <a:rPr lang="tr-TR" sz="2000" dirty="0"/>
              <a:t>	</a:t>
            </a:r>
          </a:p>
          <a:p>
            <a:pPr algn="ctr">
              <a:buNone/>
            </a:pPr>
            <a:r>
              <a:rPr lang="tr-TR" sz="2000" b="1" dirty="0">
                <a:latin typeface="Calibri" panose="020F0502020204030204" pitchFamily="34" charset="0"/>
              </a:rPr>
              <a:t>	Aşırı kaygı ,sıkıntı ve kaygı yaşantısı olarak algılanabildiği gibi,</a:t>
            </a:r>
          </a:p>
          <a:p>
            <a:pPr algn="ctr">
              <a:buNone/>
            </a:pPr>
            <a:r>
              <a:rPr lang="tr-TR" sz="2000" b="1" dirty="0">
                <a:latin typeface="Calibri" panose="020F0502020204030204" pitchFamily="34" charset="0"/>
              </a:rPr>
              <a:t> saçma korkular, rahatsız edici saplantılar veya zorlantılar, ölüm ve çıldırma korkusu, bedenini yabancı olarak algılama, bedensel işlevlerin yanlış yorumlanması gibi psikolojik semptomlar ile</a:t>
            </a:r>
          </a:p>
          <a:p>
            <a:pPr algn="ctr">
              <a:buNone/>
            </a:pPr>
            <a:r>
              <a:rPr lang="tr-TR" sz="2000" b="1" dirty="0">
                <a:latin typeface="Calibri" panose="020F0502020204030204" pitchFamily="34" charset="0"/>
              </a:rPr>
              <a:t> çarpıntı, tansiyon değişiklikleri, soluk renk veya yüzde kızarma, hava açlığı, soluk almada zorluk, yutma güçlüğü, bulantı, kusma, ishal, karın ağrısı, sık idrara çıkma, terleme, kızarma, soğukluk, baş dönmesi, bayılma hissi veya bayılmalar, kas gerginliği, motor huzursuzluk, ağrılar, yorgunluk, uykuya dalmada güçlük, uykusuzluk, boğazında düğümlenme, boğuluyor gibi hissetme duygusu, ellerinde aşırı titreme gibi bedensel semptomlar ile kendini gösterebilir</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285720" y="980728"/>
            <a:ext cx="8678768" cy="5688351"/>
          </a:xfrm>
        </p:spPr>
        <p:txBody>
          <a:bodyPr>
            <a:normAutofit/>
          </a:bodyPr>
          <a:lstStyle/>
          <a:p>
            <a:pPr algn="ctr">
              <a:buNone/>
            </a:pPr>
            <a:r>
              <a:rPr lang="tr-TR" sz="2200" dirty="0">
                <a:latin typeface="Times New Roman" pitchFamily="18" charset="0"/>
                <a:cs typeface="Times New Roman" pitchFamily="18" charset="0"/>
              </a:rPr>
              <a:t>			</a:t>
            </a:r>
          </a:p>
          <a:p>
            <a:pPr algn="ctr">
              <a:buNone/>
            </a:pPr>
            <a:r>
              <a:rPr lang="tr-TR" sz="2200" dirty="0">
                <a:latin typeface="Times New Roman" pitchFamily="18" charset="0"/>
                <a:cs typeface="Times New Roman" pitchFamily="18" charset="0"/>
              </a:rPr>
              <a:t>Genellikle utangaçlık, yabancı kişi ve durumlara karşı korku ve geri çekilme ile kendini gösteren bastırılmış davranış özelliği, anksiyete bozukluklarına zemin oluşturduğu düşünülen kişisel bir özelliktir.</a:t>
            </a:r>
          </a:p>
          <a:p>
            <a:pPr algn="ctr">
              <a:buNone/>
            </a:pPr>
            <a:r>
              <a:rPr lang="tr-TR" sz="2200" dirty="0">
                <a:latin typeface="Times New Roman" pitchFamily="18" charset="0"/>
                <a:cs typeface="Times New Roman" pitchFamily="18" charset="0"/>
              </a:rPr>
              <a:t>		     Kaygı, yaşamımızın normal ve bazen gerekli bir parçasıdır. Özellikle öğrencilerin sınavlarında bir miktar kaygı yaşamaları motive edici bir durumdur çünkü öğrenciyi ders çalışmaya, öğrenmeye zorlar</a:t>
            </a:r>
            <a:r>
              <a:rPr lang="tr-TR" dirty="0">
                <a:latin typeface="Times New Roman" pitchFamily="18" charset="0"/>
                <a:cs typeface="Times New Roman" pitchFamily="18" charset="0"/>
              </a:rPr>
              <a:t>.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67544" y="1124744"/>
            <a:ext cx="8066857" cy="4786478"/>
          </a:xfrm>
        </p:spPr>
        <p:txBody>
          <a:bodyPr>
            <a:normAutofit fontScale="92500" lnSpcReduction="10000"/>
          </a:bodyPr>
          <a:lstStyle/>
          <a:p>
            <a:pPr algn="just">
              <a:buNone/>
            </a:pPr>
            <a:r>
              <a:rPr lang="tr-TR" sz="2400" dirty="0">
                <a:latin typeface="Times New Roman" pitchFamily="18" charset="0"/>
                <a:cs typeface="Times New Roman" pitchFamily="18" charset="0"/>
              </a:rPr>
              <a:t>            Ancak öğrenmeyi engelleyen fazla kaygı olumsuz bir durumdur. Çoğunlukla daha iyisini yapabilecekken yüksek kaygıdan ötürü performansların altında başarı gösterirler.</a:t>
            </a:r>
          </a:p>
          <a:p>
            <a:pPr algn="just">
              <a:buNone/>
            </a:pPr>
            <a:r>
              <a:rPr lang="tr-TR" sz="2400" dirty="0">
                <a:latin typeface="Times New Roman" pitchFamily="18" charset="0"/>
                <a:cs typeface="Times New Roman" pitchFamily="18" charset="0"/>
              </a:rPr>
              <a:t>            Bazı korku ve anksiyeteler belli yaşlarda daha sıktır. Bebekler hemen yakın çevresindeki korku veren uyaranlardan korkarlar. Okul öncesi çocuklar yalnız kalmaktan, karanlıktan, hayvanlardan ve hayali yaratıklardan korkabilirler.</a:t>
            </a:r>
          </a:p>
          <a:p>
            <a:pPr algn="just">
              <a:buNone/>
            </a:pPr>
            <a:r>
              <a:rPr lang="tr-TR" sz="2400" dirty="0">
                <a:latin typeface="Times New Roman" pitchFamily="18" charset="0"/>
                <a:cs typeface="Times New Roman" pitchFamily="18" charset="0"/>
              </a:rPr>
              <a:t>            Okul çağı çocukları doğaüstü güçlerden, değerlendirici ya da sosyal durumlardan, doğal afetlerden hastalık ve kazalardan korkarlar. Çocuk ve ergenlerin kendi korkularını yoğun olarak tanımlamaları ve “sıkıntıda” olduklarını bildirmeleri güçtür. Çocuk ve ergenler ayrıca belirtileri yetişkinlerden farklı bir şekilde gösterirler (örneğin, ağlama, sinirlilik, öfke nöbetleri, somatik belirtiler).</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827584" y="548680"/>
            <a:ext cx="7992887" cy="3024336"/>
          </a:xfrm>
        </p:spPr>
        <p:txBody>
          <a:bodyPr>
            <a:normAutofit/>
          </a:bodyPr>
          <a:lstStyle/>
          <a:p>
            <a:pPr algn="just">
              <a:buNone/>
            </a:pPr>
            <a:r>
              <a:rPr lang="tr-TR" sz="2000" dirty="0">
                <a:latin typeface="Times New Roman" pitchFamily="18" charset="0"/>
                <a:cs typeface="Times New Roman" pitchFamily="18" charset="0"/>
              </a:rPr>
              <a:t>             Çocuklarda en sık ve yaygın görülen anksiyete ayrılma anksiyetesidir.1- 3 yaş arasında sık görülür. Çocuğun yakından bağlı olduğu kişiden ayrılmasıyla ortaya çıkar. Yakın kişi çoğunlukla anne, baba veya çocuğa bakmış kişidir. Çoğu zaman burada yaşanan sıkıntı rahatsızlık verecek düzeyde değildir. Ancak ilerleyen yaşlarda özellikle okul çağından itibaren bu durum ailede ve çocukta ciddi sıkıntılar oluşturabilmektedir.</a:t>
            </a:r>
          </a:p>
        </p:txBody>
      </p:sp>
      <p:pic>
        <p:nvPicPr>
          <p:cNvPr id="21506" name="Picture 2" descr="Çocuklarda Ayrılık Korkusu: Seperasyon Anksiyete Bozukuğu"/>
          <p:cNvPicPr>
            <a:picLocks noChangeAspect="1" noChangeArrowheads="1"/>
          </p:cNvPicPr>
          <p:nvPr/>
        </p:nvPicPr>
        <p:blipFill>
          <a:blip r:embed="rId2"/>
          <a:srcRect/>
          <a:stretch>
            <a:fillRect/>
          </a:stretch>
        </p:blipFill>
        <p:spPr bwMode="auto">
          <a:xfrm>
            <a:off x="6018517" y="3507059"/>
            <a:ext cx="2800350" cy="1847851"/>
          </a:xfrm>
          <a:prstGeom prst="rect">
            <a:avLst/>
          </a:prstGeom>
          <a:noFill/>
        </p:spPr>
      </p:pic>
      <p:pic>
        <p:nvPicPr>
          <p:cNvPr id="5" name="4 Resim" descr="5612.jpg"/>
          <p:cNvPicPr>
            <a:picLocks noChangeAspect="1"/>
          </p:cNvPicPr>
          <p:nvPr/>
        </p:nvPicPr>
        <p:blipFill>
          <a:blip r:embed="rId3"/>
          <a:stretch>
            <a:fillRect/>
          </a:stretch>
        </p:blipFill>
        <p:spPr>
          <a:xfrm>
            <a:off x="1475656" y="3542781"/>
            <a:ext cx="2143140" cy="1776409"/>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331640" y="332656"/>
            <a:ext cx="7416823" cy="1572344"/>
          </a:xfrm>
        </p:spPr>
        <p:txBody>
          <a:bodyPr/>
          <a:lstStyle/>
          <a:p>
            <a:r>
              <a:rPr lang="tr-TR" dirty="0">
                <a:latin typeface="Calibri" panose="020F0502020204030204" pitchFamily="34" charset="0"/>
              </a:rPr>
              <a:t>SOSYAL ANKSİYETE BOZUKLUĞU (SOSYAL FOBİ) NEDİR</a:t>
            </a:r>
          </a:p>
        </p:txBody>
      </p:sp>
      <p:sp>
        <p:nvSpPr>
          <p:cNvPr id="3" name="İçerik Yer Tutucusu 2"/>
          <p:cNvSpPr>
            <a:spLocks noGrp="1"/>
          </p:cNvSpPr>
          <p:nvPr>
            <p:ph idx="1"/>
          </p:nvPr>
        </p:nvSpPr>
        <p:spPr>
          <a:xfrm>
            <a:off x="1115616" y="2132856"/>
            <a:ext cx="7418785" cy="3778366"/>
          </a:xfrm>
        </p:spPr>
        <p:txBody>
          <a:bodyPr/>
          <a:lstStyle/>
          <a:p>
            <a:r>
              <a:rPr lang="tr-TR" sz="2400" dirty="0">
                <a:latin typeface="Calibri" panose="020F0502020204030204" pitchFamily="34" charset="0"/>
              </a:rPr>
              <a:t>Sosyal fobi, sosyal ortamlarda kişinin kendisini aşırı güvensiz hissetmesi, başkaları tarafından alay edileceği, reddedileceği ve yargılanacağı düşünceleri eşliğinde yoğun kaygı yaşaması durumudur. Sosyal ortamlarda bir eylem gerçekleştirilmesinin gerektiği durumlarda belirgin ve sürekli bir korku duyulur.</a:t>
            </a:r>
          </a:p>
          <a:p>
            <a:r>
              <a:rPr lang="tr-TR" sz="2400" dirty="0">
                <a:latin typeface="Calibri" panose="020F0502020204030204" pitchFamily="34" charset="0"/>
              </a:rPr>
              <a:t>Sosyal fobi tanısı olan kişiler bu durumlardan olabildiğince kaçınmaya çalışırlar.</a:t>
            </a:r>
          </a:p>
          <a:p>
            <a:endParaRPr lang="tr-TR" dirty="0"/>
          </a:p>
        </p:txBody>
      </p:sp>
    </p:spTree>
    <p:extLst>
      <p:ext uri="{BB962C8B-B14F-4D97-AF65-F5344CB8AC3E}">
        <p14:creationId xmlns:p14="http://schemas.microsoft.com/office/powerpoint/2010/main" val="4120742032"/>
      </p:ext>
    </p:extLst>
  </p:cSld>
  <p:clrMapOvr>
    <a:masterClrMapping/>
  </p:clrMapOvr>
</p:sld>
</file>

<file path=ppt/theme/theme1.xml><?xml version="1.0" encoding="utf-8"?>
<a:theme xmlns:a="http://schemas.openxmlformats.org/drawingml/2006/main" name="Duman">
  <a:themeElements>
    <a:clrScheme name="Duma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Duma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uma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340</TotalTime>
  <Words>1656</Words>
  <Application>Microsoft Office PowerPoint</Application>
  <PresentationFormat>Ekran Gösterisi (4:3)</PresentationFormat>
  <Paragraphs>87</Paragraphs>
  <Slides>21</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21</vt:i4>
      </vt:variant>
    </vt:vector>
  </HeadingPairs>
  <TitlesOfParts>
    <vt:vector size="27" baseType="lpstr">
      <vt:lpstr>Arial</vt:lpstr>
      <vt:lpstr>Calibri</vt:lpstr>
      <vt:lpstr>Century Gothic</vt:lpstr>
      <vt:lpstr>Times New Roman</vt:lpstr>
      <vt:lpstr>Wingdings 3</vt:lpstr>
      <vt:lpstr>Duman</vt:lpstr>
      <vt:lpstr>PowerPoint Sunusu</vt:lpstr>
      <vt:lpstr>ANKSİYETE KAVRAMI VE ANKSİYETE BOZUKLUKLARI</vt:lpstr>
      <vt:lpstr>PowerPoint Sunusu</vt:lpstr>
      <vt:lpstr>PowerPoint Sunusu</vt:lpstr>
      <vt:lpstr>PowerPoint Sunusu</vt:lpstr>
      <vt:lpstr>PowerPoint Sunusu</vt:lpstr>
      <vt:lpstr>PowerPoint Sunusu</vt:lpstr>
      <vt:lpstr>PowerPoint Sunusu</vt:lpstr>
      <vt:lpstr>SOSYAL ANKSİYETE BOZUKLUĞU (SOSYAL FOBİ) NEDİR</vt:lpstr>
      <vt:lpstr>Kimlerde Görülür?</vt:lpstr>
      <vt:lpstr>PowerPoint Sunusu</vt:lpstr>
      <vt:lpstr>PowerPoint Sunusu</vt:lpstr>
      <vt:lpstr>PowerPoint Sunusu</vt:lpstr>
      <vt:lpstr>Utangaçlık Çekingenlik Sosyal Fobi</vt:lpstr>
      <vt:lpstr>Kimlerde Daha Sık Görülür?</vt:lpstr>
      <vt:lpstr>PowerPoint Sunusu</vt:lpstr>
      <vt:lpstr>Sosyal Fobi Yaşayan İnsanlar İçin Stresli Olan Durumlar</vt:lpstr>
      <vt:lpstr>PowerPoint Sunusu</vt:lpstr>
      <vt:lpstr>Sosyal Fobinin Psikolojik Belirtileri</vt:lpstr>
      <vt:lpstr>Sosyal Fobinin Fiziksel Belirtileri</vt:lpstr>
      <vt:lpstr> NE YAPILMALI?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Muzaffer</dc:creator>
  <cp:lastModifiedBy>User</cp:lastModifiedBy>
  <cp:revision>182</cp:revision>
  <dcterms:modified xsi:type="dcterms:W3CDTF">2023-05-16T11:02:24Z</dcterms:modified>
</cp:coreProperties>
</file>