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73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70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90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0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55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7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95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86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19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12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41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124" y="960247"/>
            <a:ext cx="741375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5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4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15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64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48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15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0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4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7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248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20.png"/><Relationship Id="rId21" Type="http://schemas.openxmlformats.org/officeDocument/2006/relationships/image" Target="../media/image134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image" Target="../media/image4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5.png"/><Relationship Id="rId24" Type="http://schemas.openxmlformats.org/officeDocument/2006/relationships/image" Target="../media/image137.png"/><Relationship Id="rId5" Type="http://schemas.openxmlformats.org/officeDocument/2006/relationships/image" Target="../media/image121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3.png"/><Relationship Id="rId19" Type="http://schemas.openxmlformats.org/officeDocument/2006/relationships/image" Target="../media/image132.png"/><Relationship Id="rId4" Type="http://schemas.openxmlformats.org/officeDocument/2006/relationships/image" Target="../media/image7.png"/><Relationship Id="rId9" Type="http://schemas.openxmlformats.org/officeDocument/2006/relationships/image" Target="../media/image124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5.jp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9" Type="http://schemas.openxmlformats.org/officeDocument/2006/relationships/image" Target="../media/image213.png"/><Relationship Id="rId21" Type="http://schemas.openxmlformats.org/officeDocument/2006/relationships/image" Target="../media/image195.png"/><Relationship Id="rId34" Type="http://schemas.openxmlformats.org/officeDocument/2006/relationships/image" Target="../media/image208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50" Type="http://schemas.openxmlformats.org/officeDocument/2006/relationships/image" Target="../media/image224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9" Type="http://schemas.openxmlformats.org/officeDocument/2006/relationships/image" Target="../media/image203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49" Type="http://schemas.openxmlformats.org/officeDocument/2006/relationships/image" Target="../media/image223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31" Type="http://schemas.openxmlformats.org/officeDocument/2006/relationships/image" Target="../media/image205.png"/><Relationship Id="rId44" Type="http://schemas.openxmlformats.org/officeDocument/2006/relationships/image" Target="../media/image218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image" Target="../media/image222.png"/><Relationship Id="rId8" Type="http://schemas.openxmlformats.org/officeDocument/2006/relationships/image" Target="../media/image182.png"/><Relationship Id="rId51" Type="http://schemas.openxmlformats.org/officeDocument/2006/relationships/image" Target="../media/image225.png"/><Relationship Id="rId3" Type="http://schemas.openxmlformats.org/officeDocument/2006/relationships/image" Target="../media/image177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46" Type="http://schemas.openxmlformats.org/officeDocument/2006/relationships/image" Target="../media/image220.png"/><Relationship Id="rId20" Type="http://schemas.openxmlformats.org/officeDocument/2006/relationships/image" Target="../media/image194.png"/><Relationship Id="rId41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26" Type="http://schemas.openxmlformats.org/officeDocument/2006/relationships/image" Target="../media/image250.png"/><Relationship Id="rId3" Type="http://schemas.openxmlformats.org/officeDocument/2006/relationships/image" Target="../media/image227.png"/><Relationship Id="rId21" Type="http://schemas.openxmlformats.org/officeDocument/2006/relationships/image" Target="../media/image245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2" Type="http://schemas.openxmlformats.org/officeDocument/2006/relationships/image" Target="../media/image226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24" Type="http://schemas.openxmlformats.org/officeDocument/2006/relationships/image" Target="../media/image248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57.png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g"/><Relationship Id="rId2" Type="http://schemas.openxmlformats.org/officeDocument/2006/relationships/image" Target="../media/image2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3" Type="http://schemas.openxmlformats.org/officeDocument/2006/relationships/image" Target="../media/image272.png"/><Relationship Id="rId21" Type="http://schemas.openxmlformats.org/officeDocument/2006/relationships/image" Target="../media/image290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" Type="http://schemas.openxmlformats.org/officeDocument/2006/relationships/image" Target="../media/image271.png"/><Relationship Id="rId16" Type="http://schemas.openxmlformats.org/officeDocument/2006/relationships/image" Target="../media/image285.png"/><Relationship Id="rId20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24" Type="http://schemas.openxmlformats.org/officeDocument/2006/relationships/image" Target="../media/image293.png"/><Relationship Id="rId5" Type="http://schemas.openxmlformats.org/officeDocument/2006/relationships/image" Target="../media/image274.png"/><Relationship Id="rId15" Type="http://schemas.openxmlformats.org/officeDocument/2006/relationships/image" Target="../media/image284.png"/><Relationship Id="rId23" Type="http://schemas.openxmlformats.org/officeDocument/2006/relationships/image" Target="../media/image292.png"/><Relationship Id="rId10" Type="http://schemas.openxmlformats.org/officeDocument/2006/relationships/image" Target="../media/image279.png"/><Relationship Id="rId19" Type="http://schemas.openxmlformats.org/officeDocument/2006/relationships/image" Target="../media/image288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Relationship Id="rId22" Type="http://schemas.openxmlformats.org/officeDocument/2006/relationships/image" Target="../media/image2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0" y="2589277"/>
            <a:ext cx="6979920" cy="199548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769620">
              <a:lnSpc>
                <a:spcPct val="150000"/>
              </a:lnSpc>
              <a:spcBef>
                <a:spcPts val="700"/>
              </a:spcBef>
              <a:tabLst>
                <a:tab pos="4684395" algn="l"/>
              </a:tabLst>
            </a:pPr>
            <a:r>
              <a:rPr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cs typeface="Cambria"/>
              </a:rPr>
              <a:t>NÖROGELİŞİMSEL</a:t>
            </a:r>
            <a:r>
              <a:rPr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  </a:t>
            </a:r>
            <a:r>
              <a:rPr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cs typeface="Cambria"/>
              </a:rPr>
              <a:t>BOZUKLUKLAR</a:t>
            </a:r>
            <a:r>
              <a:rPr lang="tr-T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cs typeface="Cambria"/>
              </a:rPr>
              <a:t> </a:t>
            </a:r>
            <a:r>
              <a:rPr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/>
                <a:cs typeface="Cambria"/>
              </a:rPr>
              <a:t>NEDİR?</a:t>
            </a:r>
            <a:endParaRPr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1700" y="304800"/>
            <a:ext cx="4800599" cy="228447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00094" y="5105400"/>
            <a:ext cx="3143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SEYHAN RAM</a:t>
            </a:r>
          </a:p>
          <a:p>
            <a:pPr algn="ctr"/>
            <a:r>
              <a:rPr lang="tr-T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MAYIS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1492" y="851979"/>
            <a:ext cx="5557774" cy="966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4222" y="960247"/>
            <a:ext cx="50038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5980" algn="l"/>
                <a:tab pos="2893695" algn="l"/>
              </a:tabLst>
            </a:pPr>
            <a:r>
              <a:rPr sz="3400" spc="295" dirty="0"/>
              <a:t>BÜYÜM</a:t>
            </a:r>
            <a:r>
              <a:rPr sz="3400" spc="250" dirty="0"/>
              <a:t>E</a:t>
            </a:r>
            <a:r>
              <a:rPr sz="3400" dirty="0"/>
              <a:t>	</a:t>
            </a:r>
            <a:r>
              <a:rPr sz="3400" spc="395" dirty="0"/>
              <a:t>V</a:t>
            </a:r>
            <a:r>
              <a:rPr sz="3400" spc="365" dirty="0"/>
              <a:t>E</a:t>
            </a:r>
            <a:r>
              <a:rPr sz="3400" dirty="0"/>
              <a:t>	</a:t>
            </a:r>
            <a:r>
              <a:rPr sz="3400" spc="385" dirty="0"/>
              <a:t>GELİŞME</a:t>
            </a:r>
            <a:endParaRPr sz="3400"/>
          </a:p>
        </p:txBody>
      </p:sp>
      <p:sp>
        <p:nvSpPr>
          <p:cNvPr id="31" name="object 31"/>
          <p:cNvSpPr txBox="1"/>
          <p:nvPr/>
        </p:nvSpPr>
        <p:spPr>
          <a:xfrm>
            <a:off x="685800" y="1901519"/>
            <a:ext cx="7772400" cy="3539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Büyüme </a:t>
            </a:r>
            <a:r>
              <a:rPr sz="2900" spc="145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150" dirty="0">
                <a:solidFill>
                  <a:srgbClr val="FFFFFF"/>
                </a:solidFill>
                <a:latin typeface="Cambria"/>
                <a:cs typeface="Cambria"/>
              </a:rPr>
              <a:t>gelişme,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anne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karnından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 başlayarak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belli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zamanlama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kalıplara (mihenk </a:t>
            </a:r>
            <a:r>
              <a:rPr sz="2900" spc="30" dirty="0">
                <a:solidFill>
                  <a:srgbClr val="FFFFFF"/>
                </a:solidFill>
                <a:latin typeface="Cambria"/>
                <a:cs typeface="Cambria"/>
              </a:rPr>
              <a:t>taşları) </a:t>
            </a:r>
            <a:r>
              <a:rPr sz="2900" spc="155" dirty="0">
                <a:solidFill>
                  <a:srgbClr val="FFFFFF"/>
                </a:solidFill>
                <a:latin typeface="Cambria"/>
                <a:cs typeface="Cambria"/>
              </a:rPr>
              <a:t>göre 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oluşum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gösterir.</a:t>
            </a:r>
            <a:endParaRPr sz="2900" dirty="0">
              <a:latin typeface="Cambria"/>
              <a:cs typeface="Cambria"/>
            </a:endParaRPr>
          </a:p>
          <a:p>
            <a:pPr marL="241300" marR="346075" indent="-228600" algn="just">
              <a:lnSpc>
                <a:spcPct val="11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Normal 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gelişime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sahip </a:t>
            </a:r>
            <a:r>
              <a:rPr sz="2900" spc="180" dirty="0">
                <a:solidFill>
                  <a:srgbClr val="FFFFFF"/>
                </a:solidFill>
                <a:latin typeface="Cambria"/>
                <a:cs typeface="Cambria"/>
              </a:rPr>
              <a:t>bebeklerde </a:t>
            </a:r>
            <a:r>
              <a:rPr sz="29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normal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zamanında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doğum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doğum </a:t>
            </a:r>
            <a:r>
              <a:rPr sz="2900" spc="-6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sonrası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 motor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40" dirty="0" err="1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0" dirty="0" err="1">
                <a:solidFill>
                  <a:srgbClr val="FFFFFF"/>
                </a:solidFill>
                <a:latin typeface="Cambria"/>
                <a:cs typeface="Cambria"/>
              </a:rPr>
              <a:t>duy</a:t>
            </a:r>
            <a:r>
              <a:rPr lang="tr-TR" sz="2900" spc="11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2900" spc="110" dirty="0" err="1">
                <a:solidFill>
                  <a:srgbClr val="FFFFFF"/>
                </a:solidFill>
                <a:latin typeface="Cambria"/>
                <a:cs typeface="Cambria"/>
              </a:rPr>
              <a:t>sal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 err="1">
                <a:solidFill>
                  <a:srgbClr val="FFFFFF"/>
                </a:solidFill>
                <a:latin typeface="Cambria"/>
                <a:cs typeface="Cambria"/>
              </a:rPr>
              <a:t>gelişim</a:t>
            </a:r>
            <a:r>
              <a:rPr lang="tr-TR" sz="29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95" dirty="0" err="1">
                <a:solidFill>
                  <a:srgbClr val="FFFFFF"/>
                </a:solidFill>
                <a:latin typeface="Cambria"/>
                <a:cs typeface="Cambria"/>
              </a:rPr>
              <a:t>basamaklarını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takip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etmesi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25" dirty="0">
                <a:solidFill>
                  <a:srgbClr val="FFFFFF"/>
                </a:solidFill>
                <a:latin typeface="Cambria"/>
                <a:cs typeface="Cambria"/>
              </a:rPr>
              <a:t>beklenir.</a:t>
            </a:r>
            <a:endParaRPr sz="29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727" y="851979"/>
            <a:ext cx="7440295" cy="966469"/>
            <a:chOff x="871727" y="851979"/>
            <a:chExt cx="7440295" cy="9664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851979"/>
              <a:ext cx="4753229" cy="966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2" y="851979"/>
              <a:ext cx="3110230" cy="966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4203" y="960247"/>
            <a:ext cx="68891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42765" algn="l"/>
              </a:tabLst>
            </a:pPr>
            <a:r>
              <a:rPr sz="3400" b="1" spc="3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NÖROGELİŞİMSEL	</a:t>
            </a:r>
            <a:r>
              <a:rPr sz="3400" b="1" spc="28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BOZUKLUK</a:t>
            </a:r>
            <a:endParaRPr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9180" y="1877517"/>
            <a:ext cx="7318375" cy="4136390"/>
            <a:chOff x="1059180" y="1877517"/>
            <a:chExt cx="7318375" cy="41363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1909610"/>
              <a:ext cx="592670" cy="7725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540" y="1877517"/>
              <a:ext cx="613981" cy="825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1412" y="1879041"/>
              <a:ext cx="2892298" cy="82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663" y="1877517"/>
              <a:ext cx="653592" cy="825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7159" y="1879041"/>
              <a:ext cx="4399534" cy="8258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2540" y="2409393"/>
              <a:ext cx="3311398" cy="825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8891" y="2407869"/>
              <a:ext cx="678014" cy="8258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1772" y="2409393"/>
              <a:ext cx="3428746" cy="825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5471" y="2407869"/>
              <a:ext cx="653592" cy="8258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3968" y="2409393"/>
              <a:ext cx="1013269" cy="8258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2540" y="2939745"/>
              <a:ext cx="4920742" cy="8258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3627158"/>
              <a:ext cx="592670" cy="7725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2540" y="3596589"/>
              <a:ext cx="3101086" cy="8258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8580" y="3595065"/>
              <a:ext cx="653592" cy="8258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7075" y="3596589"/>
              <a:ext cx="3381629" cy="8258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3532" y="3595065"/>
              <a:ext cx="678014" cy="825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06412" y="3596589"/>
              <a:ext cx="795337" cy="8258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2540" y="4126941"/>
              <a:ext cx="4652518" cy="8258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0012" y="4125417"/>
              <a:ext cx="653592" cy="8258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88508" y="4126941"/>
              <a:ext cx="1059002" cy="8258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2540" y="4657293"/>
              <a:ext cx="3047746" cy="8258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5240" y="4655769"/>
              <a:ext cx="653592" cy="8258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83736" y="4657293"/>
              <a:ext cx="1557274" cy="8258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5964" y="4655769"/>
              <a:ext cx="678014" cy="8258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28844" y="4657293"/>
              <a:ext cx="2552446" cy="8258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2540" y="5187696"/>
              <a:ext cx="603326" cy="8258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80744" y="5187696"/>
              <a:ext cx="1919985" cy="8258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5684" y="5186171"/>
              <a:ext cx="653592" cy="8258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4180" y="5187696"/>
              <a:ext cx="1411096" cy="8258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8496" y="5187696"/>
              <a:ext cx="3686429" cy="82580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28636" y="1818005"/>
            <a:ext cx="7283005" cy="393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İnsanlarda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gelişim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süreci aynı 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olmayıp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farklılık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gösterdiği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durumlarda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gelişim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Cambria"/>
                <a:cs typeface="Cambria"/>
              </a:rPr>
              <a:t>gerilikleri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ambria"/>
                <a:cs typeface="Cambria"/>
              </a:rPr>
              <a:t>görülmektedir.</a:t>
            </a:r>
            <a:endParaRPr sz="2900" dirty="0">
              <a:latin typeface="Cambria"/>
              <a:cs typeface="Cambria"/>
            </a:endParaRPr>
          </a:p>
          <a:p>
            <a:pPr marL="241300" marR="481330" indent="-228600" algn="just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Büyüme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45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gelişmenin</a:t>
            </a:r>
            <a:r>
              <a:rPr sz="2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farklı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olduğu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duysal, 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motor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davranışsal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problemlerin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eşlik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20" dirty="0">
                <a:solidFill>
                  <a:srgbClr val="FFFFFF"/>
                </a:solidFill>
                <a:latin typeface="Cambria"/>
                <a:cs typeface="Cambria"/>
              </a:rPr>
              <a:t>ettiği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durumlara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‘nörogelişimsel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bozukluklar’</a:t>
            </a:r>
            <a:r>
              <a:rPr sz="2900" spc="-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denir.</a:t>
            </a:r>
            <a:endParaRPr sz="29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3220" y="300291"/>
            <a:ext cx="4802505" cy="1432560"/>
            <a:chOff x="2903220" y="300291"/>
            <a:chExt cx="4802505" cy="1432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3220" y="300291"/>
              <a:ext cx="3879977" cy="966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9652" y="300291"/>
              <a:ext cx="1345565" cy="9660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9984" y="766635"/>
              <a:ext cx="4622165" cy="9660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3708" y="200172"/>
            <a:ext cx="4104004" cy="154029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209" marR="5080" indent="-17145">
              <a:lnSpc>
                <a:spcPct val="150000"/>
              </a:lnSpc>
              <a:spcBef>
                <a:spcPts val="560"/>
              </a:spcBef>
              <a:tabLst>
                <a:tab pos="3469004" algn="l"/>
              </a:tabLst>
            </a:pPr>
            <a:r>
              <a:rPr sz="3400" b="1" spc="32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NÖRO</a:t>
            </a:r>
            <a:r>
              <a:rPr sz="3400" b="1" spc="34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GELİŞİM</a:t>
            </a:r>
            <a:r>
              <a:rPr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sz="3400" b="1" spc="26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  </a:t>
            </a:r>
            <a:r>
              <a:rPr sz="3400" b="1" spc="29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NÖROPLASTİSİTE</a:t>
            </a:r>
            <a:endParaRPr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6800" y="1665681"/>
            <a:ext cx="8013065" cy="4636135"/>
            <a:chOff x="1066800" y="1665681"/>
            <a:chExt cx="8013065" cy="46361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1696250"/>
              <a:ext cx="569760" cy="7435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" y="1665681"/>
              <a:ext cx="2741422" cy="796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1692" y="1665681"/>
              <a:ext cx="2334641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9447" y="1665681"/>
              <a:ext cx="2209546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2235" y="1665681"/>
              <a:ext cx="1857628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159" y="2177745"/>
              <a:ext cx="895946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9259" y="2176221"/>
              <a:ext cx="652081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4519" y="2177745"/>
              <a:ext cx="6071361" cy="796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159" y="2689809"/>
              <a:ext cx="895946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9259" y="2688285"/>
              <a:ext cx="652081" cy="7968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4519" y="2689809"/>
              <a:ext cx="2220341" cy="796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7976" y="2688285"/>
              <a:ext cx="629246" cy="796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0376" y="2689809"/>
              <a:ext cx="4411853" cy="796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3358934"/>
              <a:ext cx="569760" cy="7435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" y="3328365"/>
              <a:ext cx="2741422" cy="796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1692" y="3328365"/>
              <a:ext cx="1351534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6467" y="3326841"/>
              <a:ext cx="652081" cy="796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1728" y="3328365"/>
              <a:ext cx="3261233" cy="7968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0159" y="3840429"/>
              <a:ext cx="3149854" cy="796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3255" y="3838905"/>
              <a:ext cx="629246" cy="7968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05655" y="3840429"/>
              <a:ext cx="1196149" cy="7968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4984" y="3838905"/>
              <a:ext cx="652081" cy="7968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0244" y="3840429"/>
              <a:ext cx="2433574" cy="7968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7059" y="3838905"/>
              <a:ext cx="629246" cy="7968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9459" y="3840429"/>
              <a:ext cx="1709674" cy="7968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0159" y="4352493"/>
              <a:ext cx="5094478" cy="7968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7879" y="4350969"/>
              <a:ext cx="629246" cy="7968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50279" y="4352493"/>
              <a:ext cx="2467229" cy="7968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5023104"/>
              <a:ext cx="569760" cy="7435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0159" y="4992623"/>
              <a:ext cx="1917064" cy="7968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20339" y="4992623"/>
              <a:ext cx="4128389" cy="7968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1844" y="4991100"/>
              <a:ext cx="652081" cy="7968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47103" y="4992623"/>
              <a:ext cx="1970277" cy="7968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80159" y="5504688"/>
              <a:ext cx="903528" cy="7968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6880" y="5503164"/>
              <a:ext cx="652081" cy="7968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82139" y="5504688"/>
              <a:ext cx="580415" cy="7968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5772" y="5503164"/>
              <a:ext cx="629246" cy="7968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38172" y="5504688"/>
              <a:ext cx="4116197" cy="7968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7484" y="5503164"/>
              <a:ext cx="652081" cy="79684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52744" y="5504688"/>
              <a:ext cx="1191590" cy="79684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18363" y="1934526"/>
            <a:ext cx="7992237" cy="437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ö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opl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stisite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7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yin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plastisites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8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7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ynin 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bağlantılarını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düzenleyebilme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 err="1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yeni</a:t>
            </a:r>
            <a:r>
              <a:rPr lang="tr-TR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 err="1">
                <a:solidFill>
                  <a:srgbClr val="FFFFFF"/>
                </a:solidFill>
                <a:latin typeface="Cambria"/>
                <a:cs typeface="Cambria"/>
              </a:rPr>
              <a:t>bağlantılar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oluşturabilme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kapasitesidir.</a:t>
            </a:r>
            <a:endParaRPr sz="2800" dirty="0">
              <a:latin typeface="Cambria"/>
              <a:cs typeface="Cambria"/>
            </a:endParaRPr>
          </a:p>
          <a:p>
            <a:pPr marL="241300" marR="269240" indent="-228600" algn="just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Nöroplastisite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özelliği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olmadan 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beyin, 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bebeklikten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yetişkinliğe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kadar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gelişmez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beyin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hasarından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sonra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iyileşme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olmazdı.</a:t>
            </a:r>
            <a:endParaRPr sz="2800" dirty="0">
              <a:latin typeface="Cambria"/>
              <a:cs typeface="Cambria"/>
            </a:endParaRPr>
          </a:p>
          <a:p>
            <a:pPr marL="241300" marR="571500" indent="-228600" algn="just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Plastisite,</a:t>
            </a:r>
            <a:r>
              <a:rPr sz="2800" spc="-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beyin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hücrelerinin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çoğalmadan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değişim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gösterebilme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özelliğidir.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381000"/>
            <a:ext cx="74053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69640" algn="l"/>
                <a:tab pos="4236720" algn="l"/>
              </a:tabLst>
            </a:pPr>
            <a:r>
              <a:rPr sz="3400" b="1" spc="33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NÖROGELİŞİM	</a:t>
            </a:r>
            <a:r>
              <a:rPr sz="3400" b="1" spc="38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VE	</a:t>
            </a:r>
            <a:r>
              <a:rPr sz="3400" b="1" spc="305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BÜTÜNLEŞME</a:t>
            </a:r>
            <a:endParaRPr sz="3400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8240" y="1404024"/>
            <a:ext cx="6827520" cy="1888489"/>
            <a:chOff x="1187196" y="1661109"/>
            <a:chExt cx="6827520" cy="18884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1662633"/>
              <a:ext cx="2073910" cy="825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6060" y="1661109"/>
              <a:ext cx="653592" cy="825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4556" y="1662633"/>
              <a:ext cx="5090033" cy="825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196" y="2192985"/>
              <a:ext cx="2019045" cy="825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1196" y="2191461"/>
              <a:ext cx="653592" cy="825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9691" y="2192985"/>
              <a:ext cx="5091430" cy="82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7196" y="2723337"/>
              <a:ext cx="603326" cy="825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721813"/>
              <a:ext cx="653592" cy="8258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896" y="2723337"/>
              <a:ext cx="4256278" cy="8258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5861" y="1097008"/>
            <a:ext cx="8194739" cy="1617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5"/>
              </a:spcBef>
            </a:pPr>
            <a:r>
              <a:rPr lang="tr-TR" sz="2900" spc="11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900" spc="110" dirty="0" err="1">
                <a:solidFill>
                  <a:srgbClr val="FFFFFF"/>
                </a:solidFill>
                <a:latin typeface="Cambria"/>
                <a:cs typeface="Cambria"/>
              </a:rPr>
              <a:t>Beyinde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işlevsellik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belli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80" dirty="0">
                <a:solidFill>
                  <a:srgbClr val="FFFFFF"/>
                </a:solidFill>
                <a:latin typeface="Cambria"/>
                <a:cs typeface="Cambria"/>
              </a:rPr>
              <a:t>döngüde </a:t>
            </a:r>
            <a:r>
              <a:rPr sz="2900" spc="-6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31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900" spc="165" dirty="0">
                <a:solidFill>
                  <a:srgbClr val="FFFFFF"/>
                </a:solidFill>
                <a:latin typeface="Cambria"/>
                <a:cs typeface="Cambria"/>
              </a:rPr>
              <a:t>erçe</a:t>
            </a:r>
            <a:r>
              <a:rPr sz="2900" spc="20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900" spc="11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900" spc="204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900" spc="4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900" spc="-15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900" spc="25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29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" dirty="0">
                <a:solidFill>
                  <a:srgbClr val="FFFFFF"/>
                </a:solidFill>
                <a:latin typeface="Cambria"/>
                <a:cs typeface="Cambria"/>
              </a:rPr>
              <a:t>Basit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3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900" spc="25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900" spc="135" dirty="0">
                <a:solidFill>
                  <a:srgbClr val="FFFFFF"/>
                </a:solidFill>
                <a:latin typeface="Cambria"/>
                <a:cs typeface="Cambria"/>
              </a:rPr>
              <a:t>omp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9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204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28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yin 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işlevleri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için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kurgulanır.</a:t>
            </a:r>
            <a:endParaRPr sz="2900" dirty="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5230" y="3243816"/>
            <a:ext cx="6516000" cy="33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4832" y="851979"/>
            <a:ext cx="5013960" cy="966469"/>
            <a:chOff x="2084832" y="851979"/>
            <a:chExt cx="5013960" cy="9664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4832" y="851979"/>
              <a:ext cx="2163952" cy="966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0667" y="851979"/>
              <a:ext cx="3277997" cy="966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9893" y="423049"/>
            <a:ext cx="44615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8789" algn="l"/>
              </a:tabLst>
            </a:pPr>
            <a:r>
              <a:rPr sz="3400" b="1" spc="29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NÖRAL	</a:t>
            </a:r>
            <a:r>
              <a:rPr sz="3400" b="1" spc="28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PLASTİSİTE</a:t>
            </a:r>
            <a:endParaRPr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4711" y="1542338"/>
            <a:ext cx="7204075" cy="4270375"/>
            <a:chOff x="1124711" y="1542338"/>
            <a:chExt cx="7204075" cy="42703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711" y="1563687"/>
              <a:ext cx="412826" cy="5377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2643" y="1543862"/>
              <a:ext cx="1581784" cy="5743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8608" y="1542338"/>
              <a:ext cx="455447" cy="5743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8336" y="1543862"/>
              <a:ext cx="2810129" cy="5743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2644" y="1542338"/>
              <a:ext cx="472236" cy="5743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9135" y="1543862"/>
              <a:ext cx="1845310" cy="5743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2643" y="1909622"/>
              <a:ext cx="1823974" cy="5743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0923" y="1909622"/>
              <a:ext cx="1601597" cy="5743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9183" y="1909622"/>
              <a:ext cx="2369566" cy="5743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3055" y="1908098"/>
              <a:ext cx="472236" cy="5743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9547" y="1909622"/>
              <a:ext cx="1473453" cy="5743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308" y="1908098"/>
              <a:ext cx="455447" cy="5743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7035" y="1909622"/>
              <a:ext cx="772502" cy="5743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42643" y="2275382"/>
              <a:ext cx="3613277" cy="5743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0100" y="2273858"/>
              <a:ext cx="455447" cy="5743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9827" y="2275382"/>
              <a:ext cx="1170228" cy="5743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4311" y="2273858"/>
              <a:ext cx="472236" cy="5743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70803" y="2275382"/>
              <a:ext cx="2203577" cy="5743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2643" y="2641142"/>
              <a:ext cx="6985761" cy="5743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2643" y="3006902"/>
              <a:ext cx="420471" cy="5743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19" y="3005378"/>
              <a:ext cx="455447" cy="5743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7047" y="3006902"/>
              <a:ext cx="3591941" cy="5743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3167" y="3005378"/>
              <a:ext cx="472236" cy="5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9659" y="3006902"/>
              <a:ext cx="1520698" cy="5743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4664" y="3005378"/>
              <a:ext cx="455447" cy="5743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84391" y="3006902"/>
              <a:ext cx="1075728" cy="5743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2643" y="3372662"/>
              <a:ext cx="1337945" cy="5743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4767" y="3371138"/>
              <a:ext cx="455447" cy="5743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4495" y="3372662"/>
              <a:ext cx="772502" cy="5743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09316" y="3453434"/>
              <a:ext cx="341147" cy="4417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0944" y="3453434"/>
              <a:ext cx="1124534" cy="4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35907" y="3453434"/>
              <a:ext cx="309181" cy="44178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24300" y="3453434"/>
              <a:ext cx="536270" cy="4417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91000" y="3453434"/>
              <a:ext cx="309181" cy="4417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80916" y="3453434"/>
              <a:ext cx="2541778" cy="44178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53200" y="3453434"/>
              <a:ext cx="336638" cy="4417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20255" y="3453434"/>
              <a:ext cx="961428" cy="44178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82267" y="3752037"/>
              <a:ext cx="1496441" cy="4341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15183" y="3752037"/>
              <a:ext cx="335127" cy="4341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711" y="4159059"/>
              <a:ext cx="412826" cy="5377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42643" y="4139234"/>
              <a:ext cx="1019390" cy="57437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77211" y="4139234"/>
              <a:ext cx="1403477" cy="57437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95827" y="4139234"/>
              <a:ext cx="781646" cy="57437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94176" y="4139234"/>
              <a:ext cx="441782" cy="5743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90188" y="4139234"/>
              <a:ext cx="2957830" cy="57437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02323" y="4139234"/>
              <a:ext cx="458571" cy="574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15100" y="4139234"/>
              <a:ext cx="1100137" cy="57437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42643" y="4504994"/>
              <a:ext cx="1787398" cy="57437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4347" y="4504994"/>
              <a:ext cx="2029841" cy="5743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29327" y="4504994"/>
              <a:ext cx="1581785" cy="5743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65291" y="4504994"/>
              <a:ext cx="1237284" cy="5743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19315" y="4504994"/>
              <a:ext cx="1536065" cy="57437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2643" y="4870754"/>
              <a:ext cx="2814574" cy="57437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1523" y="4869230"/>
              <a:ext cx="472236" cy="57437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38016" y="4870754"/>
              <a:ext cx="2259965" cy="5743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62811" y="5393435"/>
              <a:ext cx="313690" cy="40519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82267" y="5378196"/>
              <a:ext cx="3908932" cy="4341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27676" y="5378196"/>
              <a:ext cx="330492" cy="4341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94732" y="5378196"/>
              <a:ext cx="2258441" cy="434136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533400" y="1549755"/>
            <a:ext cx="8305799" cy="4727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20" indent="-2286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130" dirty="0">
                <a:latin typeface="Cambria"/>
                <a:cs typeface="Cambria"/>
              </a:rPr>
              <a:t>Örnek </a:t>
            </a:r>
            <a:r>
              <a:rPr sz="2000" b="1" spc="60" dirty="0">
                <a:latin typeface="Cambria"/>
                <a:cs typeface="Cambria"/>
              </a:rPr>
              <a:t>çalışmalarda; </a:t>
            </a:r>
            <a:r>
              <a:rPr sz="2000" b="1" spc="85" dirty="0">
                <a:latin typeface="Cambria"/>
                <a:cs typeface="Cambria"/>
              </a:rPr>
              <a:t>çocukluk </a:t>
            </a:r>
            <a:r>
              <a:rPr sz="2000" b="1" spc="75" dirty="0">
                <a:latin typeface="Cambria"/>
                <a:cs typeface="Cambria"/>
              </a:rPr>
              <a:t>çağında </a:t>
            </a:r>
            <a:r>
              <a:rPr sz="2000" b="1" spc="70" dirty="0">
                <a:latin typeface="Cambria"/>
                <a:cs typeface="Cambria"/>
              </a:rPr>
              <a:t>yapılan </a:t>
            </a:r>
            <a:r>
              <a:rPr sz="2000" b="1" spc="75" dirty="0">
                <a:latin typeface="Cambria"/>
                <a:cs typeface="Cambria"/>
              </a:rPr>
              <a:t> </a:t>
            </a:r>
            <a:r>
              <a:rPr sz="2000" b="1" spc="50" dirty="0">
                <a:latin typeface="Cambria"/>
                <a:cs typeface="Cambria"/>
              </a:rPr>
              <a:t>aktivitelerin </a:t>
            </a:r>
            <a:r>
              <a:rPr sz="2000" b="1" spc="40" dirty="0">
                <a:latin typeface="Cambria"/>
                <a:cs typeface="Cambria"/>
              </a:rPr>
              <a:t>plastisiteyi</a:t>
            </a:r>
            <a:r>
              <a:rPr sz="2000" b="1" spc="60" dirty="0">
                <a:latin typeface="Cambria"/>
                <a:cs typeface="Cambria"/>
              </a:rPr>
              <a:t> </a:t>
            </a:r>
            <a:r>
              <a:rPr sz="2000" b="1" spc="90" dirty="0">
                <a:latin typeface="Cambria"/>
                <a:cs typeface="Cambria"/>
              </a:rPr>
              <a:t>daha</a:t>
            </a:r>
            <a:r>
              <a:rPr sz="2000" b="1" spc="65" dirty="0">
                <a:latin typeface="Cambria"/>
                <a:cs typeface="Cambria"/>
              </a:rPr>
              <a:t> </a:t>
            </a:r>
            <a:r>
              <a:rPr sz="2000" b="1" spc="114" dirty="0">
                <a:latin typeface="Cambria"/>
                <a:cs typeface="Cambria"/>
              </a:rPr>
              <a:t>çok</a:t>
            </a:r>
            <a:r>
              <a:rPr sz="2000" b="1" spc="60" dirty="0">
                <a:latin typeface="Cambria"/>
                <a:cs typeface="Cambria"/>
              </a:rPr>
              <a:t> etkilediği</a:t>
            </a:r>
            <a:r>
              <a:rPr sz="2000" b="1" spc="50" dirty="0">
                <a:latin typeface="Cambria"/>
                <a:cs typeface="Cambria"/>
              </a:rPr>
              <a:t> </a:t>
            </a:r>
            <a:r>
              <a:rPr sz="2000" b="1" spc="40" dirty="0">
                <a:latin typeface="Cambria"/>
                <a:cs typeface="Cambria"/>
              </a:rPr>
              <a:t>görülmüştür.</a:t>
            </a:r>
            <a:endParaRPr sz="2000" b="1" dirty="0">
              <a:latin typeface="Cambria"/>
              <a:cs typeface="Cambria"/>
            </a:endParaRPr>
          </a:p>
          <a:p>
            <a:pPr marL="241300" algn="just">
              <a:lnSpc>
                <a:spcPct val="150000"/>
              </a:lnSpc>
              <a:spcBef>
                <a:spcPts val="480"/>
              </a:spcBef>
            </a:pPr>
            <a:r>
              <a:rPr sz="2000" b="1" spc="20" dirty="0">
                <a:latin typeface="Cambria"/>
                <a:cs typeface="Cambria"/>
              </a:rPr>
              <a:t>Buna</a:t>
            </a:r>
            <a:r>
              <a:rPr sz="2000" b="1" spc="60" dirty="0">
                <a:latin typeface="Cambria"/>
                <a:cs typeface="Cambria"/>
              </a:rPr>
              <a:t> </a:t>
            </a:r>
            <a:r>
              <a:rPr sz="2000" b="1" spc="45" dirty="0">
                <a:latin typeface="Cambria"/>
                <a:cs typeface="Cambria"/>
              </a:rPr>
              <a:t>ö</a:t>
            </a:r>
            <a:r>
              <a:rPr sz="2000" b="1" spc="95" dirty="0">
                <a:latin typeface="Cambria"/>
                <a:cs typeface="Cambria"/>
              </a:rPr>
              <a:t>r</a:t>
            </a:r>
            <a:r>
              <a:rPr sz="2000" b="1" spc="100" dirty="0">
                <a:latin typeface="Cambria"/>
                <a:cs typeface="Cambria"/>
              </a:rPr>
              <a:t>nek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80" dirty="0">
                <a:latin typeface="Cambria"/>
                <a:cs typeface="Cambria"/>
              </a:rPr>
              <a:t>o</a:t>
            </a:r>
            <a:r>
              <a:rPr sz="2000" b="1" spc="40" dirty="0">
                <a:latin typeface="Cambria"/>
                <a:cs typeface="Cambria"/>
              </a:rPr>
              <a:t>l</a:t>
            </a:r>
            <a:r>
              <a:rPr sz="2000" b="1" spc="50" dirty="0">
                <a:latin typeface="Cambria"/>
                <a:cs typeface="Cambria"/>
              </a:rPr>
              <a:t>a</a:t>
            </a:r>
            <a:r>
              <a:rPr sz="2000" b="1" dirty="0">
                <a:latin typeface="Cambria"/>
                <a:cs typeface="Cambria"/>
              </a:rPr>
              <a:t>r</a:t>
            </a:r>
            <a:r>
              <a:rPr sz="2000" b="1" spc="90" dirty="0">
                <a:latin typeface="Cambria"/>
                <a:cs typeface="Cambria"/>
              </a:rPr>
              <a:t>a</a:t>
            </a:r>
            <a:r>
              <a:rPr sz="2000" b="1" spc="100" dirty="0">
                <a:latin typeface="Cambria"/>
                <a:cs typeface="Cambria"/>
              </a:rPr>
              <a:t>k</a:t>
            </a:r>
            <a:r>
              <a:rPr sz="2000" b="1" spc="175" dirty="0">
                <a:latin typeface="Cambria"/>
                <a:cs typeface="Cambria"/>
              </a:rPr>
              <a:t>,</a:t>
            </a:r>
            <a:r>
              <a:rPr sz="2000" b="1" spc="-114" dirty="0">
                <a:latin typeface="Cambria"/>
                <a:cs typeface="Cambria"/>
              </a:rPr>
              <a:t> </a:t>
            </a:r>
            <a:r>
              <a:rPr sz="2000" b="1" spc="90" dirty="0">
                <a:latin typeface="Cambria"/>
                <a:cs typeface="Cambria"/>
              </a:rPr>
              <a:t>e</a:t>
            </a:r>
            <a:r>
              <a:rPr sz="2000" b="1" spc="50" dirty="0">
                <a:latin typeface="Cambria"/>
                <a:cs typeface="Cambria"/>
              </a:rPr>
              <a:t>r</a:t>
            </a:r>
            <a:r>
              <a:rPr sz="2000" b="1" spc="40" dirty="0">
                <a:latin typeface="Cambria"/>
                <a:cs typeface="Cambria"/>
              </a:rPr>
              <a:t>k</a:t>
            </a:r>
            <a:r>
              <a:rPr sz="2000" b="1" spc="90" dirty="0">
                <a:latin typeface="Cambria"/>
                <a:cs typeface="Cambria"/>
              </a:rPr>
              <a:t>e</a:t>
            </a:r>
            <a:r>
              <a:rPr sz="2000" b="1" spc="105" dirty="0">
                <a:latin typeface="Cambria"/>
                <a:cs typeface="Cambria"/>
              </a:rPr>
              <a:t>n</a:t>
            </a:r>
            <a:r>
              <a:rPr sz="2000" b="1" spc="55" dirty="0">
                <a:latin typeface="Cambria"/>
                <a:cs typeface="Cambria"/>
              </a:rPr>
              <a:t> </a:t>
            </a:r>
            <a:r>
              <a:rPr sz="2000" b="1" spc="80" dirty="0">
                <a:latin typeface="Cambria"/>
                <a:cs typeface="Cambria"/>
              </a:rPr>
              <a:t>y</a:t>
            </a:r>
            <a:r>
              <a:rPr sz="2000" b="1" spc="100" dirty="0">
                <a:latin typeface="Cambria"/>
                <a:cs typeface="Cambria"/>
              </a:rPr>
              <a:t>a</a:t>
            </a:r>
            <a:r>
              <a:rPr sz="2000" b="1" dirty="0">
                <a:latin typeface="Cambria"/>
                <a:cs typeface="Cambria"/>
              </a:rPr>
              <a:t>ş</a:t>
            </a:r>
            <a:r>
              <a:rPr sz="2000" b="1" spc="5" dirty="0">
                <a:latin typeface="Cambria"/>
                <a:cs typeface="Cambria"/>
              </a:rPr>
              <a:t>ta</a:t>
            </a:r>
            <a:r>
              <a:rPr sz="2000" b="1" spc="35" dirty="0">
                <a:latin typeface="Cambria"/>
                <a:cs typeface="Cambria"/>
              </a:rPr>
              <a:t> </a:t>
            </a:r>
            <a:r>
              <a:rPr sz="2000" b="1" spc="20" dirty="0">
                <a:latin typeface="Cambria"/>
                <a:cs typeface="Cambria"/>
              </a:rPr>
              <a:t>müzi</a:t>
            </a:r>
            <a:r>
              <a:rPr sz="2000" b="1" spc="5" dirty="0">
                <a:latin typeface="Cambria"/>
                <a:cs typeface="Cambria"/>
              </a:rPr>
              <a:t>ğ</a:t>
            </a:r>
            <a:r>
              <a:rPr sz="2000" b="1" spc="170" dirty="0">
                <a:latin typeface="Cambria"/>
                <a:cs typeface="Cambria"/>
              </a:rPr>
              <a:t>e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75" dirty="0">
                <a:latin typeface="Cambria"/>
                <a:cs typeface="Cambria"/>
              </a:rPr>
              <a:t>yö</a:t>
            </a:r>
            <a:r>
              <a:rPr sz="2000" b="1" spc="85" dirty="0">
                <a:latin typeface="Cambria"/>
                <a:cs typeface="Cambria"/>
              </a:rPr>
              <a:t>n</a:t>
            </a:r>
            <a:r>
              <a:rPr sz="2000" b="1" spc="105" dirty="0">
                <a:latin typeface="Cambria"/>
                <a:cs typeface="Cambria"/>
              </a:rPr>
              <a:t>le</a:t>
            </a:r>
            <a:r>
              <a:rPr sz="2000" b="1" spc="45" dirty="0">
                <a:latin typeface="Cambria"/>
                <a:cs typeface="Cambria"/>
              </a:rPr>
              <a:t>ndi</a:t>
            </a:r>
            <a:r>
              <a:rPr sz="2000" b="1" spc="80" dirty="0">
                <a:latin typeface="Cambria"/>
                <a:cs typeface="Cambria"/>
              </a:rPr>
              <a:t>r</a:t>
            </a:r>
            <a:r>
              <a:rPr sz="2000" b="1" spc="60" dirty="0">
                <a:latin typeface="Cambria"/>
                <a:cs typeface="Cambria"/>
              </a:rPr>
              <a:t>il</a:t>
            </a:r>
            <a:r>
              <a:rPr sz="2000" b="1" spc="120" dirty="0">
                <a:latin typeface="Cambria"/>
                <a:cs typeface="Cambria"/>
              </a:rPr>
              <a:t>e</a:t>
            </a:r>
            <a:r>
              <a:rPr sz="2000" b="1" spc="30" dirty="0">
                <a:latin typeface="Cambria"/>
                <a:cs typeface="Cambria"/>
              </a:rPr>
              <a:t>n</a:t>
            </a:r>
            <a:endParaRPr sz="2000" b="1" dirty="0">
              <a:latin typeface="Cambria"/>
              <a:cs typeface="Cambria"/>
            </a:endParaRPr>
          </a:p>
          <a:p>
            <a:pPr marL="241300" marR="5080" algn="just">
              <a:lnSpc>
                <a:spcPct val="150000"/>
              </a:lnSpc>
              <a:spcBef>
                <a:spcPts val="15"/>
              </a:spcBef>
            </a:pPr>
            <a:r>
              <a:rPr sz="2000" b="1" spc="70" dirty="0">
                <a:latin typeface="Cambria"/>
                <a:cs typeface="Cambria"/>
              </a:rPr>
              <a:t>çocukların </a:t>
            </a:r>
            <a:r>
              <a:rPr sz="2000" b="1" spc="55" dirty="0">
                <a:latin typeface="Cambria"/>
                <a:cs typeface="Cambria"/>
              </a:rPr>
              <a:t>müziksel </a:t>
            </a:r>
            <a:r>
              <a:rPr sz="2000" b="1" spc="75" dirty="0">
                <a:latin typeface="Cambria"/>
                <a:cs typeface="Cambria"/>
              </a:rPr>
              <a:t>yetenekleri </a:t>
            </a:r>
            <a:r>
              <a:rPr sz="2000" b="1" spc="100" dirty="0">
                <a:latin typeface="Cambria"/>
                <a:cs typeface="Cambria"/>
              </a:rPr>
              <a:t>ve </a:t>
            </a:r>
            <a:r>
              <a:rPr sz="2000" b="1" spc="90" dirty="0">
                <a:latin typeface="Cambria"/>
                <a:cs typeface="Cambria"/>
              </a:rPr>
              <a:t>beynindeki </a:t>
            </a:r>
            <a:r>
              <a:rPr sz="2000" b="1" spc="30" dirty="0">
                <a:latin typeface="Cambria"/>
                <a:cs typeface="Cambria"/>
              </a:rPr>
              <a:t>motor </a:t>
            </a:r>
            <a:r>
              <a:rPr sz="2000" b="1" spc="100" dirty="0">
                <a:latin typeface="Cambria"/>
                <a:cs typeface="Cambria"/>
              </a:rPr>
              <a:t>ve </a:t>
            </a:r>
            <a:r>
              <a:rPr sz="2000" b="1" spc="-430" dirty="0">
                <a:latin typeface="Cambria"/>
                <a:cs typeface="Cambria"/>
              </a:rPr>
              <a:t> </a:t>
            </a:r>
            <a:r>
              <a:rPr sz="2000" b="1" spc="55" dirty="0">
                <a:latin typeface="Cambria"/>
                <a:cs typeface="Cambria"/>
              </a:rPr>
              <a:t>işletme </a:t>
            </a:r>
            <a:r>
              <a:rPr sz="2000" b="1" spc="110" dirty="0">
                <a:latin typeface="Cambria"/>
                <a:cs typeface="Cambria"/>
              </a:rPr>
              <a:t>bölgelerinde </a:t>
            </a:r>
            <a:r>
              <a:rPr sz="2000" b="1" spc="90" dirty="0">
                <a:latin typeface="Cambria"/>
                <a:cs typeface="Cambria"/>
              </a:rPr>
              <a:t>daha </a:t>
            </a:r>
            <a:r>
              <a:rPr sz="2000" b="1" spc="35" dirty="0">
                <a:latin typeface="Cambria"/>
                <a:cs typeface="Cambria"/>
              </a:rPr>
              <a:t>yoğun </a:t>
            </a:r>
            <a:r>
              <a:rPr sz="2000" b="1" spc="45" dirty="0">
                <a:latin typeface="Cambria"/>
                <a:cs typeface="Cambria"/>
              </a:rPr>
              <a:t>farklılaşmalar </a:t>
            </a:r>
            <a:r>
              <a:rPr sz="2000" b="1" spc="50" dirty="0">
                <a:latin typeface="Cambria"/>
                <a:cs typeface="Cambria"/>
              </a:rPr>
              <a:t> </a:t>
            </a:r>
            <a:r>
              <a:rPr sz="2000" b="1" spc="40" dirty="0">
                <a:latin typeface="Cambria"/>
                <a:cs typeface="Cambria"/>
              </a:rPr>
              <a:t>görülmüştür. </a:t>
            </a:r>
            <a:r>
              <a:rPr sz="1500" b="1" spc="85" dirty="0">
                <a:latin typeface="Cambria"/>
                <a:cs typeface="Cambria"/>
              </a:rPr>
              <a:t>(Dengke </a:t>
            </a:r>
            <a:r>
              <a:rPr sz="1500" b="1" spc="55" dirty="0">
                <a:latin typeface="Cambria"/>
                <a:cs typeface="Cambria"/>
              </a:rPr>
              <a:t>K. </a:t>
            </a:r>
            <a:r>
              <a:rPr sz="1500" b="1" spc="90" dirty="0">
                <a:latin typeface="Cambria"/>
                <a:cs typeface="Cambria"/>
              </a:rPr>
              <a:t>Ma, </a:t>
            </a:r>
            <a:r>
              <a:rPr sz="1500" b="1" spc="65" dirty="0">
                <a:latin typeface="Cambria"/>
                <a:cs typeface="Cambria"/>
              </a:rPr>
              <a:t>Michael </a:t>
            </a:r>
            <a:r>
              <a:rPr sz="1500" b="1" spc="110" dirty="0">
                <a:latin typeface="Cambria"/>
                <a:cs typeface="Cambria"/>
              </a:rPr>
              <a:t>A </a:t>
            </a:r>
            <a:r>
              <a:rPr sz="1500" b="1" spc="55" dirty="0">
                <a:latin typeface="Cambria"/>
                <a:cs typeface="Cambria"/>
              </a:rPr>
              <a:t>Bonaguidi, </a:t>
            </a:r>
            <a:r>
              <a:rPr sz="1500" b="1" spc="70" dirty="0">
                <a:latin typeface="Cambria"/>
                <a:cs typeface="Cambria"/>
              </a:rPr>
              <a:t>Guo-li </a:t>
            </a:r>
            <a:r>
              <a:rPr sz="1500" b="1" spc="75" dirty="0">
                <a:latin typeface="Cambria"/>
                <a:cs typeface="Cambria"/>
              </a:rPr>
              <a:t>Ming, </a:t>
            </a:r>
            <a:r>
              <a:rPr sz="1500" b="1" spc="80" dirty="0">
                <a:latin typeface="Cambria"/>
                <a:cs typeface="Cambria"/>
              </a:rPr>
              <a:t> </a:t>
            </a:r>
            <a:r>
              <a:rPr sz="1500" b="1" spc="50" dirty="0">
                <a:latin typeface="Cambria"/>
                <a:cs typeface="Cambria"/>
              </a:rPr>
              <a:t>Hongjun </a:t>
            </a:r>
            <a:r>
              <a:rPr sz="1500" b="1" spc="60" dirty="0">
                <a:latin typeface="Cambria"/>
                <a:cs typeface="Cambria"/>
              </a:rPr>
              <a:t>Song)</a:t>
            </a:r>
            <a:endParaRPr sz="1500" b="1" dirty="0">
              <a:latin typeface="Cambria"/>
              <a:cs typeface="Cambria"/>
            </a:endParaRPr>
          </a:p>
          <a:p>
            <a:pPr marL="241300" marR="70485" indent="-228600" algn="just">
              <a:lnSpc>
                <a:spcPct val="150000"/>
              </a:lnSpc>
              <a:spcBef>
                <a:spcPts val="9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65" dirty="0">
                <a:latin typeface="Cambria"/>
                <a:cs typeface="Cambria"/>
              </a:rPr>
              <a:t>Sup</a:t>
            </a:r>
            <a:r>
              <a:rPr sz="2000" b="1" dirty="0">
                <a:latin typeface="Cambria"/>
                <a:cs typeface="Cambria"/>
              </a:rPr>
              <a:t>r</a:t>
            </a:r>
            <a:r>
              <a:rPr sz="2000" b="1" spc="85" dirty="0">
                <a:latin typeface="Cambria"/>
                <a:cs typeface="Cambria"/>
              </a:rPr>
              <a:t>a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235" dirty="0">
                <a:latin typeface="Cambria"/>
                <a:cs typeface="Cambria"/>
              </a:rPr>
              <a:t>G</a:t>
            </a:r>
            <a:r>
              <a:rPr sz="2000" b="1" spc="110" dirty="0">
                <a:latin typeface="Cambria"/>
                <a:cs typeface="Cambria"/>
              </a:rPr>
              <a:t>r</a:t>
            </a:r>
            <a:r>
              <a:rPr sz="2000" b="1" spc="70" dirty="0">
                <a:latin typeface="Cambria"/>
                <a:cs typeface="Cambria"/>
              </a:rPr>
              <a:t>anül</a:t>
            </a:r>
            <a:r>
              <a:rPr sz="2000" b="1" spc="80" dirty="0">
                <a:latin typeface="Cambria"/>
                <a:cs typeface="Cambria"/>
              </a:rPr>
              <a:t>e</a:t>
            </a:r>
            <a:r>
              <a:rPr sz="2000" b="1" spc="5" dirty="0">
                <a:latin typeface="Cambria"/>
                <a:cs typeface="Cambria"/>
              </a:rPr>
              <a:t>r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55" dirty="0">
                <a:latin typeface="Cambria"/>
                <a:cs typeface="Cambria"/>
              </a:rPr>
              <a:t>Zon</a:t>
            </a:r>
            <a:r>
              <a:rPr sz="2000" b="1" spc="5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(</a:t>
            </a:r>
            <a:r>
              <a:rPr sz="2000" b="1" spc="80" dirty="0">
                <a:latin typeface="Cambria"/>
                <a:cs typeface="Cambria"/>
              </a:rPr>
              <a:t>hipokamp</a:t>
            </a:r>
            <a:r>
              <a:rPr sz="2000" b="1" spc="45" dirty="0">
                <a:latin typeface="Cambria"/>
                <a:cs typeface="Cambria"/>
              </a:rPr>
              <a:t>u</a:t>
            </a:r>
            <a:r>
              <a:rPr sz="2000" b="1" spc="25" dirty="0">
                <a:latin typeface="Cambria"/>
                <a:cs typeface="Cambria"/>
              </a:rPr>
              <a:t>s</a:t>
            </a:r>
            <a:r>
              <a:rPr sz="2000" b="1" spc="120" dirty="0">
                <a:latin typeface="Cambria"/>
                <a:cs typeface="Cambria"/>
              </a:rPr>
              <a:t>,ami</a:t>
            </a:r>
            <a:r>
              <a:rPr sz="2000" b="1" spc="125" dirty="0">
                <a:latin typeface="Cambria"/>
                <a:cs typeface="Cambria"/>
              </a:rPr>
              <a:t>g</a:t>
            </a:r>
            <a:r>
              <a:rPr sz="2000" b="1" spc="85" dirty="0">
                <a:latin typeface="Cambria"/>
                <a:cs typeface="Cambria"/>
              </a:rPr>
              <a:t>dal</a:t>
            </a:r>
            <a:r>
              <a:rPr sz="2000" b="1" spc="100" dirty="0">
                <a:latin typeface="Cambria"/>
                <a:cs typeface="Cambria"/>
              </a:rPr>
              <a:t>a</a:t>
            </a:r>
            <a:r>
              <a:rPr sz="2000" b="1" spc="175" dirty="0">
                <a:latin typeface="Cambria"/>
                <a:cs typeface="Cambria"/>
              </a:rPr>
              <a:t>,</a:t>
            </a:r>
            <a:r>
              <a:rPr sz="2000" b="1" spc="-140" dirty="0">
                <a:latin typeface="Cambria"/>
                <a:cs typeface="Cambria"/>
              </a:rPr>
              <a:t> </a:t>
            </a:r>
            <a:r>
              <a:rPr sz="2000" b="1" spc="65" dirty="0">
                <a:latin typeface="Cambria"/>
                <a:cs typeface="Cambria"/>
              </a:rPr>
              <a:t>limbik  </a:t>
            </a:r>
            <a:r>
              <a:rPr sz="2000" b="1" spc="40" dirty="0">
                <a:latin typeface="Cambria"/>
                <a:cs typeface="Cambria"/>
              </a:rPr>
              <a:t>sistem) </a:t>
            </a:r>
            <a:r>
              <a:rPr sz="2000" b="1" spc="125" dirty="0">
                <a:latin typeface="Cambria"/>
                <a:cs typeface="Cambria"/>
              </a:rPr>
              <a:t>gibi </a:t>
            </a:r>
            <a:r>
              <a:rPr sz="2000" b="1" spc="60" dirty="0">
                <a:latin typeface="Cambria"/>
                <a:cs typeface="Cambria"/>
              </a:rPr>
              <a:t>nörogenezinin </a:t>
            </a:r>
            <a:r>
              <a:rPr sz="2000" b="1" spc="95" dirty="0">
                <a:latin typeface="Cambria"/>
                <a:cs typeface="Cambria"/>
              </a:rPr>
              <a:t>çevredeki </a:t>
            </a:r>
            <a:r>
              <a:rPr sz="2000" b="1" spc="40" dirty="0">
                <a:latin typeface="Cambria"/>
                <a:cs typeface="Cambria"/>
              </a:rPr>
              <a:t>nöronal aktiviteye </a:t>
            </a:r>
            <a:r>
              <a:rPr sz="2000" b="1" spc="-430" dirty="0">
                <a:latin typeface="Cambria"/>
                <a:cs typeface="Cambria"/>
              </a:rPr>
              <a:t> </a:t>
            </a:r>
            <a:r>
              <a:rPr sz="2000" b="1" spc="70" dirty="0">
                <a:latin typeface="Cambria"/>
                <a:cs typeface="Cambria"/>
              </a:rPr>
              <a:t>özellikle</a:t>
            </a:r>
            <a:r>
              <a:rPr sz="2000" b="1" spc="50" dirty="0">
                <a:latin typeface="Cambria"/>
                <a:cs typeface="Cambria"/>
              </a:rPr>
              <a:t> duyarlı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50" dirty="0">
                <a:latin typeface="Cambria"/>
                <a:cs typeface="Cambria"/>
              </a:rPr>
              <a:t>olduğu </a:t>
            </a:r>
            <a:r>
              <a:rPr sz="2000" b="1" spc="70" dirty="0">
                <a:latin typeface="Cambria"/>
                <a:cs typeface="Cambria"/>
              </a:rPr>
              <a:t>bilinmektedir.</a:t>
            </a:r>
            <a:endParaRPr sz="2000" b="1" dirty="0">
              <a:latin typeface="Cambria"/>
              <a:cs typeface="Cambria"/>
            </a:endParaRPr>
          </a:p>
          <a:p>
            <a:pPr marL="241300" indent="-228600" algn="just">
              <a:lnSpc>
                <a:spcPct val="150000"/>
              </a:lnSpc>
              <a:spcBef>
                <a:spcPts val="14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b="1" spc="85" dirty="0">
                <a:latin typeface="Cambria"/>
                <a:cs typeface="Cambria"/>
              </a:rPr>
              <a:t>(Dengke</a:t>
            </a:r>
            <a:r>
              <a:rPr sz="1500" b="1" spc="40" dirty="0">
                <a:latin typeface="Cambria"/>
                <a:cs typeface="Cambria"/>
              </a:rPr>
              <a:t> </a:t>
            </a:r>
            <a:r>
              <a:rPr sz="1500" b="1" spc="60" dirty="0">
                <a:latin typeface="Cambria"/>
                <a:cs typeface="Cambria"/>
              </a:rPr>
              <a:t>K.</a:t>
            </a:r>
            <a:r>
              <a:rPr sz="1500" b="1" spc="-85" dirty="0">
                <a:latin typeface="Cambria"/>
                <a:cs typeface="Cambria"/>
              </a:rPr>
              <a:t> </a:t>
            </a:r>
            <a:r>
              <a:rPr sz="1500" b="1" spc="85" dirty="0">
                <a:latin typeface="Cambria"/>
                <a:cs typeface="Cambria"/>
              </a:rPr>
              <a:t>Ma,</a:t>
            </a:r>
            <a:r>
              <a:rPr sz="1500" b="1" spc="-65" dirty="0">
                <a:latin typeface="Cambria"/>
                <a:cs typeface="Cambria"/>
              </a:rPr>
              <a:t> </a:t>
            </a:r>
            <a:r>
              <a:rPr sz="1500" b="1" spc="65" dirty="0">
                <a:latin typeface="Cambria"/>
                <a:cs typeface="Cambria"/>
              </a:rPr>
              <a:t>Michael</a:t>
            </a:r>
            <a:r>
              <a:rPr sz="1500" b="1" spc="75" dirty="0">
                <a:latin typeface="Cambria"/>
                <a:cs typeface="Cambria"/>
              </a:rPr>
              <a:t> </a:t>
            </a:r>
            <a:r>
              <a:rPr sz="1500" b="1" spc="110" dirty="0">
                <a:latin typeface="Cambria"/>
                <a:cs typeface="Cambria"/>
              </a:rPr>
              <a:t>A</a:t>
            </a:r>
            <a:r>
              <a:rPr sz="1500" b="1" spc="45" dirty="0">
                <a:latin typeface="Cambria"/>
                <a:cs typeface="Cambria"/>
              </a:rPr>
              <a:t> </a:t>
            </a:r>
            <a:r>
              <a:rPr sz="1500" b="1" spc="55" dirty="0">
                <a:latin typeface="Cambria"/>
                <a:cs typeface="Cambria"/>
              </a:rPr>
              <a:t>Bonaguidi,</a:t>
            </a:r>
            <a:r>
              <a:rPr sz="1500" b="1" spc="-50" dirty="0">
                <a:latin typeface="Cambria"/>
                <a:cs typeface="Cambria"/>
              </a:rPr>
              <a:t> </a:t>
            </a:r>
            <a:r>
              <a:rPr sz="1500" b="1" spc="70" dirty="0">
                <a:latin typeface="Cambria"/>
                <a:cs typeface="Cambria"/>
              </a:rPr>
              <a:t>Guo-li</a:t>
            </a:r>
            <a:r>
              <a:rPr sz="1500" b="1" spc="50" dirty="0">
                <a:latin typeface="Cambria"/>
                <a:cs typeface="Cambria"/>
              </a:rPr>
              <a:t> </a:t>
            </a:r>
            <a:r>
              <a:rPr sz="1500" b="1" spc="75" dirty="0">
                <a:latin typeface="Cambria"/>
                <a:cs typeface="Cambria"/>
              </a:rPr>
              <a:t>Ming,</a:t>
            </a:r>
            <a:r>
              <a:rPr sz="1500" b="1" spc="-65" dirty="0">
                <a:latin typeface="Cambria"/>
                <a:cs typeface="Cambria"/>
              </a:rPr>
              <a:t> </a:t>
            </a:r>
            <a:r>
              <a:rPr sz="1500" b="1" spc="50" dirty="0">
                <a:latin typeface="Cambria"/>
                <a:cs typeface="Cambria"/>
              </a:rPr>
              <a:t>Hongjun</a:t>
            </a:r>
            <a:r>
              <a:rPr sz="1500" b="1" spc="55" dirty="0">
                <a:latin typeface="Cambria"/>
                <a:cs typeface="Cambria"/>
              </a:rPr>
              <a:t> </a:t>
            </a:r>
            <a:r>
              <a:rPr sz="1500" b="1" spc="60" dirty="0">
                <a:latin typeface="Cambria"/>
                <a:cs typeface="Cambria"/>
              </a:rPr>
              <a:t>Song)</a:t>
            </a:r>
            <a:endParaRPr sz="15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18" y="1122369"/>
            <a:ext cx="2232532" cy="966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23" y="937183"/>
            <a:ext cx="1891372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36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ÖRNEK</a:t>
            </a:r>
            <a:endParaRPr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800" y="1735785"/>
            <a:ext cx="7973695" cy="4895215"/>
            <a:chOff x="1066800" y="1735785"/>
            <a:chExt cx="7973695" cy="4895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767878"/>
              <a:ext cx="569760" cy="7435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59" y="1737309"/>
              <a:ext cx="1805686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088" y="1735785"/>
              <a:ext cx="629246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1488" y="1737309"/>
              <a:ext cx="5327777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2380" y="1735785"/>
              <a:ext cx="629246" cy="796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4780" y="1737309"/>
              <a:ext cx="687158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5092" y="1735785"/>
              <a:ext cx="652081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0352" y="1737309"/>
              <a:ext cx="668858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0159" y="2249373"/>
              <a:ext cx="857846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159" y="2247849"/>
              <a:ext cx="629246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3559" y="2249373"/>
              <a:ext cx="4457446" cy="796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4247" y="2247849"/>
              <a:ext cx="652081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9508" y="2249373"/>
              <a:ext cx="1990089" cy="7968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0159" y="2761437"/>
              <a:ext cx="4132834" cy="796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6235" y="2759913"/>
              <a:ext cx="629246" cy="796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88635" y="2761437"/>
              <a:ext cx="2613533" cy="796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159" y="3273501"/>
              <a:ext cx="2773553" cy="7968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6827" y="3271977"/>
              <a:ext cx="652081" cy="796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2088" y="3273501"/>
              <a:ext cx="4350766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0159" y="3785565"/>
              <a:ext cx="580415" cy="796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1" y="3784041"/>
              <a:ext cx="629246" cy="7968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6191" y="3785565"/>
              <a:ext cx="5297297" cy="796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603" y="3784041"/>
              <a:ext cx="629246" cy="7968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09003" y="3785565"/>
              <a:ext cx="2163953" cy="7968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6071" y="3784041"/>
              <a:ext cx="652081" cy="7968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1331" y="3785565"/>
              <a:ext cx="668858" cy="7968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0159" y="4297629"/>
              <a:ext cx="1103172" cy="7968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6524" y="4296105"/>
              <a:ext cx="629246" cy="7968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58924" y="4297629"/>
              <a:ext cx="6050153" cy="7968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0159" y="4809744"/>
              <a:ext cx="4186174" cy="7968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9576" y="4808219"/>
              <a:ext cx="629246" cy="7968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41976" y="4809744"/>
              <a:ext cx="1697608" cy="7968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2700" y="4808219"/>
              <a:ext cx="629246" cy="7968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15100" y="4809744"/>
              <a:ext cx="2171446" cy="7968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0159" y="5321808"/>
              <a:ext cx="7150354" cy="7968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0159" y="5833871"/>
              <a:ext cx="1206804" cy="7968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0155" y="5832347"/>
              <a:ext cx="652081" cy="7968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85416" y="5833871"/>
              <a:ext cx="1187005" cy="7968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5832347"/>
              <a:ext cx="629246" cy="7968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48000" y="5833871"/>
              <a:ext cx="2767329" cy="79684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57455" y="1749323"/>
            <a:ext cx="8259572" cy="463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6695" indent="-228600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Bireyin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işitme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duyusu,</a:t>
            </a:r>
            <a:r>
              <a:rPr sz="2800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beynin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hızla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geliştiği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ın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ilk yılların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a,</a:t>
            </a:r>
            <a:r>
              <a:rPr sz="2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7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204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254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ğ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45" dirty="0" err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800" spc="175" dirty="0" err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75" dirty="0" err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 err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50" dirty="0" err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235" dirty="0" err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lang="tr-TR" sz="28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 err="1">
                <a:solidFill>
                  <a:srgbClr val="FFFFFF"/>
                </a:solidFill>
                <a:latin typeface="Cambria"/>
                <a:cs typeface="Cambria"/>
              </a:rPr>
              <a:t>uyarılması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sonucu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gelişmektedir. 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Bu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nedenle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mbria"/>
                <a:cs typeface="Cambria"/>
              </a:rPr>
              <a:t>bebeği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sesten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 err="1">
                <a:solidFill>
                  <a:srgbClr val="FFFFFF"/>
                </a:solidFill>
                <a:latin typeface="Cambria"/>
                <a:cs typeface="Cambria"/>
              </a:rPr>
              <a:t>izole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 err="1">
                <a:solidFill>
                  <a:srgbClr val="FFFFFF"/>
                </a:solidFill>
                <a:latin typeface="Cambria"/>
                <a:cs typeface="Cambria"/>
              </a:rPr>
              <a:t>ederseniz</a:t>
            </a:r>
            <a:r>
              <a:rPr lang="tr-TR" sz="2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 err="1">
                <a:solidFill>
                  <a:srgbClr val="FFFFFF"/>
                </a:solidFill>
                <a:latin typeface="Cambria"/>
                <a:cs typeface="Cambria"/>
              </a:rPr>
              <a:t>işitme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duyusu,</a:t>
            </a:r>
            <a:r>
              <a:rPr sz="28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dolayısıyla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 err="1">
                <a:solidFill>
                  <a:srgbClr val="FFFFFF"/>
                </a:solidFill>
                <a:latin typeface="Cambria"/>
                <a:cs typeface="Cambria"/>
              </a:rPr>
              <a:t>konuşma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5" dirty="0" err="1">
                <a:solidFill>
                  <a:srgbClr val="FFFFFF"/>
                </a:solidFill>
                <a:latin typeface="Cambria"/>
                <a:cs typeface="Cambria"/>
              </a:rPr>
              <a:t>yeteneği</a:t>
            </a:r>
            <a:r>
              <a:rPr lang="tr-TR"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4" dirty="0" err="1">
                <a:solidFill>
                  <a:srgbClr val="FFFFFF"/>
                </a:solidFill>
                <a:latin typeface="Cambria"/>
                <a:cs typeface="Cambria"/>
              </a:rPr>
              <a:t>gelişmez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kullanılmayan 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bu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yetilerin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7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yind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ezle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vsizl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-1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sz="2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mbria"/>
                <a:cs typeface="Cambria"/>
              </a:rPr>
              <a:t>Gör</a:t>
            </a:r>
            <a:r>
              <a:rPr sz="2800" spc="26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8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250" dirty="0">
                <a:solidFill>
                  <a:srgbClr val="FFFFFF"/>
                </a:solidFill>
                <a:latin typeface="Cambria"/>
                <a:cs typeface="Cambria"/>
              </a:rPr>
              <a:t>, 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tat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alma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bir 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çok </a:t>
            </a:r>
            <a:r>
              <a:rPr sz="2800" spc="155" dirty="0">
                <a:solidFill>
                  <a:srgbClr val="FFFFFF"/>
                </a:solidFill>
                <a:latin typeface="Cambria"/>
                <a:cs typeface="Cambria"/>
              </a:rPr>
              <a:t>duygu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için </a:t>
            </a:r>
            <a:r>
              <a:rPr sz="2800" spc="21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geçerli 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olduğu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düşünülmektedir.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979" y="766521"/>
            <a:ext cx="3412109" cy="11610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5573" y="896874"/>
            <a:ext cx="274510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70" dirty="0"/>
              <a:t>ANEMNEZ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180" y="1732749"/>
            <a:ext cx="5060950" cy="4116704"/>
            <a:chOff x="1059180" y="1732749"/>
            <a:chExt cx="5060950" cy="41167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1764842"/>
              <a:ext cx="592670" cy="774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540" y="1734273"/>
              <a:ext cx="2235454" cy="8273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2947" y="1732749"/>
              <a:ext cx="653592" cy="8273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1444" y="1734273"/>
              <a:ext cx="1065072" cy="8273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2421686"/>
              <a:ext cx="592670" cy="774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2540" y="2391117"/>
              <a:ext cx="1828546" cy="827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0" y="2389593"/>
              <a:ext cx="653592" cy="8273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4536" y="2391117"/>
              <a:ext cx="694728" cy="827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3080054"/>
              <a:ext cx="592670" cy="774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2540" y="3049485"/>
              <a:ext cx="2165477" cy="8273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3736898"/>
              <a:ext cx="592670" cy="774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2540" y="3706329"/>
              <a:ext cx="3922522" cy="8273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4393742"/>
              <a:ext cx="592670" cy="774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2540" y="4363173"/>
              <a:ext cx="1500886" cy="8273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4361649"/>
              <a:ext cx="653592" cy="8273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6876" y="4363173"/>
              <a:ext cx="3683254" cy="8273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5052060"/>
              <a:ext cx="592670" cy="774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2540" y="5021580"/>
              <a:ext cx="1779777" cy="8273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7272" y="5020055"/>
              <a:ext cx="678014" cy="8273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40152" y="5021580"/>
              <a:ext cx="2509774" cy="82731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66571" y="1621002"/>
            <a:ext cx="4606290" cy="3970654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Soy</a:t>
            </a:r>
            <a:r>
              <a:rPr sz="2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35" dirty="0">
                <a:solidFill>
                  <a:srgbClr val="FFFFFF"/>
                </a:solidFill>
                <a:latin typeface="Cambria"/>
                <a:cs typeface="Cambria"/>
              </a:rPr>
              <a:t>geçmişi</a:t>
            </a:r>
            <a:endParaRPr sz="2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89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900" spc="25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-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4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900" spc="1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900" spc="40" dirty="0">
                <a:solidFill>
                  <a:srgbClr val="FFFFFF"/>
                </a:solidFill>
                <a:latin typeface="Cambria"/>
                <a:cs typeface="Cambria"/>
              </a:rPr>
              <a:t>ı</a:t>
            </a:r>
            <a:endParaRPr sz="2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1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Akrabalık</a:t>
            </a:r>
            <a:endParaRPr sz="2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89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65" dirty="0">
                <a:solidFill>
                  <a:srgbClr val="FFFFFF"/>
                </a:solidFill>
                <a:latin typeface="Cambria"/>
                <a:cs typeface="Cambria"/>
              </a:rPr>
              <a:t>Ailede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benzer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ambria"/>
                <a:cs typeface="Cambria"/>
              </a:rPr>
              <a:t>öykü</a:t>
            </a:r>
            <a:endParaRPr sz="2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95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Kardeşler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60" dirty="0">
                <a:solidFill>
                  <a:srgbClr val="FFFFFF"/>
                </a:solidFill>
                <a:latin typeface="Cambria"/>
                <a:cs typeface="Cambria"/>
              </a:rPr>
              <a:t>(gebelik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sayısı)</a:t>
            </a:r>
            <a:endParaRPr sz="2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Geçirdiği</a:t>
            </a:r>
            <a:r>
              <a:rPr sz="2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Hastalıklar</a:t>
            </a:r>
            <a:endParaRPr sz="2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3020" y="483703"/>
            <a:ext cx="6377940" cy="117275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095375" algn="l">
              <a:lnSpc>
                <a:spcPts val="4430"/>
              </a:lnSpc>
              <a:spcBef>
                <a:spcPts val="660"/>
              </a:spcBef>
            </a:pPr>
            <a:r>
              <a:rPr sz="3200" b="1" spc="434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NÖROGELİŞİMSEL </a:t>
            </a:r>
            <a:r>
              <a:rPr sz="3200" b="1" spc="44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sz="3200" b="1" spc="3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BOZUKLUKLARDA</a:t>
            </a:r>
            <a:r>
              <a:rPr sz="3200" b="1" spc="3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sz="3200" b="1" spc="32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TEDAVİ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idx="1"/>
          </p:nvPr>
        </p:nvSpPr>
        <p:spPr>
          <a:xfrm>
            <a:off x="179833" y="1905000"/>
            <a:ext cx="8784334" cy="1768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>
              <a:lnSpc>
                <a:spcPct val="11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r>
              <a:rPr b="1" spc="-35" dirty="0"/>
              <a:t>1</a:t>
            </a:r>
            <a:r>
              <a:rPr b="1" spc="55" dirty="0"/>
              <a:t>-</a:t>
            </a:r>
            <a:r>
              <a:rPr b="1" spc="65" dirty="0"/>
              <a:t> </a:t>
            </a:r>
            <a:r>
              <a:rPr b="1" spc="20" dirty="0"/>
              <a:t>Fiz</a:t>
            </a:r>
            <a:r>
              <a:rPr b="1" spc="30" dirty="0"/>
              <a:t>y</a:t>
            </a:r>
            <a:r>
              <a:rPr b="1" spc="60" dirty="0"/>
              <a:t>ote</a:t>
            </a:r>
            <a:r>
              <a:rPr b="1" spc="-15" dirty="0"/>
              <a:t>r</a:t>
            </a:r>
            <a:r>
              <a:rPr b="1" spc="140" dirty="0"/>
              <a:t>api,</a:t>
            </a:r>
            <a:r>
              <a:rPr b="1" spc="-135" dirty="0"/>
              <a:t> </a:t>
            </a:r>
            <a:r>
              <a:rPr b="1" spc="80" dirty="0"/>
              <a:t>E</a:t>
            </a:r>
            <a:r>
              <a:rPr b="1" spc="-20" dirty="0"/>
              <a:t>r</a:t>
            </a:r>
            <a:r>
              <a:rPr b="1" spc="305" dirty="0"/>
              <a:t>g</a:t>
            </a:r>
            <a:r>
              <a:rPr b="1" spc="60" dirty="0"/>
              <a:t>ote</a:t>
            </a:r>
            <a:r>
              <a:rPr b="1" spc="-15" dirty="0"/>
              <a:t>r</a:t>
            </a:r>
            <a:r>
              <a:rPr b="1" spc="130" dirty="0"/>
              <a:t>ap</a:t>
            </a:r>
            <a:r>
              <a:rPr b="1" spc="75" dirty="0"/>
              <a:t>i</a:t>
            </a:r>
            <a:r>
              <a:rPr b="1" spc="229" dirty="0"/>
              <a:t>,</a:t>
            </a:r>
            <a:r>
              <a:rPr b="1" spc="-150" dirty="0"/>
              <a:t> </a:t>
            </a:r>
            <a:r>
              <a:rPr b="1" spc="75" dirty="0"/>
              <a:t>Duyu  </a:t>
            </a:r>
            <a:r>
              <a:rPr b="1" spc="55" dirty="0"/>
              <a:t>Bütünleme</a:t>
            </a:r>
            <a:r>
              <a:rPr b="1" spc="-25" dirty="0"/>
              <a:t> </a:t>
            </a:r>
            <a:r>
              <a:rPr b="1" spc="50" dirty="0"/>
              <a:t>Terapisi</a:t>
            </a:r>
            <a:r>
              <a:rPr b="1" spc="100" dirty="0"/>
              <a:t> </a:t>
            </a:r>
            <a:r>
              <a:rPr b="1" spc="125" dirty="0" err="1"/>
              <a:t>ve</a:t>
            </a:r>
            <a:r>
              <a:rPr b="1" spc="80" dirty="0"/>
              <a:t> </a:t>
            </a:r>
            <a:r>
              <a:rPr lang="tr-TR" b="1" spc="80" dirty="0"/>
              <a:t>    </a:t>
            </a:r>
            <a:r>
              <a:rPr b="1" spc="60" dirty="0" err="1"/>
              <a:t>Eğitimsel</a:t>
            </a:r>
            <a:r>
              <a:rPr b="1" spc="75" dirty="0"/>
              <a:t> terapiler</a:t>
            </a:r>
          </a:p>
          <a:p>
            <a:pPr marL="12700" indent="0">
              <a:lnSpc>
                <a:spcPct val="100000"/>
              </a:lnSpc>
              <a:spcBef>
                <a:spcPts val="1320"/>
              </a:spcBef>
              <a:buNone/>
              <a:tabLst>
                <a:tab pos="241300" algn="l"/>
              </a:tabLst>
            </a:pPr>
            <a:r>
              <a:rPr b="1" spc="10" dirty="0"/>
              <a:t>2-</a:t>
            </a:r>
            <a:r>
              <a:rPr b="1" spc="40" dirty="0"/>
              <a:t> </a:t>
            </a:r>
            <a:r>
              <a:rPr b="1" spc="95" dirty="0"/>
              <a:t>İlaç</a:t>
            </a:r>
            <a:r>
              <a:rPr b="1" spc="70" dirty="0"/>
              <a:t> </a:t>
            </a:r>
            <a:r>
              <a:rPr b="1" spc="90" dirty="0"/>
              <a:t>tedavileri</a:t>
            </a:r>
          </a:p>
          <a:p>
            <a:pPr marL="12700" indent="0">
              <a:lnSpc>
                <a:spcPct val="100000"/>
              </a:lnSpc>
              <a:spcBef>
                <a:spcPts val="1320"/>
              </a:spcBef>
              <a:buNone/>
              <a:tabLst>
                <a:tab pos="241300" algn="l"/>
              </a:tabLst>
            </a:pPr>
            <a:r>
              <a:rPr b="1" spc="10" dirty="0"/>
              <a:t>3-</a:t>
            </a:r>
            <a:r>
              <a:rPr b="1" spc="-45" dirty="0"/>
              <a:t> </a:t>
            </a:r>
            <a:r>
              <a:rPr b="1" spc="75" dirty="0"/>
              <a:t>Tamamlayıcı</a:t>
            </a:r>
            <a:r>
              <a:rPr b="1" spc="95" dirty="0"/>
              <a:t> </a:t>
            </a:r>
            <a:r>
              <a:rPr b="1" spc="125" dirty="0"/>
              <a:t>ve</a:t>
            </a:r>
            <a:r>
              <a:rPr b="1" spc="85" dirty="0"/>
              <a:t> </a:t>
            </a:r>
            <a:r>
              <a:rPr b="1" spc="40" dirty="0"/>
              <a:t>alternatif</a:t>
            </a:r>
            <a:r>
              <a:rPr b="1" spc="70" dirty="0"/>
              <a:t> </a:t>
            </a:r>
            <a:r>
              <a:rPr b="1" spc="90" dirty="0"/>
              <a:t>tedaviler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15240" y="4073650"/>
            <a:ext cx="8949055" cy="2761615"/>
            <a:chOff x="15240" y="4073650"/>
            <a:chExt cx="8949055" cy="2761615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4081270"/>
              <a:ext cx="2880360" cy="27538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191" y="4081270"/>
              <a:ext cx="2880360" cy="27538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7" y="4073650"/>
              <a:ext cx="2880360" cy="2755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827" y="766521"/>
            <a:ext cx="4320285" cy="11610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422" y="896874"/>
            <a:ext cx="365442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5" dirty="0"/>
              <a:t>KAYNAKLAR: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72896" y="1627593"/>
            <a:ext cx="7268209" cy="4160520"/>
            <a:chOff x="1072896" y="1627593"/>
            <a:chExt cx="7268209" cy="4160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896" y="1656549"/>
              <a:ext cx="554570" cy="722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1627593"/>
              <a:ext cx="583514" cy="7709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520" y="1627593"/>
              <a:ext cx="2246122" cy="7709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4991" y="1627593"/>
              <a:ext cx="1424686" cy="7709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60" y="1627593"/>
              <a:ext cx="583514" cy="770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0080" y="1627593"/>
              <a:ext cx="2857246" cy="7709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780" y="2039073"/>
              <a:ext cx="2060320" cy="7709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1800" y="2039073"/>
              <a:ext cx="1054404" cy="7709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1503" y="2039073"/>
              <a:ext cx="1731010" cy="7709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9387" y="2039073"/>
              <a:ext cx="2281173" cy="7709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7780" y="2450553"/>
              <a:ext cx="2052573" cy="7709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896" y="3019005"/>
              <a:ext cx="554570" cy="722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2990049"/>
              <a:ext cx="583514" cy="7709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3520" y="2990049"/>
              <a:ext cx="3785488" cy="7709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02708" y="2990049"/>
              <a:ext cx="2006854" cy="7709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7424" y="3528021"/>
              <a:ext cx="1193114" cy="7709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8944" y="3528021"/>
              <a:ext cx="583514" cy="7709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40863" y="3528021"/>
              <a:ext cx="647471" cy="7709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896" y="4096473"/>
              <a:ext cx="554570" cy="7221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4067517"/>
              <a:ext cx="583514" cy="7709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9700" y="4067517"/>
              <a:ext cx="4385818" cy="7709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3999" y="4067517"/>
              <a:ext cx="2419984" cy="7709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2340" y="4065993"/>
              <a:ext cx="609371" cy="7709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40167" y="4067517"/>
              <a:ext cx="900493" cy="7709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7780" y="4478997"/>
              <a:ext cx="3185033" cy="7709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1168" y="4477473"/>
              <a:ext cx="609371" cy="7709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896" y="5045963"/>
              <a:ext cx="554570" cy="722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5017007"/>
              <a:ext cx="583514" cy="7709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93520" y="5017007"/>
              <a:ext cx="1089469" cy="7709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1408" y="5017007"/>
              <a:ext cx="583514" cy="7709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3328" y="5017007"/>
              <a:ext cx="1731010" cy="7709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01212" y="5017007"/>
              <a:ext cx="2185289" cy="7709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1724" y="5017007"/>
              <a:ext cx="1850008" cy="77092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266571" y="1721561"/>
            <a:ext cx="6846570" cy="3827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39494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- </a:t>
            </a:r>
            <a:r>
              <a:rPr sz="2700" spc="165" dirty="0">
                <a:solidFill>
                  <a:srgbClr val="FFFFFF"/>
                </a:solidFill>
                <a:latin typeface="Cambria"/>
                <a:cs typeface="Cambria"/>
              </a:rPr>
              <a:t>Combining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Neuro-Developmental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30" dirty="0">
                <a:solidFill>
                  <a:srgbClr val="FFFFFF"/>
                </a:solidFill>
                <a:latin typeface="Cambria"/>
                <a:cs typeface="Cambria"/>
              </a:rPr>
              <a:t>Treatment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14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Cambria"/>
                <a:cs typeface="Cambria"/>
              </a:rPr>
              <a:t>Sensory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55" dirty="0">
                <a:solidFill>
                  <a:srgbClr val="FFFFFF"/>
                </a:solidFill>
                <a:latin typeface="Cambria"/>
                <a:cs typeface="Cambria"/>
              </a:rPr>
              <a:t>Integration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Principles</a:t>
            </a:r>
            <a:endParaRPr sz="2700">
              <a:latin typeface="Cambria"/>
              <a:cs typeface="Cambria"/>
            </a:endParaRPr>
          </a:p>
          <a:p>
            <a:pPr marL="241300" marR="1436370" indent="-241300">
              <a:lnSpc>
                <a:spcPct val="130800"/>
              </a:lnSpc>
              <a:spcBef>
                <a:spcPts val="15"/>
              </a:spcBef>
              <a:buFont typeface="Arial MT"/>
              <a:buChar char="•"/>
              <a:tabLst>
                <a:tab pos="241300" algn="l"/>
              </a:tabLst>
            </a:pP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Neurodevelopmental Disorders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DSM-5</a:t>
            </a:r>
            <a:endParaRPr sz="27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-Temel </a:t>
            </a:r>
            <a:r>
              <a:rPr sz="2700" spc="55" dirty="0">
                <a:solidFill>
                  <a:srgbClr val="FFFFFF"/>
                </a:solidFill>
                <a:latin typeface="Cambria"/>
                <a:cs typeface="Cambria"/>
              </a:rPr>
              <a:t>Beyin 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Bilgisine </a:t>
            </a:r>
            <a:r>
              <a:rPr sz="2700" spc="125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Nörodavranışsal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Sendromlara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25" dirty="0">
                <a:solidFill>
                  <a:srgbClr val="FFFFFF"/>
                </a:solidFill>
                <a:latin typeface="Cambria"/>
                <a:cs typeface="Cambria"/>
              </a:rPr>
              <a:t>Giriş</a:t>
            </a:r>
            <a:endParaRPr sz="2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700" spc="55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SPD-Sensory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Processing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Disorder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4372" y="618807"/>
            <a:ext cx="4753610" cy="1432560"/>
            <a:chOff x="2214372" y="618807"/>
            <a:chExt cx="4753610" cy="1432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372" y="618807"/>
              <a:ext cx="4753229" cy="966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4036" y="1085151"/>
              <a:ext cx="4033773" cy="966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5669" y="460919"/>
            <a:ext cx="4753228" cy="154196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2110" marR="5080" indent="-360045">
              <a:lnSpc>
                <a:spcPct val="150000"/>
              </a:lnSpc>
              <a:spcBef>
                <a:spcPts val="560"/>
              </a:spcBef>
            </a:pPr>
            <a:r>
              <a:rPr sz="3400" b="1" spc="32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NÖRO</a:t>
            </a:r>
            <a:r>
              <a:rPr sz="3400" b="1" spc="36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GELİŞİM</a:t>
            </a:r>
            <a:r>
              <a:rPr sz="3400" b="1" spc="3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sz="3400" b="1" spc="26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 </a:t>
            </a:r>
            <a:r>
              <a:rPr sz="3400" b="1" spc="29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BOZUKLUKLAR</a:t>
            </a:r>
            <a:endParaRPr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6998" y="2725155"/>
            <a:ext cx="8382000" cy="3047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00330" indent="-228600" algn="just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Nörogelişimsel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bozukluk,</a:t>
            </a:r>
            <a:r>
              <a:rPr sz="2900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35" dirty="0">
                <a:solidFill>
                  <a:srgbClr val="FFFFFF"/>
                </a:solidFill>
                <a:latin typeface="Cambria"/>
                <a:cs typeface="Cambria"/>
              </a:rPr>
              <a:t>beyin</a:t>
            </a:r>
            <a:r>
              <a:rPr sz="29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veya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merkezi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sinir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 sistemi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hasarıyla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karakterizedir.</a:t>
            </a:r>
            <a:endParaRPr sz="2900" dirty="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Nörogelişimsel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bozukluklar,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anormal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35" dirty="0">
                <a:solidFill>
                  <a:srgbClr val="FFFFFF"/>
                </a:solidFill>
                <a:latin typeface="Cambria"/>
                <a:cs typeface="Cambria"/>
              </a:rPr>
              <a:t>beyin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gelişimine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bağlı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olarak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Cambria"/>
                <a:cs typeface="Cambria"/>
              </a:rPr>
              <a:t>bilişsel,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iletişim,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davranış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motor </a:t>
            </a:r>
            <a:r>
              <a:rPr sz="2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50" dirty="0">
                <a:solidFill>
                  <a:srgbClr val="FFFFFF"/>
                </a:solidFill>
                <a:latin typeface="Cambria"/>
                <a:cs typeface="Cambria"/>
              </a:rPr>
              <a:t>becerilerdeki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bozukluklarla </a:t>
            </a:r>
            <a:r>
              <a:rPr sz="2900" spc="130" dirty="0">
                <a:solidFill>
                  <a:srgbClr val="FFFFFF"/>
                </a:solidFill>
                <a:latin typeface="Cambria"/>
                <a:cs typeface="Cambria"/>
              </a:rPr>
              <a:t>görülen </a:t>
            </a:r>
            <a:r>
              <a:rPr sz="29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65" dirty="0">
                <a:solidFill>
                  <a:srgbClr val="FFFFFF"/>
                </a:solidFill>
                <a:latin typeface="Cambria"/>
                <a:cs typeface="Cambria"/>
              </a:rPr>
              <a:t>çok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yönlü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durumlardır.</a:t>
            </a:r>
            <a:endParaRPr sz="29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6023" y="5596128"/>
            <a:ext cx="5680075" cy="1223645"/>
            <a:chOff x="1716023" y="5596128"/>
            <a:chExt cx="5680075" cy="1223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3" y="5596128"/>
              <a:ext cx="5679821" cy="825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5035" y="5993893"/>
              <a:ext cx="3201797" cy="8258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29764" y="5686755"/>
            <a:ext cx="521144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04"/>
              </a:lnSpc>
              <a:spcBef>
                <a:spcPts val="100"/>
              </a:spcBef>
            </a:pPr>
            <a:r>
              <a:rPr sz="2900" b="1" spc="445" dirty="0">
                <a:solidFill>
                  <a:srgbClr val="FFFFFF"/>
                </a:solidFill>
                <a:latin typeface="Cambria"/>
                <a:cs typeface="Cambria"/>
              </a:rPr>
              <a:t>TEŞEKKÜRLER………………</a:t>
            </a:r>
            <a:endParaRPr sz="2900">
              <a:latin typeface="Cambria"/>
              <a:cs typeface="Cambria"/>
            </a:endParaRPr>
          </a:p>
          <a:p>
            <a:pPr algn="ctr">
              <a:lnSpc>
                <a:spcPts val="3304"/>
              </a:lnSpc>
            </a:pPr>
            <a:r>
              <a:rPr sz="2900" b="1" spc="620" dirty="0">
                <a:solidFill>
                  <a:srgbClr val="FFFFFF"/>
                </a:solidFill>
                <a:latin typeface="Cambria"/>
                <a:cs typeface="Cambria"/>
              </a:rPr>
              <a:t>………………….</a:t>
            </a:r>
            <a:endParaRPr sz="29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4455" y="260604"/>
            <a:ext cx="533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41131" y="2967335"/>
            <a:ext cx="54617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DİNLEDİĞİNİZ İÇİN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TEŞEKKÜR EDERİZ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47700" y="304800"/>
            <a:ext cx="7848600" cy="2033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Nö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im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bo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z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ukl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uk,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büyümekte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çoc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ğ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duy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u 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durumunu,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öğrenme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kabiliyetini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hafızasını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etkileyen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anormal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beyin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fonksiyonu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durumudur.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3579874"/>
            <a:ext cx="4355592" cy="327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9180" y="1877517"/>
            <a:ext cx="7156450" cy="3479165"/>
            <a:chOff x="1059180" y="1877517"/>
            <a:chExt cx="7156450" cy="3479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1909610"/>
              <a:ext cx="592670" cy="7725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879041"/>
              <a:ext cx="2316353" cy="825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19" y="1877517"/>
              <a:ext cx="653592" cy="825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215" y="1879041"/>
              <a:ext cx="3741166" cy="825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336" y="1877517"/>
              <a:ext cx="653592" cy="825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6832" y="1879041"/>
              <a:ext cx="1013269" cy="825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2540" y="2409393"/>
              <a:ext cx="1843786" cy="82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280" y="2407869"/>
              <a:ext cx="678014" cy="825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4159" y="2409393"/>
              <a:ext cx="4175633" cy="8258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4620" y="2407869"/>
              <a:ext cx="653592" cy="825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3115" y="2409393"/>
              <a:ext cx="665772" cy="8258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2540" y="2939745"/>
              <a:ext cx="3415029" cy="825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2524" y="2938221"/>
              <a:ext cx="653592" cy="8258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1020" y="2939745"/>
              <a:ext cx="1330198" cy="8258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6171" y="2938221"/>
              <a:ext cx="678014" cy="8258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9051" y="2939745"/>
              <a:ext cx="1699132" cy="8258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2540" y="3470097"/>
              <a:ext cx="1843786" cy="8258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1280" y="3468573"/>
              <a:ext cx="678014" cy="8258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4159" y="3470097"/>
              <a:ext cx="2739898" cy="8258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9012" y="3468573"/>
              <a:ext cx="653592" cy="825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7508" y="3470097"/>
              <a:ext cx="3008122" cy="8258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2540" y="4000449"/>
              <a:ext cx="1161084" cy="8258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8527" y="4000449"/>
              <a:ext cx="2121154" cy="8258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56075" y="4000449"/>
              <a:ext cx="2806954" cy="8258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2540" y="4530801"/>
              <a:ext cx="5065522" cy="82580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09600" y="943866"/>
            <a:ext cx="8001000" cy="2641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48005" indent="-228600" algn="just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900" spc="120" dirty="0">
                <a:solidFill>
                  <a:srgbClr val="FFFFFF"/>
                </a:solidFill>
                <a:latin typeface="Cambria"/>
                <a:cs typeface="Cambria"/>
              </a:rPr>
              <a:t>Sos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31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900" spc="125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900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900" spc="150" dirty="0">
                <a:solidFill>
                  <a:srgbClr val="FFFFFF"/>
                </a:solidFill>
                <a:latin typeface="Cambria"/>
                <a:cs typeface="Cambria"/>
              </a:rPr>
              <a:t>imde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31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900" spc="165" dirty="0">
                <a:solidFill>
                  <a:srgbClr val="FFFFFF"/>
                </a:solidFill>
                <a:latin typeface="Cambria"/>
                <a:cs typeface="Cambria"/>
              </a:rPr>
              <a:t>ecikm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25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900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90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2900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9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900" spc="-2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900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900" spc="50" dirty="0">
                <a:solidFill>
                  <a:srgbClr val="FFFFFF"/>
                </a:solidFill>
                <a:latin typeface="Cambria"/>
                <a:cs typeface="Cambria"/>
              </a:rPr>
              <a:t>im 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r>
              <a:rPr sz="29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tekrarlayıcı </a:t>
            </a:r>
            <a:r>
              <a:rPr sz="2900" spc="85" dirty="0" err="1">
                <a:solidFill>
                  <a:srgbClr val="FFFFFF"/>
                </a:solidFill>
                <a:latin typeface="Cambria"/>
                <a:cs typeface="Cambria"/>
              </a:rPr>
              <a:t>davranış</a:t>
            </a:r>
            <a:r>
              <a:rPr sz="2900" spc="8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lang="tr-TR" sz="29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anormal </a:t>
            </a:r>
            <a:r>
              <a:rPr sz="2900" spc="150" dirty="0">
                <a:solidFill>
                  <a:srgbClr val="FFFFFF"/>
                </a:solidFill>
                <a:latin typeface="Cambria"/>
                <a:cs typeface="Cambria"/>
              </a:rPr>
              <a:t>yeme 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alışkanlığı,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uyku </a:t>
            </a:r>
            <a:r>
              <a:rPr sz="29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r>
              <a:rPr sz="29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Cambria"/>
                <a:cs typeface="Cambria"/>
              </a:rPr>
              <a:t>seslere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Cambria"/>
                <a:cs typeface="Cambria"/>
              </a:rPr>
              <a:t>karşı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70" dirty="0">
                <a:solidFill>
                  <a:srgbClr val="FFFFFF"/>
                </a:solidFill>
                <a:latin typeface="Cambria"/>
                <a:cs typeface="Cambria"/>
              </a:rPr>
              <a:t>hassasiyet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4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900" spc="-6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ambria"/>
                <a:cs typeface="Cambria"/>
              </a:rPr>
              <a:t>kas </a:t>
            </a:r>
            <a:r>
              <a:rPr sz="2900" spc="60" dirty="0">
                <a:solidFill>
                  <a:srgbClr val="FFFFFF"/>
                </a:solidFill>
                <a:latin typeface="Cambria"/>
                <a:cs typeface="Cambria"/>
              </a:rPr>
              <a:t>tonusuyla </a:t>
            </a:r>
            <a:r>
              <a:rPr sz="2900" spc="95" dirty="0">
                <a:solidFill>
                  <a:srgbClr val="FFFFFF"/>
                </a:solidFill>
                <a:latin typeface="Cambria"/>
                <a:cs typeface="Cambria"/>
              </a:rPr>
              <a:t>alakalı 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motor </a:t>
            </a:r>
            <a:r>
              <a:rPr sz="2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Cambria"/>
                <a:cs typeface="Cambria"/>
              </a:rPr>
              <a:t>problemler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ambria"/>
                <a:cs typeface="Cambria"/>
              </a:rPr>
              <a:t>görülmektedir.</a:t>
            </a:r>
            <a:endParaRPr sz="2900" dirty="0">
              <a:latin typeface="Cambria"/>
              <a:cs typeface="Cambri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43471" y="4364735"/>
            <a:ext cx="2700528" cy="2493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9660" y="403821"/>
            <a:ext cx="7239000" cy="5920740"/>
            <a:chOff x="1089660" y="403821"/>
            <a:chExt cx="7239000" cy="5920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429729"/>
              <a:ext cx="511848" cy="665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544" y="403821"/>
              <a:ext cx="5606541" cy="713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938745"/>
              <a:ext cx="511848" cy="665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544" y="912837"/>
              <a:ext cx="3998722" cy="7130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5275" y="909789"/>
              <a:ext cx="585025" cy="7130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2248" y="912837"/>
              <a:ext cx="760260" cy="7130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1446237"/>
              <a:ext cx="511848" cy="665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544" y="1420329"/>
              <a:ext cx="2427478" cy="7130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4032" y="1417281"/>
              <a:ext cx="585025" cy="7130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1004" y="1420329"/>
              <a:ext cx="601814" cy="7130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4739" y="1420329"/>
              <a:ext cx="2281174" cy="713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7172" y="1420329"/>
              <a:ext cx="1586229" cy="7130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5412" y="1417281"/>
              <a:ext cx="585025" cy="7130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2383" y="1420329"/>
              <a:ext cx="691692" cy="7130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4544" y="1801329"/>
              <a:ext cx="1653286" cy="713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2336253"/>
              <a:ext cx="511848" cy="6657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4544" y="2310345"/>
              <a:ext cx="1845310" cy="7130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1864" y="2307297"/>
              <a:ext cx="585025" cy="7130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8836" y="2310345"/>
              <a:ext cx="2605786" cy="7130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6631" y="2307297"/>
              <a:ext cx="585025" cy="7130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3604" y="2310345"/>
              <a:ext cx="758748" cy="7130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2843745"/>
              <a:ext cx="511848" cy="6657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4544" y="2817837"/>
              <a:ext cx="1661033" cy="7130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16708" y="2817837"/>
              <a:ext cx="1124534" cy="7130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13176" y="2817837"/>
              <a:ext cx="575881" cy="7130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3351237"/>
              <a:ext cx="511848" cy="6657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4544" y="3325329"/>
              <a:ext cx="1252537" cy="7130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1324" y="3325329"/>
              <a:ext cx="2038985" cy="7130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3858730"/>
              <a:ext cx="511848" cy="6657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4544" y="3832821"/>
              <a:ext cx="1424686" cy="7130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83536" y="3832821"/>
              <a:ext cx="2040509" cy="7130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4367745"/>
              <a:ext cx="511848" cy="6657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04544" y="4341837"/>
              <a:ext cx="1773808" cy="7130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4875237"/>
              <a:ext cx="511848" cy="6657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4544" y="4849330"/>
              <a:ext cx="1461389" cy="7130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37816" y="4849330"/>
              <a:ext cx="540804" cy="7130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50592" y="4849330"/>
              <a:ext cx="5877940" cy="7130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4544" y="5230368"/>
              <a:ext cx="1651889" cy="7130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28316" y="5227320"/>
              <a:ext cx="563714" cy="7130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3952" y="5230368"/>
              <a:ext cx="1214437" cy="7130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34155" y="5230368"/>
              <a:ext cx="4224274" cy="7130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04544" y="5611368"/>
              <a:ext cx="1659508" cy="71301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266571" y="360324"/>
            <a:ext cx="6767195" cy="57429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65" dirty="0">
                <a:solidFill>
                  <a:srgbClr val="FFFFFF"/>
                </a:solidFill>
                <a:latin typeface="Cambria"/>
                <a:cs typeface="Cambria"/>
              </a:rPr>
              <a:t>Zihinsel</a:t>
            </a:r>
            <a:r>
              <a:rPr sz="2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Cambria"/>
                <a:cs typeface="Cambria"/>
              </a:rPr>
              <a:t>(entelektüel)</a:t>
            </a:r>
            <a:r>
              <a:rPr sz="25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yetersizlikler,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Otizm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spektrum</a:t>
            </a: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endParaRPr sz="2500">
              <a:latin typeface="Cambria"/>
              <a:cs typeface="Cambria"/>
            </a:endParaRPr>
          </a:p>
          <a:p>
            <a:pPr marL="241300" marR="76073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Dikkat</a:t>
            </a: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eksikliği</a:t>
            </a: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hiperaktivite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bozukluğu </a:t>
            </a:r>
            <a:r>
              <a:rPr sz="2500" spc="-5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(DEHB),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Spesifik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 öğrenme</a:t>
            </a:r>
            <a:r>
              <a:rPr sz="2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Serebral</a:t>
            </a:r>
            <a:r>
              <a:rPr sz="2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5" dirty="0">
                <a:solidFill>
                  <a:srgbClr val="FFFFFF"/>
                </a:solidFill>
                <a:latin typeface="Cambria"/>
                <a:cs typeface="Cambria"/>
              </a:rPr>
              <a:t>palsi,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Down</a:t>
            </a: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sendromu,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Turner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Cambria"/>
                <a:cs typeface="Cambria"/>
              </a:rPr>
              <a:t>sendromu,</a:t>
            </a:r>
            <a:endParaRPr sz="2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114" dirty="0">
                <a:solidFill>
                  <a:srgbClr val="FFFFFF"/>
                </a:solidFill>
                <a:latin typeface="Cambria"/>
                <a:cs typeface="Cambria"/>
              </a:rPr>
              <a:t>Epilepsi,</a:t>
            </a:r>
            <a:endParaRPr sz="25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Fragile-x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sendromu </a:t>
            </a:r>
            <a:r>
              <a:rPr sz="2500" spc="160" dirty="0">
                <a:solidFill>
                  <a:srgbClr val="FFFFFF"/>
                </a:solidFill>
                <a:latin typeface="Cambria"/>
                <a:cs typeface="Cambria"/>
              </a:rPr>
              <a:t>gibi 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nörolojik hastalıklar </a:t>
            </a:r>
            <a:r>
              <a:rPr sz="2500" spc="-5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nörogelişimsel</a:t>
            </a:r>
            <a:r>
              <a:rPr sz="2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bozukluklar</a:t>
            </a: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sınıflamasına 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dahildir.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 txBox="1"/>
          <p:nvPr/>
        </p:nvSpPr>
        <p:spPr>
          <a:xfrm>
            <a:off x="381000" y="609600"/>
            <a:ext cx="8458200" cy="5613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325120" indent="-228600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Nörogelişimsel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bozukluklarda </a:t>
            </a:r>
            <a:r>
              <a:rPr sz="2400" b="1" spc="125" dirty="0">
                <a:solidFill>
                  <a:srgbClr val="FFFFFF"/>
                </a:solidFill>
                <a:latin typeface="Cambria"/>
                <a:cs typeface="Cambria"/>
              </a:rPr>
              <a:t>genellikle </a:t>
            </a:r>
            <a:r>
              <a:rPr sz="2400" b="1" spc="-5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b="1" spc="10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29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b="1" spc="1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400" b="1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400" b="1" spc="130" dirty="0">
                <a:solidFill>
                  <a:srgbClr val="FFFFFF"/>
                </a:solidFill>
                <a:latin typeface="Cambria"/>
                <a:cs typeface="Cambria"/>
              </a:rPr>
              <a:t>imde</a:t>
            </a:r>
            <a:r>
              <a:rPr sz="24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29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b="1" spc="175" dirty="0">
                <a:solidFill>
                  <a:srgbClr val="FFFFFF"/>
                </a:solidFill>
                <a:latin typeface="Cambria"/>
                <a:cs typeface="Cambria"/>
              </a:rPr>
              <a:t>ec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155" dirty="0">
                <a:solidFill>
                  <a:srgbClr val="FFFFFF"/>
                </a:solidFill>
                <a:latin typeface="Cambria"/>
                <a:cs typeface="Cambria"/>
              </a:rPr>
              <a:t>km</a:t>
            </a:r>
            <a:r>
              <a:rPr sz="2400" b="1" spc="6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b="1" spc="22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400" b="1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400" b="1" spc="40" dirty="0">
                <a:solidFill>
                  <a:srgbClr val="FFFFFF"/>
                </a:solidFill>
                <a:latin typeface="Cambria"/>
                <a:cs typeface="Cambria"/>
              </a:rPr>
              <a:t>im 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r>
              <a:rPr sz="2400" b="1" spc="-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tekrarlayıcı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davranış,</a:t>
            </a:r>
            <a:r>
              <a:rPr sz="2400" b="1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anormal </a:t>
            </a:r>
            <a:r>
              <a:rPr sz="2400" b="1" spc="-5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yeme</a:t>
            </a:r>
            <a:r>
              <a:rPr sz="24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alışkanlığı,</a:t>
            </a:r>
            <a:r>
              <a:rPr sz="2400" b="1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uyku</a:t>
            </a:r>
            <a:r>
              <a:rPr sz="24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bozukluğu,</a:t>
            </a:r>
            <a:r>
              <a:rPr sz="2400" b="1" spc="-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Cambria"/>
                <a:cs typeface="Cambria"/>
              </a:rPr>
              <a:t>seslere </a:t>
            </a:r>
            <a:r>
              <a:rPr sz="2400" b="1" spc="-5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Cambria"/>
                <a:cs typeface="Cambria"/>
              </a:rPr>
              <a:t>hassasiyet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Cambria"/>
                <a:cs typeface="Cambria"/>
              </a:rPr>
              <a:t>kas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50" dirty="0">
                <a:solidFill>
                  <a:srgbClr val="FFFFFF"/>
                </a:solidFill>
                <a:latin typeface="Cambria"/>
                <a:cs typeface="Cambria"/>
              </a:rPr>
              <a:t>tonusuyla</a:t>
            </a:r>
            <a:r>
              <a:rPr sz="24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Cambria"/>
                <a:cs typeface="Cambria"/>
              </a:rPr>
              <a:t>ilişkili</a:t>
            </a:r>
            <a:r>
              <a:rPr sz="2400" b="1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Cambria"/>
                <a:cs typeface="Cambria"/>
              </a:rPr>
              <a:t>motor </a:t>
            </a:r>
            <a:r>
              <a:rPr sz="24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Cambria"/>
                <a:cs typeface="Cambria"/>
              </a:rPr>
              <a:t>problemler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95" dirty="0">
                <a:solidFill>
                  <a:srgbClr val="FFFFFF"/>
                </a:solidFill>
                <a:latin typeface="Cambria"/>
                <a:cs typeface="Cambria"/>
              </a:rPr>
              <a:t>görülmektedir.</a:t>
            </a:r>
            <a:endParaRPr sz="2400" b="1" dirty="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Nörogelişimsel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bozuklukların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çoğu 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95" dirty="0">
                <a:solidFill>
                  <a:srgbClr val="FFFFFF"/>
                </a:solidFill>
                <a:latin typeface="Cambria"/>
                <a:cs typeface="Cambria"/>
              </a:rPr>
              <a:t>durumda </a:t>
            </a:r>
            <a:r>
              <a:rPr sz="2400" b="1" spc="55" dirty="0">
                <a:solidFill>
                  <a:srgbClr val="FFFFFF"/>
                </a:solidFill>
                <a:latin typeface="Cambria"/>
                <a:cs typeface="Cambria"/>
              </a:rPr>
              <a:t>etiyolojisi </a:t>
            </a:r>
            <a:r>
              <a:rPr sz="2400" b="1" spc="114" dirty="0">
                <a:solidFill>
                  <a:srgbClr val="FFFFFF"/>
                </a:solidFill>
                <a:latin typeface="Cambria"/>
                <a:cs typeface="Cambria"/>
              </a:rPr>
              <a:t>bilinmemekle 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birlikte 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4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2400" b="1" spc="10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b="1" spc="5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Cambria"/>
                <a:cs typeface="Cambria"/>
              </a:rPr>
              <a:t>mar</a:t>
            </a:r>
            <a:r>
              <a:rPr sz="2400" b="1" spc="20" dirty="0">
                <a:solidFill>
                  <a:srgbClr val="FFFFFF"/>
                </a:solidFill>
                <a:latin typeface="Cambria"/>
                <a:cs typeface="Cambria"/>
              </a:rPr>
              <a:t>uz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2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b="1" spc="35" dirty="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sz="2400" b="1" spc="22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400" b="1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400" b="1" spc="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spc="30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400" b="1" spc="1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Cambria"/>
                <a:cs typeface="Cambria"/>
              </a:rPr>
              <a:t>dumanı,</a:t>
            </a:r>
            <a:r>
              <a:rPr sz="2400" b="1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Cambria"/>
                <a:cs typeface="Cambria"/>
              </a:rPr>
              <a:t>dü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400" b="1" spc="55" dirty="0">
                <a:solidFill>
                  <a:srgbClr val="FFFFFF"/>
                </a:solidFill>
                <a:latin typeface="Cambria"/>
                <a:cs typeface="Cambria"/>
              </a:rPr>
              <a:t>ük  </a:t>
            </a:r>
            <a:r>
              <a:rPr sz="2400" b="1" spc="80" dirty="0">
                <a:solidFill>
                  <a:srgbClr val="FFFFFF"/>
                </a:solidFill>
                <a:latin typeface="Cambria"/>
                <a:cs typeface="Cambria"/>
              </a:rPr>
              <a:t>doğum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ağırlığı</a:t>
            </a:r>
            <a:r>
              <a:rPr sz="24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24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165" dirty="0">
                <a:solidFill>
                  <a:srgbClr val="FFFFFF"/>
                </a:solidFill>
                <a:latin typeface="Cambria"/>
                <a:cs typeface="Cambria"/>
              </a:rPr>
              <a:t>gebelik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komplikasyonları </a:t>
            </a:r>
            <a:r>
              <a:rPr sz="2400" b="1" spc="-5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risk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Cambria"/>
                <a:cs typeface="Cambria"/>
              </a:rPr>
              <a:t>etmenleri</a:t>
            </a:r>
            <a:r>
              <a:rPr sz="2400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Cambria"/>
                <a:cs typeface="Cambria"/>
              </a:rPr>
              <a:t>olarak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95" dirty="0" err="1">
                <a:solidFill>
                  <a:srgbClr val="FFFFFF"/>
                </a:solidFill>
                <a:latin typeface="Cambria"/>
                <a:cs typeface="Cambria"/>
              </a:rPr>
              <a:t>görülmektedir</a:t>
            </a:r>
            <a:r>
              <a:rPr sz="2400" b="1" spc="9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24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5404" y="2706573"/>
            <a:ext cx="7842250" cy="3359150"/>
            <a:chOff x="565404" y="2706573"/>
            <a:chExt cx="7842250" cy="3359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2738666"/>
              <a:ext cx="569760" cy="7435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3" y="2708097"/>
              <a:ext cx="1901698" cy="796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3704" y="2706573"/>
              <a:ext cx="629246" cy="796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6104" y="2708097"/>
              <a:ext cx="1357630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0796" y="2708097"/>
              <a:ext cx="3515740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9651" y="2706573"/>
              <a:ext cx="629246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2051" y="2708097"/>
              <a:ext cx="1281429" cy="796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763" y="3220161"/>
              <a:ext cx="7628890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763" y="3732225"/>
              <a:ext cx="1948942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0948" y="3730701"/>
              <a:ext cx="652081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6208" y="3732225"/>
              <a:ext cx="3539998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9448" y="3730701"/>
              <a:ext cx="652081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4707" y="3732225"/>
              <a:ext cx="2327020" cy="796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763" y="4244289"/>
              <a:ext cx="6732778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763" y="4756353"/>
              <a:ext cx="1566545" cy="7968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8423" y="4754829"/>
              <a:ext cx="652081" cy="796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43684" y="4756353"/>
              <a:ext cx="1095590" cy="796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2427" y="4754829"/>
              <a:ext cx="652081" cy="796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7687" y="4756353"/>
              <a:ext cx="580415" cy="7968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20" y="4754829"/>
              <a:ext cx="629246" cy="796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3720" y="4756353"/>
              <a:ext cx="4750054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8763" y="5268467"/>
              <a:ext cx="2003933" cy="796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5811" y="5266944"/>
              <a:ext cx="652081" cy="7968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81071" y="5268467"/>
              <a:ext cx="1177861" cy="796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2111" y="5266944"/>
              <a:ext cx="629246" cy="7968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34511" y="5268467"/>
              <a:ext cx="2767330" cy="79684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64235" y="2719222"/>
            <a:ext cx="731456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223135" algn="l"/>
              </a:tabLst>
            </a:pP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ö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800" spc="17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im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28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Cambria"/>
                <a:cs typeface="Cambria"/>
              </a:rPr>
              <a:t>bo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zuklukları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800" spc="24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imin 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erken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döneminde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Cambria"/>
                <a:cs typeface="Cambria"/>
              </a:rPr>
              <a:t>genetik,</a:t>
            </a:r>
            <a:r>
              <a:rPr sz="2800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anne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karnındaki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süreç,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doğum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sırasında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doğum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sonrası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çevresel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etkenlerin 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beyinde 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meydana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getirdiği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değişikliklerden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kaynaklanıyor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olabileceği	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düşünülmektedir.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88564" y="336804"/>
            <a:ext cx="3166872" cy="226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4836" y="728421"/>
            <a:ext cx="7333615" cy="6045835"/>
            <a:chOff x="1354836" y="728421"/>
            <a:chExt cx="7333615" cy="604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836" y="760514"/>
              <a:ext cx="569760" cy="7435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5" y="729945"/>
              <a:ext cx="1901698" cy="796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3136" y="728421"/>
              <a:ext cx="629246" cy="796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536" y="729945"/>
              <a:ext cx="1357630" cy="796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0228" y="729945"/>
              <a:ext cx="2889377" cy="796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195" y="1242009"/>
              <a:ext cx="1103172" cy="796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0" y="1240485"/>
              <a:ext cx="629246" cy="796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60" y="1242009"/>
              <a:ext cx="5748274" cy="7968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8195" y="1754073"/>
              <a:ext cx="4039997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1307" y="1752549"/>
              <a:ext cx="652081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6568" y="1754073"/>
              <a:ext cx="1200734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0468" y="1752549"/>
              <a:ext cx="652081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5727" y="1754073"/>
              <a:ext cx="580415" cy="796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1752549"/>
              <a:ext cx="629246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1759" y="1754073"/>
              <a:ext cx="868502" cy="7968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5" y="2266137"/>
              <a:ext cx="1901698" cy="796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3136" y="2264613"/>
              <a:ext cx="629246" cy="796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536" y="2266137"/>
              <a:ext cx="1357630" cy="796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0228" y="2266137"/>
              <a:ext cx="4093210" cy="7968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195" y="2778201"/>
              <a:ext cx="1103172" cy="796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0" y="2776677"/>
              <a:ext cx="629246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6960" y="2778201"/>
              <a:ext cx="5279009" cy="796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8195" y="3290265"/>
              <a:ext cx="2183765" cy="7968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836" y="3959390"/>
              <a:ext cx="569760" cy="7435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5" y="3928821"/>
              <a:ext cx="1901698" cy="7968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3136" y="3927297"/>
              <a:ext cx="629246" cy="7968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536" y="3928821"/>
              <a:ext cx="1357630" cy="7968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10228" y="3928821"/>
              <a:ext cx="4577841" cy="7968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8195" y="4440885"/>
              <a:ext cx="3710686" cy="7968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2124" y="4439361"/>
              <a:ext cx="629246" cy="7968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4524" y="4440885"/>
              <a:ext cx="2535808" cy="7968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68195" y="4953000"/>
              <a:ext cx="6711442" cy="7968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8195" y="5465063"/>
              <a:ext cx="1057490" cy="7968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40" y="5463539"/>
              <a:ext cx="629246" cy="7968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1239" y="5465063"/>
              <a:ext cx="2868041" cy="7968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2395" y="5463539"/>
              <a:ext cx="652081" cy="7968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67656" y="5465063"/>
              <a:ext cx="873048" cy="7968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63895" y="5465063"/>
              <a:ext cx="2596642" cy="7968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68195" y="5977130"/>
              <a:ext cx="2976244" cy="7968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7556" y="5975606"/>
              <a:ext cx="652081" cy="7968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42815" y="5977130"/>
              <a:ext cx="1092504" cy="7968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512" y="5975606"/>
              <a:ext cx="629246" cy="7968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10912" y="5977130"/>
              <a:ext cx="2767330" cy="79684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09600" y="741070"/>
            <a:ext cx="7757287" cy="5311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91490" indent="-228600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Nörogelişimsel 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bozuklukların,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gelişimdeki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etkisi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ilerleyen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zamanda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çevresel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faktörlere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bağlı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değişir.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Nörogelişimsel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bozuklukların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etkisini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gelişim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ve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genetik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artırabilir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veya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azaltabilir.</a:t>
            </a:r>
            <a:endParaRPr sz="2800" dirty="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Nörogelişimsel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bozuklukların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moleküler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15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etik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2800" spc="-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apıs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al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800" spc="23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ş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114" dirty="0">
                <a:solidFill>
                  <a:srgbClr val="FFFFFF"/>
                </a:solidFill>
                <a:latin typeface="Cambria"/>
                <a:cs typeface="Cambria"/>
              </a:rPr>
              <a:t>vsel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7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800" spc="14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yin 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görüntüleme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yöntemleri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ile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Cambria"/>
                <a:cs typeface="Cambria"/>
              </a:rPr>
              <a:t>yapılacak</a:t>
            </a:r>
            <a:endParaRPr sz="2800" dirty="0">
              <a:latin typeface="Cambria"/>
              <a:cs typeface="Cambria"/>
            </a:endParaRPr>
          </a:p>
          <a:p>
            <a:pPr marL="241300" marR="748030" algn="just">
              <a:lnSpc>
                <a:spcPct val="120000"/>
              </a:lnSpc>
            </a:pP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çalışmaların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hastalığın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patogenezini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ortaya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çıkaracağı</a:t>
            </a:r>
            <a:r>
              <a:rPr sz="2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düşünülmektedir.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0" y="484682"/>
            <a:ext cx="7589520" cy="1725295"/>
            <a:chOff x="800100" y="484682"/>
            <a:chExt cx="7589520" cy="1725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484682"/>
              <a:ext cx="5737733" cy="1162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047038"/>
              <a:ext cx="3930141" cy="11626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076" y="1047038"/>
              <a:ext cx="4352289" cy="11626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7439" y="615137"/>
            <a:ext cx="6921500" cy="12141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925194">
              <a:lnSpc>
                <a:spcPts val="4430"/>
              </a:lnSpc>
              <a:spcBef>
                <a:spcPts val="660"/>
              </a:spcBef>
              <a:tabLst>
                <a:tab pos="3249930" algn="l"/>
              </a:tabLst>
            </a:pPr>
            <a:r>
              <a:rPr sz="3600" spc="430" dirty="0"/>
              <a:t>NÖROGELİŞİMSEL </a:t>
            </a:r>
            <a:r>
              <a:rPr sz="3600" spc="434" dirty="0"/>
              <a:t> </a:t>
            </a:r>
            <a:r>
              <a:rPr sz="3600" spc="350" dirty="0"/>
              <a:t>BOZUKLU</a:t>
            </a:r>
            <a:r>
              <a:rPr sz="3600" spc="380" dirty="0"/>
              <a:t>K</a:t>
            </a:r>
            <a:r>
              <a:rPr sz="3600" dirty="0"/>
              <a:t>	</a:t>
            </a:r>
            <a:r>
              <a:rPr sz="3600" spc="405" dirty="0"/>
              <a:t>FAKTÖRLERİ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66800" y="1810461"/>
            <a:ext cx="4587240" cy="4631690"/>
            <a:chOff x="1066800" y="1810461"/>
            <a:chExt cx="4587240" cy="46316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1841030"/>
              <a:ext cx="569760" cy="7435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" y="1810461"/>
              <a:ext cx="3666490" cy="796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2479586"/>
              <a:ext cx="569760" cy="7435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159" y="2449017"/>
              <a:ext cx="1321054" cy="796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2847" y="2449017"/>
              <a:ext cx="1036116" cy="796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2155" y="2447493"/>
              <a:ext cx="652081" cy="796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7416" y="2449017"/>
              <a:ext cx="2706497" cy="796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3119666"/>
              <a:ext cx="569760" cy="7435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0159" y="3089097"/>
              <a:ext cx="2782697" cy="796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74364" y="3089097"/>
              <a:ext cx="1971929" cy="7968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3758222"/>
              <a:ext cx="569760" cy="7435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0159" y="3727653"/>
              <a:ext cx="2720086" cy="796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8832" y="3727653"/>
              <a:ext cx="1976374" cy="796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4396778"/>
              <a:ext cx="569760" cy="7435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159" y="4364685"/>
              <a:ext cx="592670" cy="796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5984" y="4366209"/>
              <a:ext cx="1496441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2324" y="4366209"/>
              <a:ext cx="1976374" cy="7968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5036820"/>
              <a:ext cx="569760" cy="7435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0159" y="5006339"/>
              <a:ext cx="3374009" cy="796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5675376"/>
              <a:ext cx="569760" cy="7435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0159" y="5644896"/>
              <a:ext cx="2964053" cy="79684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66571" y="1695327"/>
            <a:ext cx="4065904" cy="4550605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55" dirty="0">
                <a:latin typeface="Cambria"/>
                <a:cs typeface="Cambria"/>
              </a:rPr>
              <a:t>Genetik</a:t>
            </a:r>
            <a:r>
              <a:rPr sz="2800" spc="60" dirty="0">
                <a:latin typeface="Cambria"/>
                <a:cs typeface="Cambria"/>
              </a:rPr>
              <a:t> </a:t>
            </a:r>
            <a:r>
              <a:rPr sz="2800" spc="55" dirty="0">
                <a:latin typeface="Cambria"/>
                <a:cs typeface="Cambria"/>
              </a:rPr>
              <a:t>hastalıklar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6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55" dirty="0">
                <a:latin typeface="Cambria"/>
                <a:cs typeface="Cambria"/>
              </a:rPr>
              <a:t>Natal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55" dirty="0">
                <a:latin typeface="Cambria"/>
                <a:cs typeface="Cambria"/>
              </a:rPr>
              <a:t>(doğum)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60" dirty="0">
                <a:latin typeface="Cambria"/>
                <a:cs typeface="Cambria"/>
              </a:rPr>
              <a:t>Nöroanatomik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6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75" dirty="0">
                <a:latin typeface="Cambria"/>
                <a:cs typeface="Cambria"/>
              </a:rPr>
              <a:t>Nörokimyasal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  <a:tab pos="1553210" algn="l"/>
              </a:tabLst>
            </a:pPr>
            <a:r>
              <a:rPr sz="2800" spc="50" dirty="0">
                <a:latin typeface="Cambria"/>
                <a:cs typeface="Cambria"/>
              </a:rPr>
              <a:t>İmmün	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55" dirty="0">
                <a:latin typeface="Cambria"/>
                <a:cs typeface="Cambria"/>
              </a:rPr>
              <a:t>Genetik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75" dirty="0">
                <a:latin typeface="Cambria"/>
                <a:cs typeface="Cambria"/>
              </a:rPr>
              <a:t>Çevre</a:t>
            </a:r>
            <a:r>
              <a:rPr sz="2800" spc="35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faktörler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24</TotalTime>
  <Words>639</Words>
  <Application>Microsoft Office PowerPoint</Application>
  <PresentationFormat>Ekran Gösterisi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Arial MT</vt:lpstr>
      <vt:lpstr>Cambria</vt:lpstr>
      <vt:lpstr>Century Gothic</vt:lpstr>
      <vt:lpstr>Uçak İzi</vt:lpstr>
      <vt:lpstr>PowerPoint Sunusu</vt:lpstr>
      <vt:lpstr>NÖROGELİŞİMSEL  BOZUKLUKLAR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NÖROGELİŞİMSEL  BOZUKLUK FAKTÖRLERİ</vt:lpstr>
      <vt:lpstr>BÜYÜME VE GELİŞME</vt:lpstr>
      <vt:lpstr>NÖROGELİŞİMSEL BOZUKLUK</vt:lpstr>
      <vt:lpstr>NÖROGELİŞİM VE  NÖROPLASTİSİTE</vt:lpstr>
      <vt:lpstr>PowerPoint Sunusu</vt:lpstr>
      <vt:lpstr>NÖRAL PLASTİSİTE</vt:lpstr>
      <vt:lpstr>ÖRNEK</vt:lpstr>
      <vt:lpstr>PowerPoint Sunusu</vt:lpstr>
      <vt:lpstr>ANEMNEZ</vt:lpstr>
      <vt:lpstr>NÖROGELİŞİMSEL  BOZUKLUKLARDA TEDAVİ</vt:lpstr>
      <vt:lpstr>KAYNAKLAR: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Selçuk</dc:creator>
  <cp:lastModifiedBy>User</cp:lastModifiedBy>
  <cp:revision>2</cp:revision>
  <dcterms:created xsi:type="dcterms:W3CDTF">2023-05-30T10:40:02Z</dcterms:created>
  <dcterms:modified xsi:type="dcterms:W3CDTF">2023-06-07T10:39:44Z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2023-05-30T00:00:00Z</vt:filetime>
  </property>
</Properties>
</file>