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78" r:id="rId2"/>
    <p:sldId id="279" r:id="rId3"/>
    <p:sldId id="280" r:id="rId4"/>
    <p:sldId id="304" r:id="rId5"/>
    <p:sldId id="305" r:id="rId6"/>
    <p:sldId id="306" r:id="rId7"/>
    <p:sldId id="281" r:id="rId8"/>
    <p:sldId id="282" r:id="rId9"/>
    <p:sldId id="283" r:id="rId10"/>
    <p:sldId id="284" r:id="rId11"/>
    <p:sldId id="285" r:id="rId12"/>
    <p:sldId id="286" r:id="rId13"/>
    <p:sldId id="308" r:id="rId14"/>
    <p:sldId id="307"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287" r:id="rId37"/>
    <p:sldId id="288" r:id="rId38"/>
    <p:sldId id="289" r:id="rId39"/>
    <p:sldId id="290" r:id="rId40"/>
    <p:sldId id="27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2.12.2022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72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2.12.2022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78738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2.12.2022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347101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2.12.2022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228715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117BF43-9B71-45FC-8807-A69D1601F6B5}" type="datetimeFigureOut">
              <a:rPr lang="tr-TR" smtClean="0"/>
              <a:t>2.12.2022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61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117BF43-9B71-45FC-8807-A69D1601F6B5}" type="datetimeFigureOut">
              <a:rPr lang="tr-TR" smtClean="0"/>
              <a:t>2.12.2022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588620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117BF43-9B71-45FC-8807-A69D1601F6B5}" type="datetimeFigureOut">
              <a:rPr lang="tr-TR" smtClean="0"/>
              <a:t>2.12.2022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289876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117BF43-9B71-45FC-8807-A69D1601F6B5}" type="datetimeFigureOut">
              <a:rPr lang="tr-TR" smtClean="0"/>
              <a:t>2.12.2022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279523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17BF43-9B71-45FC-8807-A69D1601F6B5}" type="datetimeFigureOut">
              <a:rPr lang="tr-TR" smtClean="0"/>
              <a:t>2.12.2022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15423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17BF43-9B71-45FC-8807-A69D1601F6B5}" type="datetimeFigureOut">
              <a:rPr lang="tr-TR" smtClean="0"/>
              <a:t>2.12.2022</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BEFCE6-C37B-437F-ADF3-8387AEB3F466}" type="slidenum">
              <a:rPr lang="tr-TR" smtClean="0"/>
              <a:t>‹#›</a:t>
            </a:fld>
            <a:endParaRPr lang="tr-TR"/>
          </a:p>
        </p:txBody>
      </p:sp>
    </p:spTree>
    <p:extLst>
      <p:ext uri="{BB962C8B-B14F-4D97-AF65-F5344CB8AC3E}">
        <p14:creationId xmlns:p14="http://schemas.microsoft.com/office/powerpoint/2010/main" val="108458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117BF43-9B71-45FC-8807-A69D1601F6B5}" type="datetimeFigureOut">
              <a:rPr lang="tr-TR" smtClean="0"/>
              <a:t>2.12.2022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01615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17BF43-9B71-45FC-8807-A69D1601F6B5}" type="datetimeFigureOut">
              <a:rPr lang="tr-TR" smtClean="0"/>
              <a:t>2.12.2022</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BBEFCE6-C37B-437F-ADF3-8387AEB3F466}"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97661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tr/url?sa=i&amp;rct=j&amp;q=&amp;esrc=s&amp;source=images&amp;cd=&amp;ved=2ahUKEwiat_ry1r_eAhXNKVAKHQi5BU4QjRx6BAgBEAU&amp;url=http://www.milliyet.com.tr/sorumluluk-almak-onlari-korkutuyor-pembenar-detay-cocuk-1603047/&amp;psig=AOvVaw0UHeXV9UQvsrwX7fQYTzRa&amp;ust=154159065011869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26608" y="4318920"/>
            <a:ext cx="12388948" cy="3028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a:off x="-126608" y="4621749"/>
            <a:ext cx="12388948" cy="2257865"/>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369559" y="2813303"/>
            <a:ext cx="9734267" cy="1077218"/>
          </a:xfrm>
          <a:prstGeom prst="rect">
            <a:avLst/>
          </a:prstGeom>
          <a:noFill/>
        </p:spPr>
        <p:txBody>
          <a:bodyPr wrap="none" rtlCol="0">
            <a:spAutoFit/>
          </a:bodyPr>
          <a:lstStyle/>
          <a:p>
            <a:pPr algn="ctr"/>
            <a:r>
              <a:rPr lang="tr-TR" sz="4000" b="1" dirty="0" smtClean="0">
                <a:solidFill>
                  <a:srgbClr val="0202BE"/>
                </a:solidFill>
              </a:rPr>
              <a:t>SEYHAN REHBERLİK VE ARAŞTIRMA MERKEZİ</a:t>
            </a:r>
          </a:p>
          <a:p>
            <a:pPr algn="ctr"/>
            <a:r>
              <a:rPr lang="tr-TR" sz="2400" b="1" dirty="0" smtClean="0"/>
              <a:t>OKUL ÖNCESİ DÖNEMDE SORUMLULUK DUYGUSU GELİŞTİRME</a:t>
            </a:r>
            <a:endParaRPr lang="tr-TR" sz="2400" b="1" dirty="0">
              <a:solidFill>
                <a:schemeClr val="bg1"/>
              </a:solidFill>
            </a:endParaRPr>
          </a:p>
        </p:txBody>
      </p:sp>
      <p:sp>
        <p:nvSpPr>
          <p:cNvPr id="6" name="Metin kutusu 5"/>
          <p:cNvSpPr txBox="1"/>
          <p:nvPr/>
        </p:nvSpPr>
        <p:spPr>
          <a:xfrm>
            <a:off x="4997724" y="5908430"/>
            <a:ext cx="2098074" cy="646331"/>
          </a:xfrm>
          <a:prstGeom prst="rect">
            <a:avLst/>
          </a:prstGeom>
          <a:noFill/>
        </p:spPr>
        <p:txBody>
          <a:bodyPr wrap="none" rtlCol="0">
            <a:spAutoFit/>
          </a:bodyPr>
          <a:lstStyle/>
          <a:p>
            <a:pPr algn="ctr"/>
            <a:r>
              <a:rPr lang="tr-TR" b="1" dirty="0">
                <a:solidFill>
                  <a:schemeClr val="bg1">
                    <a:lumMod val="65000"/>
                  </a:schemeClr>
                </a:solidFill>
              </a:rPr>
              <a:t/>
            </a:r>
            <a:br>
              <a:rPr lang="tr-TR" b="1" dirty="0">
                <a:solidFill>
                  <a:schemeClr val="bg1">
                    <a:lumMod val="65000"/>
                  </a:schemeClr>
                </a:solidFill>
              </a:rPr>
            </a:br>
            <a:r>
              <a:rPr lang="tr-TR" b="1" dirty="0" smtClean="0">
                <a:solidFill>
                  <a:schemeClr val="bg1">
                    <a:lumMod val="65000"/>
                  </a:schemeClr>
                </a:solidFill>
              </a:rPr>
              <a:t>OKUL PDR BÖLÜMÜ</a:t>
            </a:r>
            <a:endParaRPr lang="tr-TR" b="1" dirty="0">
              <a:solidFill>
                <a:schemeClr val="bg1">
                  <a:lumMod val="65000"/>
                </a:schemeClr>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258" y="301083"/>
            <a:ext cx="2542479" cy="2512220"/>
          </a:xfrm>
          <a:prstGeom prst="rect">
            <a:avLst/>
          </a:prstGeom>
        </p:spPr>
      </p:pic>
    </p:spTree>
    <p:extLst>
      <p:ext uri="{BB962C8B-B14F-4D97-AF65-F5344CB8AC3E}">
        <p14:creationId xmlns:p14="http://schemas.microsoft.com/office/powerpoint/2010/main" val="368139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DE</a:t>
            </a:r>
            <a:r>
              <a:rPr lang="tr-TR" b="1" dirty="0"/>
              <a:t>ĞİŞİ</a:t>
            </a:r>
            <a:r>
              <a:rPr lang="tr-TR" dirty="0"/>
              <a:t>K YA</a:t>
            </a:r>
            <a:r>
              <a:rPr lang="tr-TR" b="1" dirty="0"/>
              <a:t>Ş </a:t>
            </a:r>
            <a:r>
              <a:rPr lang="tr-TR" dirty="0"/>
              <a:t>GRUPLARINDAK</a:t>
            </a:r>
            <a:r>
              <a:rPr lang="tr-TR" b="1" dirty="0"/>
              <a:t>İ </a:t>
            </a:r>
            <a:r>
              <a:rPr lang="tr-TR" dirty="0"/>
              <a:t>ÇOCUKLARIN ALAB</a:t>
            </a:r>
            <a:r>
              <a:rPr lang="tr-TR" b="1" dirty="0"/>
              <a:t>İ</a:t>
            </a:r>
            <a:r>
              <a:rPr lang="tr-TR" dirty="0"/>
              <a:t>LECEKLER</a:t>
            </a:r>
            <a:r>
              <a:rPr lang="tr-TR" b="1" dirty="0"/>
              <a:t>İ </a:t>
            </a:r>
            <a:r>
              <a:rPr lang="tr-TR" dirty="0"/>
              <a:t>SORUMLULUKLAR </a:t>
            </a:r>
            <a:br>
              <a:rPr lang="tr-TR" dirty="0"/>
            </a:br>
            <a:endParaRPr lang="tr-TR" dirty="0"/>
          </a:p>
        </p:txBody>
      </p:sp>
      <p:sp>
        <p:nvSpPr>
          <p:cNvPr id="3" name="İçerik Yer Tutucusu 2"/>
          <p:cNvSpPr>
            <a:spLocks noGrp="1"/>
          </p:cNvSpPr>
          <p:nvPr>
            <p:ph idx="1"/>
          </p:nvPr>
        </p:nvSpPr>
        <p:spPr>
          <a:xfrm>
            <a:off x="623455" y="1845734"/>
            <a:ext cx="11014363" cy="4023360"/>
          </a:xfrm>
        </p:spPr>
        <p:txBody>
          <a:bodyPr>
            <a:normAutofit fontScale="77500" lnSpcReduction="20000"/>
          </a:bodyPr>
          <a:lstStyle/>
          <a:p>
            <a:r>
              <a:rPr lang="tr-TR" sz="3100" dirty="0" smtClean="0">
                <a:solidFill>
                  <a:srgbClr val="002060"/>
                </a:solidFill>
              </a:rPr>
              <a:t>2 </a:t>
            </a:r>
            <a:r>
              <a:rPr lang="tr-TR" sz="3100" dirty="0">
                <a:solidFill>
                  <a:srgbClr val="002060"/>
                </a:solidFill>
              </a:rPr>
              <a:t>ve 3 Yaş Çocuklarının Alabilecekleri Sorumluluklar: </a:t>
            </a:r>
          </a:p>
          <a:p>
            <a:r>
              <a:rPr lang="tr-TR" sz="2400" dirty="0"/>
              <a:t>• Oyuncakları toplamak ve onları yerlerine </a:t>
            </a:r>
            <a:r>
              <a:rPr lang="tr-TR" sz="2400" dirty="0" smtClean="0"/>
              <a:t>koymak</a:t>
            </a:r>
          </a:p>
          <a:p>
            <a:r>
              <a:rPr lang="tr-TR" sz="2400" dirty="0" smtClean="0"/>
              <a:t> </a:t>
            </a:r>
            <a:r>
              <a:rPr lang="tr-TR" sz="2400" dirty="0"/>
              <a:t>• Kitap ve dergileri gerekli yerlere </a:t>
            </a:r>
            <a:r>
              <a:rPr lang="tr-TR" sz="2400" dirty="0" smtClean="0"/>
              <a:t>koymak</a:t>
            </a:r>
          </a:p>
          <a:p>
            <a:r>
              <a:rPr lang="tr-TR" sz="2400" dirty="0" smtClean="0"/>
              <a:t> </a:t>
            </a:r>
            <a:r>
              <a:rPr lang="tr-TR" sz="2400" dirty="0"/>
              <a:t>• Peçete, tabak ve çatal kaşıkları sofraya koymak (ama istenen biçimde olmayabilir) </a:t>
            </a:r>
          </a:p>
          <a:p>
            <a:r>
              <a:rPr lang="tr-TR" sz="2400" dirty="0"/>
              <a:t>• Basit yiyeceklerin hazırlanmasına yardımcı olmak (kek yaparken malzemeleri karıştırmak) </a:t>
            </a:r>
            <a:endParaRPr lang="tr-TR" sz="2400" dirty="0" smtClean="0"/>
          </a:p>
          <a:p>
            <a:r>
              <a:rPr lang="tr-TR" sz="2400" dirty="0" smtClean="0"/>
              <a:t>• </a:t>
            </a:r>
            <a:r>
              <a:rPr lang="tr-TR" sz="2400" dirty="0"/>
              <a:t>Bir şeyler yedikten sonra kendi kirli tabaklarını </a:t>
            </a:r>
            <a:r>
              <a:rPr lang="tr-TR" sz="2400" dirty="0" smtClean="0"/>
              <a:t>kaldırmak</a:t>
            </a:r>
          </a:p>
          <a:p>
            <a:r>
              <a:rPr lang="tr-TR" sz="2400" dirty="0" smtClean="0"/>
              <a:t> </a:t>
            </a:r>
            <a:r>
              <a:rPr lang="tr-TR" sz="2400" dirty="0"/>
              <a:t>• Kendisiyle ilgili bazı durumlarla ilgili seçme imkânının sunulması sonucunda karar verme yeteneğinin gelişmesi </a:t>
            </a:r>
            <a:endParaRPr lang="tr-TR" sz="2400" dirty="0" smtClean="0"/>
          </a:p>
          <a:p>
            <a:r>
              <a:rPr lang="tr-TR" sz="2400" dirty="0" smtClean="0"/>
              <a:t>• </a:t>
            </a:r>
            <a:r>
              <a:rPr lang="tr-TR" sz="2400" dirty="0"/>
              <a:t>Sofranın toplanmasına yardımcı </a:t>
            </a:r>
            <a:r>
              <a:rPr lang="tr-TR" sz="2400" dirty="0" smtClean="0"/>
              <a:t>olmak</a:t>
            </a:r>
          </a:p>
          <a:p>
            <a:r>
              <a:rPr lang="tr-TR" sz="2400" dirty="0" smtClean="0"/>
              <a:t> </a:t>
            </a:r>
            <a:r>
              <a:rPr lang="tr-TR" sz="2400" dirty="0"/>
              <a:t>• Yardımla giyinmek ve soyunmak </a:t>
            </a:r>
          </a:p>
          <a:p>
            <a:r>
              <a:rPr lang="tr-TR" sz="2400" dirty="0"/>
              <a:t>• Ayakkabısını dolaba </a:t>
            </a:r>
            <a:r>
              <a:rPr lang="tr-TR" dirty="0"/>
              <a:t>koymak </a:t>
            </a:r>
          </a:p>
        </p:txBody>
      </p:sp>
    </p:spTree>
    <p:extLst>
      <p:ext uri="{BB962C8B-B14F-4D97-AF65-F5344CB8AC3E}">
        <p14:creationId xmlns:p14="http://schemas.microsoft.com/office/powerpoint/2010/main" val="115430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4- 5 Ya</a:t>
            </a:r>
            <a:r>
              <a:rPr lang="tr-TR" b="1" dirty="0"/>
              <a:t>ş </a:t>
            </a:r>
            <a:r>
              <a:rPr lang="tr-TR" dirty="0"/>
              <a:t>Çocuklarının Alabilecekleri Sorumluluklar: </a:t>
            </a:r>
            <a:br>
              <a:rPr lang="tr-TR" dirty="0"/>
            </a:br>
            <a:endParaRPr lang="tr-TR" dirty="0"/>
          </a:p>
        </p:txBody>
      </p:sp>
      <p:sp>
        <p:nvSpPr>
          <p:cNvPr id="3" name="İçerik Yer Tutucusu 2"/>
          <p:cNvSpPr>
            <a:spLocks noGrp="1"/>
          </p:cNvSpPr>
          <p:nvPr>
            <p:ph idx="1"/>
          </p:nvPr>
        </p:nvSpPr>
        <p:spPr>
          <a:xfrm>
            <a:off x="235527" y="1357745"/>
            <a:ext cx="11956473" cy="4511349"/>
          </a:xfrm>
        </p:spPr>
        <p:txBody>
          <a:bodyPr>
            <a:noAutofit/>
          </a:bodyPr>
          <a:lstStyle/>
          <a:p>
            <a:r>
              <a:rPr lang="tr-TR" sz="1800" dirty="0" smtClean="0"/>
              <a:t>• </a:t>
            </a:r>
            <a:r>
              <a:rPr lang="tr-TR" sz="1800" dirty="0"/>
              <a:t>Sofrayı </a:t>
            </a:r>
            <a:r>
              <a:rPr lang="tr-TR" sz="1800" dirty="0" smtClean="0"/>
              <a:t>kurmak</a:t>
            </a:r>
          </a:p>
          <a:p>
            <a:r>
              <a:rPr lang="tr-TR" sz="1800" dirty="0" smtClean="0"/>
              <a:t> </a:t>
            </a:r>
            <a:r>
              <a:rPr lang="tr-TR" sz="1800" dirty="0"/>
              <a:t>• Oyun oynadıktan sonra oyuncaklarını veya kendine ait eşyaları yerlerine </a:t>
            </a:r>
            <a:r>
              <a:rPr lang="tr-TR" sz="1800" dirty="0" smtClean="0"/>
              <a:t>kaldırmak</a:t>
            </a:r>
          </a:p>
          <a:p>
            <a:r>
              <a:rPr lang="tr-TR" sz="1800" dirty="0" smtClean="0"/>
              <a:t> </a:t>
            </a:r>
            <a:r>
              <a:rPr lang="tr-TR" sz="1800" dirty="0"/>
              <a:t>• Oyun oynarken nerede olacağını anne babasına söylemek </a:t>
            </a:r>
            <a:endParaRPr lang="tr-TR" sz="1800" dirty="0" smtClean="0"/>
          </a:p>
          <a:p>
            <a:r>
              <a:rPr lang="tr-TR" sz="1800" dirty="0" smtClean="0"/>
              <a:t>• </a:t>
            </a:r>
            <a:r>
              <a:rPr lang="tr-TR" sz="1800" dirty="0"/>
              <a:t>Toz alma gibi basit ev işlerinde yardımcı </a:t>
            </a:r>
            <a:r>
              <a:rPr lang="tr-TR" sz="1800" dirty="0" smtClean="0"/>
              <a:t>olmak</a:t>
            </a:r>
          </a:p>
          <a:p>
            <a:r>
              <a:rPr lang="tr-TR" sz="1800" dirty="0" smtClean="0"/>
              <a:t> </a:t>
            </a:r>
            <a:r>
              <a:rPr lang="tr-TR" sz="1800" dirty="0"/>
              <a:t>• Bulaşık makinesinin doldurulmasına yardım etmek </a:t>
            </a:r>
            <a:endParaRPr lang="tr-TR" sz="1800" dirty="0" smtClean="0"/>
          </a:p>
          <a:p>
            <a:r>
              <a:rPr lang="tr-TR" sz="1800" dirty="0" smtClean="0"/>
              <a:t>• </a:t>
            </a:r>
            <a:r>
              <a:rPr lang="tr-TR" sz="1800" dirty="0"/>
              <a:t>Alışveriş dönüşü malzemelerin yerleştirilmesine yardımcı </a:t>
            </a:r>
            <a:r>
              <a:rPr lang="tr-TR" sz="1800" dirty="0" smtClean="0"/>
              <a:t>olmak</a:t>
            </a:r>
          </a:p>
          <a:p>
            <a:r>
              <a:rPr lang="tr-TR" sz="1800" dirty="0" smtClean="0"/>
              <a:t> </a:t>
            </a:r>
            <a:r>
              <a:rPr lang="tr-TR" sz="1800" dirty="0"/>
              <a:t>• Alışveriş sırasında malzemelerin raflardan alınmasına yardımcı olmak </a:t>
            </a:r>
            <a:endParaRPr lang="tr-TR" sz="1800" dirty="0" smtClean="0"/>
          </a:p>
          <a:p>
            <a:r>
              <a:rPr lang="tr-TR" sz="1800" dirty="0" smtClean="0"/>
              <a:t>• </a:t>
            </a:r>
            <a:r>
              <a:rPr lang="tr-TR" sz="1800" dirty="0"/>
              <a:t>Basit bazı yiyeceklerin hazırlanmasına yardım etmek • Yatağını düzeltmek </a:t>
            </a:r>
          </a:p>
          <a:p>
            <a:r>
              <a:rPr lang="tr-TR" sz="1800" dirty="0"/>
              <a:t>• Yemeklerini tabağına koymak </a:t>
            </a:r>
          </a:p>
          <a:p>
            <a:r>
              <a:rPr lang="tr-TR" sz="1800" dirty="0"/>
              <a:t>• Tek başına uyumak </a:t>
            </a:r>
          </a:p>
          <a:p>
            <a:r>
              <a:rPr lang="tr-TR" sz="1800" dirty="0"/>
              <a:t>• Dişlerini fırçalamak </a:t>
            </a:r>
          </a:p>
          <a:p>
            <a:r>
              <a:rPr lang="tr-TR" sz="1800" dirty="0"/>
              <a:t>• Ellerini ve yüzünü yıkamak </a:t>
            </a:r>
          </a:p>
        </p:txBody>
      </p:sp>
    </p:spTree>
    <p:extLst>
      <p:ext uri="{BB962C8B-B14F-4D97-AF65-F5344CB8AC3E}">
        <p14:creationId xmlns:p14="http://schemas.microsoft.com/office/powerpoint/2010/main" val="209488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6 </a:t>
            </a:r>
            <a:r>
              <a:rPr lang="tr-TR" dirty="0"/>
              <a:t>Ya</a:t>
            </a:r>
            <a:r>
              <a:rPr lang="tr-TR" b="1" dirty="0"/>
              <a:t>ş </a:t>
            </a:r>
            <a:r>
              <a:rPr lang="tr-TR" dirty="0"/>
              <a:t>Çocuklarının Alabilecekleri Sorumluluklar: </a:t>
            </a:r>
            <a:br>
              <a:rPr lang="tr-TR" dirty="0"/>
            </a:br>
            <a:endParaRPr lang="tr-TR" dirty="0"/>
          </a:p>
        </p:txBody>
      </p:sp>
      <p:sp>
        <p:nvSpPr>
          <p:cNvPr id="3" name="İçerik Yer Tutucusu 2"/>
          <p:cNvSpPr>
            <a:spLocks noGrp="1"/>
          </p:cNvSpPr>
          <p:nvPr>
            <p:ph idx="1"/>
          </p:nvPr>
        </p:nvSpPr>
        <p:spPr/>
        <p:txBody>
          <a:bodyPr>
            <a:normAutofit/>
          </a:bodyPr>
          <a:lstStyle/>
          <a:p>
            <a:r>
              <a:rPr lang="tr-TR" dirty="0" smtClean="0"/>
              <a:t>• </a:t>
            </a:r>
            <a:r>
              <a:rPr lang="tr-TR" dirty="0"/>
              <a:t>Çok ağır olmayan poşetleri taşımak </a:t>
            </a:r>
          </a:p>
          <a:p>
            <a:r>
              <a:rPr lang="tr-TR" dirty="0"/>
              <a:t>• Sofrayı, her şeyi yerli yerine koyarak </a:t>
            </a:r>
            <a:r>
              <a:rPr lang="tr-TR" dirty="0" smtClean="0"/>
              <a:t>hazırlamak</a:t>
            </a:r>
          </a:p>
          <a:p>
            <a:r>
              <a:rPr lang="tr-TR" dirty="0" smtClean="0"/>
              <a:t> </a:t>
            </a:r>
            <a:r>
              <a:rPr lang="tr-TR" dirty="0"/>
              <a:t>• Yatakları düzeltmek ve odasını </a:t>
            </a:r>
            <a:r>
              <a:rPr lang="tr-TR" dirty="0" smtClean="0"/>
              <a:t>temizlemek</a:t>
            </a:r>
          </a:p>
          <a:p>
            <a:r>
              <a:rPr lang="tr-TR" dirty="0" smtClean="0"/>
              <a:t> </a:t>
            </a:r>
            <a:r>
              <a:rPr lang="tr-TR" dirty="0"/>
              <a:t>• Basit bir kahvaltıyı hazırlamak, </a:t>
            </a:r>
            <a:endParaRPr lang="tr-TR" dirty="0" smtClean="0"/>
          </a:p>
          <a:p>
            <a:r>
              <a:rPr lang="tr-TR" dirty="0" smtClean="0"/>
              <a:t>• </a:t>
            </a:r>
            <a:r>
              <a:rPr lang="tr-TR" dirty="0"/>
              <a:t>Yedikten sonra kirlilerini kendi başına kaldırmak</a:t>
            </a:r>
            <a:r>
              <a:rPr lang="tr-TR" dirty="0" smtClean="0"/>
              <a:t>,</a:t>
            </a:r>
          </a:p>
          <a:p>
            <a:r>
              <a:rPr lang="tr-TR" dirty="0" smtClean="0"/>
              <a:t> </a:t>
            </a:r>
            <a:r>
              <a:rPr lang="tr-TR" dirty="0"/>
              <a:t>• Giyeceklerini önerileri dikkate alarak seçmek ve kendi başına giyinmek</a:t>
            </a:r>
            <a:r>
              <a:rPr lang="tr-TR" dirty="0" smtClean="0"/>
              <a:t>,</a:t>
            </a:r>
          </a:p>
          <a:p>
            <a:r>
              <a:rPr lang="tr-TR" dirty="0" smtClean="0"/>
              <a:t> </a:t>
            </a:r>
            <a:r>
              <a:rPr lang="tr-TR" dirty="0"/>
              <a:t>• Kirli giyeceklerini sepete atmak, </a:t>
            </a:r>
          </a:p>
          <a:p>
            <a:r>
              <a:rPr lang="tr-TR" dirty="0"/>
              <a:t>• Kıyafetlerini katlayıp dolaba </a:t>
            </a:r>
            <a:r>
              <a:rPr lang="tr-TR" dirty="0" smtClean="0"/>
              <a:t>yerleştirmek</a:t>
            </a:r>
          </a:p>
          <a:p>
            <a:r>
              <a:rPr lang="tr-TR" dirty="0" smtClean="0"/>
              <a:t> </a:t>
            </a:r>
            <a:endParaRPr lang="tr-TR" dirty="0"/>
          </a:p>
        </p:txBody>
      </p:sp>
    </p:spTree>
    <p:extLst>
      <p:ext uri="{BB962C8B-B14F-4D97-AF65-F5344CB8AC3E}">
        <p14:creationId xmlns:p14="http://schemas.microsoft.com/office/powerpoint/2010/main" val="379226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789709"/>
            <a:ext cx="10058400" cy="947651"/>
          </a:xfrm>
        </p:spPr>
        <p:txBody>
          <a:bodyPr>
            <a:noAutofit/>
          </a:bodyPr>
          <a:lstStyle/>
          <a:p>
            <a:r>
              <a:rPr lang="tr-TR" sz="3600" b="1" dirty="0" smtClean="0"/>
              <a:t>6 </a:t>
            </a:r>
            <a:r>
              <a:rPr lang="tr-TR" sz="3600" b="1" dirty="0"/>
              <a:t>Yaş Çocuklarının Alabilecekleri Sorumluluklar: </a:t>
            </a:r>
            <a:br>
              <a:rPr lang="tr-TR" sz="3600" b="1" dirty="0"/>
            </a:br>
            <a:endParaRPr lang="tr-TR" sz="3600" b="1" dirty="0"/>
          </a:p>
        </p:txBody>
      </p:sp>
      <p:sp>
        <p:nvSpPr>
          <p:cNvPr id="3" name="İçerik Yer Tutucusu 2"/>
          <p:cNvSpPr>
            <a:spLocks noGrp="1"/>
          </p:cNvSpPr>
          <p:nvPr>
            <p:ph idx="1"/>
          </p:nvPr>
        </p:nvSpPr>
        <p:spPr/>
        <p:txBody>
          <a:bodyPr/>
          <a:lstStyle/>
          <a:p>
            <a:r>
              <a:rPr lang="tr-TR" dirty="0"/>
              <a:t>• Telefona gerektiği şekilde cevap vermek, </a:t>
            </a:r>
          </a:p>
          <a:p>
            <a:r>
              <a:rPr lang="tr-TR" dirty="0"/>
              <a:t>• Ayakkabılarını bağlamayı öğrenmek, </a:t>
            </a:r>
          </a:p>
          <a:p>
            <a:r>
              <a:rPr lang="tr-TR" dirty="0"/>
              <a:t>• Banyo yaparken vücudunun bir kısmını sabunlamak</a:t>
            </a:r>
          </a:p>
          <a:p>
            <a:r>
              <a:rPr lang="tr-TR" dirty="0"/>
              <a:t> • Kendi kendine hazırlanmak (saçını tarama) </a:t>
            </a:r>
          </a:p>
          <a:p>
            <a:r>
              <a:rPr lang="tr-TR" dirty="0"/>
              <a:t>• Okul çantasını hazırlamak </a:t>
            </a:r>
          </a:p>
          <a:p>
            <a:r>
              <a:rPr lang="tr-TR" dirty="0"/>
              <a:t>• Düğme veya fermuarlı kıyafetleri yardımsız giymek </a:t>
            </a:r>
          </a:p>
          <a:p>
            <a:endParaRPr lang="tr-TR" dirty="0"/>
          </a:p>
        </p:txBody>
      </p:sp>
    </p:spTree>
    <p:extLst>
      <p:ext uri="{BB962C8B-B14F-4D97-AF65-F5344CB8AC3E}">
        <p14:creationId xmlns:p14="http://schemas.microsoft.com/office/powerpoint/2010/main" val="1743347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b="1" dirty="0">
                <a:solidFill>
                  <a:schemeClr val="accent1">
                    <a:lumMod val="60000"/>
                    <a:lumOff val="40000"/>
                  </a:schemeClr>
                </a:solidFill>
                <a:latin typeface="Arial" panose="020B0604020202020204" pitchFamily="34" charset="0"/>
                <a:cs typeface="Arial" panose="020B0604020202020204" pitchFamily="34" charset="0"/>
              </a:rPr>
              <a:t>Sorumluluk bilincini geliştirmede ailenin rolü</a:t>
            </a:r>
            <a:endParaRPr lang="tr-TR" dirty="0"/>
          </a:p>
        </p:txBody>
      </p:sp>
      <p:pic>
        <p:nvPicPr>
          <p:cNvPr id="4" name="İçerik Yer Tutucusu 3" descr="https://i.anneysen.com/uploads/152881027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81" y="1620982"/>
            <a:ext cx="10166464" cy="279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983673" y="4419600"/>
            <a:ext cx="10709564" cy="1785104"/>
          </a:xfrm>
          <a:prstGeom prst="rect">
            <a:avLst/>
          </a:prstGeom>
        </p:spPr>
        <p:txBody>
          <a:bodyPr wrap="square">
            <a:spAutoFit/>
          </a:bodyPr>
          <a:lstStyle/>
          <a:p>
            <a:pPr algn="ctr">
              <a:defRPr/>
            </a:pPr>
            <a:r>
              <a:rPr lang="tr-TR" sz="2000" b="1" dirty="0" smtClean="0">
                <a:solidFill>
                  <a:srgbClr val="C00000"/>
                </a:solidFill>
                <a:latin typeface="Arial" panose="020B0604020202020204" pitchFamily="34" charset="0"/>
                <a:cs typeface="Arial" panose="020B0604020202020204" pitchFamily="34" charset="0"/>
              </a:rPr>
              <a:t>Çocuğunuzun </a:t>
            </a:r>
            <a:r>
              <a:rPr lang="tr-TR" sz="2000" b="1" dirty="0">
                <a:solidFill>
                  <a:srgbClr val="C00000"/>
                </a:solidFill>
                <a:latin typeface="Arial" panose="020B0604020202020204" pitchFamily="34" charset="0"/>
                <a:cs typeface="Arial" panose="020B0604020202020204" pitchFamily="34" charset="0"/>
              </a:rPr>
              <a:t>yaşına uygun sorumluluklar verin</a:t>
            </a:r>
            <a:r>
              <a:rPr lang="tr-TR" dirty="0">
                <a:solidFill>
                  <a:srgbClr val="C00000"/>
                </a:solidFill>
                <a:latin typeface="Arial" panose="020B0604020202020204" pitchFamily="34" charset="0"/>
                <a:cs typeface="Arial" panose="020B0604020202020204" pitchFamily="34" charset="0"/>
              </a:rPr>
              <a:t> </a:t>
            </a:r>
          </a:p>
          <a:p>
            <a:pPr>
              <a:defRPr/>
            </a:pPr>
            <a:r>
              <a:rPr lang="tr-TR" b="1" dirty="0" smtClean="0">
                <a:latin typeface="Arial" panose="020B0604020202020204" pitchFamily="34" charset="0"/>
                <a:cs typeface="Arial" panose="020B0604020202020204" pitchFamily="34" charset="0"/>
              </a:rPr>
              <a:t>  Çocukların </a:t>
            </a:r>
            <a:r>
              <a:rPr lang="tr-TR" b="1" dirty="0">
                <a:latin typeface="Arial" panose="020B0604020202020204" pitchFamily="34" charset="0"/>
                <a:cs typeface="Arial" panose="020B0604020202020204" pitchFamily="34" charset="0"/>
              </a:rPr>
              <a:t>özellikle yaşına ve cinsiyetine uygun sorumluluk vermek, sorumluluk bilincinin gelişmesi için en önemli püf noktalarından biridir. Örneğin 3-4 yaşındaki bir çocuktan dağıttığı oyuncakları toplamasını isteyebilirsiniz, ancak her sabah uyandığında yatağını toplamasını beklemek için henüz zamana ihtiyacınız olabilir.</a:t>
            </a:r>
          </a:p>
          <a:p>
            <a:pPr>
              <a:defRPr/>
            </a:pPr>
            <a:endParaRPr lang="tr-TR" altLang="tr-TR" dirty="0"/>
          </a:p>
        </p:txBody>
      </p:sp>
    </p:spTree>
    <p:extLst>
      <p:ext uri="{BB962C8B-B14F-4D97-AF65-F5344CB8AC3E}">
        <p14:creationId xmlns:p14="http://schemas.microsoft.com/office/powerpoint/2010/main" val="3608475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7608" y="688385"/>
            <a:ext cx="10058400" cy="1450757"/>
          </a:xfrm>
        </p:spPr>
        <p:txBody>
          <a:bodyPr>
            <a:normAutofit fontScale="90000"/>
          </a:bodyPr>
          <a:lstStyle/>
          <a:p>
            <a:r>
              <a:rPr lang="tr-TR" altLang="tr-TR" b="1" dirty="0">
                <a:solidFill>
                  <a:schemeClr val="accent1">
                    <a:lumMod val="60000"/>
                    <a:lumOff val="40000"/>
                  </a:schemeClr>
                </a:solidFill>
                <a:latin typeface="Arial" panose="020B0604020202020204" pitchFamily="34" charset="0"/>
                <a:cs typeface="Arial" panose="020B0604020202020204" pitchFamily="34" charset="0"/>
              </a:rPr>
              <a:t>SORUMLULUK BİLİNCİNİ GELİŞTİRMEDE AİLENİN ROLÜ</a:t>
            </a:r>
            <a:br>
              <a:rPr lang="tr-TR" altLang="tr-TR" b="1" dirty="0">
                <a:solidFill>
                  <a:schemeClr val="accent1">
                    <a:lumMod val="60000"/>
                    <a:lumOff val="40000"/>
                  </a:schemeClr>
                </a:solidFill>
                <a:latin typeface="Arial" panose="020B0604020202020204" pitchFamily="34" charset="0"/>
                <a:cs typeface="Arial" panose="020B0604020202020204" pitchFamily="34" charset="0"/>
              </a:rPr>
            </a:br>
            <a:endParaRPr lang="tr-TR" dirty="0"/>
          </a:p>
        </p:txBody>
      </p:sp>
      <p:sp>
        <p:nvSpPr>
          <p:cNvPr id="3" name="İçerik Yer Tutucusu 2"/>
          <p:cNvSpPr>
            <a:spLocks noGrp="1"/>
          </p:cNvSpPr>
          <p:nvPr>
            <p:ph idx="1"/>
          </p:nvPr>
        </p:nvSpPr>
        <p:spPr/>
        <p:txBody>
          <a:bodyPr>
            <a:normAutofit lnSpcReduction="10000"/>
          </a:bodyPr>
          <a:lstStyle/>
          <a:p>
            <a:r>
              <a:rPr lang="tr-TR" sz="3200" b="1" dirty="0">
                <a:solidFill>
                  <a:srgbClr val="C00000"/>
                </a:solidFill>
                <a:latin typeface="Arial" panose="020B0604020202020204" pitchFamily="34" charset="0"/>
                <a:cs typeface="Arial" panose="020B0604020202020204" pitchFamily="34" charset="0"/>
              </a:rPr>
              <a:t>Çocuğunuza mutlaka olumlu anlamda destek olun.</a:t>
            </a:r>
            <a:r>
              <a:rPr lang="tr-TR" sz="3200" dirty="0">
                <a:solidFill>
                  <a:srgbClr val="C00000"/>
                </a:solidFill>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dirty="0">
                <a:latin typeface="Arial" panose="020B0604020202020204" pitchFamily="34" charset="0"/>
                <a:cs typeface="Arial" panose="020B0604020202020204" pitchFamily="34" charset="0"/>
              </a:rPr>
              <a:t>         </a:t>
            </a:r>
            <a:br>
              <a:rPr lang="tr-TR" dirty="0">
                <a:latin typeface="Arial" panose="020B0604020202020204" pitchFamily="34" charset="0"/>
                <a:cs typeface="Arial" panose="020B0604020202020204" pitchFamily="34" charset="0"/>
              </a:rPr>
            </a:br>
            <a:r>
              <a:rPr lang="tr-TR" sz="3200" dirty="0">
                <a:latin typeface="Arial" panose="020B0604020202020204" pitchFamily="34" charset="0"/>
                <a:cs typeface="Arial" panose="020B0604020202020204" pitchFamily="34" charset="0"/>
              </a:rPr>
              <a:t>   Çocukların yeni bir davranışı öğrenmesi ve bunu sürekli hale getirmesi zaman alır. bu yüzden çocuğunuz bir davranışı öğrenirken veya yeni bir sorumluluk üstlendiği zaman olumlu olarak her zaman destek olun</a:t>
            </a:r>
            <a:r>
              <a:rPr lang="tr-TR" sz="3200" dirty="0" smtClean="0">
                <a:latin typeface="Arial" panose="020B0604020202020204" pitchFamily="34" charset="0"/>
                <a:cs typeface="Arial" panose="020B0604020202020204" pitchFamily="34" charset="0"/>
              </a:rPr>
              <a:t>.</a:t>
            </a:r>
          </a:p>
          <a:p>
            <a:r>
              <a:rPr lang="tr-TR" sz="3200" dirty="0" smtClean="0">
                <a:latin typeface="Arial" panose="020B0604020202020204" pitchFamily="34" charset="0"/>
                <a:cs typeface="Arial" panose="020B0604020202020204" pitchFamily="34" charset="0"/>
              </a:rPr>
              <a:t>Ona </a:t>
            </a:r>
            <a:r>
              <a:rPr lang="tr-TR" sz="3200" dirty="0">
                <a:latin typeface="Arial" panose="020B0604020202020204" pitchFamily="34" charset="0"/>
                <a:cs typeface="Arial" panose="020B0604020202020204" pitchFamily="34" charset="0"/>
              </a:rPr>
              <a:t>inandığınızı ve güvendiğinizi hissettirin</a:t>
            </a:r>
            <a:r>
              <a:rPr lang="tr-TR" sz="3200" dirty="0"/>
              <a:t>.</a:t>
            </a:r>
            <a:br>
              <a:rPr lang="tr-TR" sz="3200" dirty="0"/>
            </a:br>
            <a:endParaRPr lang="tr-TR" sz="3200" dirty="0"/>
          </a:p>
        </p:txBody>
      </p:sp>
    </p:spTree>
    <p:extLst>
      <p:ext uri="{BB962C8B-B14F-4D97-AF65-F5344CB8AC3E}">
        <p14:creationId xmlns:p14="http://schemas.microsoft.com/office/powerpoint/2010/main" val="2231407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00211" cy="530815"/>
          </a:xfrm>
        </p:spPr>
        <p:txBody>
          <a:bodyPr>
            <a:normAutofit/>
          </a:bodyPr>
          <a:lstStyle/>
          <a:p>
            <a:pPr lvl="0" algn="ctr" fontAlgn="base">
              <a:lnSpc>
                <a:spcPct val="90000"/>
              </a:lnSpc>
              <a:spcBef>
                <a:spcPts val="1000"/>
              </a:spcBef>
              <a:spcAft>
                <a:spcPct val="0"/>
              </a:spcAft>
              <a:defRPr/>
            </a:pPr>
            <a:r>
              <a:rPr lang="tr-TR" altLang="tr-TR" sz="2400" b="1" spc="0" dirty="0">
                <a:solidFill>
                  <a:srgbClr val="DF2E28">
                    <a:lumMod val="60000"/>
                    <a:lumOff val="40000"/>
                  </a:srgbClr>
                </a:solidFill>
                <a:latin typeface="Arial" panose="020B0604020202020204" pitchFamily="34" charset="0"/>
                <a:ea typeface="+mn-ea"/>
                <a:cs typeface="Arial" panose="020B0604020202020204" pitchFamily="34" charset="0"/>
              </a:rPr>
              <a:t>SORUMLULUK BİLİNCİNİ GELİŞTİRMEDE AİLENİN ROLÜ</a:t>
            </a:r>
          </a:p>
        </p:txBody>
      </p:sp>
      <p:pic>
        <p:nvPicPr>
          <p:cNvPr id="4" name="Resim 4" descr="Ebeveyn ve Çocuk Tati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8255" y="997527"/>
            <a:ext cx="10668000" cy="360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928255" y="4849091"/>
            <a:ext cx="10667999" cy="1200329"/>
          </a:xfrm>
          <a:prstGeom prst="rect">
            <a:avLst/>
          </a:prstGeom>
        </p:spPr>
        <p:txBody>
          <a:bodyPr wrap="square">
            <a:spAutoFit/>
          </a:bodyPr>
          <a:lstStyle/>
          <a:p>
            <a:pPr algn="ctr">
              <a:defRPr/>
            </a:pPr>
            <a:r>
              <a:rPr lang="tr-TR" b="1" dirty="0">
                <a:solidFill>
                  <a:srgbClr val="C00000"/>
                </a:solidFill>
                <a:latin typeface="Arial" panose="020B0604020202020204" pitchFamily="34" charset="0"/>
                <a:cs typeface="Arial" panose="020B0604020202020204" pitchFamily="34" charset="0"/>
              </a:rPr>
              <a:t>Çocuğunuza koşulsuz sevginizi gösterin:</a:t>
            </a:r>
            <a:r>
              <a:rPr lang="tr-TR" dirty="0">
                <a:solidFill>
                  <a:srgbClr val="C00000"/>
                </a:solidFill>
                <a:latin typeface="Arial" panose="020B0604020202020204" pitchFamily="34" charset="0"/>
                <a:cs typeface="Arial" panose="020B0604020202020204" pitchFamily="34" charset="0"/>
              </a:rPr>
              <a:t> </a:t>
            </a:r>
          </a:p>
          <a:p>
            <a:pPr algn="just">
              <a:defRPr/>
            </a:pP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Çocuğunuzu koşulsuz, şartsız sevdiğinizi mutlaka gösterin. Aileden hissedilen sevginin sorumluluk bilincinin gelişmesine katkı sağlayan en önemli noktalardan biri olduğunu unutmayın</a:t>
            </a:r>
            <a:r>
              <a:rPr lang="tr-T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9023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fontAlgn="base">
              <a:lnSpc>
                <a:spcPct val="90000"/>
              </a:lnSpc>
              <a:spcBef>
                <a:spcPts val="1000"/>
              </a:spcBef>
              <a:spcAft>
                <a:spcPct val="0"/>
              </a:spcAft>
              <a:defRPr/>
            </a:pPr>
            <a:r>
              <a:rPr lang="tr-TR" altLang="tr-TR" sz="2400" b="1" spc="0" dirty="0">
                <a:solidFill>
                  <a:srgbClr val="DF2E28">
                    <a:lumMod val="60000"/>
                    <a:lumOff val="40000"/>
                  </a:srgbClr>
                </a:solidFill>
                <a:latin typeface="Arial" panose="020B0604020202020204" pitchFamily="34" charset="0"/>
                <a:ea typeface="+mn-ea"/>
                <a:cs typeface="Arial" panose="020B0604020202020204" pitchFamily="34" charset="0"/>
              </a:rPr>
              <a:t>SORUMLULUK BİLİNCİNİ GELİŞTİRMEDE AİLENİN ROLÜ</a:t>
            </a:r>
            <a:br>
              <a:rPr lang="tr-TR" altLang="tr-TR" sz="2400" b="1" spc="0" dirty="0">
                <a:solidFill>
                  <a:srgbClr val="DF2E28">
                    <a:lumMod val="60000"/>
                    <a:lumOff val="40000"/>
                  </a:srgbClr>
                </a:solidFill>
                <a:latin typeface="Arial" panose="020B0604020202020204" pitchFamily="34" charset="0"/>
                <a:ea typeface="+mn-ea"/>
                <a:cs typeface="Arial" panose="020B0604020202020204" pitchFamily="34" charset="0"/>
              </a:rPr>
            </a:br>
            <a:endParaRPr lang="tr-TR" dirty="0"/>
          </a:p>
        </p:txBody>
      </p:sp>
      <p:pic>
        <p:nvPicPr>
          <p:cNvPr id="4" name="İçerik Yer Tutucusu 3" descr="https://i.anneysen.com/uploads/152881029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4910" y="1080656"/>
            <a:ext cx="10864734" cy="260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484909" y="3865418"/>
            <a:ext cx="10864735" cy="2585323"/>
          </a:xfrm>
          <a:prstGeom prst="rect">
            <a:avLst/>
          </a:prstGeom>
        </p:spPr>
        <p:txBody>
          <a:bodyPr wrap="square">
            <a:spAutoFit/>
          </a:bodyPr>
          <a:lstStyle/>
          <a:p>
            <a:pPr algn="just">
              <a:defRPr/>
            </a:pPr>
            <a:r>
              <a:rPr lang="tr-TR" b="1" dirty="0">
                <a:latin typeface="Arial" panose="020B0604020202020204" pitchFamily="34" charset="0"/>
                <a:cs typeface="Arial" panose="020B0604020202020204" pitchFamily="34" charset="0"/>
              </a:rPr>
              <a:t>Çocuğunuzun fikrine önem verin:</a:t>
            </a:r>
            <a:r>
              <a:rPr lang="tr-TR" dirty="0">
                <a:latin typeface="Arial" panose="020B0604020202020204" pitchFamily="34" charset="0"/>
                <a:cs typeface="Arial" panose="020B0604020202020204" pitchFamily="34" charset="0"/>
              </a:rPr>
              <a:t> Çocuğunuza benimsetmek istediğiniz bir davranış ile ilgili mutlaka onun fikrini de göz önünde bulundurun. Örneğin, oyuncaklarını dağınık şekilde bırakıyor ve siz bu davranışını değiştirmesini istiyorsunuz. İlk olarak çocuğunuzla konuşun. Oyuncaklarını toplamasının ona sağlayacağı kolaylıklardan bahsedin. Hatta oyuncak toplamak için aranızda eğlenceli bir yöntem oluşturabilir, bunu da bir oyun haline getirebilirsiniz.</a:t>
            </a:r>
          </a:p>
          <a:p>
            <a:pPr algn="just">
              <a:defRPr/>
            </a:pPr>
            <a:r>
              <a:rPr lang="tr-TR" dirty="0">
                <a:latin typeface="Arial" panose="020B0604020202020204" pitchFamily="34" charset="0"/>
                <a:cs typeface="Arial" panose="020B0604020202020204" pitchFamily="34" charset="0"/>
              </a:rPr>
              <a:t>   Çocuğunuzun belli bir davranışı öğrenebilmesi ve bir konu hakkında sorumluluk bilincini geliştirmesi için en çok ihtiyaç duyduğu şeyin sizin güveninizi hissetmek olduğunu unutmayın. Sabırlı olun. Çocuğunuza sürekli olarak desteğinizi hissettirin.</a:t>
            </a:r>
          </a:p>
          <a:p>
            <a:pPr>
              <a:defRPr/>
            </a:pPr>
            <a:endParaRPr lang="tr-TR" dirty="0"/>
          </a:p>
        </p:txBody>
      </p:sp>
    </p:spTree>
    <p:extLst>
      <p:ext uri="{BB962C8B-B14F-4D97-AF65-F5344CB8AC3E}">
        <p14:creationId xmlns:p14="http://schemas.microsoft.com/office/powerpoint/2010/main" val="1289952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fontAlgn="base">
              <a:lnSpc>
                <a:spcPct val="90000"/>
              </a:lnSpc>
              <a:spcBef>
                <a:spcPts val="1000"/>
              </a:spcBef>
              <a:spcAft>
                <a:spcPct val="0"/>
              </a:spcAft>
              <a:defRPr/>
            </a:pPr>
            <a:r>
              <a:rPr lang="tr-TR" altLang="tr-TR" sz="2400" b="1" spc="0" dirty="0">
                <a:solidFill>
                  <a:srgbClr val="DF2E28">
                    <a:lumMod val="60000"/>
                    <a:lumOff val="40000"/>
                  </a:srgbClr>
                </a:solidFill>
                <a:latin typeface="Arial" panose="020B0604020202020204" pitchFamily="34" charset="0"/>
                <a:ea typeface="+mn-ea"/>
                <a:cs typeface="Arial" panose="020B0604020202020204" pitchFamily="34" charset="0"/>
              </a:rPr>
              <a:t>SORUMLULUK BİLİNCİNİ GELİŞTİRMEDE AİLENİN ROLÜ</a:t>
            </a:r>
            <a:br>
              <a:rPr lang="tr-TR" altLang="tr-TR" sz="2400" b="1" spc="0" dirty="0">
                <a:solidFill>
                  <a:srgbClr val="DF2E28">
                    <a:lumMod val="60000"/>
                    <a:lumOff val="40000"/>
                  </a:srgbClr>
                </a:solidFill>
                <a:latin typeface="Arial" panose="020B0604020202020204" pitchFamily="34" charset="0"/>
                <a:ea typeface="+mn-ea"/>
                <a:cs typeface="Arial" panose="020B0604020202020204" pitchFamily="34" charset="0"/>
              </a:rPr>
            </a:br>
            <a:endParaRPr lang="tr-TR" dirty="0"/>
          </a:p>
        </p:txBody>
      </p:sp>
      <p:sp>
        <p:nvSpPr>
          <p:cNvPr id="3" name="İçerik Yer Tutucusu 2"/>
          <p:cNvSpPr>
            <a:spLocks noGrp="1"/>
          </p:cNvSpPr>
          <p:nvPr>
            <p:ph idx="1"/>
          </p:nvPr>
        </p:nvSpPr>
        <p:spPr/>
        <p:txBody>
          <a:bodyPr/>
          <a:lstStyle/>
          <a:p>
            <a:pPr>
              <a:spcAft>
                <a:spcPts val="0"/>
              </a:spcAft>
              <a:defRPr/>
            </a:pPr>
            <a:r>
              <a:rPr lang="tr-TR" b="1" i="1" dirty="0">
                <a:latin typeface="Arial" panose="020B0604020202020204" pitchFamily="34" charset="0"/>
                <a:cs typeface="Arial" panose="020B0604020202020204" pitchFamily="34" charset="0"/>
              </a:rPr>
              <a:t>Küçük sorumluluklar ile sosyal hayata geçmesini sağlayın</a:t>
            </a:r>
            <a:r>
              <a:rPr lang="tr-TR" b="1" dirty="0">
                <a:latin typeface="Arial" panose="020B0604020202020204" pitchFamily="34" charset="0"/>
                <a:cs typeface="Arial" panose="020B0604020202020204" pitchFamily="34" charset="0"/>
              </a:rPr>
              <a:t>:</a:t>
            </a:r>
          </a:p>
          <a:p>
            <a:pPr algn="just">
              <a:spcAft>
                <a:spcPts val="0"/>
              </a:spcAft>
              <a:defRPr/>
            </a:pPr>
            <a:r>
              <a:rPr lang="tr-TR" dirty="0">
                <a:latin typeface="Arial" panose="020B0604020202020204" pitchFamily="34" charset="0"/>
                <a:cs typeface="Arial" panose="020B0604020202020204" pitchFamily="34" charset="0"/>
              </a:rPr>
              <a:t>  </a:t>
            </a:r>
          </a:p>
          <a:p>
            <a:pPr algn="just">
              <a:spcAft>
                <a:spcPts val="0"/>
              </a:spcAft>
              <a:defRPr/>
            </a:pPr>
            <a:r>
              <a:rPr lang="tr-TR" dirty="0">
                <a:latin typeface="Arial" panose="020B0604020202020204" pitchFamily="34" charset="0"/>
                <a:cs typeface="Arial" panose="020B0604020202020204" pitchFamily="34" charset="0"/>
              </a:rPr>
              <a:t>Küçük yaşlarda başlayan sorumluluk duygusu hem çocukların kendilerine güven duymasına katkıda bulunur, hem de </a:t>
            </a:r>
            <a:r>
              <a:rPr lang="tr-TR" dirty="0" smtClean="0">
                <a:latin typeface="Arial" panose="020B0604020202020204" pitchFamily="34" charset="0"/>
                <a:cs typeface="Arial" panose="020B0604020202020204" pitchFamily="34" charset="0"/>
              </a:rPr>
              <a:t>oto-kontrol </a:t>
            </a:r>
            <a:r>
              <a:rPr lang="tr-TR" dirty="0">
                <a:latin typeface="Arial" panose="020B0604020202020204" pitchFamily="34" charset="0"/>
                <a:cs typeface="Arial" panose="020B0604020202020204" pitchFamily="34" charset="0"/>
              </a:rPr>
              <a:t>gelişimini destekler ve ilerleyen zamanlarda sosyal yaşama adaptasyon için olumlu katkılar sağlar. </a:t>
            </a:r>
          </a:p>
          <a:p>
            <a:pPr algn="just">
              <a:spcAft>
                <a:spcPts val="0"/>
              </a:spcAft>
              <a:defRPr/>
            </a:pPr>
            <a:endParaRPr lang="tr-TR" dirty="0">
              <a:latin typeface="Arial" panose="020B0604020202020204" pitchFamily="34" charset="0"/>
              <a:cs typeface="Arial" panose="020B0604020202020204" pitchFamily="34" charset="0"/>
            </a:endParaRPr>
          </a:p>
          <a:p>
            <a:pPr algn="just">
              <a:spcAft>
                <a:spcPts val="0"/>
              </a:spcAft>
              <a:defRPr/>
            </a:pPr>
            <a:r>
              <a:rPr lang="tr-TR" dirty="0">
                <a:latin typeface="Arial" panose="020B0604020202020204" pitchFamily="34" charset="0"/>
                <a:cs typeface="Arial" panose="020B0604020202020204" pitchFamily="34" charset="0"/>
              </a:rPr>
              <a:t>Örneğin; küçük yaşlarda odasını toplamanın anlamını kavrayan çocuk, sokağa çöp atmaması gerektiğinde bunun nedenini daha kolay kavrayarak bu davranışı özümseyip sergileyecektir.</a:t>
            </a:r>
          </a:p>
          <a:p>
            <a:endParaRPr lang="tr-TR" dirty="0"/>
          </a:p>
        </p:txBody>
      </p:sp>
    </p:spTree>
    <p:extLst>
      <p:ext uri="{BB962C8B-B14F-4D97-AF65-F5344CB8AC3E}">
        <p14:creationId xmlns:p14="http://schemas.microsoft.com/office/powerpoint/2010/main" val="1359784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fontAlgn="base">
              <a:lnSpc>
                <a:spcPct val="90000"/>
              </a:lnSpc>
              <a:spcBef>
                <a:spcPts val="1000"/>
              </a:spcBef>
              <a:spcAft>
                <a:spcPct val="0"/>
              </a:spcAft>
              <a:defRPr/>
            </a:pPr>
            <a:r>
              <a:rPr lang="tr-TR" altLang="tr-TR" sz="2400" b="1" spc="0" dirty="0">
                <a:solidFill>
                  <a:srgbClr val="DF2E28">
                    <a:lumMod val="60000"/>
                    <a:lumOff val="40000"/>
                  </a:srgbClr>
                </a:solidFill>
                <a:latin typeface="Arial" panose="020B0604020202020204" pitchFamily="34" charset="0"/>
                <a:ea typeface="+mn-ea"/>
                <a:cs typeface="Arial" panose="020B0604020202020204" pitchFamily="34" charset="0"/>
              </a:rPr>
              <a:t>SORUMLULUK BİLİNCİNİ GELİŞTİRMEDE AİLENİN ROLÜ</a:t>
            </a:r>
            <a:br>
              <a:rPr lang="tr-TR" altLang="tr-TR" sz="2400" b="1" spc="0" dirty="0">
                <a:solidFill>
                  <a:srgbClr val="DF2E28">
                    <a:lumMod val="60000"/>
                    <a:lumOff val="40000"/>
                  </a:srgbClr>
                </a:solidFill>
                <a:latin typeface="Arial" panose="020B0604020202020204" pitchFamily="34" charset="0"/>
                <a:ea typeface="+mn-ea"/>
                <a:cs typeface="Arial" panose="020B0604020202020204" pitchFamily="34" charset="0"/>
              </a:rPr>
            </a:br>
            <a:endParaRPr lang="tr-TR" dirty="0"/>
          </a:p>
        </p:txBody>
      </p:sp>
      <p:pic>
        <p:nvPicPr>
          <p:cNvPr id="4" name="İçerik Yer Tutucusu 3" descr="Ebeveynlerin Tutumu Çocukların Başarısını Etkiliy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3563" y="1846264"/>
            <a:ext cx="10598727" cy="203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803563" y="3988177"/>
            <a:ext cx="10598727" cy="1938992"/>
          </a:xfrm>
          <a:prstGeom prst="rect">
            <a:avLst/>
          </a:prstGeom>
        </p:spPr>
        <p:txBody>
          <a:bodyPr wrap="square">
            <a:spAutoFit/>
          </a:bodyPr>
          <a:lstStyle/>
          <a:p>
            <a:pPr>
              <a:defRPr/>
            </a:pPr>
            <a:r>
              <a:rPr lang="tr-TR" sz="2400" b="1" i="1" dirty="0">
                <a:solidFill>
                  <a:srgbClr val="C00000"/>
                </a:solidFill>
                <a:latin typeface="Arial" panose="020B0604020202020204" pitchFamily="34" charset="0"/>
                <a:cs typeface="Arial" panose="020B0604020202020204" pitchFamily="34" charset="0"/>
              </a:rPr>
              <a:t>Çocuklarınızı tanıyın:</a:t>
            </a:r>
            <a:endParaRPr lang="tr-TR" sz="2400" b="1" dirty="0">
              <a:solidFill>
                <a:srgbClr val="C00000"/>
              </a:solidFill>
              <a:latin typeface="Arial" panose="020B0604020202020204" pitchFamily="34" charset="0"/>
              <a:cs typeface="Arial" panose="020B0604020202020204" pitchFamily="34" charset="0"/>
            </a:endParaRPr>
          </a:p>
          <a:p>
            <a:pPr>
              <a:defRPr/>
            </a:pPr>
            <a:r>
              <a:rPr lang="tr-TR"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Uygun sorumlulukların verilebilmesi </a:t>
            </a:r>
            <a:r>
              <a:rPr lang="tr-TR" sz="2400" dirty="0" err="1">
                <a:latin typeface="Arial" panose="020B0604020202020204" pitchFamily="34" charset="0"/>
                <a:cs typeface="Arial" panose="020B0604020202020204" pitchFamily="34" charset="0"/>
              </a:rPr>
              <a:t>için,çocuğunuzun</a:t>
            </a:r>
            <a:r>
              <a:rPr lang="tr-TR" sz="2400" dirty="0">
                <a:latin typeface="Arial" panose="020B0604020202020204" pitchFamily="34" charset="0"/>
                <a:cs typeface="Arial" panose="020B0604020202020204" pitchFamily="34" charset="0"/>
              </a:rPr>
              <a:t> içinde bulunduğu gelişim döneminin özelliklerini bilmeniz ve kişisel özellikleri hakkında bilgi sahibi olmanız gerekir. Bu nedenle gelişim dönemi özellikleri hakkında kitaplar okumak ve çocuğunuzu gözlemlemek çok önemlidir.</a:t>
            </a:r>
          </a:p>
        </p:txBody>
      </p:sp>
    </p:spTree>
    <p:extLst>
      <p:ext uri="{BB962C8B-B14F-4D97-AF65-F5344CB8AC3E}">
        <p14:creationId xmlns:p14="http://schemas.microsoft.com/office/powerpoint/2010/main" val="319036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6072" y="429491"/>
            <a:ext cx="10019607" cy="5439603"/>
          </a:xfrm>
        </p:spPr>
        <p:txBody>
          <a:bodyPr/>
          <a:lstStyle/>
          <a:p>
            <a:pPr algn="ctr">
              <a:spcAft>
                <a:spcPts val="0"/>
              </a:spcAft>
              <a:buNone/>
              <a:defRPr/>
            </a:pPr>
            <a:r>
              <a:rPr lang="tr-TR" altLang="tr-TR" sz="9600" b="1" dirty="0">
                <a:solidFill>
                  <a:schemeClr val="accent1">
                    <a:lumMod val="60000"/>
                    <a:lumOff val="40000"/>
                  </a:schemeClr>
                </a:solidFill>
                <a:latin typeface="Arial" panose="020B0604020202020204" pitchFamily="34" charset="0"/>
                <a:cs typeface="Arial" panose="020B0604020202020204" pitchFamily="34" charset="0"/>
              </a:rPr>
              <a:t>SORUMLULUK:</a:t>
            </a:r>
          </a:p>
          <a:p>
            <a:pPr>
              <a:spcAft>
                <a:spcPts val="0"/>
              </a:spcAft>
              <a:buNone/>
              <a:defRPr/>
            </a:pPr>
            <a:r>
              <a:rPr lang="tr-TR" altLang="tr-TR" b="1" dirty="0">
                <a:solidFill>
                  <a:srgbClr val="D60093"/>
                </a:solidFill>
              </a:rPr>
              <a:t>    </a:t>
            </a:r>
            <a:r>
              <a:rPr lang="tr-TR" altLang="tr-TR" b="1" dirty="0">
                <a:latin typeface="Arial" panose="020B0604020202020204" pitchFamily="34" charset="0"/>
                <a:cs typeface="Arial" panose="020B0604020202020204" pitchFamily="34" charset="0"/>
              </a:rPr>
              <a:t>Başkalarının haklarına saygılı olmak ve kendi davranışlarının sonuçla</a:t>
            </a:r>
            <a:r>
              <a:rPr lang="tr-TR" altLang="tr-TR" b="1" dirty="0">
                <a:solidFill>
                  <a:schemeClr val="tx1">
                    <a:lumMod val="95000"/>
                  </a:schemeClr>
                </a:solidFill>
                <a:latin typeface="Arial" panose="020B0604020202020204" pitchFamily="34" charset="0"/>
                <a:cs typeface="Arial" panose="020B0604020202020204" pitchFamily="34" charset="0"/>
              </a:rPr>
              <a:t>rını </a:t>
            </a:r>
            <a:r>
              <a:rPr lang="tr-TR" altLang="tr-TR" b="1" dirty="0">
                <a:latin typeface="Arial" panose="020B0604020202020204" pitchFamily="34" charset="0"/>
                <a:cs typeface="Arial" panose="020B0604020202020204" pitchFamily="34" charset="0"/>
              </a:rPr>
              <a:t>üstlenmek şeklinde tanımlanabilir.</a:t>
            </a:r>
            <a:endParaRPr lang="en-US" altLang="tr-TR" b="1" dirty="0">
              <a:latin typeface="Arial" panose="020B0604020202020204" pitchFamily="34" charset="0"/>
              <a:cs typeface="Arial" panose="020B0604020202020204" pitchFamily="34" charset="0"/>
            </a:endParaRPr>
          </a:p>
          <a:p>
            <a:pPr>
              <a:spcAft>
                <a:spcPts val="0"/>
              </a:spcAft>
              <a:defRPr/>
            </a:pPr>
            <a:endParaRPr lang="tr-TR" altLang="tr-TR" b="1" dirty="0">
              <a:latin typeface="Arial" panose="020B0604020202020204" pitchFamily="34" charset="0"/>
              <a:cs typeface="Arial" panose="020B0604020202020204" pitchFamily="34" charset="0"/>
            </a:endParaRPr>
          </a:p>
          <a:p>
            <a:pPr>
              <a:spcAft>
                <a:spcPts val="0"/>
              </a:spcAft>
              <a:defRPr/>
            </a:pPr>
            <a:r>
              <a:rPr lang="tr-TR" altLang="tr-TR" b="1" dirty="0">
                <a:latin typeface="Arial" panose="020B0604020202020204" pitchFamily="34" charset="0"/>
                <a:cs typeface="Arial" panose="020B0604020202020204" pitchFamily="34" charset="0"/>
              </a:rPr>
              <a:t>1- Kurallara uyma,</a:t>
            </a:r>
          </a:p>
          <a:p>
            <a:pPr>
              <a:spcAft>
                <a:spcPts val="0"/>
              </a:spcAft>
              <a:defRPr/>
            </a:pPr>
            <a:r>
              <a:rPr lang="tr-TR" altLang="tr-TR" b="1" dirty="0">
                <a:latin typeface="Arial" panose="020B0604020202020204" pitchFamily="34" charset="0"/>
                <a:cs typeface="Arial" panose="020B0604020202020204" pitchFamily="34" charset="0"/>
              </a:rPr>
              <a:t>2- Tercihlerin ya da seçimlerin sonucuna katlanma,</a:t>
            </a:r>
          </a:p>
          <a:p>
            <a:pPr>
              <a:spcAft>
                <a:spcPts val="0"/>
              </a:spcAft>
              <a:defRPr/>
            </a:pPr>
            <a:r>
              <a:rPr lang="tr-TR" altLang="tr-TR" b="1" dirty="0">
                <a:latin typeface="Arial" panose="020B0604020202020204" pitchFamily="34" charset="0"/>
                <a:cs typeface="Arial" panose="020B0604020202020204" pitchFamily="34" charset="0"/>
              </a:rPr>
              <a:t>3- Başka insanlara ve onların haklarına saygı göstermedir.</a:t>
            </a:r>
          </a:p>
          <a:p>
            <a:endParaRPr lang="tr-TR" dirty="0"/>
          </a:p>
        </p:txBody>
      </p:sp>
    </p:spTree>
    <p:extLst>
      <p:ext uri="{BB962C8B-B14F-4D97-AF65-F5344CB8AC3E}">
        <p14:creationId xmlns:p14="http://schemas.microsoft.com/office/powerpoint/2010/main" val="1724956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2400" b="1" spc="0" dirty="0">
                <a:solidFill>
                  <a:srgbClr val="DF2E28">
                    <a:lumMod val="60000"/>
                    <a:lumOff val="40000"/>
                  </a:srgbClr>
                </a:solidFill>
                <a:latin typeface="Arial" panose="020B0604020202020204" pitchFamily="34" charset="0"/>
                <a:cs typeface="Arial" panose="020B0604020202020204" pitchFamily="34" charset="0"/>
              </a:rPr>
              <a:t>SORUMLULUK BİLİNCİNİ GELİŞTİRMEDE AİLENİN ROLÜ</a:t>
            </a:r>
            <a:br>
              <a:rPr lang="tr-TR" altLang="tr-TR" sz="2400" b="1" spc="0" dirty="0">
                <a:solidFill>
                  <a:srgbClr val="DF2E28">
                    <a:lumMod val="60000"/>
                    <a:lumOff val="40000"/>
                  </a:srgbClr>
                </a:solidFill>
                <a:latin typeface="Arial" panose="020B0604020202020204" pitchFamily="34" charset="0"/>
                <a:cs typeface="Arial" panose="020B0604020202020204" pitchFamily="34" charset="0"/>
              </a:rPr>
            </a:br>
            <a:endParaRPr lang="tr-TR" dirty="0"/>
          </a:p>
        </p:txBody>
      </p:sp>
      <p:pic>
        <p:nvPicPr>
          <p:cNvPr id="4" name="İçerik Yer Tutucusu 3" descr="https://i.anneysen.com/uploads/152881017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79" y="1846264"/>
            <a:ext cx="9820103" cy="244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097279" y="4294908"/>
            <a:ext cx="10471265" cy="2031325"/>
          </a:xfrm>
          <a:prstGeom prst="rect">
            <a:avLst/>
          </a:prstGeom>
        </p:spPr>
        <p:txBody>
          <a:bodyPr wrap="square">
            <a:spAutoFit/>
          </a:bodyPr>
          <a:lstStyle/>
          <a:p>
            <a:pPr algn="ctr">
              <a:defRPr/>
            </a:pPr>
            <a:r>
              <a:rPr lang="tr-TR" b="1" dirty="0">
                <a:solidFill>
                  <a:srgbClr val="C00000"/>
                </a:solidFill>
                <a:latin typeface="Arial" panose="020B0604020202020204" pitchFamily="34" charset="0"/>
                <a:cs typeface="Arial" panose="020B0604020202020204" pitchFamily="34" charset="0"/>
              </a:rPr>
              <a:t>Onları sorumluluk almaları için yönlendirin!</a:t>
            </a:r>
            <a:endParaRPr lang="tr-TR" dirty="0">
              <a:solidFill>
                <a:srgbClr val="C00000"/>
              </a:solidFill>
              <a:latin typeface="Arial" panose="020B0604020202020204" pitchFamily="34" charset="0"/>
              <a:cs typeface="Arial" panose="020B0604020202020204" pitchFamily="34" charset="0"/>
            </a:endParaRPr>
          </a:p>
          <a:p>
            <a:pPr>
              <a:defRPr/>
            </a:pPr>
            <a:r>
              <a:rPr lang="tr-TR" dirty="0">
                <a:solidFill>
                  <a:schemeClr val="accent5">
                    <a:lumMod val="75000"/>
                  </a:schemeClr>
                </a:solidFill>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5-6 yaş dönemindeki çocuklar yuva çocuğu olmaktan çıkıp okul çocuğu olma yolunda ilerler. Artık kendileri ile ilgili birçok görevi yerine getirecek beceri düzeyine gelmişlerdir. Kendi yemeklerini yiyebilir, kıyafetlerini seçip giyebilir, evdeki kuşun yemini ve suyunu koyabilir, oyuncaklarını toplayabilir ve sofraya kaşık-çatalı getirip, sonra da toplayabilirler. Bu nedenle çocukların bu tarz sorumluluklar almaları konusunda onları yönlendirmek, sorumluluklarını yerine getirme konusunda teşvik edici bir tutum sergilemek, başardıkça olumlu geribildirimler vermek anne-babalara düşen önemli görevlerdir</a:t>
            </a:r>
            <a:r>
              <a:rPr lang="tr-TR" dirty="0">
                <a:solidFill>
                  <a:schemeClr val="accent5">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61638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https://i.anneysen.com/uploads/152881014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0436" y="443346"/>
            <a:ext cx="10737273" cy="397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720436" y="4572162"/>
            <a:ext cx="11055928" cy="904863"/>
          </a:xfrm>
          <a:prstGeom prst="rect">
            <a:avLst/>
          </a:prstGeom>
        </p:spPr>
        <p:txBody>
          <a:bodyPr wrap="square">
            <a:spAutoFit/>
          </a:bodyPr>
          <a:lstStyle/>
          <a:p>
            <a:pPr>
              <a:lnSpc>
                <a:spcPct val="80000"/>
              </a:lnSpc>
              <a:defRPr/>
            </a:pPr>
            <a:r>
              <a:rPr lang="tr-TR" altLang="tr-TR" b="1" dirty="0">
                <a:solidFill>
                  <a:srgbClr val="C00000"/>
                </a:solidFill>
                <a:latin typeface="Arial" panose="020B0604020202020204" pitchFamily="34" charset="0"/>
                <a:cs typeface="Arial" panose="020B0604020202020204" pitchFamily="34" charset="0"/>
              </a:rPr>
              <a:t>Çabasına, davranışlarına ilişkin ifadeler kullanın</a:t>
            </a:r>
          </a:p>
          <a:p>
            <a:pPr>
              <a:lnSpc>
                <a:spcPct val="80000"/>
              </a:lnSpc>
              <a:defRPr/>
            </a:pPr>
            <a:endParaRPr lang="tr-TR" altLang="tr-TR" sz="1200" b="1" dirty="0">
              <a:latin typeface="Arial" panose="020B0604020202020204" pitchFamily="34" charset="0"/>
              <a:cs typeface="Arial" panose="020B0604020202020204" pitchFamily="34" charset="0"/>
            </a:endParaRPr>
          </a:p>
          <a:p>
            <a:pPr>
              <a:lnSpc>
                <a:spcPct val="80000"/>
              </a:lnSpc>
              <a:defRPr/>
            </a:pPr>
            <a:r>
              <a:rPr lang="tr-TR" altLang="tr-TR" sz="1200" b="1" dirty="0">
                <a:solidFill>
                  <a:srgbClr val="C00000"/>
                </a:solidFill>
                <a:latin typeface="Arial" panose="020B0604020202020204" pitchFamily="34" charset="0"/>
                <a:cs typeface="Arial" panose="020B0604020202020204" pitchFamily="34" charset="0"/>
              </a:rPr>
              <a:t>* </a:t>
            </a:r>
            <a:r>
              <a:rPr lang="tr-TR" altLang="tr-TR" b="1" dirty="0">
                <a:solidFill>
                  <a:srgbClr val="C00000"/>
                </a:solidFill>
                <a:latin typeface="Arial" panose="020B0604020202020204" pitchFamily="34" charset="0"/>
                <a:cs typeface="Arial" panose="020B0604020202020204" pitchFamily="34" charset="0"/>
              </a:rPr>
              <a:t>Prensip</a:t>
            </a:r>
            <a:r>
              <a:rPr lang="tr-TR" altLang="tr-TR" b="1" dirty="0">
                <a:latin typeface="Arial" panose="020B0604020202020204" pitchFamily="34" charset="0"/>
                <a:cs typeface="Arial" panose="020B0604020202020204" pitchFamily="34" charset="0"/>
              </a:rPr>
              <a:t>: Mesajlar, daha iyi seçimler, kabul edilebilir davranışlar, işbirliği, bağımsızlık ve gelişme  üzerinde yoğunlaştığında daha güçlü etki bırakırlar.</a:t>
            </a:r>
          </a:p>
        </p:txBody>
      </p:sp>
    </p:spTree>
    <p:extLst>
      <p:ext uri="{BB962C8B-B14F-4D97-AF65-F5344CB8AC3E}">
        <p14:creationId xmlns:p14="http://schemas.microsoft.com/office/powerpoint/2010/main" val="2166017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2900" b="1" cap="all" spc="0" dirty="0">
                <a:solidFill>
                  <a:srgbClr val="DF2E28">
                    <a:lumMod val="60000"/>
                    <a:lumOff val="40000"/>
                  </a:srgbClr>
                </a:solidFill>
                <a:latin typeface="Arial" panose="020B0604020202020204" pitchFamily="34" charset="0"/>
                <a:cs typeface="Arial" panose="020B0604020202020204" pitchFamily="34" charset="0"/>
              </a:rPr>
              <a:t>Sorumluluk bilincini geliştirmede ailenin rolü</a:t>
            </a:r>
            <a:endParaRPr lang="tr-TR" dirty="0"/>
          </a:p>
        </p:txBody>
      </p:sp>
      <p:sp>
        <p:nvSpPr>
          <p:cNvPr id="3" name="İçerik Yer Tutucusu 2"/>
          <p:cNvSpPr>
            <a:spLocks noGrp="1"/>
          </p:cNvSpPr>
          <p:nvPr>
            <p:ph idx="1"/>
          </p:nvPr>
        </p:nvSpPr>
        <p:spPr/>
        <p:txBody>
          <a:bodyPr/>
          <a:lstStyle/>
          <a:p>
            <a:pPr>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Duygularınızı ve düşüncelerinizi açıklarken ben-diliyle konuşun.</a:t>
            </a:r>
          </a:p>
          <a:p>
            <a:pPr>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“Arkadaşlarına vurduğun için </a:t>
            </a:r>
          </a:p>
          <a:p>
            <a:pPr>
              <a:spcAft>
                <a:spcPts val="0"/>
              </a:spcAft>
              <a:buNone/>
              <a:defRPr/>
            </a:pPr>
            <a:r>
              <a:rPr lang="tr-TR" altLang="tr-TR" b="1" dirty="0">
                <a:solidFill>
                  <a:schemeClr val="accent5">
                    <a:lumMod val="75000"/>
                  </a:schemeClr>
                </a:solidFill>
                <a:latin typeface="Arial" panose="020B0604020202020204" pitchFamily="34" charset="0"/>
                <a:cs typeface="Arial" panose="020B0604020202020204" pitchFamily="34" charset="0"/>
              </a:rPr>
              <a:t>  üzülüyorum.”</a:t>
            </a:r>
          </a:p>
          <a:p>
            <a:pPr>
              <a:spcAft>
                <a:spcPts val="0"/>
              </a:spcAft>
              <a:buNone/>
              <a:defRPr/>
            </a:pPr>
            <a:endParaRPr lang="tr-TR" altLang="tr-TR" b="1" dirty="0">
              <a:solidFill>
                <a:schemeClr val="tx1"/>
              </a:solidFill>
              <a:latin typeface="Arial" panose="020B0604020202020204" pitchFamily="34" charset="0"/>
              <a:cs typeface="Arial" panose="020B0604020202020204" pitchFamily="34" charset="0"/>
            </a:endParaRPr>
          </a:p>
          <a:p>
            <a:pPr>
              <a:spcAft>
                <a:spcPts val="0"/>
              </a:spcAft>
              <a:buNone/>
              <a:defRPr/>
            </a:pPr>
            <a:r>
              <a:rPr lang="tr-TR" altLang="tr-TR" b="1" dirty="0">
                <a:solidFill>
                  <a:schemeClr val="tx1"/>
                </a:solidFill>
                <a:latin typeface="Arial" panose="020B0604020202020204" pitchFamily="34" charset="0"/>
                <a:cs typeface="Arial" panose="020B0604020202020204" pitchFamily="34" charset="0"/>
              </a:rPr>
              <a:t>* Prensip: Yargılama ve suçlama olmaksızın duygu ve düşüncelerinizi iletin</a:t>
            </a:r>
            <a:r>
              <a:rPr lang="tr-TR" altLang="tr-TR" b="1" dirty="0">
                <a:solidFill>
                  <a:schemeClr val="tx1"/>
                </a:solidFill>
              </a:rPr>
              <a:t>.</a:t>
            </a:r>
          </a:p>
          <a:p>
            <a:endParaRPr lang="tr-TR" dirty="0"/>
          </a:p>
        </p:txBody>
      </p:sp>
    </p:spTree>
    <p:extLst>
      <p:ext uri="{BB962C8B-B14F-4D97-AF65-F5344CB8AC3E}">
        <p14:creationId xmlns:p14="http://schemas.microsoft.com/office/powerpoint/2010/main" val="252061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2900" b="1" cap="all" spc="0" dirty="0">
                <a:solidFill>
                  <a:srgbClr val="DF2E28">
                    <a:lumMod val="60000"/>
                    <a:lumOff val="40000"/>
                  </a:srgbClr>
                </a:solidFill>
                <a:latin typeface="Arial" panose="020B0604020202020204" pitchFamily="34" charset="0"/>
                <a:cs typeface="Arial" panose="020B0604020202020204" pitchFamily="34" charset="0"/>
              </a:rPr>
              <a:t>Sorumluluk bilincini geliştirmede ailenin rolü</a:t>
            </a:r>
            <a:endParaRPr lang="tr-TR" dirty="0"/>
          </a:p>
        </p:txBody>
      </p:sp>
      <p:sp>
        <p:nvSpPr>
          <p:cNvPr id="3" name="İçerik Yer Tutucusu 2"/>
          <p:cNvSpPr>
            <a:spLocks noGrp="1"/>
          </p:cNvSpPr>
          <p:nvPr>
            <p:ph idx="1"/>
          </p:nvPr>
        </p:nvSpPr>
        <p:spPr/>
        <p:txBody>
          <a:bodyPr/>
          <a:lstStyle/>
          <a:p>
            <a:pPr>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İstek ve kurallarınızı açık ve net yönergelerle iletin.</a:t>
            </a:r>
          </a:p>
          <a:p>
            <a:pPr>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“Bu oyuncakları sepetine koymanı istiyorum.” “Başkalarının eşyalarını kullanmadan önce izin almalısın.”</a:t>
            </a:r>
          </a:p>
          <a:p>
            <a:pPr>
              <a:spcAft>
                <a:spcPts val="0"/>
              </a:spcAft>
              <a:buNone/>
              <a:defRPr/>
            </a:pPr>
            <a:endParaRPr lang="tr-TR" altLang="tr-TR" b="1" dirty="0">
              <a:latin typeface="Arial" panose="020B0604020202020204" pitchFamily="34" charset="0"/>
              <a:cs typeface="Arial" panose="020B0604020202020204" pitchFamily="34" charset="0"/>
            </a:endParaRPr>
          </a:p>
          <a:p>
            <a:pPr>
              <a:spcAft>
                <a:spcPts val="0"/>
              </a:spcAft>
              <a:buNone/>
              <a:defRPr/>
            </a:pPr>
            <a:r>
              <a:rPr lang="tr-TR" altLang="tr-TR" b="1" dirty="0">
                <a:solidFill>
                  <a:schemeClr val="tx1"/>
                </a:solidFill>
                <a:latin typeface="Arial" panose="020B0604020202020204" pitchFamily="34" charset="0"/>
                <a:cs typeface="Arial" panose="020B0604020202020204" pitchFamily="34" charset="0"/>
              </a:rPr>
              <a:t>* Prensip: İsteklerinizi net, doğrudan, </a:t>
            </a:r>
          </a:p>
          <a:p>
            <a:pPr>
              <a:spcAft>
                <a:spcPts val="0"/>
              </a:spcAft>
              <a:buNone/>
              <a:defRPr/>
            </a:pPr>
            <a:r>
              <a:rPr lang="tr-TR" altLang="tr-TR" b="1" dirty="0">
                <a:solidFill>
                  <a:schemeClr val="tx1"/>
                </a:solidFill>
                <a:latin typeface="Arial" panose="020B0604020202020204" pitchFamily="34" charset="0"/>
                <a:cs typeface="Arial" panose="020B0604020202020204" pitchFamily="34" charset="0"/>
              </a:rPr>
              <a:t>  kararlı ve tartışmasız bir tavırla belirtin.</a:t>
            </a:r>
          </a:p>
          <a:p>
            <a:endParaRPr lang="tr-TR" dirty="0"/>
          </a:p>
        </p:txBody>
      </p:sp>
    </p:spTree>
    <p:extLst>
      <p:ext uri="{BB962C8B-B14F-4D97-AF65-F5344CB8AC3E}">
        <p14:creationId xmlns:p14="http://schemas.microsoft.com/office/powerpoint/2010/main" val="621443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2900" b="1" cap="all" spc="0" dirty="0">
                <a:solidFill>
                  <a:srgbClr val="DF2E28">
                    <a:lumMod val="60000"/>
                    <a:lumOff val="40000"/>
                  </a:srgbClr>
                </a:solidFill>
                <a:latin typeface="Arial" panose="020B0604020202020204" pitchFamily="34" charset="0"/>
                <a:cs typeface="Arial" panose="020B0604020202020204" pitchFamily="34" charset="0"/>
              </a:rPr>
              <a:t>Sorumluluk bilincini geliştirmede ailenin rolü</a:t>
            </a:r>
            <a:endParaRPr lang="tr-TR" dirty="0"/>
          </a:p>
        </p:txBody>
      </p:sp>
      <p:sp>
        <p:nvSpPr>
          <p:cNvPr id="3" name="İçerik Yer Tutucusu 2"/>
          <p:cNvSpPr>
            <a:spLocks noGrp="1"/>
          </p:cNvSpPr>
          <p:nvPr>
            <p:ph idx="1"/>
          </p:nvPr>
        </p:nvSpPr>
        <p:spPr/>
        <p:txBody>
          <a:bodyPr/>
          <a:lstStyle/>
          <a:p>
            <a:pPr>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Sınırlandırılmış seçenekler sunun.</a:t>
            </a:r>
          </a:p>
          <a:p>
            <a:pPr>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“Bakkala şimdi mi gidersin parktan dönüşte mi?”</a:t>
            </a:r>
          </a:p>
          <a:p>
            <a:pPr>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“Ispanak mı yersin, kabak mı?”</a:t>
            </a:r>
          </a:p>
          <a:p>
            <a:pPr>
              <a:spcAft>
                <a:spcPts val="0"/>
              </a:spcAft>
              <a:buNone/>
              <a:defRPr/>
            </a:pPr>
            <a:endParaRPr lang="tr-TR" altLang="tr-TR" b="1" dirty="0">
              <a:solidFill>
                <a:schemeClr val="accent5">
                  <a:lumMod val="75000"/>
                </a:schemeClr>
              </a:solidFill>
              <a:latin typeface="Arial" panose="020B0604020202020204" pitchFamily="34" charset="0"/>
              <a:cs typeface="Arial" panose="020B0604020202020204" pitchFamily="34" charset="0"/>
            </a:endParaRPr>
          </a:p>
          <a:p>
            <a:pPr>
              <a:spcAft>
                <a:spcPts val="0"/>
              </a:spcAft>
              <a:buNone/>
              <a:defRPr/>
            </a:pPr>
            <a:r>
              <a:rPr lang="tr-TR" altLang="tr-TR" b="1" dirty="0">
                <a:solidFill>
                  <a:schemeClr val="tx1"/>
                </a:solidFill>
                <a:latin typeface="Arial" panose="020B0604020202020204" pitchFamily="34" charset="0"/>
                <a:cs typeface="Arial" panose="020B0604020202020204" pitchFamily="34" charset="0"/>
              </a:rPr>
              <a:t>* Prensip: Öz-disiplin kazandırır, doğru kararlar alma yeteneğini geliştirir.</a:t>
            </a:r>
          </a:p>
          <a:p>
            <a:endParaRPr lang="tr-TR" dirty="0"/>
          </a:p>
        </p:txBody>
      </p:sp>
    </p:spTree>
    <p:extLst>
      <p:ext uri="{BB962C8B-B14F-4D97-AF65-F5344CB8AC3E}">
        <p14:creationId xmlns:p14="http://schemas.microsoft.com/office/powerpoint/2010/main" val="3468276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2900" b="1" cap="all" spc="0" dirty="0">
                <a:solidFill>
                  <a:srgbClr val="DF2E28">
                    <a:lumMod val="60000"/>
                    <a:lumOff val="40000"/>
                  </a:srgbClr>
                </a:solidFill>
                <a:latin typeface="Arial" panose="020B0604020202020204" pitchFamily="34" charset="0"/>
                <a:cs typeface="Arial" panose="020B0604020202020204" pitchFamily="34" charset="0"/>
              </a:rPr>
              <a:t>Sorumluluk bilincini geliştirmede ailenin rolü</a:t>
            </a:r>
            <a:endParaRPr lang="tr-TR" dirty="0"/>
          </a:p>
        </p:txBody>
      </p:sp>
      <p:sp>
        <p:nvSpPr>
          <p:cNvPr id="3" name="İçerik Yer Tutucusu 2"/>
          <p:cNvSpPr>
            <a:spLocks noGrp="1"/>
          </p:cNvSpPr>
          <p:nvPr>
            <p:ph idx="1"/>
          </p:nvPr>
        </p:nvSpPr>
        <p:spPr/>
        <p:txBody>
          <a:bodyPr/>
          <a:lstStyle/>
          <a:p>
            <a:pPr>
              <a:defRPr/>
            </a:pPr>
            <a:r>
              <a:rPr lang="tr-TR" altLang="tr-TR" b="1" dirty="0">
                <a:solidFill>
                  <a:schemeClr val="accent5">
                    <a:lumMod val="75000"/>
                  </a:schemeClr>
                </a:solidFill>
                <a:latin typeface="Arial" panose="020B0604020202020204" pitchFamily="34" charset="0"/>
                <a:cs typeface="Arial" panose="020B0604020202020204" pitchFamily="34" charset="0"/>
              </a:rPr>
              <a:t>Çocuğunuz için iyi bir dinleyici </a:t>
            </a:r>
            <a:r>
              <a:rPr lang="tr-TR" altLang="tr-TR" b="1" dirty="0" smtClean="0">
                <a:solidFill>
                  <a:schemeClr val="accent5">
                    <a:lumMod val="75000"/>
                  </a:schemeClr>
                </a:solidFill>
                <a:latin typeface="Arial" panose="020B0604020202020204" pitchFamily="34" charset="0"/>
                <a:cs typeface="Arial" panose="020B0604020202020204" pitchFamily="34" charset="0"/>
              </a:rPr>
              <a:t> olmaya </a:t>
            </a:r>
            <a:r>
              <a:rPr lang="tr-TR" altLang="tr-TR" b="1" dirty="0">
                <a:solidFill>
                  <a:schemeClr val="accent5">
                    <a:lumMod val="75000"/>
                  </a:schemeClr>
                </a:solidFill>
                <a:latin typeface="Arial" panose="020B0604020202020204" pitchFamily="34" charset="0"/>
                <a:cs typeface="Arial" panose="020B0604020202020204" pitchFamily="34" charset="0"/>
              </a:rPr>
              <a:t>çalışın. Size iletmek istediğine dikkat edin.</a:t>
            </a:r>
          </a:p>
          <a:p>
            <a:pPr>
              <a:defRPr/>
            </a:pPr>
            <a:r>
              <a:rPr lang="tr-TR" altLang="tr-TR" b="1" dirty="0">
                <a:solidFill>
                  <a:schemeClr val="accent5">
                    <a:lumMod val="75000"/>
                  </a:schemeClr>
                </a:solidFill>
                <a:latin typeface="Arial" panose="020B0604020202020204" pitchFamily="34" charset="0"/>
                <a:cs typeface="Arial" panose="020B0604020202020204" pitchFamily="34" charset="0"/>
              </a:rPr>
              <a:t>“Ben onun yerinde olsam ne düşünürdüm, ne hissederdim?”</a:t>
            </a:r>
          </a:p>
          <a:p>
            <a:pPr>
              <a:spcBef>
                <a:spcPct val="50000"/>
              </a:spcBef>
              <a:buNone/>
              <a:defRPr/>
            </a:pPr>
            <a:endParaRPr lang="tr-TR" altLang="tr-TR" b="1" dirty="0">
              <a:solidFill>
                <a:schemeClr val="tx1"/>
              </a:solidFill>
              <a:latin typeface="Arial" panose="020B0604020202020204" pitchFamily="34" charset="0"/>
              <a:cs typeface="Arial" panose="020B0604020202020204" pitchFamily="34" charset="0"/>
            </a:endParaRPr>
          </a:p>
          <a:p>
            <a:pPr>
              <a:spcBef>
                <a:spcPct val="50000"/>
              </a:spcBef>
              <a:buNone/>
              <a:defRPr/>
            </a:pPr>
            <a:r>
              <a:rPr lang="tr-TR" altLang="tr-TR" b="1" dirty="0">
                <a:solidFill>
                  <a:schemeClr val="tx1"/>
                </a:solidFill>
                <a:latin typeface="Arial" panose="020B0604020202020204" pitchFamily="34" charset="0"/>
                <a:cs typeface="Arial" panose="020B0604020202020204" pitchFamily="34" charset="0"/>
              </a:rPr>
              <a:t>*  Prensip: Öğütlerden, yönlendirmelerden, gereksiz sorulardan, teşhiste bulunmaktan, teselli etmekten, konuyu değiştirmekten kaçının.</a:t>
            </a:r>
          </a:p>
          <a:p>
            <a:pPr>
              <a:defRPr/>
            </a:pPr>
            <a:endParaRPr lang="tr-TR" altLang="tr-TR" b="1" dirty="0">
              <a:solidFill>
                <a:srgbClr val="0000FF"/>
              </a:solidFill>
            </a:endParaRPr>
          </a:p>
          <a:p>
            <a:endParaRPr lang="tr-TR" dirty="0"/>
          </a:p>
        </p:txBody>
      </p:sp>
    </p:spTree>
    <p:extLst>
      <p:ext uri="{BB962C8B-B14F-4D97-AF65-F5344CB8AC3E}">
        <p14:creationId xmlns:p14="http://schemas.microsoft.com/office/powerpoint/2010/main" val="3318161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2900" b="1" cap="all" spc="0" dirty="0">
                <a:solidFill>
                  <a:srgbClr val="DF2E28">
                    <a:lumMod val="60000"/>
                    <a:lumOff val="40000"/>
                  </a:srgbClr>
                </a:solidFill>
                <a:latin typeface="Arial" panose="020B0604020202020204" pitchFamily="34" charset="0"/>
                <a:cs typeface="Arial" panose="020B0604020202020204" pitchFamily="34" charset="0"/>
              </a:rPr>
              <a:t>Sorumluluk bilincini geliştirmede ailenin rolü</a:t>
            </a:r>
            <a:endParaRPr lang="tr-TR" dirty="0"/>
          </a:p>
        </p:txBody>
      </p:sp>
      <p:sp>
        <p:nvSpPr>
          <p:cNvPr id="3" name="İçerik Yer Tutucusu 2"/>
          <p:cNvSpPr>
            <a:spLocks noGrp="1"/>
          </p:cNvSpPr>
          <p:nvPr>
            <p:ph idx="1"/>
          </p:nvPr>
        </p:nvSpPr>
        <p:spPr/>
        <p:txBody>
          <a:bodyPr/>
          <a:lstStyle/>
          <a:p>
            <a:pPr>
              <a:lnSpc>
                <a:spcPct val="80000"/>
              </a:lnSpc>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Çocukların bir aktiviteyi bitirmesine yardımcı olmak için, zihinsel olarak bu değişikliğe hazırlanmalarını sağlayacak zaman tanıyın.</a:t>
            </a:r>
          </a:p>
          <a:p>
            <a:pPr>
              <a:lnSpc>
                <a:spcPct val="80000"/>
              </a:lnSpc>
              <a:spcAft>
                <a:spcPts val="0"/>
              </a:spcAft>
              <a:buNone/>
              <a:defRPr/>
            </a:pPr>
            <a:endParaRPr lang="tr-TR" altLang="tr-TR" b="1" dirty="0">
              <a:solidFill>
                <a:schemeClr val="accent5">
                  <a:lumMod val="75000"/>
                </a:schemeClr>
              </a:solidFill>
              <a:latin typeface="Arial" panose="020B0604020202020204" pitchFamily="34" charset="0"/>
              <a:cs typeface="Arial" panose="020B0604020202020204" pitchFamily="34" charset="0"/>
            </a:endParaRPr>
          </a:p>
          <a:p>
            <a:pPr>
              <a:lnSpc>
                <a:spcPct val="80000"/>
              </a:lnSpc>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“Beş dakika sonra gidiyoruz.”</a:t>
            </a:r>
          </a:p>
          <a:p>
            <a:pPr>
              <a:lnSpc>
                <a:spcPct val="80000"/>
              </a:lnSpc>
              <a:spcAft>
                <a:spcPts val="0"/>
              </a:spcAft>
              <a:defRPr/>
            </a:pPr>
            <a:endParaRPr lang="tr-TR" altLang="tr-TR" b="1" dirty="0">
              <a:solidFill>
                <a:schemeClr val="accent5">
                  <a:lumMod val="75000"/>
                </a:schemeClr>
              </a:solidFill>
              <a:latin typeface="Arial" panose="020B0604020202020204" pitchFamily="34" charset="0"/>
              <a:cs typeface="Arial" panose="020B0604020202020204" pitchFamily="34" charset="0"/>
            </a:endParaRPr>
          </a:p>
          <a:p>
            <a:pPr>
              <a:lnSpc>
                <a:spcPct val="80000"/>
              </a:lnSpc>
              <a:spcAft>
                <a:spcPts val="0"/>
              </a:spcAft>
              <a:defRPr/>
            </a:pPr>
            <a:r>
              <a:rPr lang="tr-TR" altLang="tr-TR" b="1" dirty="0">
                <a:solidFill>
                  <a:schemeClr val="tx1"/>
                </a:solidFill>
                <a:latin typeface="Arial" panose="020B0604020202020204" pitchFamily="34" charset="0"/>
                <a:cs typeface="Arial" panose="020B0604020202020204" pitchFamily="34" charset="0"/>
              </a:rPr>
              <a:t>*Prensip: Zihinsel hazırlık kontrol sağlar.</a:t>
            </a:r>
          </a:p>
          <a:p>
            <a:endParaRPr lang="tr-TR" dirty="0"/>
          </a:p>
        </p:txBody>
      </p:sp>
    </p:spTree>
    <p:extLst>
      <p:ext uri="{BB962C8B-B14F-4D97-AF65-F5344CB8AC3E}">
        <p14:creationId xmlns:p14="http://schemas.microsoft.com/office/powerpoint/2010/main" val="2516719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2900" b="1" cap="all" spc="0" dirty="0">
                <a:solidFill>
                  <a:srgbClr val="C00000"/>
                </a:solidFill>
                <a:latin typeface="Arial" panose="020B0604020202020204" pitchFamily="34" charset="0"/>
                <a:cs typeface="Arial" panose="020B0604020202020204" pitchFamily="34" charset="0"/>
              </a:rPr>
              <a:t>Sorumluluk bilincini geliştirmede ailenin rolü</a:t>
            </a:r>
            <a:endParaRPr lang="tr-TR" dirty="0">
              <a:solidFill>
                <a:srgbClr val="C00000"/>
              </a:solidFill>
            </a:endParaRPr>
          </a:p>
        </p:txBody>
      </p:sp>
      <p:sp>
        <p:nvSpPr>
          <p:cNvPr id="3" name="İçerik Yer Tutucusu 2"/>
          <p:cNvSpPr>
            <a:spLocks noGrp="1"/>
          </p:cNvSpPr>
          <p:nvPr>
            <p:ph idx="1"/>
          </p:nvPr>
        </p:nvSpPr>
        <p:spPr/>
        <p:txBody>
          <a:bodyPr/>
          <a:lstStyle/>
          <a:p>
            <a:pPr>
              <a:lnSpc>
                <a:spcPct val="100000"/>
              </a:lnSpc>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Çocuğun problemleri üzerinde düşünmesini ve çözüme ulaşmasını sağlamak için çocuğa yardımcı </a:t>
            </a:r>
            <a:r>
              <a:rPr lang="tr-TR" altLang="tr-TR" b="1" dirty="0" smtClean="0">
                <a:solidFill>
                  <a:schemeClr val="accent5">
                    <a:lumMod val="75000"/>
                  </a:schemeClr>
                </a:solidFill>
                <a:latin typeface="Arial" panose="020B0604020202020204" pitchFamily="34" charset="0"/>
                <a:cs typeface="Arial" panose="020B0604020202020204" pitchFamily="34" charset="0"/>
              </a:rPr>
              <a:t> </a:t>
            </a:r>
            <a:r>
              <a:rPr lang="tr-TR" altLang="tr-TR" b="1" dirty="0">
                <a:solidFill>
                  <a:schemeClr val="accent5">
                    <a:lumMod val="75000"/>
                  </a:schemeClr>
                </a:solidFill>
                <a:latin typeface="Arial" panose="020B0604020202020204" pitchFamily="34" charset="0"/>
                <a:cs typeface="Arial" panose="020B0604020202020204" pitchFamily="34" charset="0"/>
              </a:rPr>
              <a:t>sorular yöneltin:</a:t>
            </a:r>
          </a:p>
          <a:p>
            <a:pPr>
              <a:lnSpc>
                <a:spcPct val="100000"/>
              </a:lnSpc>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“Sence kardeşin bu konuda ne hissedecek?” “Bu problemi nasıl çözmeyi düşünüyorsun?”</a:t>
            </a:r>
          </a:p>
          <a:p>
            <a:pPr>
              <a:lnSpc>
                <a:spcPct val="80000"/>
              </a:lnSpc>
              <a:spcAft>
                <a:spcPts val="0"/>
              </a:spcAft>
              <a:defRPr/>
            </a:pPr>
            <a:endParaRPr lang="tr-TR" altLang="tr-TR" b="1" dirty="0">
              <a:solidFill>
                <a:srgbClr val="0000FF"/>
              </a:solidFill>
              <a:latin typeface="Arial" panose="020B0604020202020204" pitchFamily="34" charset="0"/>
              <a:cs typeface="Arial" panose="020B0604020202020204" pitchFamily="34" charset="0"/>
            </a:endParaRPr>
          </a:p>
          <a:p>
            <a:pPr>
              <a:lnSpc>
                <a:spcPct val="80000"/>
              </a:lnSpc>
              <a:spcAft>
                <a:spcPts val="0"/>
              </a:spcAft>
              <a:buNone/>
              <a:defRPr/>
            </a:pPr>
            <a:r>
              <a:rPr lang="tr-TR" altLang="tr-TR" b="1" dirty="0">
                <a:solidFill>
                  <a:schemeClr val="tx1"/>
                </a:solidFill>
                <a:latin typeface="Arial" panose="020B0604020202020204" pitchFamily="34" charset="0"/>
                <a:cs typeface="Arial" panose="020B0604020202020204" pitchFamily="34" charset="0"/>
              </a:rPr>
              <a:t>*  Prensip: Problem çözme becerilerini ve özdenetimi geliştirir.</a:t>
            </a:r>
          </a:p>
          <a:p>
            <a:endParaRPr lang="tr-TR" dirty="0"/>
          </a:p>
        </p:txBody>
      </p:sp>
    </p:spTree>
    <p:extLst>
      <p:ext uri="{BB962C8B-B14F-4D97-AF65-F5344CB8AC3E}">
        <p14:creationId xmlns:p14="http://schemas.microsoft.com/office/powerpoint/2010/main" val="3514188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2900" b="1" cap="all" spc="0" dirty="0">
                <a:solidFill>
                  <a:srgbClr val="DF2E28">
                    <a:lumMod val="60000"/>
                    <a:lumOff val="40000"/>
                  </a:srgbClr>
                </a:solidFill>
                <a:latin typeface="Arial" panose="020B0604020202020204" pitchFamily="34" charset="0"/>
                <a:cs typeface="Arial" panose="020B0604020202020204" pitchFamily="34" charset="0"/>
              </a:rPr>
              <a:t>Sorumluluk bilincini geliştirmede ailenin rolü</a:t>
            </a:r>
            <a:endParaRPr lang="tr-TR" dirty="0"/>
          </a:p>
        </p:txBody>
      </p:sp>
      <p:sp>
        <p:nvSpPr>
          <p:cNvPr id="3" name="İçerik Yer Tutucusu 2"/>
          <p:cNvSpPr>
            <a:spLocks noGrp="1"/>
          </p:cNvSpPr>
          <p:nvPr>
            <p:ph idx="1"/>
          </p:nvPr>
        </p:nvSpPr>
        <p:spPr/>
        <p:txBody>
          <a:bodyPr/>
          <a:lstStyle/>
          <a:p>
            <a:pPr>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Notlar ve şekiller çocuğunuzun işbirliğini sağlamak için uygun yöntemlerdir.</a:t>
            </a:r>
          </a:p>
          <a:p>
            <a:pPr>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“Diş fırçası</a:t>
            </a:r>
            <a:r>
              <a:rPr lang="tr-TR" altLang="tr-TR" b="1" dirty="0" smtClean="0">
                <a:solidFill>
                  <a:schemeClr val="accent5">
                    <a:lumMod val="75000"/>
                  </a:schemeClr>
                </a:solidFill>
                <a:latin typeface="Arial" panose="020B0604020202020204" pitchFamily="34" charset="0"/>
                <a:cs typeface="Arial" panose="020B0604020202020204" pitchFamily="34" charset="0"/>
              </a:rPr>
              <a:t>”</a:t>
            </a:r>
            <a:endParaRPr lang="tr-TR" altLang="tr-TR" b="1" dirty="0">
              <a:solidFill>
                <a:schemeClr val="accent5">
                  <a:lumMod val="75000"/>
                </a:schemeClr>
              </a:solidFill>
              <a:latin typeface="Arial" panose="020B0604020202020204" pitchFamily="34" charset="0"/>
              <a:cs typeface="Arial" panose="020B0604020202020204" pitchFamily="34" charset="0"/>
            </a:endParaRPr>
          </a:p>
          <a:p>
            <a:pPr>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“Yatağını toplamayı unutma” notu.</a:t>
            </a:r>
          </a:p>
          <a:p>
            <a:pPr>
              <a:spcAft>
                <a:spcPts val="0"/>
              </a:spcAft>
              <a:defRPr/>
            </a:pPr>
            <a:endParaRPr lang="tr-TR" altLang="tr-TR" b="1" dirty="0">
              <a:solidFill>
                <a:schemeClr val="accent5">
                  <a:lumMod val="75000"/>
                </a:schemeClr>
              </a:solidFill>
              <a:latin typeface="Arial" panose="020B0604020202020204" pitchFamily="34" charset="0"/>
              <a:cs typeface="Arial" panose="020B0604020202020204" pitchFamily="34" charset="0"/>
            </a:endParaRPr>
          </a:p>
          <a:p>
            <a:pPr>
              <a:spcAft>
                <a:spcPts val="0"/>
              </a:spcAft>
              <a:defRPr/>
            </a:pPr>
            <a:r>
              <a:rPr lang="tr-TR" altLang="tr-TR" b="1" dirty="0">
                <a:solidFill>
                  <a:schemeClr val="tx1"/>
                </a:solidFill>
                <a:latin typeface="Arial" panose="020B0604020202020204" pitchFamily="34" charset="0"/>
                <a:cs typeface="Arial" panose="020B0604020202020204" pitchFamily="34" charset="0"/>
              </a:rPr>
              <a:t>* Prensip: Görsel uyarıcılar görevleri hatırlatır, sorumluluk yükler.</a:t>
            </a:r>
          </a:p>
          <a:p>
            <a:pPr>
              <a:spcAft>
                <a:spcPts val="0"/>
              </a:spcAft>
              <a:defRPr/>
            </a:pPr>
            <a:endParaRPr lang="tr-TR" altLang="tr-TR" dirty="0"/>
          </a:p>
          <a:p>
            <a:endParaRPr lang="tr-TR" dirty="0"/>
          </a:p>
        </p:txBody>
      </p:sp>
    </p:spTree>
    <p:extLst>
      <p:ext uri="{BB962C8B-B14F-4D97-AF65-F5344CB8AC3E}">
        <p14:creationId xmlns:p14="http://schemas.microsoft.com/office/powerpoint/2010/main" val="1870139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2900" b="1" cap="all" spc="0" dirty="0">
                <a:solidFill>
                  <a:srgbClr val="DF2E28">
                    <a:lumMod val="60000"/>
                    <a:lumOff val="40000"/>
                  </a:srgbClr>
                </a:solidFill>
                <a:latin typeface="Arial" panose="020B0604020202020204" pitchFamily="34" charset="0"/>
                <a:cs typeface="Arial" panose="020B0604020202020204" pitchFamily="34" charset="0"/>
              </a:rPr>
              <a:t>Sorumluluk bilincini geliştirmede ailenin rolü</a:t>
            </a:r>
            <a:endParaRPr lang="tr-TR" dirty="0"/>
          </a:p>
        </p:txBody>
      </p:sp>
      <p:sp>
        <p:nvSpPr>
          <p:cNvPr id="3" name="İçerik Yer Tutucusu 2"/>
          <p:cNvSpPr>
            <a:spLocks noGrp="1"/>
          </p:cNvSpPr>
          <p:nvPr>
            <p:ph idx="1"/>
          </p:nvPr>
        </p:nvSpPr>
        <p:spPr/>
        <p:txBody>
          <a:bodyPr/>
          <a:lstStyle/>
          <a:p>
            <a:pPr>
              <a:spcAft>
                <a:spcPts val="0"/>
              </a:spcAft>
              <a:defRPr/>
            </a:pPr>
            <a:r>
              <a:rPr lang="tr-TR" altLang="tr-TR" b="1" i="1" dirty="0">
                <a:solidFill>
                  <a:schemeClr val="accent5">
                    <a:lumMod val="75000"/>
                  </a:schemeClr>
                </a:solidFill>
                <a:latin typeface="Arial" panose="020B0604020202020204" pitchFamily="34" charset="0"/>
                <a:cs typeface="Arial" panose="020B0604020202020204" pitchFamily="34" charset="0"/>
              </a:rPr>
              <a:t>Çocuğunuz olumsuz bir davranış gösteriyorsa, bu davranışın altında yatan nedenleri anlamaya ve önlem almaya çalışın.</a:t>
            </a:r>
          </a:p>
          <a:p>
            <a:pPr>
              <a:spcAft>
                <a:spcPts val="0"/>
              </a:spcAft>
              <a:buNone/>
              <a:defRPr/>
            </a:pPr>
            <a:endParaRPr lang="tr-TR" altLang="tr-TR" sz="1600" b="1" dirty="0">
              <a:solidFill>
                <a:schemeClr val="tx1"/>
              </a:solidFill>
              <a:latin typeface="Arial" panose="020B0604020202020204" pitchFamily="34" charset="0"/>
              <a:cs typeface="Arial" panose="020B0604020202020204" pitchFamily="34" charset="0"/>
            </a:endParaRPr>
          </a:p>
          <a:p>
            <a:pPr>
              <a:spcAft>
                <a:spcPts val="0"/>
              </a:spcAft>
              <a:buNone/>
              <a:defRPr/>
            </a:pPr>
            <a:r>
              <a:rPr lang="tr-TR" altLang="tr-TR" sz="1600" b="1" dirty="0">
                <a:solidFill>
                  <a:schemeClr val="tx1"/>
                </a:solidFill>
                <a:latin typeface="Arial" panose="020B0604020202020204" pitchFamily="34" charset="0"/>
                <a:cs typeface="Arial" panose="020B0604020202020204" pitchFamily="34" charset="0"/>
              </a:rPr>
              <a:t>* </a:t>
            </a:r>
            <a:r>
              <a:rPr lang="tr-TR" altLang="tr-TR" sz="1800" b="1" dirty="0">
                <a:solidFill>
                  <a:schemeClr val="tx1"/>
                </a:solidFill>
                <a:latin typeface="Arial" panose="020B0604020202020204" pitchFamily="34" charset="0"/>
                <a:cs typeface="Arial" panose="020B0604020202020204" pitchFamily="34" charset="0"/>
              </a:rPr>
              <a:t>Prensip: Çocuğunuz anlaşıldığını ve önemsendiğini hisseder, sorumluluk alır.</a:t>
            </a:r>
          </a:p>
          <a:p>
            <a:pPr>
              <a:spcAft>
                <a:spcPts val="0"/>
              </a:spcAft>
              <a:defRPr/>
            </a:pPr>
            <a:endParaRPr lang="tr-TR" altLang="tr-TR" dirty="0"/>
          </a:p>
          <a:p>
            <a:endParaRPr lang="tr-TR" dirty="0"/>
          </a:p>
        </p:txBody>
      </p:sp>
    </p:spTree>
    <p:extLst>
      <p:ext uri="{BB962C8B-B14F-4D97-AF65-F5344CB8AC3E}">
        <p14:creationId xmlns:p14="http://schemas.microsoft.com/office/powerpoint/2010/main" val="31417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2618" y="595745"/>
            <a:ext cx="11152910" cy="5444837"/>
          </a:xfrm>
        </p:spPr>
        <p:txBody>
          <a:bodyPr>
            <a:normAutofit fontScale="85000" lnSpcReduction="10000"/>
          </a:bodyPr>
          <a:lstStyle/>
          <a:p>
            <a:pPr algn="just"/>
            <a:r>
              <a:rPr lang="tr-TR" sz="3100" spc="10" dirty="0" smtClean="0">
                <a:latin typeface="Times New Roman"/>
                <a:cs typeface="Times New Roman"/>
              </a:rPr>
              <a:t>    </a:t>
            </a:r>
            <a:r>
              <a:rPr lang="tr-TR" sz="3100" b="1" spc="10" dirty="0" smtClean="0">
                <a:solidFill>
                  <a:srgbClr val="C00000"/>
                </a:solidFill>
                <a:latin typeface="Times New Roman"/>
                <a:cs typeface="Times New Roman"/>
              </a:rPr>
              <a:t>Sorumluluk</a:t>
            </a:r>
            <a:r>
              <a:rPr lang="tr-TR" sz="3100" b="1" spc="10" dirty="0">
                <a:solidFill>
                  <a:srgbClr val="C00000"/>
                </a:solidFill>
                <a:latin typeface="Times New Roman"/>
                <a:cs typeface="Times New Roman"/>
              </a:rPr>
              <a:t>, </a:t>
            </a:r>
            <a:r>
              <a:rPr lang="tr-TR" sz="3100" spc="-20" dirty="0">
                <a:latin typeface="Times New Roman"/>
                <a:cs typeface="Times New Roman"/>
              </a:rPr>
              <a:t>“Kişinin </a:t>
            </a:r>
            <a:r>
              <a:rPr lang="tr-TR" sz="3100" spc="30" dirty="0">
                <a:latin typeface="Times New Roman"/>
                <a:cs typeface="Times New Roman"/>
              </a:rPr>
              <a:t>uyum </a:t>
            </a:r>
            <a:r>
              <a:rPr lang="tr-TR" sz="3100" dirty="0">
                <a:latin typeface="Times New Roman"/>
                <a:cs typeface="Times New Roman"/>
              </a:rPr>
              <a:t>sağlaması, </a:t>
            </a:r>
            <a:r>
              <a:rPr lang="tr-TR" sz="3100" spc="25" dirty="0">
                <a:latin typeface="Times New Roman"/>
                <a:cs typeface="Times New Roman"/>
              </a:rPr>
              <a:t>üzerine </a:t>
            </a:r>
            <a:r>
              <a:rPr lang="tr-TR" sz="3100" spc="20" dirty="0">
                <a:latin typeface="Times New Roman"/>
                <a:cs typeface="Times New Roman"/>
              </a:rPr>
              <a:t>düşen </a:t>
            </a:r>
            <a:r>
              <a:rPr lang="tr-TR" sz="3100" spc="5" dirty="0">
                <a:latin typeface="Times New Roman"/>
                <a:cs typeface="Times New Roman"/>
              </a:rPr>
              <a:t>görevleri </a:t>
            </a:r>
            <a:r>
              <a:rPr lang="tr-TR" sz="3100" spc="15" dirty="0">
                <a:latin typeface="Times New Roman"/>
                <a:cs typeface="Times New Roman"/>
              </a:rPr>
              <a:t>yerine </a:t>
            </a:r>
            <a:r>
              <a:rPr lang="tr-TR" sz="3100" dirty="0">
                <a:latin typeface="Times New Roman"/>
                <a:cs typeface="Times New Roman"/>
              </a:rPr>
              <a:t>getirmesi </a:t>
            </a:r>
            <a:r>
              <a:rPr lang="tr-TR" sz="3100" spc="-25" dirty="0">
                <a:latin typeface="Times New Roman"/>
                <a:cs typeface="Times New Roman"/>
              </a:rPr>
              <a:t>ve  </a:t>
            </a:r>
            <a:r>
              <a:rPr lang="tr-TR" sz="3100" spc="20" dirty="0">
                <a:latin typeface="Times New Roman"/>
                <a:cs typeface="Times New Roman"/>
              </a:rPr>
              <a:t>kendine </a:t>
            </a:r>
            <a:r>
              <a:rPr lang="tr-TR" sz="3100" spc="15" dirty="0">
                <a:latin typeface="Times New Roman"/>
                <a:cs typeface="Times New Roman"/>
              </a:rPr>
              <a:t>ait </a:t>
            </a:r>
            <a:r>
              <a:rPr lang="tr-TR" sz="3100" spc="25" dirty="0">
                <a:latin typeface="Times New Roman"/>
                <a:cs typeface="Times New Roman"/>
              </a:rPr>
              <a:t>bir </a:t>
            </a:r>
            <a:r>
              <a:rPr lang="tr-TR" sz="3100" dirty="0">
                <a:latin typeface="Times New Roman"/>
                <a:cs typeface="Times New Roman"/>
              </a:rPr>
              <a:t>olayın </a:t>
            </a:r>
            <a:r>
              <a:rPr lang="tr-TR" sz="3100" spc="15" dirty="0">
                <a:latin typeface="Times New Roman"/>
                <a:cs typeface="Times New Roman"/>
              </a:rPr>
              <a:t>başkaları üzerindeki etkilerinin </a:t>
            </a:r>
            <a:r>
              <a:rPr lang="tr-TR" sz="3100" spc="20" dirty="0">
                <a:latin typeface="Times New Roman"/>
                <a:cs typeface="Times New Roman"/>
              </a:rPr>
              <a:t>sonuçlarını </a:t>
            </a:r>
            <a:r>
              <a:rPr lang="tr-TR" sz="3100" dirty="0">
                <a:latin typeface="Times New Roman"/>
                <a:cs typeface="Times New Roman"/>
              </a:rPr>
              <a:t>üstlenmesi, </a:t>
            </a:r>
            <a:r>
              <a:rPr lang="tr-TR" sz="3100" spc="20" dirty="0">
                <a:latin typeface="Times New Roman"/>
                <a:cs typeface="Times New Roman"/>
              </a:rPr>
              <a:t>başkalarının  </a:t>
            </a:r>
            <a:r>
              <a:rPr lang="tr-TR" sz="3100" spc="30" dirty="0">
                <a:latin typeface="Times New Roman"/>
                <a:cs typeface="Times New Roman"/>
              </a:rPr>
              <a:t>haklarına </a:t>
            </a:r>
            <a:r>
              <a:rPr lang="tr-TR" sz="3100" spc="-10" dirty="0">
                <a:latin typeface="Times New Roman"/>
                <a:cs typeface="Times New Roman"/>
              </a:rPr>
              <a:t>saygı </a:t>
            </a:r>
            <a:r>
              <a:rPr lang="tr-TR" sz="3100" dirty="0">
                <a:latin typeface="Times New Roman"/>
                <a:cs typeface="Times New Roman"/>
              </a:rPr>
              <a:t>göstermesi </a:t>
            </a:r>
            <a:r>
              <a:rPr lang="tr-TR" sz="3100" spc="-20" dirty="0">
                <a:latin typeface="Times New Roman"/>
                <a:cs typeface="Times New Roman"/>
              </a:rPr>
              <a:t>ve </a:t>
            </a:r>
            <a:r>
              <a:rPr lang="tr-TR" sz="3100" spc="15" dirty="0">
                <a:latin typeface="Times New Roman"/>
                <a:cs typeface="Times New Roman"/>
              </a:rPr>
              <a:t>kendi </a:t>
            </a:r>
            <a:r>
              <a:rPr lang="tr-TR" sz="3100" spc="20" dirty="0">
                <a:latin typeface="Times New Roman"/>
                <a:cs typeface="Times New Roman"/>
              </a:rPr>
              <a:t>davranışının sonuçlarına </a:t>
            </a:r>
            <a:r>
              <a:rPr lang="tr-TR" sz="3100" spc="10" dirty="0">
                <a:latin typeface="Times New Roman"/>
                <a:cs typeface="Times New Roman"/>
              </a:rPr>
              <a:t>sahip </a:t>
            </a:r>
            <a:r>
              <a:rPr lang="tr-TR" sz="3100" dirty="0">
                <a:latin typeface="Times New Roman"/>
                <a:cs typeface="Times New Roman"/>
              </a:rPr>
              <a:t>çıkabilmesi” </a:t>
            </a:r>
            <a:r>
              <a:rPr lang="tr-TR" sz="3100" spc="15" dirty="0">
                <a:latin typeface="Times New Roman"/>
                <a:cs typeface="Times New Roman"/>
              </a:rPr>
              <a:t>olarak  </a:t>
            </a:r>
            <a:r>
              <a:rPr lang="tr-TR" sz="3100" spc="20" dirty="0">
                <a:latin typeface="Times New Roman"/>
                <a:cs typeface="Times New Roman"/>
              </a:rPr>
              <a:t>tanımlanmaktadır.</a:t>
            </a:r>
            <a:r>
              <a:rPr lang="tr-TR" sz="3100" spc="85" dirty="0">
                <a:latin typeface="Times New Roman"/>
                <a:cs typeface="Times New Roman"/>
              </a:rPr>
              <a:t> </a:t>
            </a:r>
            <a:endParaRPr lang="tr-TR" sz="3100" spc="85" dirty="0" smtClean="0">
              <a:latin typeface="Times New Roman"/>
              <a:cs typeface="Times New Roman"/>
            </a:endParaRPr>
          </a:p>
          <a:p>
            <a:pPr algn="just"/>
            <a:r>
              <a:rPr lang="tr-TR" sz="3100" spc="85" dirty="0">
                <a:latin typeface="Times New Roman"/>
                <a:cs typeface="Times New Roman"/>
              </a:rPr>
              <a:t> </a:t>
            </a:r>
            <a:r>
              <a:rPr lang="tr-TR" sz="3100" spc="85" dirty="0" smtClean="0">
                <a:latin typeface="Times New Roman"/>
                <a:cs typeface="Times New Roman"/>
              </a:rPr>
              <a:t>    </a:t>
            </a:r>
            <a:r>
              <a:rPr lang="tr-TR" sz="3100" spc="5" dirty="0" smtClean="0">
                <a:latin typeface="Times New Roman"/>
                <a:cs typeface="Times New Roman"/>
              </a:rPr>
              <a:t>Sorumluluk</a:t>
            </a:r>
            <a:r>
              <a:rPr lang="tr-TR" sz="3100" spc="5" dirty="0">
                <a:latin typeface="Times New Roman"/>
                <a:cs typeface="Times New Roman"/>
              </a:rPr>
              <a:t>,</a:t>
            </a:r>
            <a:r>
              <a:rPr lang="tr-TR" sz="3100" spc="75" dirty="0">
                <a:latin typeface="Times New Roman"/>
                <a:cs typeface="Times New Roman"/>
              </a:rPr>
              <a:t> </a:t>
            </a:r>
            <a:r>
              <a:rPr lang="tr-TR" sz="3100" dirty="0">
                <a:latin typeface="Times New Roman"/>
                <a:cs typeface="Times New Roman"/>
              </a:rPr>
              <a:t>çok</a:t>
            </a:r>
            <a:r>
              <a:rPr lang="tr-TR" sz="3100" spc="55" dirty="0">
                <a:latin typeface="Times New Roman"/>
                <a:cs typeface="Times New Roman"/>
              </a:rPr>
              <a:t> </a:t>
            </a:r>
            <a:r>
              <a:rPr lang="tr-TR" sz="3100" spc="10" dirty="0">
                <a:latin typeface="Times New Roman"/>
                <a:cs typeface="Times New Roman"/>
              </a:rPr>
              <a:t>küçük</a:t>
            </a:r>
            <a:r>
              <a:rPr lang="tr-TR" sz="3100" spc="90" dirty="0">
                <a:latin typeface="Times New Roman"/>
                <a:cs typeface="Times New Roman"/>
              </a:rPr>
              <a:t> </a:t>
            </a:r>
            <a:r>
              <a:rPr lang="tr-TR" sz="3100" spc="-5" dirty="0">
                <a:latin typeface="Times New Roman"/>
                <a:cs typeface="Times New Roman"/>
              </a:rPr>
              <a:t>yaştan</a:t>
            </a:r>
            <a:r>
              <a:rPr lang="tr-TR" sz="3100" spc="85" dirty="0">
                <a:latin typeface="Times New Roman"/>
                <a:cs typeface="Times New Roman"/>
              </a:rPr>
              <a:t> </a:t>
            </a:r>
            <a:r>
              <a:rPr lang="tr-TR" sz="3100" spc="-10" dirty="0">
                <a:latin typeface="Times New Roman"/>
                <a:cs typeface="Times New Roman"/>
              </a:rPr>
              <a:t>itibaren</a:t>
            </a:r>
            <a:r>
              <a:rPr lang="tr-TR" sz="3100" spc="85" dirty="0">
                <a:latin typeface="Times New Roman"/>
                <a:cs typeface="Times New Roman"/>
              </a:rPr>
              <a:t> </a:t>
            </a:r>
            <a:r>
              <a:rPr lang="tr-TR" sz="3100" spc="-5" dirty="0">
                <a:latin typeface="Times New Roman"/>
                <a:cs typeface="Times New Roman"/>
              </a:rPr>
              <a:t>öğrenilen</a:t>
            </a:r>
            <a:r>
              <a:rPr lang="tr-TR" sz="3100" spc="85" dirty="0">
                <a:latin typeface="Times New Roman"/>
                <a:cs typeface="Times New Roman"/>
              </a:rPr>
              <a:t> </a:t>
            </a:r>
            <a:r>
              <a:rPr lang="tr-TR" sz="3100" dirty="0">
                <a:latin typeface="Times New Roman"/>
                <a:cs typeface="Times New Roman"/>
              </a:rPr>
              <a:t>ve</a:t>
            </a:r>
            <a:r>
              <a:rPr lang="tr-TR" sz="3100" spc="80" dirty="0">
                <a:latin typeface="Times New Roman"/>
                <a:cs typeface="Times New Roman"/>
              </a:rPr>
              <a:t> </a:t>
            </a:r>
            <a:r>
              <a:rPr lang="tr-TR" sz="3100" spc="-5" dirty="0">
                <a:latin typeface="Times New Roman"/>
                <a:cs typeface="Times New Roman"/>
              </a:rPr>
              <a:t>gelişen</a:t>
            </a:r>
            <a:r>
              <a:rPr lang="tr-TR" sz="3100" spc="85" dirty="0">
                <a:latin typeface="Times New Roman"/>
                <a:cs typeface="Times New Roman"/>
              </a:rPr>
              <a:t> </a:t>
            </a:r>
            <a:r>
              <a:rPr lang="tr-TR" sz="3100" spc="-5" dirty="0">
                <a:latin typeface="Times New Roman"/>
                <a:cs typeface="Times New Roman"/>
              </a:rPr>
              <a:t>bir</a:t>
            </a:r>
            <a:r>
              <a:rPr lang="tr-TR" sz="3100" spc="85" dirty="0">
                <a:latin typeface="Times New Roman"/>
                <a:cs typeface="Times New Roman"/>
              </a:rPr>
              <a:t> </a:t>
            </a:r>
            <a:r>
              <a:rPr lang="tr-TR" sz="3100" spc="-5" dirty="0">
                <a:latin typeface="Times New Roman"/>
                <a:cs typeface="Times New Roman"/>
              </a:rPr>
              <a:t>beceridir</a:t>
            </a:r>
            <a:r>
              <a:rPr lang="tr-TR" sz="3100" spc="-5" dirty="0" smtClean="0">
                <a:latin typeface="Times New Roman"/>
                <a:cs typeface="Times New Roman"/>
              </a:rPr>
              <a:t>.</a:t>
            </a:r>
          </a:p>
          <a:p>
            <a:pPr algn="just"/>
            <a:r>
              <a:rPr lang="tr-TR" sz="3100" spc="10" dirty="0" smtClean="0">
                <a:latin typeface="Times New Roman"/>
                <a:cs typeface="Times New Roman"/>
              </a:rPr>
              <a:t>     Sorumluluk </a:t>
            </a:r>
            <a:r>
              <a:rPr lang="tr-TR" sz="3100" spc="5" dirty="0">
                <a:latin typeface="Times New Roman"/>
                <a:cs typeface="Times New Roman"/>
              </a:rPr>
              <a:t>sahibi </a:t>
            </a:r>
            <a:r>
              <a:rPr lang="tr-TR" sz="3100" spc="10" dirty="0">
                <a:latin typeface="Times New Roman"/>
                <a:cs typeface="Times New Roman"/>
              </a:rPr>
              <a:t>çocuklar; </a:t>
            </a:r>
            <a:r>
              <a:rPr lang="tr-TR" sz="3100" spc="15" dirty="0">
                <a:latin typeface="Times New Roman"/>
                <a:cs typeface="Times New Roman"/>
              </a:rPr>
              <a:t>kendi </a:t>
            </a:r>
            <a:r>
              <a:rPr lang="tr-TR" sz="3100" spc="30" dirty="0">
                <a:latin typeface="Times New Roman"/>
                <a:cs typeface="Times New Roman"/>
              </a:rPr>
              <a:t>kararlarını </a:t>
            </a:r>
            <a:r>
              <a:rPr lang="tr-TR" sz="3100" spc="5" dirty="0">
                <a:latin typeface="Times New Roman"/>
                <a:cs typeface="Times New Roman"/>
              </a:rPr>
              <a:t>verebilen, </a:t>
            </a:r>
            <a:r>
              <a:rPr lang="tr-TR" sz="3100" spc="40" dirty="0">
                <a:latin typeface="Times New Roman"/>
                <a:cs typeface="Times New Roman"/>
              </a:rPr>
              <a:t>karar </a:t>
            </a:r>
            <a:r>
              <a:rPr lang="tr-TR" sz="3100" spc="15" dirty="0">
                <a:latin typeface="Times New Roman"/>
                <a:cs typeface="Times New Roman"/>
              </a:rPr>
              <a:t>alırken </a:t>
            </a:r>
            <a:r>
              <a:rPr lang="tr-TR" sz="3100" spc="10" dirty="0">
                <a:latin typeface="Times New Roman"/>
                <a:cs typeface="Times New Roman"/>
              </a:rPr>
              <a:t>ellerindeki  </a:t>
            </a:r>
            <a:r>
              <a:rPr lang="tr-TR" sz="3100" spc="15" dirty="0">
                <a:latin typeface="Times New Roman"/>
                <a:cs typeface="Times New Roman"/>
              </a:rPr>
              <a:t>kaynakları </a:t>
            </a:r>
            <a:r>
              <a:rPr lang="tr-TR" sz="3100" spc="10" dirty="0">
                <a:latin typeface="Times New Roman"/>
                <a:cs typeface="Times New Roman"/>
              </a:rPr>
              <a:t>kullanabilen, </a:t>
            </a:r>
            <a:r>
              <a:rPr lang="tr-TR" sz="3100" spc="20" dirty="0">
                <a:latin typeface="Times New Roman"/>
                <a:cs typeface="Times New Roman"/>
              </a:rPr>
              <a:t>değer </a:t>
            </a:r>
            <a:r>
              <a:rPr lang="tr-TR" sz="3100" spc="15" dirty="0">
                <a:latin typeface="Times New Roman"/>
                <a:cs typeface="Times New Roman"/>
              </a:rPr>
              <a:t>yargılarını </a:t>
            </a:r>
            <a:r>
              <a:rPr lang="tr-TR" sz="3100" dirty="0">
                <a:latin typeface="Times New Roman"/>
                <a:cs typeface="Times New Roman"/>
              </a:rPr>
              <a:t>gözeten, </a:t>
            </a:r>
            <a:r>
              <a:rPr lang="tr-TR" sz="3100" spc="5" dirty="0">
                <a:latin typeface="Times New Roman"/>
                <a:cs typeface="Times New Roman"/>
              </a:rPr>
              <a:t>bağımsız </a:t>
            </a:r>
            <a:r>
              <a:rPr lang="tr-TR" sz="3100" spc="15" dirty="0">
                <a:latin typeface="Times New Roman"/>
                <a:cs typeface="Times New Roman"/>
              </a:rPr>
              <a:t>davranabilen, kendine </a:t>
            </a:r>
            <a:r>
              <a:rPr lang="tr-TR" sz="3100" spc="5" dirty="0">
                <a:latin typeface="Times New Roman"/>
                <a:cs typeface="Times New Roman"/>
              </a:rPr>
              <a:t>güvenli,  </a:t>
            </a:r>
            <a:r>
              <a:rPr lang="tr-TR" sz="3100" spc="20" dirty="0">
                <a:latin typeface="Times New Roman"/>
                <a:cs typeface="Times New Roman"/>
              </a:rPr>
              <a:t>başkalarının </a:t>
            </a:r>
            <a:r>
              <a:rPr lang="tr-TR" sz="3100" spc="25" dirty="0">
                <a:latin typeface="Times New Roman"/>
                <a:cs typeface="Times New Roman"/>
              </a:rPr>
              <a:t>haklarını </a:t>
            </a:r>
            <a:r>
              <a:rPr lang="tr-TR" sz="3100" spc="15" dirty="0">
                <a:latin typeface="Times New Roman"/>
                <a:cs typeface="Times New Roman"/>
              </a:rPr>
              <a:t>çiğnemeden </a:t>
            </a:r>
            <a:r>
              <a:rPr lang="tr-TR" sz="3100" spc="10" dirty="0">
                <a:latin typeface="Times New Roman"/>
                <a:cs typeface="Times New Roman"/>
              </a:rPr>
              <a:t>kendi </a:t>
            </a:r>
            <a:r>
              <a:rPr lang="tr-TR" sz="3100" spc="15" dirty="0">
                <a:latin typeface="Times New Roman"/>
                <a:cs typeface="Times New Roman"/>
              </a:rPr>
              <a:t>ihtiyaçlarının </a:t>
            </a:r>
            <a:r>
              <a:rPr lang="tr-TR" sz="3100" spc="5" dirty="0">
                <a:latin typeface="Times New Roman"/>
                <a:cs typeface="Times New Roman"/>
              </a:rPr>
              <a:t>karşılayabilen </a:t>
            </a:r>
            <a:r>
              <a:rPr lang="tr-TR" sz="3100" spc="15" dirty="0">
                <a:latin typeface="Times New Roman"/>
                <a:cs typeface="Times New Roman"/>
              </a:rPr>
              <a:t>çocuklardır. </a:t>
            </a:r>
            <a:endParaRPr lang="tr-TR" sz="3100" spc="15" dirty="0" smtClean="0">
              <a:latin typeface="Times New Roman"/>
              <a:cs typeface="Times New Roman"/>
            </a:endParaRPr>
          </a:p>
          <a:p>
            <a:pPr algn="just"/>
            <a:r>
              <a:rPr lang="tr-TR" sz="3100" spc="15" dirty="0">
                <a:latin typeface="Times New Roman"/>
                <a:cs typeface="Times New Roman"/>
              </a:rPr>
              <a:t> </a:t>
            </a:r>
            <a:r>
              <a:rPr lang="tr-TR" sz="3100" spc="15" dirty="0" smtClean="0">
                <a:latin typeface="Times New Roman"/>
                <a:cs typeface="Times New Roman"/>
              </a:rPr>
              <a:t>     </a:t>
            </a:r>
            <a:r>
              <a:rPr lang="tr-TR" sz="3100" spc="-20" dirty="0" smtClean="0">
                <a:latin typeface="Times New Roman"/>
                <a:cs typeface="Times New Roman"/>
              </a:rPr>
              <a:t>Yaptığı  </a:t>
            </a:r>
            <a:r>
              <a:rPr lang="tr-TR" sz="3100" spc="-10" dirty="0">
                <a:latin typeface="Times New Roman"/>
                <a:cs typeface="Times New Roman"/>
              </a:rPr>
              <a:t>işi </a:t>
            </a:r>
            <a:r>
              <a:rPr lang="tr-TR" sz="3100" spc="25" dirty="0">
                <a:latin typeface="Times New Roman"/>
                <a:cs typeface="Times New Roman"/>
              </a:rPr>
              <a:t>sonuna </a:t>
            </a:r>
            <a:r>
              <a:rPr lang="tr-TR" sz="3100" spc="30" dirty="0">
                <a:latin typeface="Times New Roman"/>
                <a:cs typeface="Times New Roman"/>
              </a:rPr>
              <a:t>kadar </a:t>
            </a:r>
            <a:r>
              <a:rPr lang="tr-TR" sz="3100" spc="25" dirty="0">
                <a:latin typeface="Times New Roman"/>
                <a:cs typeface="Times New Roman"/>
              </a:rPr>
              <a:t>götüren </a:t>
            </a:r>
            <a:r>
              <a:rPr lang="tr-TR" sz="3100" spc="-20" dirty="0">
                <a:latin typeface="Times New Roman"/>
                <a:cs typeface="Times New Roman"/>
              </a:rPr>
              <a:t>ve </a:t>
            </a:r>
            <a:r>
              <a:rPr lang="tr-TR" sz="3100" spc="15" dirty="0">
                <a:latin typeface="Times New Roman"/>
                <a:cs typeface="Times New Roman"/>
              </a:rPr>
              <a:t>yapmakta </a:t>
            </a:r>
            <a:r>
              <a:rPr lang="tr-TR" sz="3100" spc="20" dirty="0">
                <a:latin typeface="Times New Roman"/>
                <a:cs typeface="Times New Roman"/>
              </a:rPr>
              <a:t>olduğu </a:t>
            </a:r>
            <a:r>
              <a:rPr lang="tr-TR" sz="3100" spc="25" dirty="0">
                <a:latin typeface="Times New Roman"/>
                <a:cs typeface="Times New Roman"/>
              </a:rPr>
              <a:t>bir davranışın </a:t>
            </a:r>
            <a:r>
              <a:rPr lang="tr-TR" sz="3100" spc="-5" dirty="0">
                <a:latin typeface="Times New Roman"/>
                <a:cs typeface="Times New Roman"/>
              </a:rPr>
              <a:t>olası </a:t>
            </a:r>
            <a:r>
              <a:rPr lang="tr-TR" sz="3100" spc="20" dirty="0">
                <a:latin typeface="Times New Roman"/>
                <a:cs typeface="Times New Roman"/>
              </a:rPr>
              <a:t>sonuçlarına </a:t>
            </a:r>
            <a:r>
              <a:rPr lang="tr-TR" sz="3100" spc="10" dirty="0">
                <a:latin typeface="Times New Roman"/>
                <a:cs typeface="Times New Roman"/>
              </a:rPr>
              <a:t>katlanmayı  </a:t>
            </a:r>
            <a:r>
              <a:rPr lang="tr-TR" sz="3100" dirty="0">
                <a:latin typeface="Times New Roman"/>
                <a:cs typeface="Times New Roman"/>
              </a:rPr>
              <a:t>göze </a:t>
            </a:r>
            <a:r>
              <a:rPr lang="tr-TR" sz="3100" spc="25" dirty="0">
                <a:latin typeface="Times New Roman"/>
                <a:cs typeface="Times New Roman"/>
              </a:rPr>
              <a:t>alan </a:t>
            </a:r>
            <a:r>
              <a:rPr lang="tr-TR" sz="3100" spc="10" dirty="0">
                <a:latin typeface="Times New Roman"/>
                <a:cs typeface="Times New Roman"/>
              </a:rPr>
              <a:t>çocuğa </a:t>
            </a:r>
            <a:r>
              <a:rPr lang="tr-TR" sz="3100" spc="20" dirty="0">
                <a:latin typeface="Times New Roman"/>
                <a:cs typeface="Times New Roman"/>
              </a:rPr>
              <a:t>sorumlu </a:t>
            </a:r>
            <a:r>
              <a:rPr lang="tr-TR" sz="3100" spc="10" dirty="0">
                <a:latin typeface="Times New Roman"/>
                <a:cs typeface="Times New Roman"/>
              </a:rPr>
              <a:t>çocuk </a:t>
            </a:r>
            <a:r>
              <a:rPr lang="tr-TR" sz="3100" spc="15" dirty="0">
                <a:latin typeface="Times New Roman"/>
                <a:cs typeface="Times New Roman"/>
              </a:rPr>
              <a:t>olarak </a:t>
            </a:r>
            <a:r>
              <a:rPr lang="tr-TR" sz="3100" spc="5" dirty="0">
                <a:latin typeface="Times New Roman"/>
                <a:cs typeface="Times New Roman"/>
              </a:rPr>
              <a:t>bakabiliriz. </a:t>
            </a:r>
            <a:endParaRPr lang="tr-TR" sz="3100" spc="5" dirty="0" smtClean="0">
              <a:latin typeface="Times New Roman"/>
              <a:cs typeface="Times New Roman"/>
            </a:endParaRPr>
          </a:p>
          <a:p>
            <a:pPr algn="just"/>
            <a:r>
              <a:rPr lang="tr-TR" sz="3100" spc="5" dirty="0">
                <a:latin typeface="Times New Roman"/>
                <a:cs typeface="Times New Roman"/>
              </a:rPr>
              <a:t> </a:t>
            </a:r>
            <a:r>
              <a:rPr lang="tr-TR" sz="3100" spc="5" dirty="0" smtClean="0">
                <a:latin typeface="Times New Roman"/>
                <a:cs typeface="Times New Roman"/>
              </a:rPr>
              <a:t>      </a:t>
            </a:r>
            <a:r>
              <a:rPr lang="tr-TR" sz="3100" spc="15" dirty="0" smtClean="0">
                <a:latin typeface="Times New Roman"/>
                <a:cs typeface="Times New Roman"/>
              </a:rPr>
              <a:t>Okul </a:t>
            </a:r>
            <a:r>
              <a:rPr lang="tr-TR" sz="3100" dirty="0">
                <a:latin typeface="Times New Roman"/>
                <a:cs typeface="Times New Roman"/>
              </a:rPr>
              <a:t>öncesi </a:t>
            </a:r>
            <a:r>
              <a:rPr lang="tr-TR" sz="3100" spc="15" dirty="0">
                <a:latin typeface="Times New Roman"/>
                <a:cs typeface="Times New Roman"/>
              </a:rPr>
              <a:t>dönemde </a:t>
            </a:r>
            <a:r>
              <a:rPr lang="tr-TR" sz="3100" spc="20" dirty="0">
                <a:latin typeface="Times New Roman"/>
                <a:cs typeface="Times New Roman"/>
              </a:rPr>
              <a:t>küçük </a:t>
            </a:r>
            <a:r>
              <a:rPr lang="tr-TR" sz="3100" spc="25" dirty="0">
                <a:latin typeface="Times New Roman"/>
                <a:cs typeface="Times New Roman"/>
              </a:rPr>
              <a:t>ipuçları </a:t>
            </a:r>
            <a:r>
              <a:rPr lang="tr-TR" sz="3100" spc="-10" dirty="0">
                <a:latin typeface="Times New Roman"/>
                <a:cs typeface="Times New Roman"/>
              </a:rPr>
              <a:t>ile  </a:t>
            </a:r>
            <a:r>
              <a:rPr lang="tr-TR" sz="3100" spc="10" dirty="0">
                <a:latin typeface="Times New Roman"/>
                <a:cs typeface="Times New Roman"/>
              </a:rPr>
              <a:t>önemli      </a:t>
            </a:r>
            <a:r>
              <a:rPr lang="tr-TR" sz="3100" spc="20" dirty="0">
                <a:latin typeface="Times New Roman"/>
                <a:cs typeface="Times New Roman"/>
              </a:rPr>
              <a:t>davranış      </a:t>
            </a:r>
            <a:r>
              <a:rPr lang="tr-TR" sz="3100" spc="-10" dirty="0">
                <a:latin typeface="Times New Roman"/>
                <a:cs typeface="Times New Roman"/>
              </a:rPr>
              <a:t>kazanımları      </a:t>
            </a:r>
            <a:r>
              <a:rPr lang="tr-TR" sz="3100" dirty="0">
                <a:latin typeface="Times New Roman"/>
                <a:cs typeface="Times New Roman"/>
              </a:rPr>
              <a:t>ya      da      </a:t>
            </a:r>
            <a:r>
              <a:rPr lang="tr-TR" sz="3100" spc="-5" dirty="0">
                <a:latin typeface="Times New Roman"/>
                <a:cs typeface="Times New Roman"/>
              </a:rPr>
              <a:t>davranış      değişiklikleri    </a:t>
            </a:r>
            <a:r>
              <a:rPr lang="tr-TR" sz="3100" spc="80" dirty="0">
                <a:latin typeface="Times New Roman"/>
                <a:cs typeface="Times New Roman"/>
              </a:rPr>
              <a:t> </a:t>
            </a:r>
            <a:r>
              <a:rPr lang="tr-TR" sz="3100" spc="-5" dirty="0">
                <a:latin typeface="Times New Roman"/>
                <a:cs typeface="Times New Roman"/>
              </a:rPr>
              <a:t>oluşturabiliriz.</a:t>
            </a:r>
            <a:endParaRPr lang="tr-TR" sz="3100" dirty="0">
              <a:latin typeface="Times New Roman"/>
              <a:cs typeface="Times New Roman"/>
            </a:endParaRPr>
          </a:p>
          <a:p>
            <a:pPr algn="just"/>
            <a:endParaRPr lang="tr-TR" sz="2400" dirty="0">
              <a:latin typeface="Times New Roman"/>
              <a:cs typeface="Times New Roman"/>
            </a:endParaRPr>
          </a:p>
          <a:p>
            <a:endParaRPr lang="tr-TR" dirty="0"/>
          </a:p>
        </p:txBody>
      </p:sp>
    </p:spTree>
    <p:extLst>
      <p:ext uri="{BB962C8B-B14F-4D97-AF65-F5344CB8AC3E}">
        <p14:creationId xmlns:p14="http://schemas.microsoft.com/office/powerpoint/2010/main" val="3031566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2900" b="1" cap="all" spc="0" dirty="0">
                <a:solidFill>
                  <a:srgbClr val="DF2E28">
                    <a:lumMod val="60000"/>
                    <a:lumOff val="40000"/>
                  </a:srgbClr>
                </a:solidFill>
                <a:latin typeface="Arial" panose="020B0604020202020204" pitchFamily="34" charset="0"/>
                <a:cs typeface="Arial" panose="020B0604020202020204" pitchFamily="34" charset="0"/>
              </a:rPr>
              <a:t>Sorumluluk bilincini geliştirmede ailenin rolü</a:t>
            </a:r>
            <a:endParaRPr lang="tr-TR" dirty="0"/>
          </a:p>
        </p:txBody>
      </p:sp>
      <p:sp>
        <p:nvSpPr>
          <p:cNvPr id="3" name="İçerik Yer Tutucusu 2"/>
          <p:cNvSpPr>
            <a:spLocks noGrp="1"/>
          </p:cNvSpPr>
          <p:nvPr>
            <p:ph idx="1"/>
          </p:nvPr>
        </p:nvSpPr>
        <p:spPr/>
        <p:txBody>
          <a:bodyPr/>
          <a:lstStyle/>
          <a:p>
            <a:pPr>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Tahammülünüzün olmadığı bir gününüzde iseniz ya da kendinize kısa bir zaman dilimi ayırmak istiyorsanız, çocuğunuza durumu açıklayınız.</a:t>
            </a:r>
          </a:p>
          <a:p>
            <a:pPr>
              <a:spcAft>
                <a:spcPts val="0"/>
              </a:spcAft>
              <a:buNone/>
              <a:defRPr/>
            </a:pPr>
            <a:endParaRPr lang="tr-TR" altLang="tr-TR" b="1" dirty="0">
              <a:solidFill>
                <a:schemeClr val="accent5">
                  <a:lumMod val="75000"/>
                </a:schemeClr>
              </a:solidFill>
              <a:latin typeface="Arial" panose="020B0604020202020204" pitchFamily="34" charset="0"/>
              <a:cs typeface="Arial" panose="020B0604020202020204" pitchFamily="34" charset="0"/>
            </a:endParaRPr>
          </a:p>
          <a:p>
            <a:pPr>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“Bugün çok yorgunum, gürültü etmeden oturmanı istiyorum.        </a:t>
            </a:r>
          </a:p>
          <a:p>
            <a:pPr>
              <a:spcAft>
                <a:spcPts val="0"/>
              </a:spcAft>
              <a:buNone/>
              <a:defRPr/>
            </a:pPr>
            <a:endParaRPr lang="tr-TR" altLang="tr-TR" b="1" dirty="0">
              <a:solidFill>
                <a:schemeClr val="accent5">
                  <a:lumMod val="75000"/>
                </a:schemeClr>
              </a:solidFill>
              <a:latin typeface="Arial" panose="020B0604020202020204" pitchFamily="34" charset="0"/>
              <a:cs typeface="Arial" panose="020B0604020202020204" pitchFamily="34" charset="0"/>
            </a:endParaRPr>
          </a:p>
          <a:p>
            <a:pPr>
              <a:spcAft>
                <a:spcPts val="0"/>
              </a:spcAft>
              <a:buNone/>
              <a:defRPr/>
            </a:pPr>
            <a:endParaRPr lang="tr-TR" altLang="tr-TR" b="1" dirty="0">
              <a:solidFill>
                <a:schemeClr val="tx1"/>
              </a:solidFill>
              <a:latin typeface="Arial" panose="020B0604020202020204" pitchFamily="34" charset="0"/>
              <a:cs typeface="Arial" panose="020B0604020202020204" pitchFamily="34" charset="0"/>
            </a:endParaRPr>
          </a:p>
          <a:p>
            <a:pPr>
              <a:spcAft>
                <a:spcPts val="0"/>
              </a:spcAft>
              <a:buNone/>
              <a:defRPr/>
            </a:pPr>
            <a:r>
              <a:rPr lang="tr-TR" altLang="tr-TR" sz="1800" b="1" dirty="0">
                <a:solidFill>
                  <a:schemeClr val="tx1"/>
                </a:solidFill>
                <a:latin typeface="Arial" panose="020B0604020202020204" pitchFamily="34" charset="0"/>
                <a:cs typeface="Arial" panose="020B0604020202020204" pitchFamily="34" charset="0"/>
              </a:rPr>
              <a:t>* Prensip: Problem çıkma olasılığını azaltır, sorumluluk verir.</a:t>
            </a:r>
          </a:p>
          <a:p>
            <a:pPr>
              <a:spcAft>
                <a:spcPts val="0"/>
              </a:spcAft>
              <a:defRPr/>
            </a:pPr>
            <a:endParaRPr lang="tr-TR" altLang="tr-TR"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606258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2900" b="1" cap="all" spc="0" dirty="0">
                <a:solidFill>
                  <a:srgbClr val="DF2E28">
                    <a:lumMod val="60000"/>
                    <a:lumOff val="40000"/>
                  </a:srgbClr>
                </a:solidFill>
                <a:latin typeface="Arial" panose="020B0604020202020204" pitchFamily="34" charset="0"/>
                <a:cs typeface="Arial" panose="020B0604020202020204" pitchFamily="34" charset="0"/>
              </a:rPr>
              <a:t>Sorumluluk bilincini geliştirmede ailenin rolü</a:t>
            </a:r>
            <a:endParaRPr lang="tr-TR" dirty="0"/>
          </a:p>
        </p:txBody>
      </p:sp>
      <p:sp>
        <p:nvSpPr>
          <p:cNvPr id="3" name="İçerik Yer Tutucusu 2"/>
          <p:cNvSpPr>
            <a:spLocks noGrp="1"/>
          </p:cNvSpPr>
          <p:nvPr>
            <p:ph idx="1"/>
          </p:nvPr>
        </p:nvSpPr>
        <p:spPr/>
        <p:txBody>
          <a:bodyPr/>
          <a:lstStyle/>
          <a:p>
            <a:pPr>
              <a:lnSpc>
                <a:spcPct val="80000"/>
              </a:lnSpc>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Mümkünse sonuçları onun da görmesini ve anlamasını sağlayın.</a:t>
            </a:r>
          </a:p>
          <a:p>
            <a:pPr>
              <a:lnSpc>
                <a:spcPct val="80000"/>
              </a:lnSpc>
              <a:spcAft>
                <a:spcPts val="0"/>
              </a:spcAft>
              <a:defRPr/>
            </a:pPr>
            <a:endParaRPr lang="tr-TR" altLang="tr-TR" b="1" dirty="0">
              <a:solidFill>
                <a:schemeClr val="accent5">
                  <a:lumMod val="75000"/>
                </a:schemeClr>
              </a:solidFill>
              <a:latin typeface="Arial" panose="020B0604020202020204" pitchFamily="34" charset="0"/>
              <a:cs typeface="Arial" panose="020B0604020202020204" pitchFamily="34" charset="0"/>
            </a:endParaRPr>
          </a:p>
          <a:p>
            <a:pPr>
              <a:lnSpc>
                <a:spcPct val="80000"/>
              </a:lnSpc>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 “Dışarısının ne kadar soğuk olduğunu</a:t>
            </a:r>
          </a:p>
          <a:p>
            <a:pPr>
              <a:lnSpc>
                <a:spcPct val="80000"/>
              </a:lnSpc>
              <a:spcAft>
                <a:spcPts val="0"/>
              </a:spcAft>
              <a:buNone/>
              <a:defRPr/>
            </a:pPr>
            <a:r>
              <a:rPr lang="tr-TR" altLang="tr-TR" b="1" dirty="0">
                <a:solidFill>
                  <a:schemeClr val="accent5">
                    <a:lumMod val="75000"/>
                  </a:schemeClr>
                </a:solidFill>
                <a:latin typeface="Arial" panose="020B0604020202020204" pitchFamily="34" charset="0"/>
                <a:cs typeface="Arial" panose="020B0604020202020204" pitchFamily="34" charset="0"/>
              </a:rPr>
              <a:t> hissedebiliyor musun?”</a:t>
            </a:r>
          </a:p>
          <a:p>
            <a:pPr>
              <a:lnSpc>
                <a:spcPct val="80000"/>
              </a:lnSpc>
              <a:spcAft>
                <a:spcPts val="0"/>
              </a:spcAft>
              <a:buNone/>
              <a:defRPr/>
            </a:pPr>
            <a:endParaRPr lang="tr-TR" altLang="tr-TR" b="1" dirty="0">
              <a:solidFill>
                <a:schemeClr val="accent5">
                  <a:lumMod val="75000"/>
                </a:schemeClr>
              </a:solidFill>
              <a:latin typeface="Arial" panose="020B0604020202020204" pitchFamily="34" charset="0"/>
              <a:cs typeface="Arial" panose="020B0604020202020204" pitchFamily="34" charset="0"/>
            </a:endParaRPr>
          </a:p>
          <a:p>
            <a:pPr>
              <a:lnSpc>
                <a:spcPct val="80000"/>
              </a:lnSpc>
              <a:spcAft>
                <a:spcPts val="0"/>
              </a:spcAft>
              <a:buNone/>
              <a:defRPr/>
            </a:pPr>
            <a:r>
              <a:rPr lang="tr-TR" altLang="tr-TR" b="1" dirty="0">
                <a:solidFill>
                  <a:schemeClr val="tx1"/>
                </a:solidFill>
                <a:latin typeface="Arial" panose="020B0604020202020204" pitchFamily="34" charset="0"/>
                <a:cs typeface="Arial" panose="020B0604020202020204" pitchFamily="34" charset="0"/>
              </a:rPr>
              <a:t>*Prensip: Bir şeyin neden yapılamayacağını somut örneklerle açıklayın. </a:t>
            </a:r>
          </a:p>
          <a:p>
            <a:pPr>
              <a:lnSpc>
                <a:spcPct val="80000"/>
              </a:lnSpc>
              <a:spcAft>
                <a:spcPts val="0"/>
              </a:spcAft>
              <a:defRPr/>
            </a:pPr>
            <a:endParaRPr lang="tr-TR" altLang="tr-TR" dirty="0"/>
          </a:p>
          <a:p>
            <a:endParaRPr lang="tr-TR" dirty="0"/>
          </a:p>
        </p:txBody>
      </p:sp>
    </p:spTree>
    <p:extLst>
      <p:ext uri="{BB962C8B-B14F-4D97-AF65-F5344CB8AC3E}">
        <p14:creationId xmlns:p14="http://schemas.microsoft.com/office/powerpoint/2010/main" val="4005889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2900" b="1" cap="all" spc="0" dirty="0">
                <a:solidFill>
                  <a:srgbClr val="DF2E28">
                    <a:lumMod val="60000"/>
                    <a:lumOff val="40000"/>
                  </a:srgbClr>
                </a:solidFill>
                <a:latin typeface="Arial" panose="020B0604020202020204" pitchFamily="34" charset="0"/>
                <a:cs typeface="Arial" panose="020B0604020202020204" pitchFamily="34" charset="0"/>
              </a:rPr>
              <a:t>Sorumluluk bilincini geliştirmede ailenin rolü</a:t>
            </a:r>
            <a:endParaRPr lang="tr-TR" dirty="0"/>
          </a:p>
        </p:txBody>
      </p:sp>
      <p:sp>
        <p:nvSpPr>
          <p:cNvPr id="3" name="İçerik Yer Tutucusu 2"/>
          <p:cNvSpPr>
            <a:spLocks noGrp="1"/>
          </p:cNvSpPr>
          <p:nvPr>
            <p:ph idx="1"/>
          </p:nvPr>
        </p:nvSpPr>
        <p:spPr/>
        <p:txBody>
          <a:bodyPr/>
          <a:lstStyle/>
          <a:p>
            <a:pPr>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Çocuğunuza iyi örnek olun.</a:t>
            </a:r>
          </a:p>
          <a:p>
            <a:pPr>
              <a:spcAft>
                <a:spcPts val="0"/>
              </a:spcAft>
              <a:buNone/>
              <a:defRPr/>
            </a:pPr>
            <a:endParaRPr lang="tr-TR" altLang="tr-TR" b="1" dirty="0">
              <a:solidFill>
                <a:srgbClr val="0000FF"/>
              </a:solidFill>
              <a:latin typeface="Arial" panose="020B0604020202020204" pitchFamily="34" charset="0"/>
              <a:cs typeface="Arial" panose="020B0604020202020204" pitchFamily="34" charset="0"/>
            </a:endParaRPr>
          </a:p>
          <a:p>
            <a:pPr>
              <a:spcAft>
                <a:spcPts val="0"/>
              </a:spcAft>
              <a:buNone/>
              <a:defRPr/>
            </a:pPr>
            <a:r>
              <a:rPr lang="tr-TR" altLang="tr-TR" b="1" dirty="0">
                <a:solidFill>
                  <a:schemeClr val="tx1"/>
                </a:solidFill>
                <a:latin typeface="Arial" panose="020B0604020202020204" pitchFamily="34" charset="0"/>
                <a:cs typeface="Arial" panose="020B0604020202020204" pitchFamily="34" charset="0"/>
              </a:rPr>
              <a:t>*Prensip: Çocuklar bizim uyguladığımız yöntemleri kullanırlar.</a:t>
            </a:r>
          </a:p>
          <a:p>
            <a:pPr>
              <a:spcAft>
                <a:spcPts val="0"/>
              </a:spcAft>
              <a:defRPr/>
            </a:pPr>
            <a:endParaRPr lang="tr-TR" altLang="tr-TR"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315610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b="1" cap="all" spc="0" dirty="0">
                <a:solidFill>
                  <a:srgbClr val="DF2E28">
                    <a:lumMod val="60000"/>
                    <a:lumOff val="40000"/>
                  </a:srgbClr>
                </a:solidFill>
                <a:latin typeface="Arial" panose="020B0604020202020204" pitchFamily="34" charset="0"/>
                <a:cs typeface="Arial" panose="020B0604020202020204" pitchFamily="34" charset="0"/>
              </a:rPr>
              <a:t>Sorumluluk bilincini geliştirmede ailenin rolü</a:t>
            </a:r>
            <a:endParaRPr lang="tr-TR" dirty="0"/>
          </a:p>
        </p:txBody>
      </p:sp>
      <p:sp>
        <p:nvSpPr>
          <p:cNvPr id="3" name="İçerik Yer Tutucusu 2"/>
          <p:cNvSpPr>
            <a:spLocks noGrp="1"/>
          </p:cNvSpPr>
          <p:nvPr>
            <p:ph idx="1"/>
          </p:nvPr>
        </p:nvSpPr>
        <p:spPr/>
        <p:txBody>
          <a:bodyPr/>
          <a:lstStyle/>
          <a:p>
            <a:pPr>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Çocuğunuzun evde daha çok sorumluluk  sahibi olması ve bunları uygulaması demek;</a:t>
            </a:r>
            <a:br>
              <a:rPr lang="tr-TR" altLang="tr-TR" b="1" dirty="0">
                <a:solidFill>
                  <a:schemeClr val="accent5">
                    <a:lumMod val="75000"/>
                  </a:schemeClr>
                </a:solidFill>
                <a:latin typeface="Arial" panose="020B0604020202020204" pitchFamily="34" charset="0"/>
                <a:cs typeface="Arial" panose="020B0604020202020204" pitchFamily="34" charset="0"/>
              </a:rPr>
            </a:br>
            <a:r>
              <a:rPr lang="tr-TR" altLang="tr-TR" b="1" dirty="0">
                <a:solidFill>
                  <a:schemeClr val="accent5">
                    <a:lumMod val="75000"/>
                  </a:schemeClr>
                </a:solidFill>
                <a:latin typeface="Arial" panose="020B0604020202020204" pitchFamily="34" charset="0"/>
                <a:cs typeface="Arial" panose="020B0604020202020204" pitchFamily="34" charset="0"/>
              </a:rPr>
              <a:t>okulda da sorumluluklarına sahip çıkması demektir. </a:t>
            </a:r>
          </a:p>
          <a:p>
            <a:pPr>
              <a:spcAft>
                <a:spcPts val="0"/>
              </a:spcAft>
              <a:defRPr/>
            </a:pPr>
            <a:endParaRPr lang="tr-TR" altLang="tr-TR" b="1" dirty="0">
              <a:solidFill>
                <a:schemeClr val="accent5">
                  <a:lumMod val="75000"/>
                </a:schemeClr>
              </a:solidFill>
              <a:latin typeface="Arial" panose="020B0604020202020204" pitchFamily="34" charset="0"/>
              <a:cs typeface="Arial" panose="020B0604020202020204" pitchFamily="34" charset="0"/>
            </a:endParaRPr>
          </a:p>
          <a:p>
            <a:pPr>
              <a:spcAft>
                <a:spcPts val="0"/>
              </a:spcAft>
              <a:defRPr/>
            </a:pPr>
            <a:endParaRPr lang="tr-TR" altLang="tr-TR" b="1" dirty="0">
              <a:solidFill>
                <a:schemeClr val="accent5">
                  <a:lumMod val="75000"/>
                </a:schemeClr>
              </a:solidFill>
              <a:latin typeface="Arial" panose="020B0604020202020204" pitchFamily="34" charset="0"/>
              <a:cs typeface="Arial" panose="020B0604020202020204" pitchFamily="34" charset="0"/>
            </a:endParaRPr>
          </a:p>
          <a:p>
            <a:pPr>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Genel Kural: Daima çocuğun gelişimsel düzeyi göz önüne alınarak sorumluluklar verilmesidir.</a:t>
            </a:r>
            <a:r>
              <a:rPr lang="tr-TR" altLang="tr-TR" dirty="0">
                <a:solidFill>
                  <a:schemeClr val="accent5">
                    <a:lumMod val="75000"/>
                  </a:schemeClr>
                </a:solidFill>
                <a:latin typeface="Arial" panose="020B0604020202020204" pitchFamily="34" charset="0"/>
                <a:cs typeface="Arial" panose="020B0604020202020204" pitchFamily="34" charset="0"/>
              </a:rPr>
              <a:t> </a:t>
            </a:r>
            <a:endParaRPr lang="en-US" altLang="tr-TR" dirty="0">
              <a:solidFill>
                <a:schemeClr val="accent5">
                  <a:lumMod val="75000"/>
                </a:schemeClr>
              </a:solidFill>
              <a:latin typeface="Arial" panose="020B0604020202020204" pitchFamily="34" charset="0"/>
              <a:cs typeface="Arial" panose="020B0604020202020204" pitchFamily="34" charset="0"/>
            </a:endParaRPr>
          </a:p>
          <a:p>
            <a:pPr>
              <a:spcAft>
                <a:spcPts val="0"/>
              </a:spcAft>
              <a:defRPr/>
            </a:pPr>
            <a:endParaRPr lang="en-US" altLang="tr-TR" sz="2800" b="1" dirty="0">
              <a:solidFill>
                <a:schemeClr val="accent5">
                  <a:lumMod val="75000"/>
                </a:schemeClr>
              </a:solidFill>
            </a:endParaRPr>
          </a:p>
          <a:p>
            <a:endParaRPr lang="tr-TR" dirty="0"/>
          </a:p>
        </p:txBody>
      </p:sp>
    </p:spTree>
    <p:extLst>
      <p:ext uri="{BB962C8B-B14F-4D97-AF65-F5344CB8AC3E}">
        <p14:creationId xmlns:p14="http://schemas.microsoft.com/office/powerpoint/2010/main" val="427975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3-4YAŞ</a:t>
            </a:r>
            <a:endParaRPr lang="tr-TR" dirty="0"/>
          </a:p>
        </p:txBody>
      </p:sp>
      <p:sp>
        <p:nvSpPr>
          <p:cNvPr id="3" name="İçerik Yer Tutucusu 2"/>
          <p:cNvSpPr>
            <a:spLocks noGrp="1"/>
          </p:cNvSpPr>
          <p:nvPr>
            <p:ph idx="1"/>
          </p:nvPr>
        </p:nvSpPr>
        <p:spPr/>
        <p:txBody>
          <a:bodyPr/>
          <a:lstStyle/>
          <a:p>
            <a:pPr>
              <a:lnSpc>
                <a:spcPct val="80000"/>
              </a:lnSpc>
              <a:spcAft>
                <a:spcPts val="0"/>
              </a:spcAft>
              <a:defRPr/>
            </a:pPr>
            <a:r>
              <a:rPr lang="tr-TR" altLang="tr-TR" b="1" dirty="0" smtClean="0">
                <a:solidFill>
                  <a:schemeClr val="accent5">
                    <a:lumMod val="75000"/>
                  </a:schemeClr>
                </a:solidFill>
                <a:latin typeface="Arial" panose="020B0604020202020204" pitchFamily="34" charset="0"/>
                <a:cs typeface="Arial" panose="020B0604020202020204" pitchFamily="34" charset="0"/>
              </a:rPr>
              <a:t>Oyun </a:t>
            </a:r>
            <a:r>
              <a:rPr lang="tr-TR" altLang="tr-TR" b="1" dirty="0">
                <a:solidFill>
                  <a:schemeClr val="accent5">
                    <a:lumMod val="75000"/>
                  </a:schemeClr>
                </a:solidFill>
                <a:latin typeface="Arial" panose="020B0604020202020204" pitchFamily="34" charset="0"/>
                <a:cs typeface="Arial" panose="020B0604020202020204" pitchFamily="34" charset="0"/>
              </a:rPr>
              <a:t>oynadıktan sonra oyuncaklarını veya kendine ait eşyaları yerlerine kaldırmak, </a:t>
            </a:r>
            <a:endParaRPr lang="tr-TR" altLang="tr-TR" dirty="0">
              <a:solidFill>
                <a:schemeClr val="accent5">
                  <a:lumMod val="75000"/>
                </a:schemeClr>
              </a:solidFill>
              <a:latin typeface="Arial" panose="020B0604020202020204" pitchFamily="34" charset="0"/>
              <a:cs typeface="Arial" panose="020B0604020202020204" pitchFamily="34" charset="0"/>
            </a:endParaRPr>
          </a:p>
          <a:p>
            <a:pPr>
              <a:lnSpc>
                <a:spcPct val="80000"/>
              </a:lnSpc>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Oyun oynarken nerede olacağını anne babasına söylemek, </a:t>
            </a:r>
            <a:endParaRPr lang="tr-TR" altLang="tr-TR" dirty="0">
              <a:solidFill>
                <a:schemeClr val="accent5">
                  <a:lumMod val="75000"/>
                </a:schemeClr>
              </a:solidFill>
              <a:latin typeface="Arial" panose="020B0604020202020204" pitchFamily="34" charset="0"/>
              <a:cs typeface="Arial" panose="020B0604020202020204" pitchFamily="34" charset="0"/>
            </a:endParaRPr>
          </a:p>
          <a:p>
            <a:pPr>
              <a:lnSpc>
                <a:spcPct val="80000"/>
              </a:lnSpc>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Alışveriş dönüşü malzemelerin yerleştirilmesine yardımcı olmak, </a:t>
            </a:r>
            <a:endParaRPr lang="tr-TR" altLang="tr-TR" dirty="0">
              <a:solidFill>
                <a:schemeClr val="accent5">
                  <a:lumMod val="75000"/>
                </a:schemeClr>
              </a:solidFill>
              <a:latin typeface="Arial" panose="020B0604020202020204" pitchFamily="34" charset="0"/>
              <a:cs typeface="Arial" panose="020B0604020202020204" pitchFamily="34" charset="0"/>
            </a:endParaRPr>
          </a:p>
          <a:p>
            <a:pPr>
              <a:lnSpc>
                <a:spcPct val="80000"/>
              </a:lnSpc>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Alışveriş sırasında malzemelerin raflardan alınmasına yardımcı olmak, </a:t>
            </a:r>
            <a:endParaRPr lang="tr-TR" altLang="tr-TR" dirty="0">
              <a:solidFill>
                <a:schemeClr val="accent5">
                  <a:lumMod val="75000"/>
                </a:schemeClr>
              </a:solidFill>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2364642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5 YAŞ</a:t>
            </a:r>
            <a:endParaRPr lang="tr-TR" dirty="0"/>
          </a:p>
        </p:txBody>
      </p:sp>
      <p:sp>
        <p:nvSpPr>
          <p:cNvPr id="3" name="İçerik Yer Tutucusu 2"/>
          <p:cNvSpPr>
            <a:spLocks noGrp="1"/>
          </p:cNvSpPr>
          <p:nvPr>
            <p:ph idx="1"/>
          </p:nvPr>
        </p:nvSpPr>
        <p:spPr/>
        <p:txBody>
          <a:bodyPr/>
          <a:lstStyle/>
          <a:p>
            <a:pPr>
              <a:lnSpc>
                <a:spcPct val="80000"/>
              </a:lnSpc>
              <a:spcAft>
                <a:spcPts val="0"/>
              </a:spcAft>
              <a:defRPr/>
            </a:pPr>
            <a:r>
              <a:rPr lang="tr-TR" altLang="tr-TR" b="1" dirty="0" smtClean="0">
                <a:solidFill>
                  <a:schemeClr val="accent5">
                    <a:lumMod val="75000"/>
                  </a:schemeClr>
                </a:solidFill>
                <a:latin typeface="Arial" panose="020B0604020202020204" pitchFamily="34" charset="0"/>
                <a:cs typeface="Arial" panose="020B0604020202020204" pitchFamily="34" charset="0"/>
              </a:rPr>
              <a:t>Yatağını </a:t>
            </a:r>
            <a:r>
              <a:rPr lang="tr-TR" altLang="tr-TR" b="1" dirty="0">
                <a:solidFill>
                  <a:schemeClr val="accent5">
                    <a:lumMod val="75000"/>
                  </a:schemeClr>
                </a:solidFill>
                <a:latin typeface="Arial" panose="020B0604020202020204" pitchFamily="34" charset="0"/>
                <a:cs typeface="Arial" panose="020B0604020202020204" pitchFamily="34" charset="0"/>
              </a:rPr>
              <a:t>kabaca düzeltmek ve odasını toplamak, </a:t>
            </a:r>
            <a:endParaRPr lang="tr-TR" altLang="tr-TR" dirty="0">
              <a:solidFill>
                <a:schemeClr val="accent5">
                  <a:lumMod val="75000"/>
                </a:schemeClr>
              </a:solidFill>
              <a:latin typeface="Arial" panose="020B0604020202020204" pitchFamily="34" charset="0"/>
              <a:cs typeface="Arial" panose="020B0604020202020204" pitchFamily="34" charset="0"/>
            </a:endParaRPr>
          </a:p>
          <a:p>
            <a:pPr>
              <a:lnSpc>
                <a:spcPct val="80000"/>
              </a:lnSpc>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Yedikten sonra kirlilerini kendi başına kaldırmak, </a:t>
            </a:r>
            <a:endParaRPr lang="tr-TR" altLang="tr-TR" dirty="0">
              <a:solidFill>
                <a:schemeClr val="accent5">
                  <a:lumMod val="75000"/>
                </a:schemeClr>
              </a:solidFill>
              <a:latin typeface="Arial" panose="020B0604020202020204" pitchFamily="34" charset="0"/>
              <a:cs typeface="Arial" panose="020B0604020202020204" pitchFamily="34" charset="0"/>
            </a:endParaRPr>
          </a:p>
          <a:p>
            <a:pPr>
              <a:lnSpc>
                <a:spcPct val="80000"/>
              </a:lnSpc>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Giyeceklerini önerileri dikkate alarak seçmek ve kendi başına giyinmek, </a:t>
            </a:r>
            <a:endParaRPr lang="tr-TR" altLang="tr-TR" dirty="0">
              <a:solidFill>
                <a:schemeClr val="accent5">
                  <a:lumMod val="75000"/>
                </a:schemeClr>
              </a:solidFill>
              <a:latin typeface="Arial" panose="020B0604020202020204" pitchFamily="34" charset="0"/>
              <a:cs typeface="Arial" panose="020B0604020202020204" pitchFamily="34" charset="0"/>
            </a:endParaRPr>
          </a:p>
          <a:p>
            <a:pPr>
              <a:lnSpc>
                <a:spcPct val="80000"/>
              </a:lnSpc>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Kirli giyeceklerini sepete atmak, </a:t>
            </a:r>
            <a:endParaRPr lang="tr-TR" altLang="tr-TR" dirty="0">
              <a:solidFill>
                <a:schemeClr val="accent5">
                  <a:lumMod val="75000"/>
                </a:schemeClr>
              </a:solidFill>
              <a:latin typeface="Arial" panose="020B0604020202020204" pitchFamily="34" charset="0"/>
              <a:cs typeface="Arial" panose="020B0604020202020204" pitchFamily="34" charset="0"/>
            </a:endParaRPr>
          </a:p>
          <a:p>
            <a:pPr>
              <a:lnSpc>
                <a:spcPct val="80000"/>
              </a:lnSpc>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Telefona gerektiği şekilde cevap vermek, </a:t>
            </a:r>
            <a:endParaRPr lang="tr-TR" altLang="tr-TR" dirty="0">
              <a:solidFill>
                <a:schemeClr val="accent5">
                  <a:lumMod val="75000"/>
                </a:schemeClr>
              </a:solidFill>
              <a:latin typeface="Arial" panose="020B0604020202020204" pitchFamily="34" charset="0"/>
              <a:cs typeface="Arial" panose="020B0604020202020204" pitchFamily="34" charset="0"/>
            </a:endParaRPr>
          </a:p>
          <a:p>
            <a:pPr>
              <a:lnSpc>
                <a:spcPct val="80000"/>
              </a:lnSpc>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Ayakkabılarını bağlamayı öğrenmek, </a:t>
            </a:r>
            <a:endParaRPr lang="tr-TR" altLang="tr-TR" dirty="0">
              <a:solidFill>
                <a:schemeClr val="accent5">
                  <a:lumMod val="75000"/>
                </a:schemeClr>
              </a:solidFill>
              <a:latin typeface="Arial" panose="020B0604020202020204" pitchFamily="34" charset="0"/>
              <a:cs typeface="Arial" panose="020B0604020202020204" pitchFamily="34" charset="0"/>
            </a:endParaRPr>
          </a:p>
          <a:p>
            <a:pPr>
              <a:lnSpc>
                <a:spcPct val="80000"/>
              </a:lnSpc>
              <a:spcAft>
                <a:spcPts val="0"/>
              </a:spcAft>
              <a:defRPr/>
            </a:pPr>
            <a:r>
              <a:rPr lang="tr-TR" altLang="tr-TR" b="1" dirty="0">
                <a:solidFill>
                  <a:schemeClr val="accent5">
                    <a:lumMod val="75000"/>
                  </a:schemeClr>
                </a:solidFill>
                <a:latin typeface="Arial" panose="020B0604020202020204" pitchFamily="34" charset="0"/>
                <a:cs typeface="Arial" panose="020B0604020202020204" pitchFamily="34" charset="0"/>
              </a:rPr>
              <a:t>Kendi kendine hazırlanmak (saçını tarama). </a:t>
            </a:r>
            <a:endParaRPr lang="tr-TR" altLang="tr-TR" dirty="0">
              <a:solidFill>
                <a:schemeClr val="accent5">
                  <a:lumMod val="75000"/>
                </a:schemeClr>
              </a:solidFill>
              <a:latin typeface="Arial" panose="020B0604020202020204" pitchFamily="34" charset="0"/>
              <a:cs typeface="Arial" panose="020B0604020202020204" pitchFamily="34" charset="0"/>
            </a:endParaRPr>
          </a:p>
          <a:p>
            <a:pPr>
              <a:lnSpc>
                <a:spcPct val="80000"/>
              </a:lnSpc>
              <a:spcAft>
                <a:spcPts val="0"/>
              </a:spcAft>
              <a:defRPr/>
            </a:pPr>
            <a:endParaRPr lang="tr-TR" altLang="tr-TR" dirty="0">
              <a:solidFill>
                <a:schemeClr val="accent5">
                  <a:lumMod val="75000"/>
                </a:schemeClr>
              </a:solidFill>
            </a:endParaRPr>
          </a:p>
          <a:p>
            <a:endParaRPr lang="tr-TR" dirty="0"/>
          </a:p>
        </p:txBody>
      </p:sp>
    </p:spTree>
    <p:extLst>
      <p:ext uri="{BB962C8B-B14F-4D97-AF65-F5344CB8AC3E}">
        <p14:creationId xmlns:p14="http://schemas.microsoft.com/office/powerpoint/2010/main" val="3005080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SORUMLULUK KAZANDIRMADA ANNE BABAYA DÜ</a:t>
            </a:r>
            <a:r>
              <a:rPr lang="tr-TR" b="1" dirty="0"/>
              <a:t>Ş</a:t>
            </a:r>
            <a:r>
              <a:rPr lang="tr-TR" dirty="0"/>
              <a:t>EN GÖREVLER </a:t>
            </a:r>
            <a:br>
              <a:rPr lang="tr-TR" dirty="0"/>
            </a:br>
            <a:endParaRPr lang="tr-TR" dirty="0"/>
          </a:p>
        </p:txBody>
      </p:sp>
      <p:sp>
        <p:nvSpPr>
          <p:cNvPr id="3" name="İçerik Yer Tutucusu 2"/>
          <p:cNvSpPr>
            <a:spLocks noGrp="1"/>
          </p:cNvSpPr>
          <p:nvPr>
            <p:ph idx="1"/>
          </p:nvPr>
        </p:nvSpPr>
        <p:spPr/>
        <p:txBody>
          <a:bodyPr>
            <a:normAutofit/>
          </a:bodyPr>
          <a:lstStyle/>
          <a:p>
            <a:r>
              <a:rPr lang="tr-TR" sz="2400" dirty="0" smtClean="0"/>
              <a:t>• </a:t>
            </a:r>
            <a:r>
              <a:rPr lang="tr-TR" sz="2400" dirty="0"/>
              <a:t>Çocuğunuz sizinle işbirliği yapsa da yapmasa da koşulsuz sevgi ve onay gösterin. Çocuğunuz her ne yaparsa yapsın ona değer verdiğinizi ve kabul ettiğinizi bilmesini sağlayın. </a:t>
            </a:r>
            <a:endParaRPr lang="tr-TR" sz="2400" dirty="0" smtClean="0"/>
          </a:p>
          <a:p>
            <a:r>
              <a:rPr lang="tr-TR" sz="2400" dirty="0" smtClean="0"/>
              <a:t>• </a:t>
            </a:r>
            <a:r>
              <a:rPr lang="tr-TR" sz="2400" dirty="0"/>
              <a:t>Çocuğunuzun size bağımlı olduğunu düşünüyorsanız koruyucu tutumunuzu değiştirin. </a:t>
            </a:r>
            <a:endParaRPr lang="tr-TR" sz="2400" dirty="0" smtClean="0"/>
          </a:p>
          <a:p>
            <a:r>
              <a:rPr lang="tr-TR" sz="2400" dirty="0"/>
              <a:t>• Sürekli sorumsuz davranan çocuklar anne babaları tarafından sorumlu davranmalarına izin verilmeyen çocuklardır</a:t>
            </a:r>
            <a:r>
              <a:rPr lang="tr-TR" sz="2400" dirty="0" smtClean="0"/>
              <a:t>.</a:t>
            </a:r>
          </a:p>
          <a:p>
            <a:r>
              <a:rPr lang="tr-TR" sz="2400" dirty="0" smtClean="0"/>
              <a:t> </a:t>
            </a:r>
            <a:r>
              <a:rPr lang="tr-TR" sz="2400" dirty="0"/>
              <a:t>• Çocuğunuzun kendi davranışlarının sorumluluğunu almasına ve iyi gitmeyen davranışlarını değiştirmesine fırsat verin. </a:t>
            </a:r>
          </a:p>
        </p:txBody>
      </p:sp>
    </p:spTree>
    <p:extLst>
      <p:ext uri="{BB962C8B-B14F-4D97-AF65-F5344CB8AC3E}">
        <p14:creationId xmlns:p14="http://schemas.microsoft.com/office/powerpoint/2010/main" val="2915204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8764" y="1845734"/>
            <a:ext cx="11180618" cy="4023360"/>
          </a:xfrm>
        </p:spPr>
        <p:txBody>
          <a:bodyPr>
            <a:noAutofit/>
          </a:bodyPr>
          <a:lstStyle/>
          <a:p>
            <a:r>
              <a:rPr lang="tr-TR" sz="2400" dirty="0"/>
              <a:t>Çocuğunuzun yaşına uygun sorumluluklar listesi hazırlayın. Sorumluluğunu üstlenmek istediği işleri bu listeden seçmesine fırsat verin ve onun doğru kararlar verebileceğine olan güveninizi koruyun. Bu listeden seçim yapması konusunda onu zorlarsanız ya da yapacağı işleri siz seçerseniz sorumluluk duygusunu geliştirmeniz zorlaşır. </a:t>
            </a:r>
            <a:endParaRPr lang="tr-TR" sz="2400" dirty="0" smtClean="0"/>
          </a:p>
          <a:p>
            <a:r>
              <a:rPr lang="tr-TR" sz="2400" dirty="0"/>
              <a:t>• Ev ile ilgili sorumlulukları çocuklarınız arasında paylaştırırken adil olun. Bunun en iyi yolu işlerin sırayla yapılmasıdır</a:t>
            </a:r>
            <a:r>
              <a:rPr lang="tr-TR" sz="2400" dirty="0" smtClean="0"/>
              <a:t>.</a:t>
            </a:r>
          </a:p>
          <a:p>
            <a:r>
              <a:rPr lang="tr-TR" sz="2400" dirty="0" smtClean="0"/>
              <a:t> </a:t>
            </a:r>
            <a:r>
              <a:rPr lang="tr-TR" sz="2400" dirty="0"/>
              <a:t>• Çocuğun kırıp dökmesinin ve yaşadığı olumsuz deneyimlerin öğrenmenin gerekli şartı olduğunu unutmayın. Eksik veya hatalı yapmalarına izin verin, hemen düzeltmeyin</a:t>
            </a:r>
            <a:r>
              <a:rPr lang="tr-TR" sz="2400" dirty="0" smtClean="0"/>
              <a:t>.</a:t>
            </a:r>
          </a:p>
          <a:p>
            <a:r>
              <a:rPr lang="tr-TR" sz="2400" dirty="0" smtClean="0"/>
              <a:t> </a:t>
            </a:r>
            <a:r>
              <a:rPr lang="tr-TR" sz="2400" dirty="0"/>
              <a:t>• Çocuğunuzun yaptığı yanlış seçimlerin (hayatını tehlikeye atmadıkça) sonuçlarını yaşamasına izin verin ki onlardan bazı dersler çıkarabilsin. </a:t>
            </a:r>
          </a:p>
        </p:txBody>
      </p:sp>
    </p:spTree>
    <p:extLst>
      <p:ext uri="{BB962C8B-B14F-4D97-AF65-F5344CB8AC3E}">
        <p14:creationId xmlns:p14="http://schemas.microsoft.com/office/powerpoint/2010/main" val="3532424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800" dirty="0"/>
              <a:t>• Çocuğunuza yardım edeyim derken, onun sorumluluğunun gelişmesini engelleyebileceğinizi unutmayın. Eğer işin nasıl yapılabileceğini bilmiyorsa ona işin nasıl yapılacağını gösterin. </a:t>
            </a:r>
            <a:endParaRPr lang="tr-TR" sz="2800" dirty="0" smtClean="0"/>
          </a:p>
          <a:p>
            <a:r>
              <a:rPr lang="tr-TR" sz="2800" dirty="0" smtClean="0"/>
              <a:t>• </a:t>
            </a:r>
            <a:r>
              <a:rPr lang="tr-TR" sz="2800" dirty="0"/>
              <a:t>Çocuğunuza uygun model oluşturun. Çünkü sorumluluk kazandırmak istediğiniz halde sizin sorumluluklarınızı yerine getirmemeniz onu olumsuz etkileyecektir. İşe yaramayan davranış, inanç ve tutumlarınızı değiştirmeye istekli olun </a:t>
            </a:r>
            <a:endParaRPr lang="tr-TR" sz="2800" dirty="0" smtClean="0"/>
          </a:p>
          <a:p>
            <a:endParaRPr lang="tr-TR" sz="2800" dirty="0"/>
          </a:p>
        </p:txBody>
      </p:sp>
    </p:spTree>
    <p:extLst>
      <p:ext uri="{BB962C8B-B14F-4D97-AF65-F5344CB8AC3E}">
        <p14:creationId xmlns:p14="http://schemas.microsoft.com/office/powerpoint/2010/main" val="1384431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sz="2400" dirty="0"/>
              <a:t>• Çocuğunuz sorumluluklarını yerine getirmediği zaman ne gibi ceza veya yaptırımlarla karşılaşabileceğini söylemek yerine işini bitirdiğinde onu manevi yönden destekleyerek (aferin, çok güzel oldu, teşekkür ederim gibi) güven duygusunun ve sorumluluk bilincinin gelişmesini sağlayın. </a:t>
            </a:r>
          </a:p>
          <a:p>
            <a:r>
              <a:rPr lang="tr-TR" sz="2400" dirty="0"/>
              <a:t>• Keyif almasalar da sorumluluklarını yerine getirmeleri gerektiğini öğretin. </a:t>
            </a:r>
            <a:endParaRPr lang="tr-TR" sz="2400" dirty="0" smtClean="0"/>
          </a:p>
          <a:p>
            <a:r>
              <a:rPr lang="tr-TR" sz="2400" b="1" dirty="0"/>
              <a:t>Ve en önemlisi; Çocuğunuzdan hiçbir zaman sizin kadar sorumlu olmasını beklemeyin. </a:t>
            </a:r>
          </a:p>
        </p:txBody>
      </p:sp>
    </p:spTree>
    <p:extLst>
      <p:ext uri="{BB962C8B-B14F-4D97-AF65-F5344CB8AC3E}">
        <p14:creationId xmlns:p14="http://schemas.microsoft.com/office/powerpoint/2010/main" val="343639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altLang="tr-TR" b="1" dirty="0">
                <a:solidFill>
                  <a:schemeClr val="accent1">
                    <a:lumMod val="60000"/>
                    <a:lumOff val="40000"/>
                  </a:schemeClr>
                </a:solidFill>
              </a:rPr>
              <a:t>Sorumluluk kazandırmaya yönelik her sürecin temel  ve değişmez öğeleri ;</a:t>
            </a:r>
            <a:r>
              <a:rPr lang="en-US" altLang="tr-TR" b="1" dirty="0"/>
              <a:t/>
            </a:r>
            <a:br>
              <a:rPr lang="en-US" altLang="tr-TR" b="1" dirty="0"/>
            </a:br>
            <a:endParaRPr lang="tr-TR" dirty="0"/>
          </a:p>
        </p:txBody>
      </p:sp>
      <p:pic>
        <p:nvPicPr>
          <p:cNvPr id="4" name="irc_mi" descr="çocukta sorumluluk ile ilgili görsel sonucu">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7280" y="1399308"/>
            <a:ext cx="10044544" cy="340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942109" y="5001491"/>
            <a:ext cx="10390910" cy="1323439"/>
          </a:xfrm>
          <a:prstGeom prst="rect">
            <a:avLst/>
          </a:prstGeom>
        </p:spPr>
        <p:txBody>
          <a:bodyPr wrap="square">
            <a:spAutoFit/>
          </a:bodyPr>
          <a:lstStyle/>
          <a:p>
            <a:pPr>
              <a:defRPr/>
            </a:pPr>
            <a:r>
              <a:rPr lang="tr-TR" altLang="tr-TR" sz="2000" b="1" dirty="0">
                <a:solidFill>
                  <a:srgbClr val="C00000"/>
                </a:solidFill>
                <a:latin typeface="Arial" panose="020B0604020202020204" pitchFamily="34" charset="0"/>
                <a:cs typeface="Arial" panose="020B0604020202020204" pitchFamily="34" charset="0"/>
              </a:rPr>
              <a:t>1-Bilgilendirme:</a:t>
            </a:r>
            <a:r>
              <a:rPr lang="tr-TR" altLang="tr-TR" sz="2000" b="1" dirty="0">
                <a:latin typeface="Arial" panose="020B0604020202020204" pitchFamily="34" charset="0"/>
                <a:cs typeface="Arial" panose="020B0604020202020204" pitchFamily="34" charset="0"/>
              </a:rPr>
              <a:t> çocuğun davranışında istenen    değişimin gerçekleşebilmesi için önce, çocuğun bu değişim hakkında bilgilendirilmesi gerekir. Çocuk davranışındaki  değişimi bir ihtiyaç olarak görebilmeli.</a:t>
            </a:r>
            <a:br>
              <a:rPr lang="tr-TR" altLang="tr-TR" sz="2000" b="1" dirty="0">
                <a:latin typeface="Arial" panose="020B0604020202020204" pitchFamily="34" charset="0"/>
                <a:cs typeface="Arial" panose="020B0604020202020204" pitchFamily="34" charset="0"/>
              </a:rPr>
            </a:br>
            <a:endParaRPr lang="en-US" alt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784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63908" y="2133600"/>
            <a:ext cx="7225259" cy="3777622"/>
          </a:xfrm>
        </p:spPr>
        <p:txBody>
          <a:bodyPr>
            <a:normAutofit/>
          </a:bodyPr>
          <a:lstStyle/>
          <a:p>
            <a:pPr algn="ctr"/>
            <a:r>
              <a:rPr lang="tr-TR" sz="6600" b="1" dirty="0" smtClean="0"/>
              <a:t>TEŞEKKÜRLER</a:t>
            </a:r>
            <a:endParaRPr lang="tr-TR" sz="6600" b="1" dirty="0"/>
          </a:p>
        </p:txBody>
      </p:sp>
    </p:spTree>
    <p:extLst>
      <p:ext uri="{BB962C8B-B14F-4D97-AF65-F5344CB8AC3E}">
        <p14:creationId xmlns:p14="http://schemas.microsoft.com/office/powerpoint/2010/main" val="281212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altLang="tr-TR" b="1" dirty="0">
                <a:solidFill>
                  <a:schemeClr val="accent1">
                    <a:lumMod val="60000"/>
                    <a:lumOff val="40000"/>
                  </a:schemeClr>
                </a:solidFill>
                <a:latin typeface="Arial" panose="020B0604020202020204" pitchFamily="34" charset="0"/>
                <a:cs typeface="Arial" panose="020B0604020202020204" pitchFamily="34" charset="0"/>
              </a:rPr>
              <a:t>Sorumluluk kazandırmaya yönelik her sürecin temel  ve değişmez öğeleri ;</a:t>
            </a:r>
            <a:endParaRPr lang="tr-TR" dirty="0"/>
          </a:p>
        </p:txBody>
      </p:sp>
      <p:sp>
        <p:nvSpPr>
          <p:cNvPr id="3" name="İçerik Yer Tutucusu 2"/>
          <p:cNvSpPr>
            <a:spLocks noGrp="1"/>
          </p:cNvSpPr>
          <p:nvPr>
            <p:ph idx="1"/>
          </p:nvPr>
        </p:nvSpPr>
        <p:spPr>
          <a:xfrm>
            <a:off x="692728" y="1845734"/>
            <a:ext cx="11083636" cy="4023360"/>
          </a:xfrm>
        </p:spPr>
        <p:txBody>
          <a:bodyPr>
            <a:normAutofit fontScale="92500" lnSpcReduction="10000"/>
          </a:bodyPr>
          <a:lstStyle/>
          <a:p>
            <a:pPr>
              <a:lnSpc>
                <a:spcPct val="170000"/>
              </a:lnSpc>
              <a:spcAft>
                <a:spcPts val="0"/>
              </a:spcAft>
              <a:buNone/>
              <a:defRPr/>
            </a:pPr>
            <a:r>
              <a:rPr lang="tr-TR" altLang="tr-TR" b="1" dirty="0">
                <a:solidFill>
                  <a:srgbClr val="C00000"/>
                </a:solidFill>
                <a:latin typeface="Arial" panose="020B0604020202020204" pitchFamily="34" charset="0"/>
                <a:cs typeface="Arial" panose="020B0604020202020204" pitchFamily="34" charset="0"/>
              </a:rPr>
              <a:t>2-T</a:t>
            </a:r>
            <a:r>
              <a:rPr lang="en-US" altLang="tr-TR" b="1" dirty="0" err="1">
                <a:solidFill>
                  <a:srgbClr val="C00000"/>
                </a:solidFill>
                <a:latin typeface="Arial" panose="020B0604020202020204" pitchFamily="34" charset="0"/>
                <a:cs typeface="Arial" panose="020B0604020202020204" pitchFamily="34" charset="0"/>
              </a:rPr>
              <a:t>akip</a:t>
            </a:r>
            <a:r>
              <a:rPr lang="en-US" altLang="tr-TR" b="1" dirty="0">
                <a:solidFill>
                  <a:srgbClr val="C00000"/>
                </a:solidFill>
                <a:latin typeface="Arial" panose="020B0604020202020204" pitchFamily="34" charset="0"/>
                <a:cs typeface="Arial" panose="020B0604020202020204" pitchFamily="34" charset="0"/>
              </a:rPr>
              <a:t> </a:t>
            </a:r>
            <a:r>
              <a:rPr lang="tr-TR" altLang="tr-TR" b="1" dirty="0">
                <a:solidFill>
                  <a:srgbClr val="C00000"/>
                </a:solidFill>
                <a:latin typeface="Arial" panose="020B0604020202020204" pitchFamily="34" charset="0"/>
                <a:cs typeface="Arial" panose="020B0604020202020204" pitchFamily="34" charset="0"/>
              </a:rPr>
              <a:t>E</a:t>
            </a:r>
            <a:r>
              <a:rPr lang="en-US" altLang="tr-TR" b="1" dirty="0" err="1">
                <a:solidFill>
                  <a:srgbClr val="C00000"/>
                </a:solidFill>
                <a:latin typeface="Arial" panose="020B0604020202020204" pitchFamily="34" charset="0"/>
                <a:cs typeface="Arial" panose="020B0604020202020204" pitchFamily="34" charset="0"/>
              </a:rPr>
              <a:t>tme</a:t>
            </a:r>
            <a:r>
              <a:rPr lang="en-US" altLang="tr-TR" b="1" dirty="0">
                <a:latin typeface="Arial" panose="020B0604020202020204" pitchFamily="34" charset="0"/>
                <a:cs typeface="Arial" panose="020B0604020202020204" pitchFamily="34" charset="0"/>
              </a:rPr>
              <a:t>: </a:t>
            </a:r>
            <a:r>
              <a:rPr lang="tr-TR" altLang="tr-TR" b="1" dirty="0">
                <a:latin typeface="Arial" panose="020B0604020202020204" pitchFamily="34" charset="0"/>
                <a:cs typeface="Arial" panose="020B0604020202020204" pitchFamily="34" charset="0"/>
              </a:rPr>
              <a:t>Çocuk, yapacağı iş hakkında bilgilendirildikten sonra, ona bir süre tanınması ve bu süre içinde işi yapıp yapmadığının takip edilmesi çocuğun sorumluluğu almasını kolaylaştırır.</a:t>
            </a:r>
          </a:p>
          <a:p>
            <a:pPr>
              <a:lnSpc>
                <a:spcPct val="170000"/>
              </a:lnSpc>
              <a:spcAft>
                <a:spcPts val="0"/>
              </a:spcAft>
              <a:defRPr/>
            </a:pPr>
            <a:endParaRPr lang="tr-TR" altLang="tr-TR" b="1" dirty="0">
              <a:latin typeface="Arial" panose="020B0604020202020204" pitchFamily="34" charset="0"/>
              <a:cs typeface="Arial" panose="020B0604020202020204" pitchFamily="34" charset="0"/>
            </a:endParaRPr>
          </a:p>
          <a:p>
            <a:pPr>
              <a:lnSpc>
                <a:spcPct val="170000"/>
              </a:lnSpc>
              <a:spcAft>
                <a:spcPts val="0"/>
              </a:spcAft>
              <a:defRPr/>
            </a:pPr>
            <a:r>
              <a:rPr lang="tr-TR" altLang="tr-TR" b="1" dirty="0">
                <a:solidFill>
                  <a:srgbClr val="C00000"/>
                </a:solidFill>
                <a:latin typeface="Arial" panose="020B0604020202020204" pitchFamily="34" charset="0"/>
                <a:cs typeface="Arial" panose="020B0604020202020204" pitchFamily="34" charset="0"/>
              </a:rPr>
              <a:t>3-Geri Bildirimde Bulunma</a:t>
            </a:r>
            <a:r>
              <a:rPr lang="tr-TR" altLang="tr-TR" b="1" dirty="0">
                <a:latin typeface="Arial" panose="020B0604020202020204" pitchFamily="34" charset="0"/>
                <a:cs typeface="Arial" panose="020B0604020202020204" pitchFamily="34" charset="0"/>
              </a:rPr>
              <a:t>: Eğer çocuk kendisine verilen sorumluluğu yerine getiriyorsa, olumlu sözler söylenerek motive edilmesi çocuğun kendine olan güvenini artırır, kendisiyle gurur duymasını sağlar. </a:t>
            </a:r>
            <a:endParaRPr lang="en-US" altLang="tr-TR" b="1" dirty="0">
              <a:latin typeface="Arial" panose="020B0604020202020204" pitchFamily="34" charset="0"/>
              <a:cs typeface="Arial" panose="020B0604020202020204" pitchFamily="34" charset="0"/>
            </a:endParaRPr>
          </a:p>
          <a:p>
            <a:pPr>
              <a:lnSpc>
                <a:spcPct val="80000"/>
              </a:lnSpc>
              <a:spcAft>
                <a:spcPts val="0"/>
              </a:spcAft>
              <a:defRPr/>
            </a:pPr>
            <a:r>
              <a:rPr lang="tr-TR" altLang="tr-TR" sz="1100" b="1" dirty="0"/>
              <a:t> </a:t>
            </a:r>
            <a:endParaRPr lang="en-US" altLang="tr-TR" sz="1100" b="1" dirty="0"/>
          </a:p>
          <a:p>
            <a:pPr>
              <a:spcAft>
                <a:spcPts val="0"/>
              </a:spcAft>
              <a:buNone/>
              <a:defRPr/>
            </a:pPr>
            <a:endParaRPr lang="tr-TR" altLang="tr-TR" sz="800" b="1" dirty="0"/>
          </a:p>
          <a:p>
            <a:endParaRPr lang="tr-TR" dirty="0"/>
          </a:p>
        </p:txBody>
      </p:sp>
    </p:spTree>
    <p:extLst>
      <p:ext uri="{BB962C8B-B14F-4D97-AF65-F5344CB8AC3E}">
        <p14:creationId xmlns:p14="http://schemas.microsoft.com/office/powerpoint/2010/main" val="1746710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altLang="tr-TR" sz="4400" dirty="0"/>
              <a:t/>
            </a:r>
            <a:br>
              <a:rPr lang="tr-TR" altLang="tr-TR" sz="4400" dirty="0"/>
            </a:br>
            <a:r>
              <a:rPr lang="tr-TR" altLang="tr-TR" b="1" dirty="0">
                <a:solidFill>
                  <a:schemeClr val="accent1">
                    <a:lumMod val="60000"/>
                    <a:lumOff val="40000"/>
                  </a:schemeClr>
                </a:solidFill>
                <a:latin typeface="Arial" panose="020B0604020202020204" pitchFamily="34" charset="0"/>
                <a:cs typeface="Arial" panose="020B0604020202020204" pitchFamily="34" charset="0"/>
              </a:rPr>
              <a:t>Sorumluluk kazandırmaya yönelik her sürecin temel  ve değişmez öğeleri ;</a:t>
            </a:r>
            <a:r>
              <a:rPr lang="en-US" altLang="tr-TR" dirty="0">
                <a:solidFill>
                  <a:schemeClr val="accent1">
                    <a:lumMod val="60000"/>
                    <a:lumOff val="40000"/>
                  </a:schemeClr>
                </a:solidFill>
                <a:latin typeface="Arial" panose="020B0604020202020204" pitchFamily="34" charset="0"/>
                <a:cs typeface="Arial" panose="020B0604020202020204" pitchFamily="34" charset="0"/>
              </a:rPr>
              <a:t/>
            </a:r>
            <a:br>
              <a:rPr lang="en-US" altLang="tr-TR" dirty="0">
                <a:solidFill>
                  <a:schemeClr val="accent1">
                    <a:lumMod val="60000"/>
                    <a:lumOff val="40000"/>
                  </a:schemeClr>
                </a:solidFill>
                <a:latin typeface="Arial" panose="020B0604020202020204" pitchFamily="34" charset="0"/>
                <a:cs typeface="Arial" panose="020B0604020202020204" pitchFamily="34" charset="0"/>
              </a:rPr>
            </a:br>
            <a:endParaRPr lang="tr-TR" dirty="0"/>
          </a:p>
        </p:txBody>
      </p:sp>
      <p:sp>
        <p:nvSpPr>
          <p:cNvPr id="3" name="İçerik Yer Tutucusu 2"/>
          <p:cNvSpPr>
            <a:spLocks noGrp="1"/>
          </p:cNvSpPr>
          <p:nvPr>
            <p:ph idx="1"/>
          </p:nvPr>
        </p:nvSpPr>
        <p:spPr/>
        <p:txBody>
          <a:bodyPr>
            <a:normAutofit lnSpcReduction="10000"/>
          </a:bodyPr>
          <a:lstStyle/>
          <a:p>
            <a:pPr>
              <a:spcAft>
                <a:spcPts val="0"/>
              </a:spcAft>
              <a:buNone/>
              <a:defRPr/>
            </a:pPr>
            <a:r>
              <a:rPr lang="tr-TR" altLang="tr-TR" sz="3200" b="1" dirty="0">
                <a:solidFill>
                  <a:srgbClr val="C00000"/>
                </a:solidFill>
                <a:latin typeface="Arial" panose="020B0604020202020204" pitchFamily="34" charset="0"/>
                <a:cs typeface="Arial" panose="020B0604020202020204" pitchFamily="34" charset="0"/>
              </a:rPr>
              <a:t>4-Hatırlatma:</a:t>
            </a:r>
            <a:r>
              <a:rPr lang="tr-TR" altLang="tr-TR" sz="3200" b="1" dirty="0">
                <a:latin typeface="Arial" panose="020B0604020202020204" pitchFamily="34" charset="0"/>
                <a:cs typeface="Arial" panose="020B0604020202020204" pitchFamily="34" charset="0"/>
              </a:rPr>
              <a:t> Çocuk sorumluluğu almakta direnç gösteriyorsa yeniden bilgilendirme yapılması gereklidir.</a:t>
            </a:r>
          </a:p>
          <a:p>
            <a:pPr>
              <a:spcAft>
                <a:spcPts val="0"/>
              </a:spcAft>
              <a:buNone/>
              <a:defRPr/>
            </a:pPr>
            <a:endParaRPr lang="en-US" altLang="tr-TR" sz="3200" b="1" dirty="0">
              <a:latin typeface="Arial" panose="020B0604020202020204" pitchFamily="34" charset="0"/>
              <a:cs typeface="Arial" panose="020B0604020202020204" pitchFamily="34" charset="0"/>
            </a:endParaRPr>
          </a:p>
          <a:p>
            <a:pPr>
              <a:spcAft>
                <a:spcPts val="0"/>
              </a:spcAft>
              <a:buNone/>
              <a:defRPr/>
            </a:pPr>
            <a:r>
              <a:rPr lang="tr-TR" altLang="tr-TR" sz="3200" b="1" dirty="0">
                <a:latin typeface="Arial" panose="020B0604020202020204" pitchFamily="34" charset="0"/>
                <a:cs typeface="Arial" panose="020B0604020202020204" pitchFamily="34" charset="0"/>
              </a:rPr>
              <a:t> </a:t>
            </a:r>
            <a:r>
              <a:rPr lang="tr-TR" altLang="tr-TR" sz="3200" b="1" dirty="0">
                <a:solidFill>
                  <a:srgbClr val="C00000"/>
                </a:solidFill>
                <a:latin typeface="Arial" panose="020B0604020202020204" pitchFamily="34" charset="0"/>
                <a:cs typeface="Arial" panose="020B0604020202020204" pitchFamily="34" charset="0"/>
              </a:rPr>
              <a:t>5-Tekrar:</a:t>
            </a:r>
            <a:r>
              <a:rPr lang="tr-TR" altLang="tr-TR" sz="3200" b="1" dirty="0">
                <a:latin typeface="Arial" panose="020B0604020202020204" pitchFamily="34" charset="0"/>
                <a:cs typeface="Arial" panose="020B0604020202020204" pitchFamily="34" charset="0"/>
              </a:rPr>
              <a:t> Yapılması gerekenlerin sabırlı ve kararlı bir biçimde belirli aralıklarla tekrarlanması çocukta sorumluluk davranışının gelişmesine yardımcı olacaktır.</a:t>
            </a:r>
            <a:br>
              <a:rPr lang="tr-TR" altLang="tr-TR" sz="3200" b="1" dirty="0">
                <a:latin typeface="Arial" panose="020B0604020202020204" pitchFamily="34" charset="0"/>
                <a:cs typeface="Arial" panose="020B0604020202020204" pitchFamily="34" charset="0"/>
              </a:rPr>
            </a:br>
            <a:endParaRPr lang="tr-TR" altLang="tr-TR" sz="3200" b="1"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9515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Sorumluluk duygusu geliştirmek</a:t>
            </a:r>
            <a:endParaRPr lang="tr-TR" b="1" dirty="0">
              <a:solidFill>
                <a:srgbClr val="C00000"/>
              </a:solidFill>
            </a:endParaRPr>
          </a:p>
        </p:txBody>
      </p:sp>
      <p:sp>
        <p:nvSpPr>
          <p:cNvPr id="3" name="İçerik Yer Tutucusu 2"/>
          <p:cNvSpPr>
            <a:spLocks noGrp="1"/>
          </p:cNvSpPr>
          <p:nvPr>
            <p:ph idx="1"/>
          </p:nvPr>
        </p:nvSpPr>
        <p:spPr>
          <a:xfrm>
            <a:off x="387927" y="1845734"/>
            <a:ext cx="11166763" cy="4023360"/>
          </a:xfrm>
        </p:spPr>
        <p:txBody>
          <a:bodyPr>
            <a:normAutofit lnSpcReduction="10000"/>
          </a:bodyPr>
          <a:lstStyle/>
          <a:p>
            <a:endParaRPr lang="tr-TR" dirty="0"/>
          </a:p>
          <a:p>
            <a:pPr algn="just"/>
            <a:r>
              <a:rPr lang="tr-TR" dirty="0"/>
              <a:t> </a:t>
            </a:r>
            <a:r>
              <a:rPr lang="tr-TR" dirty="0" smtClean="0"/>
              <a:t>     </a:t>
            </a:r>
            <a:r>
              <a:rPr lang="tr-TR" sz="2400" dirty="0" smtClean="0"/>
              <a:t>Sorumluluğu </a:t>
            </a:r>
            <a:r>
              <a:rPr lang="tr-TR" sz="2400" dirty="0"/>
              <a:t>öğrenmek de tıpkı diğer becerileri öğrenmek gibidir. Çocuk ne kadar çok denerse bu konuda o kadar çok başarılı olur. </a:t>
            </a:r>
            <a:endParaRPr lang="tr-TR" sz="2400" dirty="0" smtClean="0"/>
          </a:p>
          <a:p>
            <a:pPr algn="just"/>
            <a:r>
              <a:rPr lang="tr-TR" sz="2400" dirty="0" smtClean="0"/>
              <a:t>     Çocuğun </a:t>
            </a:r>
            <a:r>
              <a:rPr lang="tr-TR" sz="2400" dirty="0"/>
              <a:t>kendi kendini yöneten, yüksek benlik saygısına sahip, doyumlu bir birey olarak gelişmesi, büyük ölçüde ona sağlanan fırsatlara ve ebeveyn yaklaşımına bağlıdır</a:t>
            </a:r>
            <a:r>
              <a:rPr lang="tr-TR" sz="2400" dirty="0" smtClean="0"/>
              <a:t>.</a:t>
            </a:r>
          </a:p>
          <a:p>
            <a:pPr algn="just"/>
            <a:r>
              <a:rPr lang="tr-TR" sz="2400" dirty="0"/>
              <a:t> </a:t>
            </a:r>
            <a:r>
              <a:rPr lang="tr-TR" sz="2400" dirty="0" smtClean="0"/>
              <a:t>    </a:t>
            </a:r>
            <a:r>
              <a:rPr lang="tr-TR" sz="2400" dirty="0"/>
              <a:t>Koruyucu ebeveyn yaklaşımı, çocuğun bağımsızlık ve sorumluluk hissetmesini engeller. Ebeveynler iyi niyetle yaklaştıklarını düşünerek çocukları için her şeyi yapmaları gerektiğine inanırlar ve onların bütün yaptıklarından kendilerini sorumlu hissederler. Yemeğinden giyimine, ev ödevlerinden hobi ve arkadaş seçimlerine kadar, çocuk adına her şeye karar verirler fakat çocuklarını bütün sonuçlardan korudukları için onların </a:t>
            </a:r>
            <a:r>
              <a:rPr lang="tr-TR" sz="2400" dirty="0" smtClean="0"/>
              <a:t>öz  </a:t>
            </a:r>
            <a:r>
              <a:rPr lang="tr-TR" sz="2400" dirty="0"/>
              <a:t>güvenlerini ve bağımsızlıklarını yok edebilirler. </a:t>
            </a:r>
            <a:r>
              <a:rPr lang="tr-TR" sz="2400" dirty="0" smtClean="0"/>
              <a:t> </a:t>
            </a:r>
            <a:endParaRPr lang="tr-TR" sz="2400" dirty="0"/>
          </a:p>
        </p:txBody>
      </p:sp>
    </p:spTree>
    <p:extLst>
      <p:ext uri="{BB962C8B-B14F-4D97-AF65-F5344CB8AC3E}">
        <p14:creationId xmlns:p14="http://schemas.microsoft.com/office/powerpoint/2010/main" val="109183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ÇOCUKTA SORUMLULUK B</a:t>
            </a:r>
            <a:r>
              <a:rPr lang="tr-TR" b="1" dirty="0"/>
              <a:t>İ</a:t>
            </a:r>
            <a:r>
              <a:rPr lang="tr-TR" dirty="0"/>
              <a:t>L</a:t>
            </a:r>
            <a:r>
              <a:rPr lang="tr-TR" b="1" dirty="0"/>
              <a:t>İ</a:t>
            </a:r>
            <a:r>
              <a:rPr lang="tr-TR" dirty="0"/>
              <a:t>NC</a:t>
            </a:r>
            <a:r>
              <a:rPr lang="tr-TR" b="1" dirty="0"/>
              <a:t>İ </a:t>
            </a:r>
            <a:r>
              <a:rPr lang="tr-TR" dirty="0"/>
              <a:t>NASIL KAZANDIRILIR </a:t>
            </a:r>
          </a:p>
        </p:txBody>
      </p:sp>
      <p:sp>
        <p:nvSpPr>
          <p:cNvPr id="3" name="İçerik Yer Tutucusu 2"/>
          <p:cNvSpPr>
            <a:spLocks noGrp="1"/>
          </p:cNvSpPr>
          <p:nvPr>
            <p:ph idx="1"/>
          </p:nvPr>
        </p:nvSpPr>
        <p:spPr>
          <a:xfrm>
            <a:off x="443345" y="1845734"/>
            <a:ext cx="11139055" cy="4023360"/>
          </a:xfrm>
        </p:spPr>
        <p:txBody>
          <a:bodyPr>
            <a:noAutofit/>
          </a:bodyPr>
          <a:lstStyle/>
          <a:p>
            <a:pPr algn="just"/>
            <a:r>
              <a:rPr lang="tr-TR" sz="2400" dirty="0" smtClean="0"/>
              <a:t>     Çocuğumuzdan </a:t>
            </a:r>
            <a:r>
              <a:rPr lang="tr-TR" sz="2400" dirty="0"/>
              <a:t>beklentilerimizin gerçekleşmesi durumuna göre onun sorumluluklarını öğrendiğini ya da öğrenmediğini düşünürüz. Her ebeveynin farklı beklentileri olacaktır. </a:t>
            </a:r>
            <a:endParaRPr lang="tr-TR" sz="2400" dirty="0" smtClean="0"/>
          </a:p>
          <a:p>
            <a:pPr algn="just"/>
            <a:r>
              <a:rPr lang="tr-TR" sz="2400" dirty="0" smtClean="0"/>
              <a:t>     Her </a:t>
            </a:r>
            <a:r>
              <a:rPr lang="tr-TR" sz="2400" dirty="0"/>
              <a:t>çocuk aynı zamanda, aynı sorumluluğu alamaz. Çocukların kişilik özellikleri, fiziksel yapıları dikkate alınmalıdır. Burada önemli olan çocukların kendi işini yaparken engellenmemesidir </a:t>
            </a:r>
            <a:endParaRPr lang="tr-TR" sz="2400" dirty="0" smtClean="0"/>
          </a:p>
          <a:p>
            <a:pPr algn="just"/>
            <a:r>
              <a:rPr lang="tr-TR" sz="2400" dirty="0" smtClean="0"/>
              <a:t>     Koruyucu </a:t>
            </a:r>
            <a:r>
              <a:rPr lang="tr-TR" sz="2400" dirty="0"/>
              <a:t>anne-babalar bebeklikten itibaren “O yiyemez, çocuktur”, “O giyemez çocuktur” deyip çocuğun her işini kendileri yaparlar, ilköğretim çağına gelindiğinde okul çantasını hazırlama işi bile annenin görevidir. Bazılarının bunu abartarak ev ödevlerini bile yaptığı görülür. Bir soru sorulduğunda çocuğun yerine cevap vermeye kalkan anne-babaları sıkı sık görürüz. </a:t>
            </a:r>
            <a:endParaRPr lang="tr-TR" sz="2400" dirty="0" smtClean="0"/>
          </a:p>
          <a:p>
            <a:pPr algn="just"/>
            <a:r>
              <a:rPr lang="tr-TR" sz="2400" dirty="0"/>
              <a:t> </a:t>
            </a:r>
            <a:r>
              <a:rPr lang="tr-TR" sz="2400" dirty="0" smtClean="0"/>
              <a:t> İşte </a:t>
            </a:r>
            <a:r>
              <a:rPr lang="tr-TR" sz="2400" dirty="0"/>
              <a:t>bu ve benzeri davranışlar çocukta sorumluluk duygusu ve kişilik gelişimini olumsuz etkileyen ebeveyn tutumlarıdır. </a:t>
            </a:r>
          </a:p>
        </p:txBody>
      </p:sp>
    </p:spTree>
    <p:extLst>
      <p:ext uri="{BB962C8B-B14F-4D97-AF65-F5344CB8AC3E}">
        <p14:creationId xmlns:p14="http://schemas.microsoft.com/office/powerpoint/2010/main" val="234482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5018" y="997527"/>
            <a:ext cx="10490662" cy="4871567"/>
          </a:xfrm>
        </p:spPr>
        <p:txBody>
          <a:bodyPr>
            <a:noAutofit/>
          </a:bodyPr>
          <a:lstStyle/>
          <a:p>
            <a:pPr algn="just"/>
            <a:r>
              <a:rPr lang="tr-TR" sz="2800" dirty="0" smtClean="0"/>
              <a:t>    Çocuğa </a:t>
            </a:r>
            <a:r>
              <a:rPr lang="tr-TR" sz="2800" dirty="0"/>
              <a:t>sorumluluk alması için fırsatlar yaratılmalıdır. Onu korumak, yardım etmek, yaptığı işin kısa sürmesini sağlamak gibi amaçlarla onun yerine yapması gerekenleri yapmak, onların sorumluluk almaktan kaçmasına neden olur. </a:t>
            </a:r>
            <a:endParaRPr lang="tr-TR" sz="2800" dirty="0" smtClean="0"/>
          </a:p>
          <a:p>
            <a:pPr algn="just"/>
            <a:r>
              <a:rPr lang="tr-TR" sz="2800" dirty="0" smtClean="0"/>
              <a:t>    Sorumluluk</a:t>
            </a:r>
            <a:r>
              <a:rPr lang="tr-TR" sz="2800" dirty="0"/>
              <a:t>; çok küçük yaştan itibaren verilirse içselleşir ve alışkanlık haline gelir. Bu nedenle çocukların yaş gelişim özelliklerine uygun olarak sorumluluklar verebilir, cesaretlerini kırmadan, hatalarına fırsat vererek deneyim yaşamasını sağlayabiliriz. </a:t>
            </a:r>
            <a:endParaRPr lang="tr-TR" sz="2800" dirty="0" smtClean="0"/>
          </a:p>
          <a:p>
            <a:pPr algn="just"/>
            <a:r>
              <a:rPr lang="tr-TR" sz="2800" dirty="0"/>
              <a:t> </a:t>
            </a:r>
            <a:r>
              <a:rPr lang="tr-TR" sz="2800" dirty="0" smtClean="0"/>
              <a:t>   Ev </a:t>
            </a:r>
            <a:r>
              <a:rPr lang="tr-TR" sz="2800" dirty="0"/>
              <a:t>dışında başka ortamlarda da sorumluluk vermek onların sosyal olguları öğrenmesine ve örnekleri takip ederek sorumluluk kazanmasına fayda sağlayacaktır. Örneğin; restoranda siparişini vermek, oyuncakçıda aldığı oyuncağın parasını vermek gibi… </a:t>
            </a:r>
          </a:p>
        </p:txBody>
      </p:sp>
    </p:spTree>
    <p:extLst>
      <p:ext uri="{BB962C8B-B14F-4D97-AF65-F5344CB8AC3E}">
        <p14:creationId xmlns:p14="http://schemas.microsoft.com/office/powerpoint/2010/main" val="1923801019"/>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1876</TotalTime>
  <Words>2035</Words>
  <Application>Microsoft Office PowerPoint</Application>
  <PresentationFormat>Geniş ekran</PresentationFormat>
  <Paragraphs>201</Paragraphs>
  <Slides>40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40</vt:i4>
      </vt:variant>
    </vt:vector>
  </HeadingPairs>
  <TitlesOfParts>
    <vt:vector size="45" baseType="lpstr">
      <vt:lpstr>Arial</vt:lpstr>
      <vt:lpstr>Calibri</vt:lpstr>
      <vt:lpstr>Calibri Light</vt:lpstr>
      <vt:lpstr>Times New Roman</vt:lpstr>
      <vt:lpstr>Geçmişe bakış</vt:lpstr>
      <vt:lpstr>PowerPoint Sunusu</vt:lpstr>
      <vt:lpstr>PowerPoint Sunusu</vt:lpstr>
      <vt:lpstr>PowerPoint Sunusu</vt:lpstr>
      <vt:lpstr>Sorumluluk kazandırmaya yönelik her sürecin temel  ve değişmez öğeleri ; </vt:lpstr>
      <vt:lpstr>Sorumluluk kazandırmaya yönelik her sürecin temel  ve değişmez öğeleri ;</vt:lpstr>
      <vt:lpstr> Sorumluluk kazandırmaya yönelik her sürecin temel  ve değişmez öğeleri ; </vt:lpstr>
      <vt:lpstr>Sorumluluk duygusu geliştirmek</vt:lpstr>
      <vt:lpstr>ÇOCUKTA SORUMLULUK BİLİNCİ NASIL KAZANDIRILIR </vt:lpstr>
      <vt:lpstr>PowerPoint Sunusu</vt:lpstr>
      <vt:lpstr>DEĞİŞİK YAŞ GRUPLARINDAKİ ÇOCUKLARIN ALABİLECEKLERİ SORUMLULUKLAR  </vt:lpstr>
      <vt:lpstr>4- 5 Yaş Çocuklarının Alabilecekleri Sorumluluklar:  </vt:lpstr>
      <vt:lpstr>6 Yaş Çocuklarının Alabilecekleri Sorumluluklar:  </vt:lpstr>
      <vt:lpstr>6 Yaş Çocuklarının Alabilecekleri Sorumluluklar:  </vt:lpstr>
      <vt:lpstr>Sorumluluk bilincini geliştirmede ailenin rolü</vt:lpstr>
      <vt:lpstr>SORUMLULUK BİLİNCİNİ GELİŞTİRMEDE AİLENİN ROLÜ </vt:lpstr>
      <vt:lpstr>SORUMLULUK BİLİNCİNİ GELİŞTİRMEDE AİLENİN ROLÜ</vt:lpstr>
      <vt:lpstr>SORUMLULUK BİLİNCİNİ GELİŞTİRMEDE AİLENİN ROLÜ </vt:lpstr>
      <vt:lpstr>SORUMLULUK BİLİNCİNİ GELİŞTİRMEDE AİLENİN ROLÜ </vt:lpstr>
      <vt:lpstr>SORUMLULUK BİLİNCİNİ GELİŞTİRMEDE AİLENİN ROLÜ </vt:lpstr>
      <vt:lpstr>SORUMLULUK BİLİNCİNİ GELİŞTİRMEDE AİLENİN ROLÜ </vt:lpstr>
      <vt:lpstr>PowerPoint Sunusu</vt:lpstr>
      <vt:lpstr>Sorumluluk bilincini geliştirmede ailenin rolü</vt:lpstr>
      <vt:lpstr>Sorumluluk bilincini geliştirmede ailenin rolü</vt:lpstr>
      <vt:lpstr>Sorumluluk bilincini geliştirmede ailenin rolü</vt:lpstr>
      <vt:lpstr>Sorumluluk bilincini geliştirmede ailenin rolü</vt:lpstr>
      <vt:lpstr>Sorumluluk bilincini geliştirmede ailenin rolü</vt:lpstr>
      <vt:lpstr>Sorumluluk bilincini geliştirmede ailenin rolü</vt:lpstr>
      <vt:lpstr>Sorumluluk bilincini geliştirmede ailenin rolü</vt:lpstr>
      <vt:lpstr>Sorumluluk bilincini geliştirmede ailenin rolü</vt:lpstr>
      <vt:lpstr>Sorumluluk bilincini geliştirmede ailenin rolü</vt:lpstr>
      <vt:lpstr>Sorumluluk bilincini geliştirmede ailenin rolü</vt:lpstr>
      <vt:lpstr>Sorumluluk bilincini geliştirmede ailenin rolü</vt:lpstr>
      <vt:lpstr>Sorumluluk bilincini geliştirmede ailenin rolü</vt:lpstr>
      <vt:lpstr>3-4YAŞ</vt:lpstr>
      <vt:lpstr>5 YAŞ</vt:lpstr>
      <vt:lpstr>SORUMLULUK KAZANDIRMADA ANNE BABAYA DÜŞEN GÖREVLER  </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Şiddet Nedir ? Sahip olunan güç veya kudretin, yaralanma ve kayıpla sonlanan veya sonlanma olasılığı yüksek bir biçimde bir başka insana, kendine, bir gruba veya bir topluma karşı tehdit yoluyla ya da bizzat uygulanmasıdır. (WHO,1996)</dc:title>
  <dc:creator>ronaldinho424</dc:creator>
  <cp:lastModifiedBy>ronaldinho424</cp:lastModifiedBy>
  <cp:revision>360</cp:revision>
  <dcterms:created xsi:type="dcterms:W3CDTF">2020-01-06T06:53:45Z</dcterms:created>
  <dcterms:modified xsi:type="dcterms:W3CDTF">2022-12-02T05:51:26Z</dcterms:modified>
</cp:coreProperties>
</file>