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58" r:id="rId5"/>
    <p:sldId id="271" r:id="rId6"/>
    <p:sldId id="274" r:id="rId7"/>
    <p:sldId id="275" r:id="rId8"/>
    <p:sldId id="259" r:id="rId9"/>
    <p:sldId id="260" r:id="rId10"/>
    <p:sldId id="261" r:id="rId11"/>
    <p:sldId id="272" r:id="rId12"/>
    <p:sldId id="262" r:id="rId13"/>
    <p:sldId id="263" r:id="rId14"/>
    <p:sldId id="264" r:id="rId15"/>
    <p:sldId id="265" r:id="rId16"/>
    <p:sldId id="266" r:id="rId17"/>
    <p:sldId id="267" r:id="rId18"/>
    <p:sldId id="268" r:id="rId19"/>
    <p:sldId id="269" r:id="rId20"/>
    <p:sldId id="273"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42C07C6-A6F2-4A8A-98BF-8B25EA72535C}" type="datetimeFigureOut">
              <a:rPr lang="tr-TR" smtClean="0"/>
              <a:t>1.12.2022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EB2994-C167-4580-8D93-392F8F1EC93E}" type="slidenum">
              <a:rPr lang="tr-TR" smtClean="0"/>
              <a:t>‹#›</a:t>
            </a:fld>
            <a:endParaRPr lang="tr-TR"/>
          </a:p>
        </p:txBody>
      </p:sp>
    </p:spTree>
    <p:extLst>
      <p:ext uri="{BB962C8B-B14F-4D97-AF65-F5344CB8AC3E}">
        <p14:creationId xmlns:p14="http://schemas.microsoft.com/office/powerpoint/2010/main" val="111208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2C07C6-A6F2-4A8A-98BF-8B25EA72535C}" type="datetimeFigureOut">
              <a:rPr lang="tr-TR" smtClean="0"/>
              <a:t>1.12.2022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EB2994-C167-4580-8D93-392F8F1EC93E}" type="slidenum">
              <a:rPr lang="tr-TR" smtClean="0"/>
              <a:t>‹#›</a:t>
            </a:fld>
            <a:endParaRPr lang="tr-TR"/>
          </a:p>
        </p:txBody>
      </p:sp>
    </p:spTree>
    <p:extLst>
      <p:ext uri="{BB962C8B-B14F-4D97-AF65-F5344CB8AC3E}">
        <p14:creationId xmlns:p14="http://schemas.microsoft.com/office/powerpoint/2010/main" val="50126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2C07C6-A6F2-4A8A-98BF-8B25EA72535C}" type="datetimeFigureOut">
              <a:rPr lang="tr-TR" smtClean="0"/>
              <a:t>1.12.2022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EB2994-C167-4580-8D93-392F8F1EC93E}" type="slidenum">
              <a:rPr lang="tr-TR" smtClean="0"/>
              <a:t>‹#›</a:t>
            </a:fld>
            <a:endParaRPr lang="tr-TR"/>
          </a:p>
        </p:txBody>
      </p:sp>
    </p:spTree>
    <p:extLst>
      <p:ext uri="{BB962C8B-B14F-4D97-AF65-F5344CB8AC3E}">
        <p14:creationId xmlns:p14="http://schemas.microsoft.com/office/powerpoint/2010/main" val="29794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2C07C6-A6F2-4A8A-98BF-8B25EA72535C}" type="datetimeFigureOut">
              <a:rPr lang="tr-TR" smtClean="0"/>
              <a:t>1.12.2022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EB2994-C167-4580-8D93-392F8F1EC93E}" type="slidenum">
              <a:rPr lang="tr-TR" smtClean="0"/>
              <a:t>‹#›</a:t>
            </a:fld>
            <a:endParaRPr lang="tr-TR"/>
          </a:p>
        </p:txBody>
      </p:sp>
    </p:spTree>
    <p:extLst>
      <p:ext uri="{BB962C8B-B14F-4D97-AF65-F5344CB8AC3E}">
        <p14:creationId xmlns:p14="http://schemas.microsoft.com/office/powerpoint/2010/main" val="3379589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2C07C6-A6F2-4A8A-98BF-8B25EA72535C}" type="datetimeFigureOut">
              <a:rPr lang="tr-TR" smtClean="0"/>
              <a:t>1.12.2022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EB2994-C167-4580-8D93-392F8F1EC93E}" type="slidenum">
              <a:rPr lang="tr-TR" smtClean="0"/>
              <a:t>‹#›</a:t>
            </a:fld>
            <a:endParaRPr lang="tr-TR"/>
          </a:p>
        </p:txBody>
      </p:sp>
    </p:spTree>
    <p:extLst>
      <p:ext uri="{BB962C8B-B14F-4D97-AF65-F5344CB8AC3E}">
        <p14:creationId xmlns:p14="http://schemas.microsoft.com/office/powerpoint/2010/main" val="194279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42C07C6-A6F2-4A8A-98BF-8B25EA72535C}" type="datetimeFigureOut">
              <a:rPr lang="tr-TR" smtClean="0"/>
              <a:t>1.12.2022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EB2994-C167-4580-8D93-392F8F1EC93E}" type="slidenum">
              <a:rPr lang="tr-TR" smtClean="0"/>
              <a:t>‹#›</a:t>
            </a:fld>
            <a:endParaRPr lang="tr-TR"/>
          </a:p>
        </p:txBody>
      </p:sp>
    </p:spTree>
    <p:extLst>
      <p:ext uri="{BB962C8B-B14F-4D97-AF65-F5344CB8AC3E}">
        <p14:creationId xmlns:p14="http://schemas.microsoft.com/office/powerpoint/2010/main" val="82723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42C07C6-A6F2-4A8A-98BF-8B25EA72535C}" type="datetimeFigureOut">
              <a:rPr lang="tr-TR" smtClean="0"/>
              <a:t>1.12.2022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9EB2994-C167-4580-8D93-392F8F1EC93E}" type="slidenum">
              <a:rPr lang="tr-TR" smtClean="0"/>
              <a:t>‹#›</a:t>
            </a:fld>
            <a:endParaRPr lang="tr-TR"/>
          </a:p>
        </p:txBody>
      </p:sp>
    </p:spTree>
    <p:extLst>
      <p:ext uri="{BB962C8B-B14F-4D97-AF65-F5344CB8AC3E}">
        <p14:creationId xmlns:p14="http://schemas.microsoft.com/office/powerpoint/2010/main" val="233207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42C07C6-A6F2-4A8A-98BF-8B25EA72535C}" type="datetimeFigureOut">
              <a:rPr lang="tr-TR" smtClean="0"/>
              <a:t>1.12.2022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9EB2994-C167-4580-8D93-392F8F1EC93E}" type="slidenum">
              <a:rPr lang="tr-TR" smtClean="0"/>
              <a:t>‹#›</a:t>
            </a:fld>
            <a:endParaRPr lang="tr-TR"/>
          </a:p>
        </p:txBody>
      </p:sp>
    </p:spTree>
    <p:extLst>
      <p:ext uri="{BB962C8B-B14F-4D97-AF65-F5344CB8AC3E}">
        <p14:creationId xmlns:p14="http://schemas.microsoft.com/office/powerpoint/2010/main" val="75723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C07C6-A6F2-4A8A-98BF-8B25EA72535C}" type="datetimeFigureOut">
              <a:rPr lang="tr-TR" smtClean="0"/>
              <a:t>1.12.2022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9EB2994-C167-4580-8D93-392F8F1EC93E}" type="slidenum">
              <a:rPr lang="tr-TR" smtClean="0"/>
              <a:t>‹#›</a:t>
            </a:fld>
            <a:endParaRPr lang="tr-TR"/>
          </a:p>
        </p:txBody>
      </p:sp>
    </p:spTree>
    <p:extLst>
      <p:ext uri="{BB962C8B-B14F-4D97-AF65-F5344CB8AC3E}">
        <p14:creationId xmlns:p14="http://schemas.microsoft.com/office/powerpoint/2010/main" val="120986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2C07C6-A6F2-4A8A-98BF-8B25EA72535C}" type="datetimeFigureOut">
              <a:rPr lang="tr-TR" smtClean="0"/>
              <a:t>1.12.2022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EB2994-C167-4580-8D93-392F8F1EC93E}" type="slidenum">
              <a:rPr lang="tr-TR" smtClean="0"/>
              <a:t>‹#›</a:t>
            </a:fld>
            <a:endParaRPr lang="tr-TR"/>
          </a:p>
        </p:txBody>
      </p:sp>
    </p:spTree>
    <p:extLst>
      <p:ext uri="{BB962C8B-B14F-4D97-AF65-F5344CB8AC3E}">
        <p14:creationId xmlns:p14="http://schemas.microsoft.com/office/powerpoint/2010/main" val="344844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2C07C6-A6F2-4A8A-98BF-8B25EA72535C}" type="datetimeFigureOut">
              <a:rPr lang="tr-TR" smtClean="0"/>
              <a:t>1.12.2022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EB2994-C167-4580-8D93-392F8F1EC93E}" type="slidenum">
              <a:rPr lang="tr-TR" smtClean="0"/>
              <a:t>‹#›</a:t>
            </a:fld>
            <a:endParaRPr lang="tr-TR"/>
          </a:p>
        </p:txBody>
      </p:sp>
    </p:spTree>
    <p:extLst>
      <p:ext uri="{BB962C8B-B14F-4D97-AF65-F5344CB8AC3E}">
        <p14:creationId xmlns:p14="http://schemas.microsoft.com/office/powerpoint/2010/main" val="210394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07C6-A6F2-4A8A-98BF-8B25EA72535C}" type="datetimeFigureOut">
              <a:rPr lang="tr-TR" smtClean="0"/>
              <a:t>1.12.2022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B2994-C167-4580-8D93-392F8F1EC93E}" type="slidenum">
              <a:rPr lang="tr-TR" smtClean="0"/>
              <a:t>‹#›</a:t>
            </a:fld>
            <a:endParaRPr lang="tr-TR"/>
          </a:p>
        </p:txBody>
      </p:sp>
    </p:spTree>
    <p:extLst>
      <p:ext uri="{BB962C8B-B14F-4D97-AF65-F5344CB8AC3E}">
        <p14:creationId xmlns:p14="http://schemas.microsoft.com/office/powerpoint/2010/main" val="2703626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2312125"/>
            <a:ext cx="8547463" cy="1580605"/>
          </a:xfrm>
        </p:spPr>
        <p:txBody>
          <a:bodyPr>
            <a:normAutofit/>
          </a:bodyPr>
          <a:lstStyle/>
          <a:p>
            <a:r>
              <a:rPr lang="tr-TR" sz="4000" dirty="0" smtClean="0"/>
              <a:t>Ergenlik </a:t>
            </a:r>
            <a:r>
              <a:rPr lang="tr-TR" sz="4000" dirty="0"/>
              <a:t>D</a:t>
            </a:r>
            <a:r>
              <a:rPr lang="tr-TR" sz="4000" dirty="0" smtClean="0"/>
              <a:t>öneminde Sorumluluk Duygusunun Gelişmesi</a:t>
            </a:r>
            <a:endParaRPr lang="tr-TR" sz="4000" dirty="0"/>
          </a:p>
        </p:txBody>
      </p:sp>
      <p:sp>
        <p:nvSpPr>
          <p:cNvPr id="3" name="Alt Başlık 2"/>
          <p:cNvSpPr>
            <a:spLocks noGrp="1"/>
          </p:cNvSpPr>
          <p:nvPr>
            <p:ph type="subTitle" idx="1"/>
          </p:nvPr>
        </p:nvSpPr>
        <p:spPr>
          <a:xfrm>
            <a:off x="1524000" y="4293498"/>
            <a:ext cx="9144000" cy="1702353"/>
          </a:xfrm>
        </p:spPr>
        <p:txBody>
          <a:bodyPr>
            <a:normAutofit/>
          </a:bodyPr>
          <a:lstStyle/>
          <a:p>
            <a:r>
              <a:rPr lang="tr-TR" dirty="0" smtClean="0"/>
              <a:t>Seyhan Rehberlik Araştırma Merkezi</a:t>
            </a:r>
          </a:p>
          <a:p>
            <a:r>
              <a:rPr lang="tr-TR" dirty="0" smtClean="0"/>
              <a:t>PDR Bölümü</a:t>
            </a:r>
          </a:p>
          <a:p>
            <a:r>
              <a:rPr lang="tr-TR" dirty="0" smtClean="0"/>
              <a:t>2022</a:t>
            </a:r>
            <a:endParaRPr lang="tr-TR" dirty="0"/>
          </a:p>
        </p:txBody>
      </p:sp>
      <p:pic>
        <p:nvPicPr>
          <p:cNvPr id="4" name="Resim 3"/>
          <p:cNvPicPr>
            <a:picLocks noChangeAspect="1"/>
          </p:cNvPicPr>
          <p:nvPr/>
        </p:nvPicPr>
        <p:blipFill>
          <a:blip r:embed="rId2"/>
          <a:stretch>
            <a:fillRect/>
          </a:stretch>
        </p:blipFill>
        <p:spPr>
          <a:xfrm>
            <a:off x="4428308" y="330753"/>
            <a:ext cx="3004457" cy="2255693"/>
          </a:xfrm>
          <a:prstGeom prst="rect">
            <a:avLst/>
          </a:prstGeom>
        </p:spPr>
      </p:pic>
    </p:spTree>
    <p:extLst>
      <p:ext uri="{BB962C8B-B14F-4D97-AF65-F5344CB8AC3E}">
        <p14:creationId xmlns:p14="http://schemas.microsoft.com/office/powerpoint/2010/main" val="3791750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31074"/>
            <a:ext cx="10515600" cy="6139543"/>
          </a:xfrm>
        </p:spPr>
        <p:txBody>
          <a:bodyPr>
            <a:normAutofit/>
          </a:bodyPr>
          <a:lstStyle/>
          <a:p>
            <a:pPr algn="just">
              <a:lnSpc>
                <a:spcPct val="150000"/>
              </a:lnSpc>
            </a:pPr>
            <a:r>
              <a:rPr lang="tr-TR" dirty="0">
                <a:solidFill>
                  <a:srgbClr val="FF0000"/>
                </a:solidFill>
              </a:rPr>
              <a:t>Sorumluluk,</a:t>
            </a:r>
            <a:r>
              <a:rPr lang="tr-TR" dirty="0"/>
              <a:t> başkalarının söylediği her şeyi harfiyen yerine getirme durumu değildir. </a:t>
            </a:r>
            <a:r>
              <a:rPr lang="tr-TR" dirty="0">
                <a:solidFill>
                  <a:srgbClr val="FF0000"/>
                </a:solidFill>
              </a:rPr>
              <a:t>Kendi önceliklerini kendi belirleyebilme, kararlarını bağımsız bir şekilde başkalarının haklarını çiğnemeden verebilme ve olası sonuçlara da katlanabilme </a:t>
            </a:r>
            <a:r>
              <a:rPr lang="tr-TR" dirty="0"/>
              <a:t>durumudur. </a:t>
            </a:r>
          </a:p>
        </p:txBody>
      </p:sp>
      <p:pic>
        <p:nvPicPr>
          <p:cNvPr id="6" name="Resim 5"/>
          <p:cNvPicPr>
            <a:picLocks noChangeAspect="1"/>
          </p:cNvPicPr>
          <p:nvPr/>
        </p:nvPicPr>
        <p:blipFill>
          <a:blip r:embed="rId2"/>
          <a:stretch>
            <a:fillRect/>
          </a:stretch>
        </p:blipFill>
        <p:spPr>
          <a:xfrm>
            <a:off x="3696789" y="3657601"/>
            <a:ext cx="5630091" cy="2913016"/>
          </a:xfrm>
          <a:prstGeom prst="rect">
            <a:avLst/>
          </a:prstGeom>
        </p:spPr>
      </p:pic>
    </p:spTree>
    <p:extLst>
      <p:ext uri="{BB962C8B-B14F-4D97-AF65-F5344CB8AC3E}">
        <p14:creationId xmlns:p14="http://schemas.microsoft.com/office/powerpoint/2010/main" val="3058766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547257"/>
            <a:ext cx="10515600" cy="3629706"/>
          </a:xfrm>
        </p:spPr>
        <p:txBody>
          <a:bodyPr/>
          <a:lstStyle/>
          <a:p>
            <a:pPr algn="just">
              <a:lnSpc>
                <a:spcPct val="150000"/>
              </a:lnSpc>
            </a:pPr>
            <a:r>
              <a:rPr lang="tr-TR" dirty="0">
                <a:solidFill>
                  <a:srgbClr val="FF0000"/>
                </a:solidFill>
              </a:rPr>
              <a:t>Sorumluluk alabilme yetisinin gelişimde ebeveyn yaklaşımları oldukça belirleyicidir. </a:t>
            </a:r>
            <a:r>
              <a:rPr lang="tr-TR" dirty="0"/>
              <a:t>Çocuğun ödevlerinden yemeğine, arkadaş seçiminden hobilerine kadar karar verilen korumacı bir ebeveyn yaklaşımı iyi niyetli olmakla beraber, çocuğun bağımsızlık, özgüven, sorumluluk ve benlik algısı gelişimine zarar verir.</a:t>
            </a:r>
          </a:p>
          <a:p>
            <a:endParaRPr lang="tr-TR" dirty="0"/>
          </a:p>
        </p:txBody>
      </p:sp>
      <p:pic>
        <p:nvPicPr>
          <p:cNvPr id="4" name="Resim 3"/>
          <p:cNvPicPr>
            <a:picLocks noChangeAspect="1"/>
          </p:cNvPicPr>
          <p:nvPr/>
        </p:nvPicPr>
        <p:blipFill>
          <a:blip r:embed="rId2"/>
          <a:stretch>
            <a:fillRect/>
          </a:stretch>
        </p:blipFill>
        <p:spPr>
          <a:xfrm>
            <a:off x="7001691" y="117567"/>
            <a:ext cx="4232365" cy="2338250"/>
          </a:xfrm>
          <a:prstGeom prst="rect">
            <a:avLst/>
          </a:prstGeom>
        </p:spPr>
      </p:pic>
    </p:spTree>
    <p:extLst>
      <p:ext uri="{BB962C8B-B14F-4D97-AF65-F5344CB8AC3E}">
        <p14:creationId xmlns:p14="http://schemas.microsoft.com/office/powerpoint/2010/main" val="2331341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just">
              <a:lnSpc>
                <a:spcPct val="150000"/>
              </a:lnSpc>
            </a:pPr>
            <a:r>
              <a:rPr lang="tr-TR" dirty="0"/>
              <a:t>Benzer şekilde çocuktan derslerini yapmasından başka (örneğin; sofra hazırlamak, kendi odasını toplamak gibi) hiçbir şey beklenmemesi de sorumluluk bilincinin gelişmesini zorlaştıracaktır.</a:t>
            </a:r>
            <a:r>
              <a:rPr lang="tr-TR" dirty="0">
                <a:solidFill>
                  <a:srgbClr val="FF0000"/>
                </a:solidFill>
              </a:rPr>
              <a:t> Yetenekleri dahilinde öncelikle ev içerisinde bazı sorumluluklar üstlenen çocuklar -yani kendilerine yetmek konusunda fırsat tanından çocuklar- </a:t>
            </a:r>
            <a:r>
              <a:rPr lang="tr-TR" dirty="0"/>
              <a:t>öz disiplin ve güven kazanmaya başladıkları için dış dünyada ve okulda da daha kolay sorumluluk almaktadırlar. </a:t>
            </a:r>
          </a:p>
        </p:txBody>
      </p:sp>
      <p:pic>
        <p:nvPicPr>
          <p:cNvPr id="4" name="Resim 3"/>
          <p:cNvPicPr>
            <a:picLocks noChangeAspect="1"/>
          </p:cNvPicPr>
          <p:nvPr/>
        </p:nvPicPr>
        <p:blipFill>
          <a:blip r:embed="rId2"/>
          <a:stretch>
            <a:fillRect/>
          </a:stretch>
        </p:blipFill>
        <p:spPr>
          <a:xfrm>
            <a:off x="9235440" y="296006"/>
            <a:ext cx="1920240" cy="1415228"/>
          </a:xfrm>
          <a:prstGeom prst="rect">
            <a:avLst/>
          </a:prstGeom>
        </p:spPr>
      </p:pic>
    </p:spTree>
    <p:extLst>
      <p:ext uri="{BB962C8B-B14F-4D97-AF65-F5344CB8AC3E}">
        <p14:creationId xmlns:p14="http://schemas.microsoft.com/office/powerpoint/2010/main" val="4021485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194559"/>
            <a:ext cx="10515600" cy="4519750"/>
          </a:xfrm>
        </p:spPr>
        <p:txBody>
          <a:bodyPr>
            <a:normAutofit fontScale="92500" lnSpcReduction="20000"/>
          </a:bodyPr>
          <a:lstStyle/>
          <a:p>
            <a:pPr marL="0" indent="0" algn="just">
              <a:lnSpc>
                <a:spcPct val="150000"/>
              </a:lnSpc>
              <a:buNone/>
            </a:pPr>
            <a:r>
              <a:rPr lang="tr-TR" dirty="0" smtClean="0"/>
              <a:t>      Çocuğunuzun </a:t>
            </a:r>
            <a:r>
              <a:rPr lang="tr-TR" dirty="0"/>
              <a:t>yapması gereken sorumlulukları onunla beraber belirleyin. Kendisinden beklediklerinizi açık bir dille anlatın. Onun adına düşünmek, karar vermek ve onun sorumluluklarını üstlenmek yerine kendi başına düşünmeye, seçim yapmaya teşvik edin ve neler yapabileceğini göstermesine fırsat verin. Onu görev ve sorumluluğu ile baş başa bırakın, gösterdiği çabaya saygı duyun ve başarabileceğine güvenin. </a:t>
            </a:r>
            <a:r>
              <a:rPr lang="tr-TR" dirty="0">
                <a:solidFill>
                  <a:srgbClr val="FF0000"/>
                </a:solidFill>
              </a:rPr>
              <a:t>Burada dikkat edilmesi gereken hususlardan biri, çocuğun işini yaparken uyarılarak düzgün yapamadığı gerekçesiyle, o işin çocuğun adına ebeveyn tarafından tamamlanmamasıdır. </a:t>
            </a:r>
          </a:p>
        </p:txBody>
      </p:sp>
      <p:pic>
        <p:nvPicPr>
          <p:cNvPr id="4" name="Resim 3"/>
          <p:cNvPicPr>
            <a:picLocks noChangeAspect="1"/>
          </p:cNvPicPr>
          <p:nvPr/>
        </p:nvPicPr>
        <p:blipFill>
          <a:blip r:embed="rId2"/>
          <a:stretch>
            <a:fillRect/>
          </a:stretch>
        </p:blipFill>
        <p:spPr>
          <a:xfrm>
            <a:off x="1123406" y="209006"/>
            <a:ext cx="2036600" cy="1933301"/>
          </a:xfrm>
          <a:prstGeom prst="rect">
            <a:avLst/>
          </a:prstGeom>
        </p:spPr>
      </p:pic>
      <p:pic>
        <p:nvPicPr>
          <p:cNvPr id="5" name="Resim 4"/>
          <p:cNvPicPr>
            <a:picLocks noChangeAspect="1"/>
          </p:cNvPicPr>
          <p:nvPr/>
        </p:nvPicPr>
        <p:blipFill>
          <a:blip r:embed="rId3"/>
          <a:stretch>
            <a:fillRect/>
          </a:stretch>
        </p:blipFill>
        <p:spPr>
          <a:xfrm>
            <a:off x="8483101" y="209006"/>
            <a:ext cx="2619375" cy="1743075"/>
          </a:xfrm>
          <a:prstGeom prst="rect">
            <a:avLst/>
          </a:prstGeom>
        </p:spPr>
      </p:pic>
    </p:spTree>
    <p:extLst>
      <p:ext uri="{BB962C8B-B14F-4D97-AF65-F5344CB8AC3E}">
        <p14:creationId xmlns:p14="http://schemas.microsoft.com/office/powerpoint/2010/main" val="19295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651759"/>
            <a:ext cx="10515600" cy="4075611"/>
          </a:xfrm>
        </p:spPr>
        <p:txBody>
          <a:bodyPr/>
          <a:lstStyle/>
          <a:p>
            <a:pPr algn="just">
              <a:lnSpc>
                <a:spcPct val="150000"/>
              </a:lnSpc>
            </a:pPr>
            <a:r>
              <a:rPr lang="tr-TR" dirty="0"/>
              <a:t>Eğer işin nasıl yapılabileceğini bilmiyorsa ona işin nasıl yapılacağını gösterin. Ancak başarısız girişimler, olumsuz deneyimler, kırıp dökmeler de öğrenmenin bir parçasıdır. Başlangıçta acemice ve üstünkörü tamamlayacağı görevler, deneyimi arttıkça daha eksiksizce yerine getirilmeye başlanacaktır. Sonuçlar sizi tatmin etmese bile harcanan çabayı da övgüyle karşılayın.</a:t>
            </a:r>
          </a:p>
        </p:txBody>
      </p:sp>
      <p:pic>
        <p:nvPicPr>
          <p:cNvPr id="4" name="Resim 3"/>
          <p:cNvPicPr>
            <a:picLocks noChangeAspect="1"/>
          </p:cNvPicPr>
          <p:nvPr/>
        </p:nvPicPr>
        <p:blipFill>
          <a:blip r:embed="rId2"/>
          <a:stretch>
            <a:fillRect/>
          </a:stretch>
        </p:blipFill>
        <p:spPr>
          <a:xfrm>
            <a:off x="8237336" y="361319"/>
            <a:ext cx="2353260" cy="1981372"/>
          </a:xfrm>
          <a:prstGeom prst="rect">
            <a:avLst/>
          </a:prstGeom>
        </p:spPr>
      </p:pic>
    </p:spTree>
    <p:extLst>
      <p:ext uri="{BB962C8B-B14F-4D97-AF65-F5344CB8AC3E}">
        <p14:creationId xmlns:p14="http://schemas.microsoft.com/office/powerpoint/2010/main" val="2009007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39634"/>
            <a:ext cx="10515600" cy="6074229"/>
          </a:xfrm>
        </p:spPr>
        <p:txBody>
          <a:bodyPr/>
          <a:lstStyle/>
          <a:p>
            <a:pPr algn="just">
              <a:lnSpc>
                <a:spcPct val="150000"/>
              </a:lnSpc>
            </a:pPr>
            <a:r>
              <a:rPr lang="tr-TR" dirty="0"/>
              <a:t>Ergenlik çağına gelmiş çocukların tek sorumlulukları ders çalışmak değildir. Bağımsız olarak dersleriyle ilgili sorumluluk almanın ve kimse tarafından uyarılmadan düzenli bir şekilde ödevlerini yapmanın yanı sıra;</a:t>
            </a:r>
          </a:p>
        </p:txBody>
      </p:sp>
      <p:pic>
        <p:nvPicPr>
          <p:cNvPr id="4" name="Resim 3"/>
          <p:cNvPicPr>
            <a:picLocks noChangeAspect="1"/>
          </p:cNvPicPr>
          <p:nvPr/>
        </p:nvPicPr>
        <p:blipFill>
          <a:blip r:embed="rId2"/>
          <a:stretch>
            <a:fillRect/>
          </a:stretch>
        </p:blipFill>
        <p:spPr>
          <a:xfrm>
            <a:off x="3435531" y="3252651"/>
            <a:ext cx="5995852" cy="3161212"/>
          </a:xfrm>
          <a:prstGeom prst="rect">
            <a:avLst/>
          </a:prstGeom>
        </p:spPr>
      </p:pic>
    </p:spTree>
    <p:extLst>
      <p:ext uri="{BB962C8B-B14F-4D97-AF65-F5344CB8AC3E}">
        <p14:creationId xmlns:p14="http://schemas.microsoft.com/office/powerpoint/2010/main" val="299596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70709"/>
            <a:ext cx="10515600" cy="5406254"/>
          </a:xfrm>
        </p:spPr>
        <p:txBody>
          <a:bodyPr>
            <a:normAutofit fontScale="92500" lnSpcReduction="10000"/>
          </a:bodyPr>
          <a:lstStyle/>
          <a:p>
            <a:r>
              <a:rPr lang="tr-TR" dirty="0" smtClean="0"/>
              <a:t>ilgi </a:t>
            </a:r>
            <a:r>
              <a:rPr lang="tr-TR" dirty="0"/>
              <a:t>alanlarını ve sorumluluklarını belirleyip zamanını planlamak ve günlük/haftalık/aylık program yapabilmek, </a:t>
            </a:r>
          </a:p>
          <a:p>
            <a:r>
              <a:rPr lang="tr-TR" dirty="0"/>
              <a:t>aile tarafından belirlenen ev içi kurallara uymak,</a:t>
            </a:r>
          </a:p>
          <a:p>
            <a:r>
              <a:rPr lang="tr-TR" dirty="0"/>
              <a:t>ev içinde temizlik – düzenleme – küçük tamirat işlerinde yardımcı olmak, </a:t>
            </a:r>
          </a:p>
          <a:p>
            <a:r>
              <a:rPr lang="tr-TR" dirty="0"/>
              <a:t>çamaşır, bulaşık makinası yerleştirmek ve çalıştırmak,</a:t>
            </a:r>
          </a:p>
          <a:p>
            <a:r>
              <a:rPr lang="tr-TR" dirty="0"/>
              <a:t>hatırlatılmadan öz bakımını yapmak, </a:t>
            </a:r>
          </a:p>
          <a:p>
            <a:r>
              <a:rPr lang="tr-TR" dirty="0"/>
              <a:t>hatırlatılmadan kendine ait alanların düzenleme ve temizliğini yapmak, </a:t>
            </a:r>
          </a:p>
          <a:p>
            <a:r>
              <a:rPr lang="tr-TR" dirty="0"/>
              <a:t>basit yaralanmalarla başa çıkabilmek, </a:t>
            </a:r>
          </a:p>
          <a:p>
            <a:r>
              <a:rPr lang="tr-TR" dirty="0"/>
              <a:t>evde tek başına kalabilmek,</a:t>
            </a:r>
          </a:p>
          <a:p>
            <a:r>
              <a:rPr lang="tr-TR" dirty="0"/>
              <a:t>hava durumuna ve gidilecek yere uygun kıyafetler seçmek,</a:t>
            </a:r>
          </a:p>
          <a:p>
            <a:r>
              <a:rPr lang="tr-TR" dirty="0"/>
              <a:t>ev dışı yakın yerlere gidip gelmek, </a:t>
            </a:r>
          </a:p>
          <a:p>
            <a:r>
              <a:rPr lang="tr-TR" dirty="0"/>
              <a:t>alışveriş listesindeki ürünleri almak,</a:t>
            </a:r>
          </a:p>
          <a:p>
            <a:endParaRPr lang="tr-TR" dirty="0"/>
          </a:p>
        </p:txBody>
      </p:sp>
    </p:spTree>
    <p:extLst>
      <p:ext uri="{BB962C8B-B14F-4D97-AF65-F5344CB8AC3E}">
        <p14:creationId xmlns:p14="http://schemas.microsoft.com/office/powerpoint/2010/main" val="2082219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r>
              <a:rPr lang="tr-TR" dirty="0"/>
              <a:t>toplu taşıma araçlarına tek başına binmek, </a:t>
            </a:r>
          </a:p>
          <a:p>
            <a:r>
              <a:rPr lang="tr-TR" dirty="0"/>
              <a:t>eve dönüş saatlerine uymak, </a:t>
            </a:r>
          </a:p>
          <a:p>
            <a:r>
              <a:rPr lang="tr-TR" dirty="0"/>
              <a:t>arkadaşlarını evde ağırlamak,</a:t>
            </a:r>
          </a:p>
          <a:p>
            <a:r>
              <a:rPr lang="tr-TR" dirty="0"/>
              <a:t>harçlığını planlı bir şekilde harcamak (hatta planlayarak daha büyük istekleri için para biriktirmek), </a:t>
            </a:r>
          </a:p>
          <a:p>
            <a:r>
              <a:rPr lang="tr-TR" dirty="0"/>
              <a:t>kendi randevularını (kurs, doktor, spor vb.) takip etmek, katılamayacağı randevuları önceden iptal etmek ya da ertelemek,</a:t>
            </a:r>
          </a:p>
          <a:p>
            <a:r>
              <a:rPr lang="tr-TR" dirty="0"/>
              <a:t>toplum içinde nezaket kurallarına uymak,</a:t>
            </a:r>
          </a:p>
          <a:p>
            <a:r>
              <a:rPr lang="tr-TR" dirty="0"/>
              <a:t>kendi hakkını savunmak,</a:t>
            </a:r>
          </a:p>
          <a:p>
            <a:r>
              <a:rPr lang="tr-TR" dirty="0"/>
              <a:t>başkalarının haklarına saygı duymak,</a:t>
            </a:r>
          </a:p>
          <a:p>
            <a:endParaRPr lang="tr-TR" dirty="0"/>
          </a:p>
        </p:txBody>
      </p:sp>
      <p:pic>
        <p:nvPicPr>
          <p:cNvPr id="2" name="Resim 1"/>
          <p:cNvPicPr>
            <a:picLocks noChangeAspect="1"/>
          </p:cNvPicPr>
          <p:nvPr/>
        </p:nvPicPr>
        <p:blipFill>
          <a:blip r:embed="rId2"/>
          <a:stretch>
            <a:fillRect/>
          </a:stretch>
        </p:blipFill>
        <p:spPr>
          <a:xfrm>
            <a:off x="7858396" y="352698"/>
            <a:ext cx="3140529" cy="2207622"/>
          </a:xfrm>
          <a:prstGeom prst="rect">
            <a:avLst/>
          </a:prstGeom>
        </p:spPr>
      </p:pic>
    </p:spTree>
    <p:extLst>
      <p:ext uri="{BB962C8B-B14F-4D97-AF65-F5344CB8AC3E}">
        <p14:creationId xmlns:p14="http://schemas.microsoft.com/office/powerpoint/2010/main" val="2311429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87383"/>
            <a:ext cx="10515600" cy="5889580"/>
          </a:xfrm>
        </p:spPr>
        <p:txBody>
          <a:bodyPr/>
          <a:lstStyle/>
          <a:p>
            <a:pPr algn="just"/>
            <a:r>
              <a:rPr lang="tr-TR" dirty="0"/>
              <a:t>gibi sorumlulukları da alabilecek olgunluktadırlar. </a:t>
            </a:r>
            <a:r>
              <a:rPr lang="tr-TR" dirty="0">
                <a:solidFill>
                  <a:srgbClr val="FF0000"/>
                </a:solidFill>
              </a:rPr>
              <a:t>Verilen görevler gibi, aldıkları kararlara verilen izinler de çocuklara sorumluluk alanı yaratır. </a:t>
            </a:r>
            <a:r>
              <a:rPr lang="tr-TR" dirty="0"/>
              <a:t>Hayati bir risk veya geri dönülemez sonuçları olmadıkça, kendi gözleminiz dahilinde, çocuğunuzun yaptığı yanlış seçimlerin sonuçlarını da yaşamasına izin verin; böylece onlardan deneyim kazansın ve dersler çıkarabilsin. </a:t>
            </a:r>
          </a:p>
        </p:txBody>
      </p:sp>
      <p:pic>
        <p:nvPicPr>
          <p:cNvPr id="2" name="Resim 1"/>
          <p:cNvPicPr>
            <a:picLocks noChangeAspect="1"/>
          </p:cNvPicPr>
          <p:nvPr/>
        </p:nvPicPr>
        <p:blipFill>
          <a:blip r:embed="rId2"/>
          <a:stretch>
            <a:fillRect/>
          </a:stretch>
        </p:blipFill>
        <p:spPr>
          <a:xfrm>
            <a:off x="3052354" y="3115083"/>
            <a:ext cx="6087292" cy="3612288"/>
          </a:xfrm>
          <a:prstGeom prst="rect">
            <a:avLst/>
          </a:prstGeom>
        </p:spPr>
      </p:pic>
    </p:spTree>
    <p:extLst>
      <p:ext uri="{BB962C8B-B14F-4D97-AF65-F5344CB8AC3E}">
        <p14:creationId xmlns:p14="http://schemas.microsoft.com/office/powerpoint/2010/main" val="2626868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lnSpc>
                <a:spcPct val="150000"/>
              </a:lnSpc>
            </a:pPr>
            <a:r>
              <a:rPr lang="tr-TR" dirty="0">
                <a:solidFill>
                  <a:srgbClr val="FF0000"/>
                </a:solidFill>
              </a:rPr>
              <a:t>Unutmamak gerekir ki, </a:t>
            </a:r>
            <a:r>
              <a:rPr lang="tr-TR" dirty="0"/>
              <a:t>sürekli sorumsuz davranan çocuklar ebeveynleri tarafından sorumluluk almalarına izin verilmeyen veya fırsat yaratılmayan çocuklardır. Her ihtiyacı ebeveynleri tarafından karşılanan, neyi nerede nasıl yapması gerektiği sürekli hatırlatılan ve yaptıklarına müdahale edilen çocuklar, kendileri adına düşünen kişilere bağımlı ve benlik duyguları düşük bireyler olacaklardır. </a:t>
            </a:r>
          </a:p>
        </p:txBody>
      </p:sp>
      <p:pic>
        <p:nvPicPr>
          <p:cNvPr id="4" name="Resim 3"/>
          <p:cNvPicPr>
            <a:picLocks noChangeAspect="1"/>
          </p:cNvPicPr>
          <p:nvPr/>
        </p:nvPicPr>
        <p:blipFill>
          <a:blip r:embed="rId2"/>
          <a:stretch>
            <a:fillRect/>
          </a:stretch>
        </p:blipFill>
        <p:spPr>
          <a:xfrm>
            <a:off x="8556171" y="0"/>
            <a:ext cx="2797629" cy="1825625"/>
          </a:xfrm>
          <a:prstGeom prst="rect">
            <a:avLst/>
          </a:prstGeom>
        </p:spPr>
      </p:pic>
    </p:spTree>
    <p:extLst>
      <p:ext uri="{BB962C8B-B14F-4D97-AF65-F5344CB8AC3E}">
        <p14:creationId xmlns:p14="http://schemas.microsoft.com/office/powerpoint/2010/main" val="4158663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40080"/>
            <a:ext cx="10515600" cy="5536883"/>
          </a:xfrm>
        </p:spPr>
        <p:txBody>
          <a:bodyPr>
            <a:normAutofit/>
          </a:bodyPr>
          <a:lstStyle/>
          <a:p>
            <a:pPr marL="0" indent="0" algn="just">
              <a:lnSpc>
                <a:spcPct val="150000"/>
              </a:lnSpc>
              <a:buNone/>
            </a:pPr>
            <a:r>
              <a:rPr lang="tr-TR" dirty="0" smtClean="0"/>
              <a:t>     Sorumluluk </a:t>
            </a:r>
            <a:r>
              <a:rPr lang="tr-TR" dirty="0"/>
              <a:t>en temel anlamıyla kişinin kendine ve başkalarına karşı yerine getirilmesi gereken yükümlülüklerini zamanında yerine getirmesi zorunluluğudur. </a:t>
            </a:r>
          </a:p>
        </p:txBody>
      </p:sp>
      <p:pic>
        <p:nvPicPr>
          <p:cNvPr id="4" name="Resim 3"/>
          <p:cNvPicPr>
            <a:picLocks noChangeAspect="1"/>
          </p:cNvPicPr>
          <p:nvPr/>
        </p:nvPicPr>
        <p:blipFill>
          <a:blip r:embed="rId2"/>
          <a:stretch>
            <a:fillRect/>
          </a:stretch>
        </p:blipFill>
        <p:spPr>
          <a:xfrm>
            <a:off x="3135087" y="2481942"/>
            <a:ext cx="5896792" cy="4245429"/>
          </a:xfrm>
          <a:prstGeom prst="rect">
            <a:avLst/>
          </a:prstGeom>
        </p:spPr>
      </p:pic>
    </p:spTree>
    <p:extLst>
      <p:ext uri="{BB962C8B-B14F-4D97-AF65-F5344CB8AC3E}">
        <p14:creationId xmlns:p14="http://schemas.microsoft.com/office/powerpoint/2010/main" val="1534588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48640"/>
            <a:ext cx="10515600" cy="5628323"/>
          </a:xfrm>
        </p:spPr>
        <p:txBody>
          <a:bodyPr/>
          <a:lstStyle/>
          <a:p>
            <a:pPr algn="just">
              <a:lnSpc>
                <a:spcPct val="150000"/>
              </a:lnSpc>
            </a:pPr>
            <a:r>
              <a:rPr lang="tr-TR" dirty="0"/>
              <a:t>Özellikle ergenlik çağında çocuğunuzun bütün sorumluluklarını almak onun yetişkinlik çağında kendine yetebilecek bir birey olma yolunda en büyük engeli olacaktır. </a:t>
            </a:r>
          </a:p>
          <a:p>
            <a:pPr algn="just">
              <a:lnSpc>
                <a:spcPct val="150000"/>
              </a:lnSpc>
            </a:pPr>
            <a:endParaRPr lang="tr-TR" dirty="0"/>
          </a:p>
        </p:txBody>
      </p:sp>
      <p:pic>
        <p:nvPicPr>
          <p:cNvPr id="2" name="Resim 1"/>
          <p:cNvPicPr>
            <a:picLocks noChangeAspect="1"/>
          </p:cNvPicPr>
          <p:nvPr/>
        </p:nvPicPr>
        <p:blipFill>
          <a:blip r:embed="rId2"/>
          <a:stretch>
            <a:fillRect/>
          </a:stretch>
        </p:blipFill>
        <p:spPr>
          <a:xfrm>
            <a:off x="6426926" y="2351314"/>
            <a:ext cx="4467497" cy="3997235"/>
          </a:xfrm>
          <a:prstGeom prst="rect">
            <a:avLst/>
          </a:prstGeom>
        </p:spPr>
      </p:pic>
    </p:spTree>
    <p:extLst>
      <p:ext uri="{BB962C8B-B14F-4D97-AF65-F5344CB8AC3E}">
        <p14:creationId xmlns:p14="http://schemas.microsoft.com/office/powerpoint/2010/main" val="2304774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750423" y="182880"/>
            <a:ext cx="8373290" cy="6570617"/>
          </a:xfrm>
          <a:prstGeom prst="rect">
            <a:avLst/>
          </a:prstGeom>
        </p:spPr>
      </p:pic>
    </p:spTree>
    <p:extLst>
      <p:ext uri="{BB962C8B-B14F-4D97-AF65-F5344CB8AC3E}">
        <p14:creationId xmlns:p14="http://schemas.microsoft.com/office/powerpoint/2010/main" val="3282837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325189"/>
            <a:ext cx="10515600" cy="4336868"/>
          </a:xfrm>
        </p:spPr>
        <p:txBody>
          <a:bodyPr>
            <a:normAutofit lnSpcReduction="10000"/>
          </a:bodyPr>
          <a:lstStyle/>
          <a:p>
            <a:pPr marL="0" indent="0" algn="just">
              <a:lnSpc>
                <a:spcPct val="150000"/>
              </a:lnSpc>
              <a:buNone/>
            </a:pPr>
            <a:r>
              <a:rPr lang="tr-TR" dirty="0" smtClean="0"/>
              <a:t>   Sorumluluk </a:t>
            </a:r>
            <a:r>
              <a:rPr lang="tr-TR" dirty="0"/>
              <a:t>duygusu küçük yaşta içinde bulunulan çevre ve gözlem yeteneği ile içten gelen bir karakter özelliğine dönüşebileceği gibi, daha sonra dışarıdan verilen sistemli bir eğitimle de yaratılıp geliştirilebilir. Ancak, bu becerinin gelişebilmesi için kişinin erken çocukluk dönemlerinden başlayarak yaşına, cinsiyetine ve gelişim düzeyine uygun olarak sorumluluk alabileceği bir ortam yaratılması gerekmektedir.</a:t>
            </a:r>
          </a:p>
        </p:txBody>
      </p:sp>
      <p:pic>
        <p:nvPicPr>
          <p:cNvPr id="4" name="Resim 3"/>
          <p:cNvPicPr>
            <a:picLocks noChangeAspect="1"/>
          </p:cNvPicPr>
          <p:nvPr/>
        </p:nvPicPr>
        <p:blipFill>
          <a:blip r:embed="rId2"/>
          <a:stretch>
            <a:fillRect/>
          </a:stretch>
        </p:blipFill>
        <p:spPr>
          <a:xfrm>
            <a:off x="8556171" y="50618"/>
            <a:ext cx="2429691" cy="2274571"/>
          </a:xfrm>
          <a:prstGeom prst="rect">
            <a:avLst/>
          </a:prstGeom>
        </p:spPr>
      </p:pic>
    </p:spTree>
    <p:extLst>
      <p:ext uri="{BB962C8B-B14F-4D97-AF65-F5344CB8AC3E}">
        <p14:creationId xmlns:p14="http://schemas.microsoft.com/office/powerpoint/2010/main" val="2063246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965269"/>
            <a:ext cx="10515600" cy="3618411"/>
          </a:xfrm>
        </p:spPr>
        <p:txBody>
          <a:bodyPr>
            <a:normAutofit/>
          </a:bodyPr>
          <a:lstStyle/>
          <a:p>
            <a:pPr algn="just">
              <a:lnSpc>
                <a:spcPct val="150000"/>
              </a:lnSpc>
            </a:pPr>
            <a:r>
              <a:rPr lang="tr-TR" dirty="0"/>
              <a:t> Bu bilinci oluşturmak, aktif bir uygulama süreci gerektirir. Çocuklara kendi deneyimleriyle sorumluluklarını öğrenme fırsatı sunulmalıdır; yani tek başına anlatma ve telkin maalesef yeterli değildir. Ebeveynler çocuklara kendi seçimlerini yapma ve yaptıkları seçimlerin sonuçlarından sorumlu olma fırsatını vermelidir. </a:t>
            </a:r>
          </a:p>
        </p:txBody>
      </p:sp>
      <p:pic>
        <p:nvPicPr>
          <p:cNvPr id="7" name="Resim 6"/>
          <p:cNvPicPr>
            <a:picLocks noChangeAspect="1"/>
          </p:cNvPicPr>
          <p:nvPr/>
        </p:nvPicPr>
        <p:blipFill>
          <a:blip r:embed="rId2"/>
          <a:stretch>
            <a:fillRect/>
          </a:stretch>
        </p:blipFill>
        <p:spPr>
          <a:xfrm>
            <a:off x="6583680" y="538851"/>
            <a:ext cx="4611188" cy="2426418"/>
          </a:xfrm>
          <a:prstGeom prst="rect">
            <a:avLst/>
          </a:prstGeom>
        </p:spPr>
      </p:pic>
    </p:spTree>
    <p:extLst>
      <p:ext uri="{BB962C8B-B14F-4D97-AF65-F5344CB8AC3E}">
        <p14:creationId xmlns:p14="http://schemas.microsoft.com/office/powerpoint/2010/main" val="1780523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521131"/>
            <a:ext cx="10515600" cy="3655832"/>
          </a:xfrm>
        </p:spPr>
        <p:txBody>
          <a:bodyPr/>
          <a:lstStyle/>
          <a:p>
            <a:pPr algn="just">
              <a:lnSpc>
                <a:spcPct val="150000"/>
              </a:lnSpc>
            </a:pPr>
            <a:r>
              <a:rPr lang="tr-TR" dirty="0"/>
              <a:t>Sorumluluk almak da diğer yetenekler gibi yavaş yavaş ve pratik yaptıkça gelişen bir yetidir. Her çocuk aynı değildir, biri için işleyen bir sistem bir diğeri için uygun olmayabilir. Kurallar, sınırlar ve yaratılan sorumluluk fırsatları çocuğun yaşına, kişilik özelliklerine, ilgi alanlarına ve koşullara göre belirlenmelidir.</a:t>
            </a:r>
          </a:p>
        </p:txBody>
      </p:sp>
      <p:pic>
        <p:nvPicPr>
          <p:cNvPr id="4" name="Resim 3"/>
          <p:cNvPicPr>
            <a:picLocks noChangeAspect="1"/>
          </p:cNvPicPr>
          <p:nvPr/>
        </p:nvPicPr>
        <p:blipFill>
          <a:blip r:embed="rId2"/>
          <a:stretch>
            <a:fillRect/>
          </a:stretch>
        </p:blipFill>
        <p:spPr>
          <a:xfrm>
            <a:off x="6348549" y="336777"/>
            <a:ext cx="4846319" cy="2275794"/>
          </a:xfrm>
          <a:prstGeom prst="rect">
            <a:avLst/>
          </a:prstGeom>
        </p:spPr>
      </p:pic>
    </p:spTree>
    <p:extLst>
      <p:ext uri="{BB962C8B-B14F-4D97-AF65-F5344CB8AC3E}">
        <p14:creationId xmlns:p14="http://schemas.microsoft.com/office/powerpoint/2010/main" val="800513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886891"/>
            <a:ext cx="10515600" cy="3290072"/>
          </a:xfrm>
        </p:spPr>
        <p:txBody>
          <a:bodyPr/>
          <a:lstStyle/>
          <a:p>
            <a:r>
              <a:rPr lang="tr-TR" dirty="0" smtClean="0">
                <a:solidFill>
                  <a:srgbClr val="FF0000"/>
                </a:solidFill>
              </a:rPr>
              <a:t>Ergenlik Döneminde Çocuğa sorumluluk vermek ve sınır koymak onun hem duygusal hem sosyal gelişimi açısından önemlidir.</a:t>
            </a:r>
          </a:p>
          <a:p>
            <a:pPr algn="just"/>
            <a:r>
              <a:rPr lang="tr-TR" dirty="0" smtClean="0"/>
              <a:t>Ergenlik döneminde nelere izin verileceğinin belirlenmesi gerekir</a:t>
            </a:r>
          </a:p>
          <a:p>
            <a:pPr marL="0" indent="0" algn="just">
              <a:buNone/>
            </a:pPr>
            <a:r>
              <a:rPr lang="tr-TR" dirty="0" smtClean="0"/>
              <a:t>             * Eve kaçta gelinecek</a:t>
            </a:r>
          </a:p>
          <a:p>
            <a:pPr marL="0" indent="0" algn="just">
              <a:buNone/>
            </a:pPr>
            <a:r>
              <a:rPr lang="tr-TR" dirty="0"/>
              <a:t> </a:t>
            </a:r>
            <a:r>
              <a:rPr lang="tr-TR" dirty="0" smtClean="0"/>
              <a:t>             *Kaç yaşından itibaren akşam dışarıya çıkmasına izin verilecek</a:t>
            </a:r>
          </a:p>
          <a:p>
            <a:pPr marL="0" indent="0" algn="just">
              <a:buNone/>
            </a:pPr>
            <a:r>
              <a:rPr lang="tr-TR" dirty="0"/>
              <a:t> </a:t>
            </a:r>
            <a:r>
              <a:rPr lang="tr-TR" dirty="0" smtClean="0"/>
              <a:t>             </a:t>
            </a:r>
            <a:r>
              <a:rPr lang="tr-TR" dirty="0" smtClean="0"/>
              <a:t>*</a:t>
            </a:r>
            <a:r>
              <a:rPr lang="tr-TR" dirty="0" smtClean="0"/>
              <a:t>TV</a:t>
            </a:r>
            <a:r>
              <a:rPr lang="tr-TR" dirty="0" smtClean="0"/>
              <a:t> kaçt</a:t>
            </a:r>
            <a:r>
              <a:rPr lang="tr-TR" dirty="0" smtClean="0"/>
              <a:t>a </a:t>
            </a:r>
            <a:r>
              <a:rPr lang="tr-TR" dirty="0" smtClean="0"/>
              <a:t>kapatılmalı</a:t>
            </a:r>
            <a:r>
              <a:rPr lang="tr-TR" dirty="0" smtClean="0"/>
              <a:t>, Ödevlerin yapılması…..</a:t>
            </a:r>
            <a:endParaRPr lang="tr-TR" dirty="0"/>
          </a:p>
        </p:txBody>
      </p:sp>
      <p:pic>
        <p:nvPicPr>
          <p:cNvPr id="5" name="Resim 4"/>
          <p:cNvPicPr>
            <a:picLocks noChangeAspect="1"/>
          </p:cNvPicPr>
          <p:nvPr/>
        </p:nvPicPr>
        <p:blipFill>
          <a:blip r:embed="rId2"/>
          <a:stretch>
            <a:fillRect/>
          </a:stretch>
        </p:blipFill>
        <p:spPr>
          <a:xfrm>
            <a:off x="8059783" y="384945"/>
            <a:ext cx="2948259" cy="2319066"/>
          </a:xfrm>
          <a:prstGeom prst="rect">
            <a:avLst/>
          </a:prstGeom>
        </p:spPr>
      </p:pic>
    </p:spTree>
    <p:extLst>
      <p:ext uri="{BB962C8B-B14F-4D97-AF65-F5344CB8AC3E}">
        <p14:creationId xmlns:p14="http://schemas.microsoft.com/office/powerpoint/2010/main" val="323600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429691"/>
            <a:ext cx="10515600" cy="3747272"/>
          </a:xfrm>
        </p:spPr>
        <p:txBody>
          <a:bodyPr/>
          <a:lstStyle/>
          <a:p>
            <a:pPr algn="just">
              <a:lnSpc>
                <a:spcPct val="150000"/>
              </a:lnSpc>
            </a:pPr>
            <a:r>
              <a:rPr lang="tr-TR" dirty="0" smtClean="0"/>
              <a:t>Kurallar ve sınırlar çocukların yaşlarına olgunluklarına ve kişilik özelliklerine ve koşullara göre belirlenmelidir. Bütün çocuklar aynı değildir. Biri için işleyen kural diğeri için uygun olmayabilir. Bir ergen için gece dışarıya çıkmasına izin önemli iken diğeri için ne giyeceğine müdahale edilmemesi önemli olabilir.</a:t>
            </a:r>
          </a:p>
          <a:p>
            <a:pPr marL="0" indent="0">
              <a:buNone/>
            </a:pPr>
            <a:endParaRPr lang="tr-TR" dirty="0"/>
          </a:p>
        </p:txBody>
      </p:sp>
      <p:pic>
        <p:nvPicPr>
          <p:cNvPr id="4" name="Resim 3"/>
          <p:cNvPicPr>
            <a:picLocks noChangeAspect="1"/>
          </p:cNvPicPr>
          <p:nvPr/>
        </p:nvPicPr>
        <p:blipFill>
          <a:blip r:embed="rId2"/>
          <a:stretch>
            <a:fillRect/>
          </a:stretch>
        </p:blipFill>
        <p:spPr>
          <a:xfrm>
            <a:off x="7774577" y="182880"/>
            <a:ext cx="3579223" cy="2246811"/>
          </a:xfrm>
          <a:prstGeom prst="rect">
            <a:avLst/>
          </a:prstGeom>
        </p:spPr>
      </p:pic>
    </p:spTree>
    <p:extLst>
      <p:ext uri="{BB962C8B-B14F-4D97-AF65-F5344CB8AC3E}">
        <p14:creationId xmlns:p14="http://schemas.microsoft.com/office/powerpoint/2010/main" val="2536761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Anne Babalar;</a:t>
            </a:r>
            <a:endParaRPr lang="tr-TR" dirty="0"/>
          </a:p>
        </p:txBody>
      </p:sp>
      <p:sp>
        <p:nvSpPr>
          <p:cNvPr id="3" name="İçerik Yer Tutucusu 2"/>
          <p:cNvSpPr>
            <a:spLocks noGrp="1"/>
          </p:cNvSpPr>
          <p:nvPr>
            <p:ph idx="1"/>
          </p:nvPr>
        </p:nvSpPr>
        <p:spPr>
          <a:xfrm>
            <a:off x="838200" y="2429691"/>
            <a:ext cx="10515600" cy="3747272"/>
          </a:xfrm>
        </p:spPr>
        <p:txBody>
          <a:bodyPr>
            <a:normAutofit/>
          </a:bodyPr>
          <a:lstStyle/>
          <a:p>
            <a:pPr marL="0" indent="0" algn="just">
              <a:lnSpc>
                <a:spcPct val="150000"/>
              </a:lnSpc>
              <a:buNone/>
            </a:pPr>
            <a:r>
              <a:rPr lang="tr-TR" dirty="0" smtClean="0">
                <a:solidFill>
                  <a:srgbClr val="FF0000"/>
                </a:solidFill>
              </a:rPr>
              <a:t>    Öncelikle </a:t>
            </a:r>
            <a:r>
              <a:rPr lang="tr-TR" dirty="0">
                <a:solidFill>
                  <a:srgbClr val="FF0000"/>
                </a:solidFill>
              </a:rPr>
              <a:t>çocuğunuzu tanımak ve ihtiyaçlarını anlamak, </a:t>
            </a:r>
            <a:r>
              <a:rPr lang="tr-TR" dirty="0"/>
              <a:t>gelişimini desteklerken doğru bir yol haritası belirlemenize yardımcı olacaktır. Çocuğunuza ilgi alanlarına paralel olarak daha fazla sorumluluk verirken, onun ilgi alanları dışında kalan konularda da merak uyandırmak ve yetilerini geliştirmeye teşvik etmek gerekir. </a:t>
            </a:r>
          </a:p>
        </p:txBody>
      </p:sp>
      <p:pic>
        <p:nvPicPr>
          <p:cNvPr id="4" name="Resim 3"/>
          <p:cNvPicPr>
            <a:picLocks noChangeAspect="1"/>
          </p:cNvPicPr>
          <p:nvPr/>
        </p:nvPicPr>
        <p:blipFill>
          <a:blip r:embed="rId2"/>
          <a:stretch>
            <a:fillRect/>
          </a:stretch>
        </p:blipFill>
        <p:spPr>
          <a:xfrm>
            <a:off x="7302680" y="156368"/>
            <a:ext cx="3696245" cy="2273323"/>
          </a:xfrm>
          <a:prstGeom prst="rect">
            <a:avLst/>
          </a:prstGeom>
        </p:spPr>
      </p:pic>
    </p:spTree>
    <p:extLst>
      <p:ext uri="{BB962C8B-B14F-4D97-AF65-F5344CB8AC3E}">
        <p14:creationId xmlns:p14="http://schemas.microsoft.com/office/powerpoint/2010/main" val="45912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664823"/>
            <a:ext cx="10515600" cy="3512140"/>
          </a:xfrm>
        </p:spPr>
        <p:txBody>
          <a:bodyPr/>
          <a:lstStyle/>
          <a:p>
            <a:pPr algn="just">
              <a:lnSpc>
                <a:spcPct val="150000"/>
              </a:lnSpc>
            </a:pPr>
            <a:r>
              <a:rPr lang="tr-TR" dirty="0"/>
              <a:t> Bu hususta bir diğer önemli yaklaşım ise </a:t>
            </a:r>
            <a:r>
              <a:rPr lang="tr-TR" dirty="0">
                <a:solidFill>
                  <a:srgbClr val="FF0000"/>
                </a:solidFill>
              </a:rPr>
              <a:t>anne baba olarak sabırlı, tutarlı ve hem fikir olmaktır. </a:t>
            </a:r>
            <a:r>
              <a:rPr lang="tr-TR" dirty="0" smtClean="0"/>
              <a:t>Koyulan </a:t>
            </a:r>
            <a:r>
              <a:rPr lang="tr-TR" dirty="0"/>
              <a:t>bir kuralda, </a:t>
            </a:r>
            <a:r>
              <a:rPr lang="tr-TR" dirty="0" smtClean="0"/>
              <a:t>verilen </a:t>
            </a:r>
            <a:r>
              <a:rPr lang="tr-TR" dirty="0"/>
              <a:t>bir sorumlulukta net ve </a:t>
            </a:r>
            <a:r>
              <a:rPr lang="tr-TR" dirty="0" smtClean="0"/>
              <a:t>anne-babanın </a:t>
            </a:r>
            <a:r>
              <a:rPr lang="tr-TR" dirty="0"/>
              <a:t>benzer tavırda </a:t>
            </a:r>
            <a:r>
              <a:rPr lang="tr-TR" dirty="0" smtClean="0"/>
              <a:t>olması </a:t>
            </a:r>
            <a:r>
              <a:rPr lang="tr-TR" dirty="0"/>
              <a:t>çocuğun direnişine veya “ısrarcı olunduğu takdirde kuralların esnetilebileceği” fikrine kapılmasına engel olacaktır. </a:t>
            </a:r>
          </a:p>
        </p:txBody>
      </p:sp>
      <p:pic>
        <p:nvPicPr>
          <p:cNvPr id="4" name="Resim 3"/>
          <p:cNvPicPr>
            <a:picLocks noChangeAspect="1"/>
          </p:cNvPicPr>
          <p:nvPr/>
        </p:nvPicPr>
        <p:blipFill>
          <a:blip r:embed="rId2"/>
          <a:stretch>
            <a:fillRect/>
          </a:stretch>
        </p:blipFill>
        <p:spPr>
          <a:xfrm>
            <a:off x="6191794" y="506593"/>
            <a:ext cx="4598126" cy="2158230"/>
          </a:xfrm>
          <a:prstGeom prst="rect">
            <a:avLst/>
          </a:prstGeom>
        </p:spPr>
      </p:pic>
    </p:spTree>
    <p:extLst>
      <p:ext uri="{BB962C8B-B14F-4D97-AF65-F5344CB8AC3E}">
        <p14:creationId xmlns:p14="http://schemas.microsoft.com/office/powerpoint/2010/main" val="3988087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179</TotalTime>
  <Words>715</Words>
  <Application>Microsoft Office PowerPoint</Application>
  <PresentationFormat>Geniş ekran</PresentationFormat>
  <Paragraphs>45</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Calibri</vt:lpstr>
      <vt:lpstr>Calibri Light</vt:lpstr>
      <vt:lpstr>Office Theme</vt:lpstr>
      <vt:lpstr>Ergenlik Döneminde Sorumluluk Duygusunun Gelişmesi</vt:lpstr>
      <vt:lpstr>PowerPoint Sunusu</vt:lpstr>
      <vt:lpstr>PowerPoint Sunusu</vt:lpstr>
      <vt:lpstr>PowerPoint Sunusu</vt:lpstr>
      <vt:lpstr>PowerPoint Sunusu</vt:lpstr>
      <vt:lpstr>PowerPoint Sunusu</vt:lpstr>
      <vt:lpstr>PowerPoint Sunusu</vt:lpstr>
      <vt:lpstr>Anne Babalar;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Ergenlik Döneminde Sorumluluk Duygusunun Gelişmesi</dc:title>
  <dc:creator>ronaldinho424</dc:creator>
  <cp:lastModifiedBy>ronaldinho424</cp:lastModifiedBy>
  <cp:revision>29</cp:revision>
  <dcterms:created xsi:type="dcterms:W3CDTF">2022-11-28T11:14:40Z</dcterms:created>
  <dcterms:modified xsi:type="dcterms:W3CDTF">2022-12-01T07:28:44Z</dcterms:modified>
</cp:coreProperties>
</file>