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7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8AA42E3-AEC1-4137-B0D8-EA1BA40DE987}" type="datetimeFigureOut">
              <a:rPr lang="tr-TR" smtClean="0"/>
              <a:t>7.12.2022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AA8314-5C52-4759-A9C4-8EF7D6EC66C8}" type="slidenum">
              <a:rPr lang="tr-TR" smtClean="0"/>
              <a:t>‹#›</a:t>
            </a:fld>
            <a:endParaRPr lang="tr-TR"/>
          </a:p>
        </p:txBody>
      </p:sp>
    </p:spTree>
    <p:extLst>
      <p:ext uri="{BB962C8B-B14F-4D97-AF65-F5344CB8AC3E}">
        <p14:creationId xmlns:p14="http://schemas.microsoft.com/office/powerpoint/2010/main" val="1001647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AA42E3-AEC1-4137-B0D8-EA1BA40DE987}" type="datetimeFigureOut">
              <a:rPr lang="tr-TR" smtClean="0"/>
              <a:t>7.12.2022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AA8314-5C52-4759-A9C4-8EF7D6EC66C8}" type="slidenum">
              <a:rPr lang="tr-TR" smtClean="0"/>
              <a:t>‹#›</a:t>
            </a:fld>
            <a:endParaRPr lang="tr-TR"/>
          </a:p>
        </p:txBody>
      </p:sp>
    </p:spTree>
    <p:extLst>
      <p:ext uri="{BB962C8B-B14F-4D97-AF65-F5344CB8AC3E}">
        <p14:creationId xmlns:p14="http://schemas.microsoft.com/office/powerpoint/2010/main" val="1207532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98AA42E3-AEC1-4137-B0D8-EA1BA40DE987}" type="datetimeFigureOut">
              <a:rPr lang="tr-TR" smtClean="0"/>
              <a:t>7.12.2022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AA8314-5C52-4759-A9C4-8EF7D6EC66C8}" type="slidenum">
              <a:rPr lang="tr-TR" smtClean="0"/>
              <a:t>‹#›</a:t>
            </a:fld>
            <a:endParaRPr lang="tr-TR"/>
          </a:p>
        </p:txBody>
      </p:sp>
    </p:spTree>
    <p:extLst>
      <p:ext uri="{BB962C8B-B14F-4D97-AF65-F5344CB8AC3E}">
        <p14:creationId xmlns:p14="http://schemas.microsoft.com/office/powerpoint/2010/main" val="1082630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98AA42E3-AEC1-4137-B0D8-EA1BA40DE987}" type="datetimeFigureOut">
              <a:rPr lang="tr-TR" smtClean="0"/>
              <a:t>7.12.2022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AA8314-5C52-4759-A9C4-8EF7D6EC66C8}"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1106478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98AA42E3-AEC1-4137-B0D8-EA1BA40DE987}" type="datetimeFigureOut">
              <a:rPr lang="tr-TR" smtClean="0"/>
              <a:t>7.12.2022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AA8314-5C52-4759-A9C4-8EF7D6EC66C8}" type="slidenum">
              <a:rPr lang="tr-TR" smtClean="0"/>
              <a:t>‹#›</a:t>
            </a:fld>
            <a:endParaRPr lang="tr-TR"/>
          </a:p>
        </p:txBody>
      </p:sp>
    </p:spTree>
    <p:extLst>
      <p:ext uri="{BB962C8B-B14F-4D97-AF65-F5344CB8AC3E}">
        <p14:creationId xmlns:p14="http://schemas.microsoft.com/office/powerpoint/2010/main" val="387895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8AA42E3-AEC1-4137-B0D8-EA1BA40DE987}" type="datetimeFigureOut">
              <a:rPr lang="tr-TR" smtClean="0"/>
              <a:t>7.12.2022</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AA8314-5C52-4759-A9C4-8EF7D6EC66C8}" type="slidenum">
              <a:rPr lang="tr-TR" smtClean="0"/>
              <a:t>‹#›</a:t>
            </a:fld>
            <a:endParaRPr lang="tr-TR"/>
          </a:p>
        </p:txBody>
      </p:sp>
    </p:spTree>
    <p:extLst>
      <p:ext uri="{BB962C8B-B14F-4D97-AF65-F5344CB8AC3E}">
        <p14:creationId xmlns:p14="http://schemas.microsoft.com/office/powerpoint/2010/main" val="21446319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8AA42E3-AEC1-4137-B0D8-EA1BA40DE987}" type="datetimeFigureOut">
              <a:rPr lang="tr-TR" smtClean="0"/>
              <a:t>7.12.2022</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AA8314-5C52-4759-A9C4-8EF7D6EC66C8}" type="slidenum">
              <a:rPr lang="tr-TR" smtClean="0"/>
              <a:t>‹#›</a:t>
            </a:fld>
            <a:endParaRPr lang="tr-TR"/>
          </a:p>
        </p:txBody>
      </p:sp>
    </p:spTree>
    <p:extLst>
      <p:ext uri="{BB962C8B-B14F-4D97-AF65-F5344CB8AC3E}">
        <p14:creationId xmlns:p14="http://schemas.microsoft.com/office/powerpoint/2010/main" val="254634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8AA42E3-AEC1-4137-B0D8-EA1BA40DE987}" type="datetimeFigureOut">
              <a:rPr lang="tr-TR" smtClean="0"/>
              <a:t>7.12.2022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AA8314-5C52-4759-A9C4-8EF7D6EC66C8}" type="slidenum">
              <a:rPr lang="tr-TR" smtClean="0"/>
              <a:t>‹#›</a:t>
            </a:fld>
            <a:endParaRPr lang="tr-TR"/>
          </a:p>
        </p:txBody>
      </p:sp>
    </p:spTree>
    <p:extLst>
      <p:ext uri="{BB962C8B-B14F-4D97-AF65-F5344CB8AC3E}">
        <p14:creationId xmlns:p14="http://schemas.microsoft.com/office/powerpoint/2010/main" val="7792096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8AA42E3-AEC1-4137-B0D8-EA1BA40DE987}" type="datetimeFigureOut">
              <a:rPr lang="tr-TR" smtClean="0"/>
              <a:t>7.12.2022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AA8314-5C52-4759-A9C4-8EF7D6EC66C8}" type="slidenum">
              <a:rPr lang="tr-TR" smtClean="0"/>
              <a:t>‹#›</a:t>
            </a:fld>
            <a:endParaRPr lang="tr-TR"/>
          </a:p>
        </p:txBody>
      </p:sp>
    </p:spTree>
    <p:extLst>
      <p:ext uri="{BB962C8B-B14F-4D97-AF65-F5344CB8AC3E}">
        <p14:creationId xmlns:p14="http://schemas.microsoft.com/office/powerpoint/2010/main" val="553252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3"/>
          <p:cNvSpPr>
            <a:spLocks noGrp="1"/>
          </p:cNvSpPr>
          <p:nvPr>
            <p:ph type="dt" sz="half" idx="10"/>
          </p:nvPr>
        </p:nvSpPr>
        <p:spPr/>
        <p:txBody>
          <a:bodyPr/>
          <a:lstStyle/>
          <a:p>
            <a:fld id="{98AA42E3-AEC1-4137-B0D8-EA1BA40DE987}" type="datetimeFigureOut">
              <a:rPr lang="tr-TR" smtClean="0"/>
              <a:t>7.12.2022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AA8314-5C52-4759-A9C4-8EF7D6EC66C8}" type="slidenum">
              <a:rPr lang="tr-TR" smtClean="0"/>
              <a:t>‹#›</a:t>
            </a:fld>
            <a:endParaRPr lang="tr-TR"/>
          </a:p>
        </p:txBody>
      </p:sp>
    </p:spTree>
    <p:extLst>
      <p:ext uri="{BB962C8B-B14F-4D97-AF65-F5344CB8AC3E}">
        <p14:creationId xmlns:p14="http://schemas.microsoft.com/office/powerpoint/2010/main" val="908717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98AA42E3-AEC1-4137-B0D8-EA1BA40DE987}" type="datetimeFigureOut">
              <a:rPr lang="tr-TR" smtClean="0"/>
              <a:t>7.12.2022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AA8314-5C52-4759-A9C4-8EF7D6EC66C8}" type="slidenum">
              <a:rPr lang="tr-TR" smtClean="0"/>
              <a:t>‹#›</a:t>
            </a:fld>
            <a:endParaRPr lang="tr-TR"/>
          </a:p>
        </p:txBody>
      </p:sp>
    </p:spTree>
    <p:extLst>
      <p:ext uri="{BB962C8B-B14F-4D97-AF65-F5344CB8AC3E}">
        <p14:creationId xmlns:p14="http://schemas.microsoft.com/office/powerpoint/2010/main" val="674122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8AA42E3-AEC1-4137-B0D8-EA1BA40DE987}" type="datetimeFigureOut">
              <a:rPr lang="tr-TR" smtClean="0"/>
              <a:t>7.12.2022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AA8314-5C52-4759-A9C4-8EF7D6EC66C8}" type="slidenum">
              <a:rPr lang="tr-TR" smtClean="0"/>
              <a:t>‹#›</a:t>
            </a:fld>
            <a:endParaRPr lang="tr-TR"/>
          </a:p>
        </p:txBody>
      </p:sp>
    </p:spTree>
    <p:extLst>
      <p:ext uri="{BB962C8B-B14F-4D97-AF65-F5344CB8AC3E}">
        <p14:creationId xmlns:p14="http://schemas.microsoft.com/office/powerpoint/2010/main" val="4002871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8AA42E3-AEC1-4137-B0D8-EA1BA40DE987}" type="datetimeFigureOut">
              <a:rPr lang="tr-TR" smtClean="0"/>
              <a:t>7.12.2022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BAA8314-5C52-4759-A9C4-8EF7D6EC66C8}" type="slidenum">
              <a:rPr lang="tr-TR" smtClean="0"/>
              <a:t>‹#›</a:t>
            </a:fld>
            <a:endParaRPr lang="tr-TR"/>
          </a:p>
        </p:txBody>
      </p:sp>
    </p:spTree>
    <p:extLst>
      <p:ext uri="{BB962C8B-B14F-4D97-AF65-F5344CB8AC3E}">
        <p14:creationId xmlns:p14="http://schemas.microsoft.com/office/powerpoint/2010/main" val="1684410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7" name="Date Placeholder 2"/>
          <p:cNvSpPr>
            <a:spLocks noGrp="1"/>
          </p:cNvSpPr>
          <p:nvPr>
            <p:ph type="dt" sz="half" idx="10"/>
          </p:nvPr>
        </p:nvSpPr>
        <p:spPr/>
        <p:txBody>
          <a:bodyPr/>
          <a:lstStyle/>
          <a:p>
            <a:fld id="{98AA42E3-AEC1-4137-B0D8-EA1BA40DE987}" type="datetimeFigureOut">
              <a:rPr lang="tr-TR" smtClean="0"/>
              <a:t>7.12.2022</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3BAA8314-5C52-4759-A9C4-8EF7D6EC66C8}" type="slidenum">
              <a:rPr lang="tr-TR" smtClean="0"/>
              <a:t>‹#›</a:t>
            </a:fld>
            <a:endParaRPr lang="tr-TR"/>
          </a:p>
        </p:txBody>
      </p:sp>
    </p:spTree>
    <p:extLst>
      <p:ext uri="{BB962C8B-B14F-4D97-AF65-F5344CB8AC3E}">
        <p14:creationId xmlns:p14="http://schemas.microsoft.com/office/powerpoint/2010/main" val="1600840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8AA42E3-AEC1-4137-B0D8-EA1BA40DE987}" type="datetimeFigureOut">
              <a:rPr lang="tr-TR" smtClean="0"/>
              <a:t>7.12.2022</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3BAA8314-5C52-4759-A9C4-8EF7D6EC66C8}" type="slidenum">
              <a:rPr lang="tr-TR" smtClean="0"/>
              <a:t>‹#›</a:t>
            </a:fld>
            <a:endParaRPr lang="tr-TR"/>
          </a:p>
        </p:txBody>
      </p:sp>
    </p:spTree>
    <p:extLst>
      <p:ext uri="{BB962C8B-B14F-4D97-AF65-F5344CB8AC3E}">
        <p14:creationId xmlns:p14="http://schemas.microsoft.com/office/powerpoint/2010/main" val="2872766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98AA42E3-AEC1-4137-B0D8-EA1BA40DE987}" type="datetimeFigureOut">
              <a:rPr lang="tr-TR" smtClean="0"/>
              <a:t>7.12.2022</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3BAA8314-5C52-4759-A9C4-8EF7D6EC66C8}" type="slidenum">
              <a:rPr lang="tr-TR" smtClean="0"/>
              <a:t>‹#›</a:t>
            </a:fld>
            <a:endParaRPr lang="tr-TR"/>
          </a:p>
        </p:txBody>
      </p:sp>
    </p:spTree>
    <p:extLst>
      <p:ext uri="{BB962C8B-B14F-4D97-AF65-F5344CB8AC3E}">
        <p14:creationId xmlns:p14="http://schemas.microsoft.com/office/powerpoint/2010/main" val="541762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AA42E3-AEC1-4137-B0D8-EA1BA40DE987}" type="datetimeFigureOut">
              <a:rPr lang="tr-TR" smtClean="0"/>
              <a:t>7.12.2022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AA8314-5C52-4759-A9C4-8EF7D6EC66C8}" type="slidenum">
              <a:rPr lang="tr-TR" smtClean="0"/>
              <a:t>‹#›</a:t>
            </a:fld>
            <a:endParaRPr lang="tr-TR"/>
          </a:p>
        </p:txBody>
      </p:sp>
    </p:spTree>
    <p:extLst>
      <p:ext uri="{BB962C8B-B14F-4D97-AF65-F5344CB8AC3E}">
        <p14:creationId xmlns:p14="http://schemas.microsoft.com/office/powerpoint/2010/main" val="1530105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8AA42E3-AEC1-4137-B0D8-EA1BA40DE987}" type="datetimeFigureOut">
              <a:rPr lang="tr-TR" smtClean="0"/>
              <a:t>7.12.2022</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BAA8314-5C52-4759-A9C4-8EF7D6EC66C8}" type="slidenum">
              <a:rPr lang="tr-TR" smtClean="0"/>
              <a:t>‹#›</a:t>
            </a:fld>
            <a:endParaRPr lang="tr-TR"/>
          </a:p>
        </p:txBody>
      </p:sp>
    </p:spTree>
    <p:extLst>
      <p:ext uri="{BB962C8B-B14F-4D97-AF65-F5344CB8AC3E}">
        <p14:creationId xmlns:p14="http://schemas.microsoft.com/office/powerpoint/2010/main" val="4140300252"/>
      </p:ext>
    </p:extLst>
  </p:cSld>
  <p:clrMap bg1="dk1" tx1="lt1" bg2="dk2" tx2="lt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 id="214748376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705394" y="3984171"/>
            <a:ext cx="10881360" cy="2090058"/>
          </a:xfrm>
        </p:spPr>
        <p:txBody>
          <a:bodyPr>
            <a:normAutofit/>
          </a:bodyPr>
          <a:lstStyle/>
          <a:p>
            <a:pPr algn="ctr"/>
            <a:r>
              <a:rPr lang="tr-TR" sz="6500" cap="none" dirty="0">
                <a:solidFill>
                  <a:srgbClr val="EBEBEB"/>
                </a:solidFill>
              </a:rPr>
              <a:t>ÇOCUKLARDA ÖZ DİSİPLİN GELİŞTİRME</a:t>
            </a:r>
            <a:endParaRPr lang="tr-TR" dirty="0"/>
          </a:p>
        </p:txBody>
      </p:sp>
      <p:pic>
        <p:nvPicPr>
          <p:cNvPr id="4" name="Picture 2" descr="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7233" y="667512"/>
            <a:ext cx="4219303" cy="2937837"/>
          </a:xfrm>
          <a:prstGeom prst="rect">
            <a:avLst/>
          </a:prstGeom>
          <a:noFill/>
          <a:ln>
            <a:noFill/>
          </a:ln>
          <a:effectLst/>
          <a:extLst>
            <a:ext uri="{909E8E84-426E-40DD-AFC4-6F175D3DCCD1}">
              <a14:hiddenFill xmlns:a14="http://schemas.microsoft.com/office/drawing/2010/main">
                <a:solidFill>
                  <a:srgbClr val="77085A"/>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787725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5400" dirty="0"/>
              <a:t>Çocuklarda Öz Disiplin Nasıl Geliştirilir?</a:t>
            </a:r>
          </a:p>
        </p:txBody>
      </p:sp>
      <p:sp>
        <p:nvSpPr>
          <p:cNvPr id="3" name="İçerik Yer Tutucusu 2"/>
          <p:cNvSpPr>
            <a:spLocks noGrp="1"/>
          </p:cNvSpPr>
          <p:nvPr>
            <p:ph idx="1"/>
          </p:nvPr>
        </p:nvSpPr>
        <p:spPr/>
        <p:txBody>
          <a:bodyPr>
            <a:normAutofit lnSpcReduction="10000"/>
          </a:bodyPr>
          <a:lstStyle/>
          <a:p>
            <a:pPr marL="0" indent="0">
              <a:buNone/>
            </a:pPr>
            <a:r>
              <a:rPr lang="tr-TR" sz="3200" dirty="0"/>
              <a:t>• Sorumluluk bilincinin kazandırılması,</a:t>
            </a:r>
          </a:p>
          <a:p>
            <a:pPr marL="0" indent="0">
              <a:buNone/>
            </a:pPr>
            <a:r>
              <a:rPr lang="tr-TR" sz="3200" dirty="0"/>
              <a:t>• Plan yapma becerilerinin kazandırılması,</a:t>
            </a:r>
          </a:p>
          <a:p>
            <a:pPr marL="0" indent="0">
              <a:buNone/>
            </a:pPr>
            <a:r>
              <a:rPr lang="tr-TR" sz="3200" dirty="0"/>
              <a:t>• Zaman yönetimi becerilerinin kazandırılması,</a:t>
            </a:r>
          </a:p>
          <a:p>
            <a:pPr marL="0" indent="0">
              <a:buNone/>
            </a:pPr>
            <a:r>
              <a:rPr lang="tr-TR" sz="3200" dirty="0"/>
              <a:t>• Uyku, beslenme ve spor düzenin oluşturulmasının sağlanması,</a:t>
            </a:r>
          </a:p>
          <a:p>
            <a:pPr marL="0" indent="0">
              <a:buNone/>
            </a:pPr>
            <a:r>
              <a:rPr lang="tr-TR" sz="3200" dirty="0"/>
              <a:t>• Dikkat ve odaklanma becerilerinin kazandırılması ile geliştirilir.</a:t>
            </a:r>
          </a:p>
          <a:p>
            <a:pPr marL="0" indent="0">
              <a:buNone/>
            </a:pPr>
            <a:endParaRPr lang="tr-TR" sz="3200" dirty="0"/>
          </a:p>
        </p:txBody>
      </p:sp>
    </p:spTree>
    <p:extLst>
      <p:ext uri="{BB962C8B-B14F-4D97-AF65-F5344CB8AC3E}">
        <p14:creationId xmlns:p14="http://schemas.microsoft.com/office/powerpoint/2010/main" val="1738026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5400" dirty="0"/>
              <a:t>Sorumluluk Bilinci Kazandırma</a:t>
            </a:r>
          </a:p>
        </p:txBody>
      </p:sp>
      <p:sp>
        <p:nvSpPr>
          <p:cNvPr id="3" name="İçerik Yer Tutucusu 2"/>
          <p:cNvSpPr>
            <a:spLocks noGrp="1"/>
          </p:cNvSpPr>
          <p:nvPr>
            <p:ph idx="1"/>
          </p:nvPr>
        </p:nvSpPr>
        <p:spPr/>
        <p:txBody>
          <a:bodyPr>
            <a:normAutofit fontScale="92500" lnSpcReduction="10000"/>
          </a:bodyPr>
          <a:lstStyle/>
          <a:p>
            <a:pPr marL="0" indent="0">
              <a:buNone/>
            </a:pPr>
            <a:r>
              <a:rPr lang="tr-TR" sz="2800" dirty="0"/>
              <a:t>• Ebeveynler çocuklarının öz disiplin becerilerini geliştirmek için aşırı korumacı ve müdahaleci olmaktan uzak durmalıdırlar. Erken çocukluk döneminden itibaren çocuğun yaşına, cinsiyetine </a:t>
            </a:r>
            <a:r>
              <a:rPr lang="tr-TR" sz="2800" dirty="0" err="1"/>
              <a:t>vegelişim</a:t>
            </a:r>
            <a:r>
              <a:rPr lang="tr-TR" sz="2800" dirty="0"/>
              <a:t> düzeyine uygun sorumluluk verilmelidir.</a:t>
            </a:r>
          </a:p>
          <a:p>
            <a:pPr marL="0" indent="0">
              <a:buNone/>
            </a:pPr>
            <a:r>
              <a:rPr lang="tr-TR" sz="2800" dirty="0"/>
              <a:t>• İki buçuk yaşından başlayarak döke saça da olsa çocuğun yemeğini kendi başına yemesini sağlamak, yaşına uygun görevler vermek sorumluluk açısından çocuğa cesaretlendirici ve destekleyici bir ortam sağlar. Böyle bir ortam çocuğun kendisini yöneterek öz disiplin kazanmasını destekler.</a:t>
            </a:r>
          </a:p>
        </p:txBody>
      </p:sp>
    </p:spTree>
    <p:extLst>
      <p:ext uri="{BB962C8B-B14F-4D97-AF65-F5344CB8AC3E}">
        <p14:creationId xmlns:p14="http://schemas.microsoft.com/office/powerpoint/2010/main" val="1351411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5400" dirty="0"/>
              <a:t>Sorumluluk Bilinci Kazandırma</a:t>
            </a:r>
          </a:p>
        </p:txBody>
      </p:sp>
      <p:sp>
        <p:nvSpPr>
          <p:cNvPr id="3" name="İçerik Yer Tutucusu 2"/>
          <p:cNvSpPr>
            <a:spLocks noGrp="1"/>
          </p:cNvSpPr>
          <p:nvPr>
            <p:ph idx="1"/>
          </p:nvPr>
        </p:nvSpPr>
        <p:spPr/>
        <p:txBody>
          <a:bodyPr>
            <a:normAutofit/>
          </a:bodyPr>
          <a:lstStyle/>
          <a:p>
            <a:pPr marL="0" indent="0">
              <a:buNone/>
            </a:pPr>
            <a:r>
              <a:rPr lang="tr-TR" sz="2400" dirty="0"/>
              <a:t>• Çocuklarda sorumluluk bilicini geliştirmek için önce kendileriyle ilgili bireysel sorumluluklar alması, daha sonra ailenin bir bireyi olarak aileyle ilgili sorumluluklar alması ve daha sonra da sosyal sorumlulukları alması önemlidir.</a:t>
            </a:r>
          </a:p>
          <a:p>
            <a:pPr marL="0" indent="0">
              <a:buNone/>
            </a:pPr>
            <a:r>
              <a:rPr lang="tr-TR" sz="2400" dirty="0"/>
              <a:t>• </a:t>
            </a:r>
            <a:r>
              <a:rPr lang="tr-TR" sz="2400" dirty="0">
                <a:solidFill>
                  <a:srgbClr val="FF0000"/>
                </a:solidFill>
              </a:rPr>
              <a:t>Bireysel sorumluluk</a:t>
            </a:r>
            <a:r>
              <a:rPr lang="tr-TR" sz="2400" dirty="0"/>
              <a:t>: Yemeğini yemek, üstünü giymek, oyuncaklarını toplamak vb.</a:t>
            </a:r>
          </a:p>
          <a:p>
            <a:pPr marL="0" indent="0">
              <a:buNone/>
            </a:pPr>
            <a:r>
              <a:rPr lang="tr-TR" sz="2400" dirty="0"/>
              <a:t>• </a:t>
            </a:r>
            <a:r>
              <a:rPr lang="tr-TR" sz="2400" dirty="0">
                <a:solidFill>
                  <a:srgbClr val="FF0000"/>
                </a:solidFill>
              </a:rPr>
              <a:t>Evle ilgili sorumluluk</a:t>
            </a:r>
            <a:r>
              <a:rPr lang="tr-TR" sz="2400" dirty="0"/>
              <a:t>: Sofra kurulmasına, temizliğe yardımcı olmak vb.</a:t>
            </a:r>
          </a:p>
          <a:p>
            <a:pPr marL="0" indent="0">
              <a:buNone/>
            </a:pPr>
            <a:r>
              <a:rPr lang="tr-TR" sz="2400" dirty="0"/>
              <a:t>• </a:t>
            </a:r>
            <a:r>
              <a:rPr lang="tr-TR" sz="2400" dirty="0">
                <a:solidFill>
                  <a:srgbClr val="FF0000"/>
                </a:solidFill>
              </a:rPr>
              <a:t>Sosyal durumlarla ilgili sorumluluk</a:t>
            </a:r>
            <a:r>
              <a:rPr lang="tr-TR" sz="2400" dirty="0"/>
              <a:t>: Çevreyi temiz tutmak, ağaç dikmek, ihtiyaç sahiplerine yardım etmek vb.</a:t>
            </a:r>
          </a:p>
          <a:p>
            <a:pPr marL="0" indent="0">
              <a:buNone/>
            </a:pPr>
            <a:endParaRPr lang="tr-TR" dirty="0"/>
          </a:p>
        </p:txBody>
      </p:sp>
    </p:spTree>
    <p:extLst>
      <p:ext uri="{BB962C8B-B14F-4D97-AF65-F5344CB8AC3E}">
        <p14:creationId xmlns:p14="http://schemas.microsoft.com/office/powerpoint/2010/main" val="4134838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5400" dirty="0"/>
              <a:t>Sorumluluk Bilinci Kazandırma</a:t>
            </a:r>
          </a:p>
        </p:txBody>
      </p:sp>
      <p:sp>
        <p:nvSpPr>
          <p:cNvPr id="3" name="İçerik Yer Tutucusu 2"/>
          <p:cNvSpPr>
            <a:spLocks noGrp="1"/>
          </p:cNvSpPr>
          <p:nvPr>
            <p:ph idx="1"/>
          </p:nvPr>
        </p:nvSpPr>
        <p:spPr/>
        <p:txBody>
          <a:bodyPr>
            <a:normAutofit lnSpcReduction="10000"/>
          </a:bodyPr>
          <a:lstStyle/>
          <a:p>
            <a:pPr marL="0" indent="0">
              <a:buNone/>
            </a:pPr>
            <a:endParaRPr lang="tr-TR" sz="2400" dirty="0"/>
          </a:p>
          <a:p>
            <a:pPr marL="0" indent="0">
              <a:buNone/>
            </a:pPr>
            <a:r>
              <a:rPr lang="tr-TR" sz="2400" dirty="0"/>
              <a:t>• Çocuğun yaşına uygun sorumluluklar verin. Yapamayacağı sorumluluklar vermeyin.</a:t>
            </a:r>
          </a:p>
          <a:p>
            <a:pPr marL="0" indent="0">
              <a:buNone/>
            </a:pPr>
            <a:r>
              <a:rPr lang="tr-TR" sz="2400" dirty="0"/>
              <a:t>• Çocuğunuza seçenek sunarak seçim yapmasına izin verin.</a:t>
            </a:r>
          </a:p>
          <a:p>
            <a:pPr marL="0" indent="0">
              <a:buNone/>
            </a:pPr>
            <a:r>
              <a:rPr lang="tr-TR" sz="2400" dirty="0"/>
              <a:t>Böylelikle kendileriyle ilgili uygun olanı seçmesini ve kararları uygulamada istekli olmasını sağlayabilirsiniz.</a:t>
            </a:r>
          </a:p>
          <a:p>
            <a:pPr marL="0" indent="0">
              <a:buNone/>
            </a:pPr>
            <a:r>
              <a:rPr lang="tr-TR" sz="2400" dirty="0"/>
              <a:t>• Sorumluluklarını yerine getirdiğinde onu destekleyerek (yapmak için caba sarf ettin, işi tamamlamak için uğraştın, güzel oldu gibi) geri bildirimde bulunabilirsiniz</a:t>
            </a:r>
          </a:p>
        </p:txBody>
      </p:sp>
    </p:spTree>
    <p:extLst>
      <p:ext uri="{BB962C8B-B14F-4D97-AF65-F5344CB8AC3E}">
        <p14:creationId xmlns:p14="http://schemas.microsoft.com/office/powerpoint/2010/main" val="542475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5400" dirty="0"/>
              <a:t>Sorumluluk Bilinci Kazandırma</a:t>
            </a:r>
          </a:p>
        </p:txBody>
      </p:sp>
      <p:sp>
        <p:nvSpPr>
          <p:cNvPr id="3" name="İçerik Yer Tutucusu 2"/>
          <p:cNvSpPr>
            <a:spLocks noGrp="1"/>
          </p:cNvSpPr>
          <p:nvPr>
            <p:ph idx="1"/>
          </p:nvPr>
        </p:nvSpPr>
        <p:spPr/>
        <p:txBody>
          <a:bodyPr>
            <a:normAutofit lnSpcReduction="10000"/>
          </a:bodyPr>
          <a:lstStyle/>
          <a:p>
            <a:pPr marL="0" indent="0">
              <a:buNone/>
            </a:pPr>
            <a:r>
              <a:rPr lang="tr-TR" sz="2800" dirty="0"/>
              <a:t>• Mükemmellik beklemeyin. Bir yetişkin kadar sorumlu olmasını beklemek hata olacaktır. Onun bir çocuk olduğunu ancak bu kadarını başarabileceğini unutmayın.</a:t>
            </a:r>
          </a:p>
          <a:p>
            <a:pPr marL="0" indent="0">
              <a:buNone/>
            </a:pPr>
            <a:r>
              <a:rPr lang="tr-TR" sz="2800" dirty="0"/>
              <a:t>• Bu süreçte ebeveynlerin ortak tutum belirlemesi ve tutarlı olması önemlidir.</a:t>
            </a:r>
          </a:p>
          <a:p>
            <a:pPr marL="0" indent="0">
              <a:buNone/>
            </a:pPr>
            <a:r>
              <a:rPr lang="tr-TR" sz="2800" dirty="0"/>
              <a:t>• Aile üyelerinin bir araya gelerek bireysel sorumluluklarından bahsetmesi ve evde iş bölümü yapmaları çocuğun sorumluluk duygusunu geliştirecektir.</a:t>
            </a:r>
          </a:p>
          <a:p>
            <a:pPr marL="0" indent="0">
              <a:buNone/>
            </a:pPr>
            <a:endParaRPr lang="tr-TR" sz="2800" dirty="0"/>
          </a:p>
        </p:txBody>
      </p:sp>
    </p:spTree>
    <p:extLst>
      <p:ext uri="{BB962C8B-B14F-4D97-AF65-F5344CB8AC3E}">
        <p14:creationId xmlns:p14="http://schemas.microsoft.com/office/powerpoint/2010/main" val="3461466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5400" dirty="0"/>
              <a:t>Sağlıklı Beslenme Düzeni Oluşturma</a:t>
            </a:r>
          </a:p>
        </p:txBody>
      </p:sp>
      <p:sp>
        <p:nvSpPr>
          <p:cNvPr id="3" name="İçerik Yer Tutucusu 2"/>
          <p:cNvSpPr>
            <a:spLocks noGrp="1"/>
          </p:cNvSpPr>
          <p:nvPr>
            <p:ph idx="1"/>
          </p:nvPr>
        </p:nvSpPr>
        <p:spPr/>
        <p:txBody>
          <a:bodyPr>
            <a:noAutofit/>
          </a:bodyPr>
          <a:lstStyle/>
          <a:p>
            <a:pPr marL="0" indent="0">
              <a:buNone/>
            </a:pPr>
            <a:r>
              <a:rPr lang="tr-TR" dirty="0"/>
              <a:t>• Sağlıklı beslenme çocukların fiziksel sağlığı, dikkat becerisi ve enerji düzeyi açısından önemlidir.</a:t>
            </a:r>
          </a:p>
          <a:p>
            <a:pPr marL="0" indent="0">
              <a:buNone/>
            </a:pPr>
            <a:r>
              <a:rPr lang="tr-TR" dirty="0"/>
              <a:t>• Beslenme çocuğun gelişimi için gerekli olan doğal bir ihtiyaçtır. Beslenme ortamının sağlıksız olmasının çocuklar üzerinde olumsuz etkileri bulunmaktadır.</a:t>
            </a:r>
          </a:p>
          <a:p>
            <a:pPr marL="0" indent="0">
              <a:buNone/>
            </a:pPr>
            <a:r>
              <a:rPr lang="tr-TR" dirty="0"/>
              <a:t>Sağlıklı bir beslenme ortamı ve beslenme düzeni oluşturmak için:</a:t>
            </a:r>
          </a:p>
          <a:p>
            <a:pPr marL="0" indent="0">
              <a:buNone/>
            </a:pPr>
            <a:r>
              <a:rPr lang="tr-TR" dirty="0"/>
              <a:t>• Yemek yemenin doğal bir ihtiyaç olduğu gerçeğinden hareket ederek yemek konusunda çocuğa rüşvet vermeyin.</a:t>
            </a:r>
          </a:p>
          <a:p>
            <a:pPr marL="0" indent="0">
              <a:buNone/>
            </a:pPr>
            <a:r>
              <a:rPr lang="tr-TR" dirty="0"/>
              <a:t>• Zorla yemek yedirmenin sonucu olarak aile arasında iletişimin bozulabileceğini ve sağlıksız beslenme ortamının çocukta öfke sorunlarına sebep olabileceğini aklınızdan çıkarmayın.</a:t>
            </a:r>
          </a:p>
        </p:txBody>
      </p:sp>
    </p:spTree>
    <p:extLst>
      <p:ext uri="{BB962C8B-B14F-4D97-AF65-F5344CB8AC3E}">
        <p14:creationId xmlns:p14="http://schemas.microsoft.com/office/powerpoint/2010/main" val="561382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5400" dirty="0"/>
              <a:t>Sağlıklı Beslenme Düzeni Oluşturma</a:t>
            </a:r>
          </a:p>
        </p:txBody>
      </p:sp>
      <p:sp>
        <p:nvSpPr>
          <p:cNvPr id="3" name="İçerik Yer Tutucusu 2"/>
          <p:cNvSpPr>
            <a:spLocks noGrp="1"/>
          </p:cNvSpPr>
          <p:nvPr>
            <p:ph idx="1"/>
          </p:nvPr>
        </p:nvSpPr>
        <p:spPr/>
        <p:txBody>
          <a:bodyPr>
            <a:normAutofit/>
          </a:bodyPr>
          <a:lstStyle/>
          <a:p>
            <a:pPr marL="0" indent="0">
              <a:buNone/>
            </a:pPr>
            <a:r>
              <a:rPr lang="tr-TR" sz="2400" dirty="0"/>
              <a:t>• Yemek ortamının sakin, keyifli, huzurlu olmasına özen gösterin. Ekran karşısında yemek </a:t>
            </a:r>
            <a:r>
              <a:rPr lang="tr-TR" sz="2400" dirty="0" err="1"/>
              <a:t>yemek</a:t>
            </a:r>
            <a:r>
              <a:rPr lang="tr-TR" sz="2400" dirty="0"/>
              <a:t> yerine aile üyelerinin tamamının aynı masada yemek yemesini sağlayın.</a:t>
            </a:r>
          </a:p>
          <a:p>
            <a:pPr marL="0" indent="0">
              <a:buNone/>
            </a:pPr>
            <a:r>
              <a:rPr lang="tr-TR" sz="2400" dirty="0"/>
              <a:t>• 2,5- 3 yaşından başlayarak kendi sandalyesinde , kendi tabağında yemek yemesine fırsat verin.</a:t>
            </a:r>
          </a:p>
          <a:p>
            <a:pPr marL="0" indent="0">
              <a:buNone/>
            </a:pPr>
            <a:r>
              <a:rPr lang="tr-TR" sz="2400" dirty="0"/>
              <a:t>• Baskıyla, zorla ve tehditle yemek yedirmenin ne beden sağlığı ne de ruh sağlığı açısından hiçbir yarar sağlamayacağını ve çocuğunuza zararlı olabileceğini bilin.</a:t>
            </a:r>
          </a:p>
          <a:p>
            <a:pPr marL="0" indent="0">
              <a:buNone/>
            </a:pPr>
            <a:endParaRPr lang="tr-TR" dirty="0"/>
          </a:p>
        </p:txBody>
      </p:sp>
    </p:spTree>
    <p:extLst>
      <p:ext uri="{BB962C8B-B14F-4D97-AF65-F5344CB8AC3E}">
        <p14:creationId xmlns:p14="http://schemas.microsoft.com/office/powerpoint/2010/main" val="1762847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dirty="0"/>
              <a:t>Uyku Düzeni Oluşturma</a:t>
            </a:r>
          </a:p>
        </p:txBody>
      </p:sp>
      <p:sp>
        <p:nvSpPr>
          <p:cNvPr id="3" name="İçerik Yer Tutucusu 2"/>
          <p:cNvSpPr>
            <a:spLocks noGrp="1"/>
          </p:cNvSpPr>
          <p:nvPr>
            <p:ph idx="1"/>
          </p:nvPr>
        </p:nvSpPr>
        <p:spPr>
          <a:xfrm>
            <a:off x="822960" y="1737360"/>
            <a:ext cx="10058400" cy="4023360"/>
          </a:xfrm>
        </p:spPr>
        <p:txBody>
          <a:bodyPr>
            <a:normAutofit lnSpcReduction="10000"/>
          </a:bodyPr>
          <a:lstStyle/>
          <a:p>
            <a:pPr marL="0" indent="0">
              <a:buNone/>
            </a:pPr>
            <a:r>
              <a:rPr lang="tr-TR" sz="2800" dirty="0"/>
              <a:t>• Uyku ve öz disiplin birbiriyle ilişkilidir. Yeterince uyumamak bağışıklık sistemini, ruh sağlığını, genel sağlık durumunu, odaklanma becerisini ve okul başarısını olumsuz etkilemektedir.</a:t>
            </a:r>
          </a:p>
          <a:p>
            <a:pPr marL="0" indent="0">
              <a:buNone/>
            </a:pPr>
            <a:r>
              <a:rPr lang="tr-TR" sz="2800" dirty="0"/>
              <a:t>• Yeterince ve düzenli uyumak birçok açıdan çocuğa faydalıdır.</a:t>
            </a:r>
          </a:p>
          <a:p>
            <a:pPr marL="0" indent="0">
              <a:buNone/>
            </a:pPr>
            <a:r>
              <a:rPr lang="tr-TR" sz="2800" dirty="0"/>
              <a:t>• Uyku süresi yaşa bağlı olarak azalmakla ve kişiden kişiye değişmekle birlikte, okul çağındaki çocuklar en az 8 saat uyumalıdır</a:t>
            </a:r>
          </a:p>
        </p:txBody>
      </p:sp>
    </p:spTree>
    <p:extLst>
      <p:ext uri="{BB962C8B-B14F-4D97-AF65-F5344CB8AC3E}">
        <p14:creationId xmlns:p14="http://schemas.microsoft.com/office/powerpoint/2010/main" val="15262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dirty="0"/>
              <a:t>Uyku Düzeni Oluşturma</a:t>
            </a:r>
          </a:p>
        </p:txBody>
      </p:sp>
      <p:sp>
        <p:nvSpPr>
          <p:cNvPr id="3" name="İçerik Yer Tutucusu 2"/>
          <p:cNvSpPr>
            <a:spLocks noGrp="1"/>
          </p:cNvSpPr>
          <p:nvPr>
            <p:ph idx="1"/>
          </p:nvPr>
        </p:nvSpPr>
        <p:spPr>
          <a:xfrm>
            <a:off x="757646" y="1881050"/>
            <a:ext cx="10398034" cy="3988043"/>
          </a:xfrm>
        </p:spPr>
        <p:txBody>
          <a:bodyPr>
            <a:normAutofit fontScale="92500"/>
          </a:bodyPr>
          <a:lstStyle/>
          <a:p>
            <a:pPr marL="0" indent="0">
              <a:buNone/>
            </a:pPr>
            <a:endParaRPr lang="tr-TR" sz="3200" dirty="0"/>
          </a:p>
          <a:p>
            <a:pPr marL="0" indent="0">
              <a:buNone/>
            </a:pPr>
            <a:r>
              <a:rPr lang="tr-TR" sz="3200" dirty="0"/>
              <a:t>Çocuklarda uyku düzeni sağlamak için:</a:t>
            </a:r>
          </a:p>
          <a:p>
            <a:pPr marL="0" indent="0">
              <a:buNone/>
            </a:pPr>
            <a:r>
              <a:rPr lang="tr-TR" sz="3200" dirty="0"/>
              <a:t>• Uyku öncesi rutini oluşturabilirsiniz. Pijamasını giymesi, diş fırçalaması, el, yüz yıkaması, kitap okuması gibi.</a:t>
            </a:r>
          </a:p>
          <a:p>
            <a:pPr marL="0" indent="0">
              <a:buNone/>
            </a:pPr>
            <a:r>
              <a:rPr lang="tr-TR" sz="3200" dirty="0"/>
              <a:t>• Uyumadan 1 saat önce tüm ekranların kapatılmasını</a:t>
            </a:r>
          </a:p>
          <a:p>
            <a:pPr marL="0" indent="0">
              <a:buNone/>
            </a:pPr>
            <a:r>
              <a:rPr lang="tr-TR" sz="3200" dirty="0"/>
              <a:t>sağlayabilirsiniz.</a:t>
            </a:r>
          </a:p>
          <a:p>
            <a:pPr marL="0" indent="0">
              <a:buNone/>
            </a:pPr>
            <a:endParaRPr lang="tr-TR" dirty="0"/>
          </a:p>
        </p:txBody>
      </p:sp>
    </p:spTree>
    <p:extLst>
      <p:ext uri="{BB962C8B-B14F-4D97-AF65-F5344CB8AC3E}">
        <p14:creationId xmlns:p14="http://schemas.microsoft.com/office/powerpoint/2010/main" val="268048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dirty="0"/>
              <a:t>Uyku Düzeni Oluşturma</a:t>
            </a:r>
          </a:p>
        </p:txBody>
      </p:sp>
      <p:sp>
        <p:nvSpPr>
          <p:cNvPr id="3" name="İçerik Yer Tutucusu 2"/>
          <p:cNvSpPr>
            <a:spLocks noGrp="1"/>
          </p:cNvSpPr>
          <p:nvPr>
            <p:ph idx="1"/>
          </p:nvPr>
        </p:nvSpPr>
        <p:spPr/>
        <p:txBody>
          <a:bodyPr>
            <a:normAutofit/>
          </a:bodyPr>
          <a:lstStyle/>
          <a:p>
            <a:pPr marL="0" indent="0">
              <a:buNone/>
            </a:pPr>
            <a:r>
              <a:rPr lang="tr-TR" sz="2400" dirty="0"/>
              <a:t>• Uyku saati yaklaştığını çocuğa haber verebilirsiniz. Çocuğunuz saati bilmiyorsa ‘’ kısa çubuk 9’un üzerine geldiğinde ya da uzun çubuk 12’in üzerine geldiğinde uyku zamanın gelecek’ diye saat üzerinden çocuğu bilgilendirebilirsiniz.</a:t>
            </a:r>
          </a:p>
          <a:p>
            <a:pPr marL="0" indent="0">
              <a:buNone/>
            </a:pPr>
            <a:r>
              <a:rPr lang="tr-TR" sz="2400" dirty="0"/>
              <a:t>• Uyku öncesi güreş, koşmaca gibi hareketli oyunlar çocuğun uykuya geçmesi zorlaştırabilir. Yatmadan önce kitap okumak, ebeveynin çocukla sohbet etmesi, çocuğa masaj yapması gibi sakinleştirici aktiviteler çocuğun uykuya dalmasını kolaylaştır.</a:t>
            </a:r>
          </a:p>
        </p:txBody>
      </p:sp>
    </p:spTree>
    <p:extLst>
      <p:ext uri="{BB962C8B-B14F-4D97-AF65-F5344CB8AC3E}">
        <p14:creationId xmlns:p14="http://schemas.microsoft.com/office/powerpoint/2010/main" val="1611934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dirty="0"/>
              <a:t>       SEMİNER İÇERİĞİ</a:t>
            </a:r>
          </a:p>
        </p:txBody>
      </p:sp>
      <p:sp>
        <p:nvSpPr>
          <p:cNvPr id="3" name="İçerik Yer Tutucusu 2"/>
          <p:cNvSpPr>
            <a:spLocks noGrp="1"/>
          </p:cNvSpPr>
          <p:nvPr>
            <p:ph idx="1"/>
          </p:nvPr>
        </p:nvSpPr>
        <p:spPr>
          <a:xfrm>
            <a:off x="2547257" y="1737360"/>
            <a:ext cx="10058400" cy="4023360"/>
          </a:xfrm>
        </p:spPr>
        <p:txBody>
          <a:bodyPr>
            <a:normAutofit/>
          </a:bodyPr>
          <a:lstStyle/>
          <a:p>
            <a:pPr marL="0" indent="0">
              <a:buNone/>
            </a:pPr>
            <a:r>
              <a:rPr lang="tr-TR" sz="2800" dirty="0"/>
              <a:t>• Öz Disiplin Nedir?</a:t>
            </a:r>
          </a:p>
          <a:p>
            <a:pPr marL="0" indent="0">
              <a:buNone/>
            </a:pPr>
            <a:r>
              <a:rPr lang="tr-TR" sz="2800" dirty="0"/>
              <a:t>• Öz Disiplinin Yararları</a:t>
            </a:r>
          </a:p>
          <a:p>
            <a:pPr marL="0" indent="0">
              <a:buNone/>
            </a:pPr>
            <a:r>
              <a:rPr lang="tr-TR" sz="2800" dirty="0"/>
              <a:t>• Çocuklarda Öz Disiplin Nasıl Geliştirilir?</a:t>
            </a:r>
          </a:p>
          <a:p>
            <a:pPr marL="0" indent="0">
              <a:buNone/>
            </a:pPr>
            <a:r>
              <a:rPr lang="tr-TR" sz="2800" dirty="0"/>
              <a:t>	- Sorumluluk Bilinci Kazandırma</a:t>
            </a:r>
          </a:p>
          <a:p>
            <a:pPr marL="0" indent="0">
              <a:buNone/>
            </a:pPr>
            <a:r>
              <a:rPr lang="tr-TR" sz="2800" dirty="0"/>
              <a:t>	- Beslenme-Uyku Düzeni-Spor</a:t>
            </a:r>
          </a:p>
          <a:p>
            <a:pPr marL="0" indent="0">
              <a:buNone/>
            </a:pPr>
            <a:r>
              <a:rPr lang="tr-TR" sz="2800" dirty="0"/>
              <a:t>	- Dikkat Toplama ve Sürdürmenin Geliştirilmesi</a:t>
            </a:r>
          </a:p>
          <a:p>
            <a:pPr marL="0" indent="0">
              <a:buNone/>
            </a:pPr>
            <a:r>
              <a:rPr lang="tr-TR" sz="2800" dirty="0"/>
              <a:t>	- Plan Yapma Becerisinin Kazandırılması</a:t>
            </a:r>
          </a:p>
        </p:txBody>
      </p:sp>
    </p:spTree>
    <p:extLst>
      <p:ext uri="{BB962C8B-B14F-4D97-AF65-F5344CB8AC3E}">
        <p14:creationId xmlns:p14="http://schemas.microsoft.com/office/powerpoint/2010/main" val="33609054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dirty="0"/>
              <a:t>Uyku Düzeni Oluşturma</a:t>
            </a:r>
          </a:p>
        </p:txBody>
      </p:sp>
      <p:sp>
        <p:nvSpPr>
          <p:cNvPr id="3" name="İçerik Yer Tutucusu 2"/>
          <p:cNvSpPr>
            <a:spLocks noGrp="1"/>
          </p:cNvSpPr>
          <p:nvPr>
            <p:ph idx="1"/>
          </p:nvPr>
        </p:nvSpPr>
        <p:spPr/>
        <p:txBody>
          <a:bodyPr>
            <a:normAutofit/>
          </a:bodyPr>
          <a:lstStyle/>
          <a:p>
            <a:pPr marL="0" indent="0">
              <a:buNone/>
            </a:pPr>
            <a:r>
              <a:rPr lang="tr-TR" sz="3600" dirty="0"/>
              <a:t>• Her gün aynı saatte çocuğun uykuya geçmesi önemlidir fakat çocuğun ihtiyaçları doğrultusunda esneklik göstermek ve uyku saatlerinde küçük oynamaların olması sorun değildir.</a:t>
            </a:r>
          </a:p>
        </p:txBody>
      </p:sp>
    </p:spTree>
    <p:extLst>
      <p:ext uri="{BB962C8B-B14F-4D97-AF65-F5344CB8AC3E}">
        <p14:creationId xmlns:p14="http://schemas.microsoft.com/office/powerpoint/2010/main" val="11574170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dirty="0"/>
              <a:t>Spor-Öz Disiplin</a:t>
            </a:r>
          </a:p>
        </p:txBody>
      </p:sp>
      <p:sp>
        <p:nvSpPr>
          <p:cNvPr id="3" name="İçerik Yer Tutucusu 2"/>
          <p:cNvSpPr>
            <a:spLocks noGrp="1"/>
          </p:cNvSpPr>
          <p:nvPr>
            <p:ph idx="1"/>
          </p:nvPr>
        </p:nvSpPr>
        <p:spPr/>
        <p:txBody>
          <a:bodyPr>
            <a:normAutofit fontScale="92500" lnSpcReduction="10000"/>
          </a:bodyPr>
          <a:lstStyle/>
          <a:p>
            <a:pPr marL="0" indent="0">
              <a:buNone/>
            </a:pPr>
            <a:r>
              <a:rPr lang="tr-TR" sz="2800" dirty="0"/>
              <a:t>• Spor çocukların öz disiplin geliştirmesine katkı sağlar.</a:t>
            </a:r>
          </a:p>
          <a:p>
            <a:pPr marL="0" indent="0">
              <a:buNone/>
            </a:pPr>
            <a:r>
              <a:rPr lang="tr-TR" sz="2800" dirty="0"/>
              <a:t>• Sporu erken yaşta bir yaşam tarzı haline getirmek çocukların gelişimi açısından önemlidir. Ayrıca sporda kazanılan mini başarıların sağladığı özgüven ve özsaygı ders başarısına transfer edilebilir</a:t>
            </a:r>
          </a:p>
          <a:p>
            <a:pPr marL="0" indent="0">
              <a:buNone/>
            </a:pPr>
            <a:r>
              <a:rPr lang="tr-TR" sz="2800" dirty="0"/>
              <a:t>• İsveç’ te yapılan bir araştırmada, 200 öğrenci 1. sınıftan 3. sınıfa kadar izlenmiş. Haftada 5 gün beden eğitimi dersine giren, ayrıca denge ve koordinasyon eğitimi alan çocukların notları, daha az egzersiz yapanlardan daha yüksek çıkmış.</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36327268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5400" dirty="0"/>
              <a:t>Dikkatini Verme ve Sürdürme</a:t>
            </a:r>
            <a:br>
              <a:rPr lang="tr-TR" sz="5400" dirty="0"/>
            </a:br>
            <a:r>
              <a:rPr lang="tr-TR" sz="5400" dirty="0"/>
              <a:t>Becerilerinin Geliştirilmesi </a:t>
            </a:r>
          </a:p>
        </p:txBody>
      </p:sp>
      <p:sp>
        <p:nvSpPr>
          <p:cNvPr id="3" name="İçerik Yer Tutucusu 2"/>
          <p:cNvSpPr>
            <a:spLocks noGrp="1"/>
          </p:cNvSpPr>
          <p:nvPr>
            <p:ph idx="1"/>
          </p:nvPr>
        </p:nvSpPr>
        <p:spPr/>
        <p:txBody>
          <a:bodyPr>
            <a:normAutofit lnSpcReduction="10000"/>
          </a:bodyPr>
          <a:lstStyle/>
          <a:p>
            <a:pPr marL="0" indent="0">
              <a:buNone/>
            </a:pPr>
            <a:r>
              <a:rPr lang="tr-TR" sz="2400" dirty="0"/>
              <a:t>Dikkatini Toplayabileceği ve Sürdürebileceği Çalışma Ortamı Oluşturulmalıdır.</a:t>
            </a:r>
          </a:p>
          <a:p>
            <a:pPr marL="0" indent="0">
              <a:buNone/>
            </a:pPr>
            <a:r>
              <a:rPr lang="tr-TR" sz="2400" dirty="0"/>
              <a:t>• Masanın üstü dikkat dağıtacak objelerden temizlenmeli, sadece ders</a:t>
            </a:r>
          </a:p>
          <a:p>
            <a:pPr marL="0" indent="0">
              <a:buNone/>
            </a:pPr>
            <a:r>
              <a:rPr lang="tr-TR" sz="2400" dirty="0"/>
              <a:t>araç gereçlerine yer verilmelidir.</a:t>
            </a:r>
          </a:p>
          <a:p>
            <a:pPr marL="0" indent="0">
              <a:buNone/>
            </a:pPr>
            <a:r>
              <a:rPr lang="tr-TR" sz="2400" dirty="0"/>
              <a:t>• Yeteri kadar aydınlatılmış bir odada çalışmasını sağlayın.</a:t>
            </a:r>
          </a:p>
          <a:p>
            <a:pPr marL="0" indent="0">
              <a:buNone/>
            </a:pPr>
            <a:r>
              <a:rPr lang="tr-TR" sz="2400" dirty="0"/>
              <a:t>• Sesiz bir odada çalışmasını sağlayın.</a:t>
            </a:r>
          </a:p>
          <a:p>
            <a:pPr marL="0" indent="0">
              <a:buNone/>
            </a:pPr>
            <a:r>
              <a:rPr lang="tr-TR" sz="2400" dirty="0"/>
              <a:t>• Odanın iyi havalanmasını sağlayın.</a:t>
            </a:r>
          </a:p>
          <a:p>
            <a:pPr marL="0" indent="0">
              <a:buNone/>
            </a:pPr>
            <a:r>
              <a:rPr lang="tr-TR" sz="2400" dirty="0"/>
              <a:t>• </a:t>
            </a:r>
            <a:r>
              <a:rPr lang="tr-TR" sz="2400" dirty="0" err="1"/>
              <a:t>Tv</a:t>
            </a:r>
            <a:r>
              <a:rPr lang="tr-TR" sz="2400" dirty="0"/>
              <a:t>, bilgisayar, tablet vb. çalışma ortamında bulunmamasını sağlayın</a:t>
            </a:r>
          </a:p>
        </p:txBody>
      </p:sp>
    </p:spTree>
    <p:extLst>
      <p:ext uri="{BB962C8B-B14F-4D97-AF65-F5344CB8AC3E}">
        <p14:creationId xmlns:p14="http://schemas.microsoft.com/office/powerpoint/2010/main" val="22039287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Dikkatini Verme ve Sürdürme</a:t>
            </a:r>
            <a:br>
              <a:rPr lang="tr-TR" dirty="0"/>
            </a:br>
            <a:r>
              <a:rPr lang="tr-TR" dirty="0"/>
              <a:t>Becerilerinin Geliştirilmesi </a:t>
            </a:r>
          </a:p>
        </p:txBody>
      </p:sp>
      <p:sp>
        <p:nvSpPr>
          <p:cNvPr id="3" name="İçerik Yer Tutucusu 2"/>
          <p:cNvSpPr>
            <a:spLocks noGrp="1"/>
          </p:cNvSpPr>
          <p:nvPr>
            <p:ph idx="1"/>
          </p:nvPr>
        </p:nvSpPr>
        <p:spPr/>
        <p:txBody>
          <a:bodyPr>
            <a:normAutofit lnSpcReduction="10000"/>
          </a:bodyPr>
          <a:lstStyle/>
          <a:p>
            <a:pPr marL="0" indent="0">
              <a:buNone/>
            </a:pPr>
            <a:r>
              <a:rPr lang="tr-TR" sz="2800" dirty="0"/>
              <a:t>Dikkat geliştirici aktiviteleri yapmasını desteklemek</a:t>
            </a:r>
          </a:p>
          <a:p>
            <a:pPr marL="0" indent="0">
              <a:buNone/>
            </a:pPr>
            <a:r>
              <a:rPr lang="tr-TR" sz="2800" dirty="0"/>
              <a:t>• Birlikte düzenli kitap okumak</a:t>
            </a:r>
          </a:p>
          <a:p>
            <a:pPr marL="0" indent="0">
              <a:buNone/>
            </a:pPr>
            <a:r>
              <a:rPr lang="tr-TR" sz="2800" dirty="0"/>
              <a:t>• Teknolojiyi bilinçli kullanmak</a:t>
            </a:r>
          </a:p>
          <a:p>
            <a:pPr marL="0" indent="0">
              <a:buNone/>
            </a:pPr>
            <a:r>
              <a:rPr lang="tr-TR" sz="2800" dirty="0"/>
              <a:t>• Doğada zaman geçirmek</a:t>
            </a:r>
          </a:p>
          <a:p>
            <a:pPr marL="0" indent="0">
              <a:buNone/>
            </a:pPr>
            <a:r>
              <a:rPr lang="tr-TR" sz="2800" dirty="0"/>
              <a:t>• Açık havada yürüyüş yapmak</a:t>
            </a:r>
          </a:p>
          <a:p>
            <a:pPr marL="0" indent="0">
              <a:buNone/>
            </a:pPr>
            <a:r>
              <a:rPr lang="tr-TR" sz="2800" dirty="0"/>
              <a:t>• Düzenli spor yapmak</a:t>
            </a:r>
          </a:p>
          <a:p>
            <a:pPr marL="0" indent="0">
              <a:buNone/>
            </a:pPr>
            <a:r>
              <a:rPr lang="tr-TR" sz="2800" dirty="0"/>
              <a:t>• Yeterince uyumak odaklanma dostu faaliyetlerdir.</a:t>
            </a:r>
          </a:p>
          <a:p>
            <a:endParaRPr lang="tr-TR" sz="2800" dirty="0"/>
          </a:p>
        </p:txBody>
      </p:sp>
    </p:spTree>
    <p:extLst>
      <p:ext uri="{BB962C8B-B14F-4D97-AF65-F5344CB8AC3E}">
        <p14:creationId xmlns:p14="http://schemas.microsoft.com/office/powerpoint/2010/main" val="2605064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Dikkatini Verme ve Sürdürme</a:t>
            </a:r>
            <a:br>
              <a:rPr lang="tr-TR" dirty="0"/>
            </a:br>
            <a:r>
              <a:rPr lang="tr-TR" dirty="0"/>
              <a:t>Becerilerinin Geliştirilmesi </a:t>
            </a:r>
          </a:p>
        </p:txBody>
      </p:sp>
      <p:sp>
        <p:nvSpPr>
          <p:cNvPr id="3" name="İçerik Yer Tutucusu 2"/>
          <p:cNvSpPr>
            <a:spLocks noGrp="1"/>
          </p:cNvSpPr>
          <p:nvPr>
            <p:ph idx="1"/>
          </p:nvPr>
        </p:nvSpPr>
        <p:spPr/>
        <p:txBody>
          <a:bodyPr>
            <a:normAutofit fontScale="92500" lnSpcReduction="10000"/>
          </a:bodyPr>
          <a:lstStyle/>
          <a:p>
            <a:pPr marL="0" indent="0">
              <a:buNone/>
            </a:pPr>
            <a:endParaRPr lang="tr-TR" dirty="0"/>
          </a:p>
          <a:p>
            <a:pPr marL="0" indent="0">
              <a:buNone/>
            </a:pPr>
            <a:r>
              <a:rPr lang="tr-TR" sz="2400" dirty="0"/>
              <a:t>• Psikolog </a:t>
            </a:r>
            <a:r>
              <a:rPr lang="tr-TR" sz="2400" dirty="0" err="1"/>
              <a:t>Marc</a:t>
            </a:r>
            <a:r>
              <a:rPr lang="tr-TR" sz="2400" dirty="0"/>
              <a:t> </a:t>
            </a:r>
            <a:r>
              <a:rPr lang="tr-TR" sz="2400" dirty="0" err="1"/>
              <a:t>Berman</a:t>
            </a:r>
            <a:r>
              <a:rPr lang="tr-TR" sz="2400" dirty="0"/>
              <a:t> yaptığı bir araştırmada bir grup ormanda yürüyüşe gönderilmiş. Diğer grup ise kalabalık sokağa salınmış. Ardından dikkat testleri yapılmış. Yapılan teste göre sokaktan gelenler diğer gruba göre dikkatlerini odaklamakta zorlanmışlar. </a:t>
            </a:r>
          </a:p>
          <a:p>
            <a:pPr marL="0" indent="0">
              <a:buNone/>
            </a:pPr>
            <a:r>
              <a:rPr lang="tr-TR" sz="2400" dirty="0"/>
              <a:t>• Danimarka’ da yapılan bir araştırmada da 5-19 yaş arası 20.000 çocuk izlenmiş. Okula bisikletle ya da yürüyerek giden çocukların odaklanabilme becerisi, arabayla giden çocuklarınkiyle kıyaslanmış. Okula yürüyerek ya da bisikletle giden çocukların odaklanma becerisi, yapılan testlerde ölçülebilir düzeyde daha yüksek çıkmış.</a:t>
            </a:r>
          </a:p>
          <a:p>
            <a:pPr marL="0" indent="0">
              <a:buNone/>
            </a:pPr>
            <a:endParaRPr lang="tr-TR" sz="2400" dirty="0"/>
          </a:p>
        </p:txBody>
      </p:sp>
    </p:spTree>
    <p:extLst>
      <p:ext uri="{BB962C8B-B14F-4D97-AF65-F5344CB8AC3E}">
        <p14:creationId xmlns:p14="http://schemas.microsoft.com/office/powerpoint/2010/main" val="18504356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Dikkatini Verme ve Sürdürme</a:t>
            </a:r>
            <a:br>
              <a:rPr lang="tr-TR" dirty="0"/>
            </a:br>
            <a:r>
              <a:rPr lang="tr-TR" dirty="0"/>
              <a:t>Becerilerinin Geliştirilmesi </a:t>
            </a:r>
          </a:p>
        </p:txBody>
      </p:sp>
      <p:sp>
        <p:nvSpPr>
          <p:cNvPr id="3" name="İçerik Yer Tutucusu 2"/>
          <p:cNvSpPr>
            <a:spLocks noGrp="1"/>
          </p:cNvSpPr>
          <p:nvPr>
            <p:ph idx="1"/>
          </p:nvPr>
        </p:nvSpPr>
        <p:spPr/>
        <p:txBody>
          <a:bodyPr/>
          <a:lstStyle/>
          <a:p>
            <a:pPr marL="0" indent="0">
              <a:buNone/>
            </a:pPr>
            <a:endParaRPr lang="tr-TR" dirty="0"/>
          </a:p>
          <a:p>
            <a:pPr marL="0" indent="0">
              <a:buNone/>
            </a:pPr>
            <a:r>
              <a:rPr lang="tr-TR" sz="2800" dirty="0"/>
              <a:t>• Çocuğunuzun mevcut dikkat süresini belirleyin. Dikkat süresi yaşının ve gelişim düzeyinin altında ve bu durum çocuğun sosyal ilişkilerini, akademik başarısını ve öz disiplin geliştirmesini olumsuz etkiliyorsa alta yatan başka bir problem olup olmadığını anlamak için bir uzmana başvurunuz.</a:t>
            </a:r>
          </a:p>
          <a:p>
            <a:pPr marL="0" indent="0">
              <a:buNone/>
            </a:pPr>
            <a:endParaRPr lang="tr-TR" sz="2800" dirty="0"/>
          </a:p>
        </p:txBody>
      </p:sp>
    </p:spTree>
    <p:extLst>
      <p:ext uri="{BB962C8B-B14F-4D97-AF65-F5344CB8AC3E}">
        <p14:creationId xmlns:p14="http://schemas.microsoft.com/office/powerpoint/2010/main" val="18644406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5400" dirty="0"/>
              <a:t>Plan Yapma Becerisinin Kazandırılması</a:t>
            </a:r>
          </a:p>
        </p:txBody>
      </p:sp>
      <p:sp>
        <p:nvSpPr>
          <p:cNvPr id="3" name="İçerik Yer Tutucusu 2"/>
          <p:cNvSpPr>
            <a:spLocks noGrp="1"/>
          </p:cNvSpPr>
          <p:nvPr>
            <p:ph idx="1"/>
          </p:nvPr>
        </p:nvSpPr>
        <p:spPr/>
        <p:txBody>
          <a:bodyPr>
            <a:normAutofit/>
          </a:bodyPr>
          <a:lstStyle/>
          <a:p>
            <a:pPr marL="0" indent="0">
              <a:buNone/>
            </a:pPr>
            <a:r>
              <a:rPr lang="tr-TR" sz="2800" dirty="0"/>
              <a:t>• Planlama bir işin, bir görevin; ne zaman nasıl yapılacağını nasıl tamamlanacağını düşünülmesi ve uygulayabilme becerisidir.</a:t>
            </a:r>
          </a:p>
          <a:p>
            <a:pPr marL="0" indent="0">
              <a:buNone/>
            </a:pPr>
            <a:r>
              <a:rPr lang="tr-TR" sz="2800" dirty="0"/>
              <a:t>• Plan yapma becerisi çocuğun sorumluluklarını ve görevlerini kolaylıkla yapmasını sağlar. Çocuğun plan yapma becerisi kazanması sağlanarak öz disiplin geliştirmesine katkı sağlayabilirsiniz.</a:t>
            </a:r>
          </a:p>
        </p:txBody>
      </p:sp>
    </p:spTree>
    <p:extLst>
      <p:ext uri="{BB962C8B-B14F-4D97-AF65-F5344CB8AC3E}">
        <p14:creationId xmlns:p14="http://schemas.microsoft.com/office/powerpoint/2010/main" val="36399807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5400" dirty="0"/>
              <a:t>Planlama Becerisi Nasıl Kazandırılır?</a:t>
            </a:r>
          </a:p>
        </p:txBody>
      </p:sp>
      <p:sp>
        <p:nvSpPr>
          <p:cNvPr id="3" name="İçerik Yer Tutucusu 2"/>
          <p:cNvSpPr>
            <a:spLocks noGrp="1"/>
          </p:cNvSpPr>
          <p:nvPr>
            <p:ph idx="1"/>
          </p:nvPr>
        </p:nvSpPr>
        <p:spPr/>
        <p:txBody>
          <a:bodyPr>
            <a:normAutofit fontScale="92500" lnSpcReduction="10000"/>
          </a:bodyPr>
          <a:lstStyle/>
          <a:p>
            <a:pPr marL="0" indent="0">
              <a:buNone/>
            </a:pPr>
            <a:r>
              <a:rPr lang="tr-TR" sz="2800" dirty="0"/>
              <a:t>• Zamanı iyi planlamasını,</a:t>
            </a:r>
          </a:p>
          <a:p>
            <a:pPr marL="0" indent="0">
              <a:buNone/>
            </a:pPr>
            <a:r>
              <a:rPr lang="tr-TR" sz="2800" dirty="0"/>
              <a:t>• Yaptığı planları uygulamasını,</a:t>
            </a:r>
          </a:p>
          <a:p>
            <a:pPr marL="0" indent="0">
              <a:buNone/>
            </a:pPr>
            <a:r>
              <a:rPr lang="tr-TR" sz="2800" dirty="0"/>
              <a:t>• Boş zamanları değerlendirmesini,</a:t>
            </a:r>
          </a:p>
          <a:p>
            <a:pPr marL="0" indent="0">
              <a:buNone/>
            </a:pPr>
            <a:r>
              <a:rPr lang="tr-TR" sz="2800" dirty="0"/>
              <a:t>• Bir günü veya haftayı planlamasını,</a:t>
            </a:r>
          </a:p>
          <a:p>
            <a:pPr marL="0" indent="0">
              <a:buNone/>
            </a:pPr>
            <a:r>
              <a:rPr lang="tr-TR" sz="2800" dirty="0"/>
              <a:t>• Durumlar değiştiğinde yeni plan yapmasını,</a:t>
            </a:r>
          </a:p>
          <a:p>
            <a:pPr marL="0" indent="0">
              <a:buNone/>
            </a:pPr>
            <a:r>
              <a:rPr lang="tr-TR" sz="2800" dirty="0"/>
              <a:t>• Zamanın farkında olmasını,</a:t>
            </a:r>
          </a:p>
          <a:p>
            <a:pPr marL="0" indent="0">
              <a:buNone/>
            </a:pPr>
            <a:r>
              <a:rPr lang="tr-TR" sz="2800" dirty="0"/>
              <a:t>• Yapacağı bir işin ne kadar süreceğini öngörmesini sağlayarak çocuğun plan yapma becerisi kazanmasına destek olabilirsiniz.</a:t>
            </a:r>
          </a:p>
          <a:p>
            <a:pPr marL="0" indent="0">
              <a:buNone/>
            </a:pPr>
            <a:endParaRPr lang="tr-TR" dirty="0"/>
          </a:p>
        </p:txBody>
      </p:sp>
    </p:spTree>
    <p:extLst>
      <p:ext uri="{BB962C8B-B14F-4D97-AF65-F5344CB8AC3E}">
        <p14:creationId xmlns:p14="http://schemas.microsoft.com/office/powerpoint/2010/main" val="944713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dirty="0"/>
              <a:t>Zamanı İyi Planlama</a:t>
            </a:r>
          </a:p>
        </p:txBody>
      </p:sp>
      <p:sp>
        <p:nvSpPr>
          <p:cNvPr id="3" name="İçerik Yer Tutucusu 2"/>
          <p:cNvSpPr>
            <a:spLocks noGrp="1"/>
          </p:cNvSpPr>
          <p:nvPr>
            <p:ph idx="1"/>
          </p:nvPr>
        </p:nvSpPr>
        <p:spPr/>
        <p:txBody>
          <a:bodyPr>
            <a:normAutofit fontScale="92500"/>
          </a:bodyPr>
          <a:lstStyle/>
          <a:p>
            <a:pPr marL="0" indent="0">
              <a:buNone/>
            </a:pPr>
            <a:r>
              <a:rPr lang="tr-TR" sz="2400" dirty="0"/>
              <a:t>• Zamanı planlamak için yapılacak işleri öncelik sırasına koymak,</a:t>
            </a:r>
          </a:p>
          <a:p>
            <a:pPr marL="0" indent="0">
              <a:buNone/>
            </a:pPr>
            <a:r>
              <a:rPr lang="tr-TR" sz="2400" dirty="0"/>
              <a:t>plan uygulamaya istek duymak ve uygulamada kararlı olmak önemlidir.</a:t>
            </a:r>
          </a:p>
          <a:p>
            <a:pPr marL="0" indent="0">
              <a:buNone/>
            </a:pPr>
            <a:r>
              <a:rPr lang="tr-TR" sz="2400" dirty="0"/>
              <a:t>• Çocuklar zamanı kullanma becerisi kazanmaz ise sürekli ebeveynleri tarafından uyarılırlar. Ödevini zamanı yapmadığında ya da ekran başında çok zaman geçirdiğinde vb.</a:t>
            </a:r>
          </a:p>
          <a:p>
            <a:pPr marL="0" indent="0">
              <a:buNone/>
            </a:pPr>
            <a:r>
              <a:rPr lang="tr-TR" sz="2400" dirty="0"/>
              <a:t>• Çocuklar hem ailesinin hem de öğretmeninin sorumlulukları konusunda sık uyarılarına maruz kalırlar. Bu durum çocukların sürekli dışsal bir kontrole ihtiyaç duymasına sebep olarak öz disiplin geliştirmesini engeller.</a:t>
            </a:r>
          </a:p>
        </p:txBody>
      </p:sp>
    </p:spTree>
    <p:extLst>
      <p:ext uri="{BB962C8B-B14F-4D97-AF65-F5344CB8AC3E}">
        <p14:creationId xmlns:p14="http://schemas.microsoft.com/office/powerpoint/2010/main" val="23067461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dirty="0"/>
              <a:t>Zamanı İyi Planlama</a:t>
            </a:r>
          </a:p>
        </p:txBody>
      </p:sp>
      <p:sp>
        <p:nvSpPr>
          <p:cNvPr id="3" name="İçerik Yer Tutucusu 2"/>
          <p:cNvSpPr>
            <a:spLocks noGrp="1"/>
          </p:cNvSpPr>
          <p:nvPr>
            <p:ph idx="1"/>
          </p:nvPr>
        </p:nvSpPr>
        <p:spPr/>
        <p:txBody>
          <a:bodyPr>
            <a:normAutofit/>
          </a:bodyPr>
          <a:lstStyle/>
          <a:p>
            <a:pPr marL="0" indent="0">
              <a:buNone/>
            </a:pPr>
            <a:r>
              <a:rPr lang="tr-TR" sz="2400" dirty="0"/>
              <a:t>• Zamanı iyi kullanan çocuklar sorumlulukları ile hakları arasında iyi bir denge kurarlar. Yani önce okul ve kendileri ile ilgili sorumlulukları sonra hakları olan eğlence, oyun, arkadaşlık ilişkileri gelir.</a:t>
            </a:r>
          </a:p>
          <a:p>
            <a:pPr marL="0" indent="0">
              <a:buNone/>
            </a:pPr>
            <a:r>
              <a:rPr lang="tr-TR" sz="2400" dirty="0"/>
              <a:t>• Çocuk ve ebeveyn arasındaki çatışmaların en büyük sebebi ise bu dengenin kurulamamasıdır.</a:t>
            </a:r>
          </a:p>
          <a:p>
            <a:pPr marL="0" indent="0">
              <a:buNone/>
            </a:pPr>
            <a:r>
              <a:rPr lang="tr-TR" sz="2400" dirty="0"/>
              <a:t>• Bu denge kurulduğunda ise çocuk ailesiyle ilişkisi iyi olduğu, ders başarısı arttığı, arkadaşlarına zaman ayırdığı, öğretmeni tarafından takdir edildiği için kendinden hoşnut olup kendini daha mutlu hisseder</a:t>
            </a:r>
          </a:p>
        </p:txBody>
      </p:sp>
    </p:spTree>
    <p:extLst>
      <p:ext uri="{BB962C8B-B14F-4D97-AF65-F5344CB8AC3E}">
        <p14:creationId xmlns:p14="http://schemas.microsoft.com/office/powerpoint/2010/main" val="59999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6141" y="1788459"/>
            <a:ext cx="10429539" cy="4080635"/>
          </a:xfrm>
        </p:spPr>
        <p:txBody>
          <a:bodyPr>
            <a:normAutofit/>
          </a:bodyPr>
          <a:lstStyle/>
          <a:p>
            <a:pPr marL="0" indent="0">
              <a:buNone/>
            </a:pPr>
            <a:r>
              <a:rPr lang="tr-TR" sz="3600" dirty="0"/>
              <a:t>• Öz Disiplin Nedir?</a:t>
            </a:r>
          </a:p>
          <a:p>
            <a:pPr marL="0" indent="0">
              <a:buNone/>
            </a:pPr>
            <a:r>
              <a:rPr lang="tr-TR" sz="3600" dirty="0"/>
              <a:t>• Öz Disiplini Gelişmiş Bir Birey Nasıl Davranır?</a:t>
            </a:r>
          </a:p>
          <a:p>
            <a:pPr marL="0" indent="0">
              <a:buNone/>
            </a:pPr>
            <a:r>
              <a:rPr lang="tr-TR" sz="3600" dirty="0"/>
              <a:t>• Öz Disiplini Gelişmiş Bireylerden Oluşan Toplumda Yaşamak Nasıl Olur?</a:t>
            </a:r>
          </a:p>
        </p:txBody>
      </p:sp>
    </p:spTree>
    <p:extLst>
      <p:ext uri="{BB962C8B-B14F-4D97-AF65-F5344CB8AC3E}">
        <p14:creationId xmlns:p14="http://schemas.microsoft.com/office/powerpoint/2010/main" val="6386185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653143"/>
            <a:ext cx="10058400" cy="1619794"/>
          </a:xfrm>
        </p:spPr>
        <p:txBody>
          <a:bodyPr>
            <a:normAutofit fontScale="90000"/>
          </a:bodyPr>
          <a:lstStyle/>
          <a:p>
            <a:br>
              <a:rPr lang="tr-TR" dirty="0"/>
            </a:br>
            <a:br>
              <a:rPr lang="tr-TR" dirty="0"/>
            </a:br>
            <a:br>
              <a:rPr lang="tr-TR" dirty="0"/>
            </a:br>
            <a:r>
              <a:rPr lang="tr-TR" dirty="0"/>
              <a:t>Zamanı İyi Planlama Becerisinin Kazandırılması İçin Aileler Neler Yapmalı?</a:t>
            </a:r>
            <a:br>
              <a:rPr lang="tr-TR" dirty="0"/>
            </a:br>
            <a:endParaRPr lang="tr-TR" dirty="0"/>
          </a:p>
        </p:txBody>
      </p:sp>
      <p:sp>
        <p:nvSpPr>
          <p:cNvPr id="3" name="İçerik Yer Tutucusu 2"/>
          <p:cNvSpPr>
            <a:spLocks noGrp="1"/>
          </p:cNvSpPr>
          <p:nvPr>
            <p:ph idx="1"/>
          </p:nvPr>
        </p:nvSpPr>
        <p:spPr>
          <a:xfrm>
            <a:off x="1097280" y="2847703"/>
            <a:ext cx="10058400" cy="3021390"/>
          </a:xfrm>
        </p:spPr>
        <p:txBody>
          <a:bodyPr>
            <a:normAutofit/>
          </a:bodyPr>
          <a:lstStyle/>
          <a:p>
            <a:pPr marL="0" indent="0">
              <a:buNone/>
            </a:pPr>
            <a:r>
              <a:rPr lang="tr-TR" dirty="0"/>
              <a:t>• Zamanını planlamanın neden önemli olduğu, zamanını planlandığında ve planını uyguladığından kendini nasıl hissettiğini sorarak sohbet başlatın.</a:t>
            </a:r>
          </a:p>
          <a:p>
            <a:pPr marL="0" indent="0">
              <a:buNone/>
            </a:pPr>
            <a:r>
              <a:rPr lang="tr-TR" dirty="0"/>
              <a:t>• Yapılacak işleri ve sorumluluklarını kaydetmesi için bir not defteri edinmesini sağlayın. Sorumluluklarını yerine getirdiğinde not defterine işaret koymasını sağlayın. Çocuğunuz okul öncesi dönemde ise bir pano üzerinde bunu yapabilirsiniz.</a:t>
            </a:r>
          </a:p>
          <a:p>
            <a:pPr marL="0" indent="0">
              <a:buNone/>
            </a:pPr>
            <a:endParaRPr lang="tr-TR" dirty="0"/>
          </a:p>
        </p:txBody>
      </p:sp>
    </p:spTree>
    <p:extLst>
      <p:ext uri="{BB962C8B-B14F-4D97-AF65-F5344CB8AC3E}">
        <p14:creationId xmlns:p14="http://schemas.microsoft.com/office/powerpoint/2010/main" val="16050292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Zamanı İyi Planlama Becerisinin Kazandırılması İçin Aileler Neler Yapmalı?</a:t>
            </a:r>
          </a:p>
        </p:txBody>
      </p:sp>
      <p:sp>
        <p:nvSpPr>
          <p:cNvPr id="3" name="İçerik Yer Tutucusu 2"/>
          <p:cNvSpPr>
            <a:spLocks noGrp="1"/>
          </p:cNvSpPr>
          <p:nvPr>
            <p:ph idx="1"/>
          </p:nvPr>
        </p:nvSpPr>
        <p:spPr>
          <a:xfrm>
            <a:off x="1110343" y="1976362"/>
            <a:ext cx="10058400" cy="4023360"/>
          </a:xfrm>
        </p:spPr>
        <p:txBody>
          <a:bodyPr>
            <a:normAutofit/>
          </a:bodyPr>
          <a:lstStyle/>
          <a:p>
            <a:pPr marL="0" indent="0">
              <a:buNone/>
            </a:pPr>
            <a:r>
              <a:rPr lang="tr-TR" sz="2800" dirty="0"/>
              <a:t>• Bunları uygulaması için acele etmeyin. Olumluları takdir edin. Gerçekleştiremedikleri hakkında sohbet edin, yargılayıcı olmayın.</a:t>
            </a:r>
          </a:p>
          <a:p>
            <a:pPr marL="0" indent="0">
              <a:buNone/>
            </a:pPr>
            <a:r>
              <a:rPr lang="tr-TR" sz="2800" dirty="0"/>
              <a:t>• Sabahleyin gün içinde yapılacaklar ilgili çocuğunuzla konuşun böylelikle onu neler beklediğini görmesini sağlayarak kaygısını azaltmasına yardımcı olursunuz.</a:t>
            </a:r>
          </a:p>
          <a:p>
            <a:pPr marL="0" indent="0">
              <a:buNone/>
            </a:pPr>
            <a:r>
              <a:rPr lang="tr-TR" sz="2800" dirty="0"/>
              <a:t>• Hafta sonları evden çıkarken neler yapacağınızın bilgisini çocuğunuzla paylaşın.</a:t>
            </a:r>
          </a:p>
        </p:txBody>
      </p:sp>
    </p:spTree>
    <p:extLst>
      <p:ext uri="{BB962C8B-B14F-4D97-AF65-F5344CB8AC3E}">
        <p14:creationId xmlns:p14="http://schemas.microsoft.com/office/powerpoint/2010/main" val="25498550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dirty="0"/>
              <a:t>Yaptığı Planları Uygulama</a:t>
            </a:r>
          </a:p>
        </p:txBody>
      </p:sp>
      <p:sp>
        <p:nvSpPr>
          <p:cNvPr id="3" name="İçerik Yer Tutucusu 2"/>
          <p:cNvSpPr>
            <a:spLocks noGrp="1"/>
          </p:cNvSpPr>
          <p:nvPr>
            <p:ph idx="1"/>
          </p:nvPr>
        </p:nvSpPr>
        <p:spPr/>
        <p:txBody>
          <a:bodyPr>
            <a:normAutofit/>
          </a:bodyPr>
          <a:lstStyle/>
          <a:p>
            <a:pPr marL="0" indent="0">
              <a:buNone/>
            </a:pPr>
            <a:r>
              <a:rPr lang="tr-TR" sz="2800" dirty="0"/>
              <a:t>Plan yapmak kadar önemli olan şey yapılan planları uygulayabilmektir. Planları uygulamayı engel olan temel sebepler:</a:t>
            </a:r>
          </a:p>
          <a:p>
            <a:pPr marL="0" indent="0">
              <a:buNone/>
            </a:pPr>
            <a:r>
              <a:rPr lang="tr-TR" sz="2800" dirty="0"/>
              <a:t>• Mükemmeliyetçi yaklaşım,</a:t>
            </a:r>
          </a:p>
          <a:p>
            <a:pPr marL="0" indent="0">
              <a:buNone/>
            </a:pPr>
            <a:r>
              <a:rPr lang="tr-TR" sz="2800" dirty="0"/>
              <a:t>• Yapılan planlara eğlenme, dinlenme gibi zamanların ayrılmaması,</a:t>
            </a:r>
          </a:p>
          <a:p>
            <a:pPr marL="0" indent="0">
              <a:buNone/>
            </a:pPr>
            <a:r>
              <a:rPr lang="tr-TR" sz="2800" dirty="0"/>
              <a:t>• Yapılacak işlerin ertelenmesidir.</a:t>
            </a:r>
          </a:p>
        </p:txBody>
      </p:sp>
    </p:spTree>
    <p:extLst>
      <p:ext uri="{BB962C8B-B14F-4D97-AF65-F5344CB8AC3E}">
        <p14:creationId xmlns:p14="http://schemas.microsoft.com/office/powerpoint/2010/main" val="10257348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dirty="0"/>
              <a:t>Yaptığı Planları Uygulama</a:t>
            </a:r>
          </a:p>
        </p:txBody>
      </p:sp>
      <p:sp>
        <p:nvSpPr>
          <p:cNvPr id="3" name="İçerik Yer Tutucusu 2"/>
          <p:cNvSpPr>
            <a:spLocks noGrp="1"/>
          </p:cNvSpPr>
          <p:nvPr>
            <p:ph idx="1"/>
          </p:nvPr>
        </p:nvSpPr>
        <p:spPr/>
        <p:txBody>
          <a:bodyPr>
            <a:normAutofit/>
          </a:bodyPr>
          <a:lstStyle/>
          <a:p>
            <a:pPr marL="0" indent="0">
              <a:buNone/>
            </a:pPr>
            <a:r>
              <a:rPr lang="tr-TR" sz="2800" dirty="0"/>
              <a:t>• Uygulanamayan planlar ise çocuğun istediği başarıyı yakalamasına engel olarak ve birikmiş işlerinin artmasına sebep olarak çocuğun kendini kaygılı, huzursuz hissettirerek ruh sağlığı üzerinde olumsuz etki yapabilir.</a:t>
            </a:r>
          </a:p>
          <a:p>
            <a:pPr marL="0" indent="0">
              <a:buNone/>
            </a:pPr>
            <a:r>
              <a:rPr lang="tr-TR" sz="2800" dirty="0"/>
              <a:t>• Uygulanan plan ise çocuğun başarısının artmasına, özgüveninin gelişmesine, eğlenceli aktivitelere zamanını ayırmasına yardımcı olacaktır.</a:t>
            </a:r>
          </a:p>
        </p:txBody>
      </p:sp>
    </p:spTree>
    <p:extLst>
      <p:ext uri="{BB962C8B-B14F-4D97-AF65-F5344CB8AC3E}">
        <p14:creationId xmlns:p14="http://schemas.microsoft.com/office/powerpoint/2010/main" val="40970815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Yaptığı Planları Uygulama Becerisinin Kazandırılması İçin Aileler Neler Yapmalı?</a:t>
            </a:r>
          </a:p>
        </p:txBody>
      </p:sp>
      <p:sp>
        <p:nvSpPr>
          <p:cNvPr id="3" name="İçerik Yer Tutucusu 2"/>
          <p:cNvSpPr>
            <a:spLocks noGrp="1"/>
          </p:cNvSpPr>
          <p:nvPr>
            <p:ph idx="1"/>
          </p:nvPr>
        </p:nvSpPr>
        <p:spPr>
          <a:xfrm>
            <a:off x="901337" y="1989425"/>
            <a:ext cx="10058400" cy="4023360"/>
          </a:xfrm>
        </p:spPr>
        <p:txBody>
          <a:bodyPr>
            <a:normAutofit lnSpcReduction="10000"/>
          </a:bodyPr>
          <a:lstStyle/>
          <a:p>
            <a:pPr marL="0" indent="0">
              <a:buNone/>
            </a:pPr>
            <a:r>
              <a:rPr lang="tr-TR" sz="2800" dirty="0"/>
              <a:t>• Yaptığın planları uygulamazsa ne olacağı, planları uygulamakta zorlanan birine ne önereceği sorularak sohbet başlatın.</a:t>
            </a:r>
          </a:p>
          <a:p>
            <a:pPr marL="0" indent="0">
              <a:buNone/>
            </a:pPr>
            <a:r>
              <a:rPr lang="tr-TR" sz="2800" dirty="0"/>
              <a:t>• Yaptığı planın bir kısmını uygulasa bile takdir edin. Uygulanamayan kısımları birlikte araştırın ve çözüm üretin.</a:t>
            </a:r>
          </a:p>
          <a:p>
            <a:pPr marL="0" indent="0">
              <a:buNone/>
            </a:pPr>
            <a:r>
              <a:rPr lang="tr-TR" sz="2800" dirty="0"/>
              <a:t>• Bazen çocuğun planı uygulayamamasındaki sebep çocuğun yapabileceğinden daha ağır bir program yapmış olmaktır. Bu durumlarda çocuğun yapabileceği kadarını kapsayan bir plan oluşturmasını sağlayın.</a:t>
            </a:r>
          </a:p>
        </p:txBody>
      </p:sp>
    </p:spTree>
    <p:extLst>
      <p:ext uri="{BB962C8B-B14F-4D97-AF65-F5344CB8AC3E}">
        <p14:creationId xmlns:p14="http://schemas.microsoft.com/office/powerpoint/2010/main" val="35542547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Yaptığı Planları Uygulama Becerisinin Kazandırılması İçin</a:t>
            </a:r>
            <a:br>
              <a:rPr lang="tr-TR" dirty="0"/>
            </a:br>
            <a:r>
              <a:rPr lang="tr-TR" dirty="0"/>
              <a:t>Aileler Neler Yapmalı?</a:t>
            </a:r>
          </a:p>
        </p:txBody>
      </p:sp>
      <p:sp>
        <p:nvSpPr>
          <p:cNvPr id="3" name="İçerik Yer Tutucusu 2"/>
          <p:cNvSpPr>
            <a:spLocks noGrp="1"/>
          </p:cNvSpPr>
          <p:nvPr>
            <p:ph idx="1"/>
          </p:nvPr>
        </p:nvSpPr>
        <p:spPr>
          <a:xfrm>
            <a:off x="1071154" y="1911049"/>
            <a:ext cx="10058400" cy="4023360"/>
          </a:xfrm>
        </p:spPr>
        <p:txBody>
          <a:bodyPr>
            <a:normAutofit/>
          </a:bodyPr>
          <a:lstStyle/>
          <a:p>
            <a:pPr marL="0" indent="0">
              <a:buNone/>
            </a:pPr>
            <a:endParaRPr lang="tr-TR" sz="2800" dirty="0"/>
          </a:p>
          <a:p>
            <a:pPr marL="0" indent="0">
              <a:buNone/>
            </a:pPr>
            <a:r>
              <a:rPr lang="tr-TR" sz="2800" dirty="0"/>
              <a:t>• Çocuğun yaptığı planları uygulamamasından kaynaklanan olumsuz sonuçların bedelini siz ödemeyin, çocuğunun davranışlarının sonuçlarına katlanmasına izin verin. Örneğin, ödevini yapmamışsa onun yerine öğretmeniyle konuşmayın.</a:t>
            </a:r>
          </a:p>
        </p:txBody>
      </p:sp>
    </p:spTree>
    <p:extLst>
      <p:ext uri="{BB962C8B-B14F-4D97-AF65-F5344CB8AC3E}">
        <p14:creationId xmlns:p14="http://schemas.microsoft.com/office/powerpoint/2010/main" val="1907305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4"/>
            <a:ext cx="10058400" cy="941306"/>
          </a:xfrm>
        </p:spPr>
        <p:txBody>
          <a:bodyPr/>
          <a:lstStyle/>
          <a:p>
            <a:r>
              <a:rPr lang="tr-TR" dirty="0"/>
              <a:t>Boş Zamanı Değerlendirme</a:t>
            </a:r>
          </a:p>
        </p:txBody>
      </p:sp>
      <p:sp>
        <p:nvSpPr>
          <p:cNvPr id="3" name="İçerik Yer Tutucusu 2"/>
          <p:cNvSpPr>
            <a:spLocks noGrp="1"/>
          </p:cNvSpPr>
          <p:nvPr>
            <p:ph idx="1"/>
          </p:nvPr>
        </p:nvSpPr>
        <p:spPr/>
        <p:txBody>
          <a:bodyPr>
            <a:normAutofit fontScale="92500" lnSpcReduction="20000"/>
          </a:bodyPr>
          <a:lstStyle/>
          <a:p>
            <a:pPr marL="0" indent="0">
              <a:buNone/>
            </a:pPr>
            <a:r>
              <a:rPr lang="tr-TR" sz="2800" dirty="0"/>
              <a:t>• Boş zaman, kişinin sorumluluklarını yerine getirdikten sonra kendine kalan zamandır.</a:t>
            </a:r>
          </a:p>
          <a:p>
            <a:pPr marL="0" indent="0">
              <a:buNone/>
            </a:pPr>
            <a:r>
              <a:rPr lang="tr-TR" sz="2800" dirty="0"/>
              <a:t>• Boş zamanlar yaratmak ve bu zamanları değerlendirmenin kişinin kaygısının azalması, akranlarıyla paylaşımda bulunması, mutluluk hormonu salgılaması gibi yararları vardır.</a:t>
            </a:r>
          </a:p>
          <a:p>
            <a:pPr marL="0" indent="0">
              <a:buNone/>
            </a:pPr>
            <a:r>
              <a:rPr lang="tr-TR" sz="2800" dirty="0"/>
              <a:t>• Çocukları sürekli sorumluluğa boğmak ona ait özgür bir zamanın olmaması stresli, mutsuz ve gergin hissetmesine sebep olur. Böyle olunca çocuk kendini yatıştıracak, arkadaş edineceği ve sosyal becerilerinin gelişeceği aktiviteler yapamaz. </a:t>
            </a:r>
          </a:p>
        </p:txBody>
      </p:sp>
    </p:spTree>
    <p:extLst>
      <p:ext uri="{BB962C8B-B14F-4D97-AF65-F5344CB8AC3E}">
        <p14:creationId xmlns:p14="http://schemas.microsoft.com/office/powerpoint/2010/main" val="42115709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391886"/>
            <a:ext cx="10058400" cy="2237620"/>
          </a:xfrm>
        </p:spPr>
        <p:txBody>
          <a:bodyPr>
            <a:normAutofit fontScale="90000"/>
          </a:bodyPr>
          <a:lstStyle/>
          <a:p>
            <a:br>
              <a:rPr lang="tr-TR" dirty="0"/>
            </a:br>
            <a:br>
              <a:rPr lang="tr-TR" dirty="0"/>
            </a:br>
            <a:br>
              <a:rPr lang="tr-TR" dirty="0"/>
            </a:br>
            <a:r>
              <a:rPr lang="tr-TR" sz="4900" dirty="0"/>
              <a:t>Boş Zamanı Değerlendirme Becerisinin Kazandırılması İçin Aileler Neler Yapmalı?</a:t>
            </a:r>
            <a:br>
              <a:rPr lang="tr-TR" sz="4900" dirty="0"/>
            </a:br>
            <a:endParaRPr lang="tr-TR" sz="4900" dirty="0"/>
          </a:p>
        </p:txBody>
      </p:sp>
      <p:sp>
        <p:nvSpPr>
          <p:cNvPr id="3" name="İçerik Yer Tutucusu 2"/>
          <p:cNvSpPr>
            <a:spLocks noGrp="1"/>
          </p:cNvSpPr>
          <p:nvPr>
            <p:ph idx="1"/>
          </p:nvPr>
        </p:nvSpPr>
        <p:spPr>
          <a:xfrm>
            <a:off x="809897" y="1845734"/>
            <a:ext cx="10058400" cy="4023360"/>
          </a:xfrm>
        </p:spPr>
        <p:txBody>
          <a:bodyPr>
            <a:normAutofit fontScale="92500"/>
          </a:bodyPr>
          <a:lstStyle/>
          <a:p>
            <a:pPr marL="0" indent="0">
              <a:buNone/>
            </a:pPr>
            <a:r>
              <a:rPr lang="tr-TR" sz="2800" dirty="0"/>
              <a:t>• Öncelikli olarak boş zamanlarda size iyi gelecek kitap okuma,</a:t>
            </a:r>
          </a:p>
          <a:p>
            <a:pPr marL="0" indent="0">
              <a:buNone/>
            </a:pPr>
            <a:r>
              <a:rPr lang="tr-TR" sz="2800" dirty="0"/>
              <a:t>müzik dinleme, film izleme, spor yapmak gibi aktivitelerde</a:t>
            </a:r>
          </a:p>
          <a:p>
            <a:pPr marL="0" indent="0">
              <a:buNone/>
            </a:pPr>
            <a:r>
              <a:rPr lang="tr-TR" sz="2800" dirty="0"/>
              <a:t>bulunarak çocuğunuza model olun.</a:t>
            </a:r>
          </a:p>
          <a:p>
            <a:pPr marL="0" indent="0">
              <a:buNone/>
            </a:pPr>
            <a:r>
              <a:rPr lang="tr-TR" sz="2800" dirty="0"/>
              <a:t>• Çocuğunuzun seveceği ve ona iyi gelecek aktiviteleri</a:t>
            </a:r>
          </a:p>
          <a:p>
            <a:pPr marL="0" indent="0">
              <a:buNone/>
            </a:pPr>
            <a:r>
              <a:rPr lang="tr-TR" sz="2800" dirty="0"/>
              <a:t>keşfetmesi için farkı deneyimlerde bulunmasını sağlayın.</a:t>
            </a:r>
          </a:p>
          <a:p>
            <a:pPr marL="0" indent="0">
              <a:buNone/>
            </a:pPr>
            <a:r>
              <a:rPr lang="tr-TR" sz="2800" dirty="0"/>
              <a:t>• Boş zamanlarda yapılan aktivitelerin olumlu etkileri hakkında</a:t>
            </a:r>
          </a:p>
          <a:p>
            <a:pPr marL="0" indent="0">
              <a:buNone/>
            </a:pPr>
            <a:r>
              <a:rPr lang="tr-TR" sz="2800" dirty="0"/>
              <a:t>sohbet edin.</a:t>
            </a:r>
          </a:p>
        </p:txBody>
      </p:sp>
    </p:spTree>
    <p:extLst>
      <p:ext uri="{BB962C8B-B14F-4D97-AF65-F5344CB8AC3E}">
        <p14:creationId xmlns:p14="http://schemas.microsoft.com/office/powerpoint/2010/main" val="24697676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5400" dirty="0"/>
              <a:t>Bir Günü veya Haftayı Planlama</a:t>
            </a:r>
          </a:p>
        </p:txBody>
      </p:sp>
      <p:sp>
        <p:nvSpPr>
          <p:cNvPr id="3" name="İçerik Yer Tutucusu 2"/>
          <p:cNvSpPr>
            <a:spLocks noGrp="1"/>
          </p:cNvSpPr>
          <p:nvPr>
            <p:ph idx="1"/>
          </p:nvPr>
        </p:nvSpPr>
        <p:spPr/>
        <p:txBody>
          <a:bodyPr>
            <a:normAutofit/>
          </a:bodyPr>
          <a:lstStyle/>
          <a:p>
            <a:pPr marL="0" indent="0">
              <a:buNone/>
            </a:pPr>
            <a:endParaRPr lang="tr-TR" sz="2800" dirty="0"/>
          </a:p>
          <a:p>
            <a:pPr marL="0" indent="0">
              <a:buNone/>
            </a:pPr>
            <a:r>
              <a:rPr lang="tr-TR" sz="2800" dirty="0"/>
              <a:t>• Planlama yapılırken yapılacak işlerin öncelik sırasına konulması, araya dinlenme ve eğlenme zamanlarının yerleştirilmesi önemlidir.</a:t>
            </a:r>
          </a:p>
          <a:p>
            <a:pPr marL="0" indent="0">
              <a:buNone/>
            </a:pPr>
            <a:r>
              <a:rPr lang="tr-TR" sz="2800" dirty="0"/>
              <a:t>• Yapılacak işlerin iyi bir şekilde planlanması çocuğun okul, özel ve sosyal yaşamında kendini mutlu hissetmesine yardımcı olur.</a:t>
            </a:r>
          </a:p>
        </p:txBody>
      </p:sp>
    </p:spTree>
    <p:extLst>
      <p:ext uri="{BB962C8B-B14F-4D97-AF65-F5344CB8AC3E}">
        <p14:creationId xmlns:p14="http://schemas.microsoft.com/office/powerpoint/2010/main" val="31014752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130629"/>
            <a:ext cx="10058400" cy="1867989"/>
          </a:xfrm>
        </p:spPr>
        <p:txBody>
          <a:bodyPr>
            <a:noAutofit/>
          </a:bodyPr>
          <a:lstStyle/>
          <a:p>
            <a:br>
              <a:rPr lang="tr-TR" dirty="0"/>
            </a:br>
            <a:br>
              <a:rPr lang="tr-TR" dirty="0"/>
            </a:br>
            <a:r>
              <a:rPr lang="tr-TR" sz="4400" dirty="0"/>
              <a:t>Bir Günü veya Haftayı Planlama Becerisinin Kazandırılması İçin Aileler Neler Yapmalı?</a:t>
            </a:r>
          </a:p>
        </p:txBody>
      </p:sp>
      <p:sp>
        <p:nvSpPr>
          <p:cNvPr id="3" name="İçerik Yer Tutucusu 2"/>
          <p:cNvSpPr>
            <a:spLocks noGrp="1"/>
          </p:cNvSpPr>
          <p:nvPr>
            <p:ph idx="1"/>
          </p:nvPr>
        </p:nvSpPr>
        <p:spPr>
          <a:xfrm>
            <a:off x="992777" y="1937174"/>
            <a:ext cx="10058400" cy="4023360"/>
          </a:xfrm>
        </p:spPr>
        <p:txBody>
          <a:bodyPr>
            <a:normAutofit lnSpcReduction="10000"/>
          </a:bodyPr>
          <a:lstStyle/>
          <a:p>
            <a:pPr marL="0" indent="0">
              <a:buNone/>
            </a:pPr>
            <a:r>
              <a:rPr lang="tr-TR" sz="2800" dirty="0"/>
              <a:t>• Haftalık plan yapmanın neler sağlayacağı, hiç plan yapmayan kişinin yaşamının nasıl olacağı, bir gününü nasıl planlamak istediğini sorarak sohbet başlatın.</a:t>
            </a:r>
          </a:p>
          <a:p>
            <a:pPr marL="0" indent="0">
              <a:buNone/>
            </a:pPr>
            <a:r>
              <a:rPr lang="tr-TR" sz="2800" dirty="0"/>
              <a:t>• Siz de günlük planlar hazırlayarak çocuğunuza model olun.</a:t>
            </a:r>
          </a:p>
          <a:p>
            <a:pPr marL="0" indent="0">
              <a:buNone/>
            </a:pPr>
            <a:r>
              <a:rPr lang="tr-TR" sz="2800" dirty="0"/>
              <a:t>• Okuldan geldikten sonra, ödevlerini yapmadan önce yapılacaklar gibi çocuğun planını aşamalı bir şekilde yapmasını sağlayın.</a:t>
            </a:r>
          </a:p>
          <a:p>
            <a:pPr marL="0" indent="0">
              <a:buNone/>
            </a:pPr>
            <a:r>
              <a:rPr lang="tr-TR" sz="2800" dirty="0"/>
              <a:t>• Çocuğunuzun yaptığı planları takdir edin.</a:t>
            </a:r>
          </a:p>
        </p:txBody>
      </p:sp>
    </p:spTree>
    <p:extLst>
      <p:ext uri="{BB962C8B-B14F-4D97-AF65-F5344CB8AC3E}">
        <p14:creationId xmlns:p14="http://schemas.microsoft.com/office/powerpoint/2010/main" val="844028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dirty="0"/>
              <a:t>ÖZ DİSİPLİN NEDİR?</a:t>
            </a:r>
          </a:p>
        </p:txBody>
      </p:sp>
      <p:sp>
        <p:nvSpPr>
          <p:cNvPr id="3" name="İçerik Yer Tutucusu 2"/>
          <p:cNvSpPr>
            <a:spLocks noGrp="1"/>
          </p:cNvSpPr>
          <p:nvPr>
            <p:ph idx="1"/>
          </p:nvPr>
        </p:nvSpPr>
        <p:spPr/>
        <p:txBody>
          <a:bodyPr/>
          <a:lstStyle/>
          <a:p>
            <a:pPr marL="0" indent="0">
              <a:buNone/>
            </a:pPr>
            <a:r>
              <a:rPr lang="tr-TR" dirty="0"/>
              <a:t>• </a:t>
            </a:r>
            <a:r>
              <a:rPr lang="tr-TR" sz="2800" dirty="0"/>
              <a:t>Öz disiplin; kişinin isteklerini ve dürtülerini kontrol</a:t>
            </a:r>
          </a:p>
          <a:p>
            <a:pPr marL="0" indent="0">
              <a:buNone/>
            </a:pPr>
            <a:r>
              <a:rPr lang="tr-TR" sz="2800" dirty="0"/>
              <a:t>edebilmesi, uzun vadeli hedefler uğruna anlık doyumlarından</a:t>
            </a:r>
          </a:p>
          <a:p>
            <a:pPr marL="0" indent="0">
              <a:buNone/>
            </a:pPr>
            <a:r>
              <a:rPr lang="tr-TR" sz="2800" dirty="0"/>
              <a:t>vazgeçebilme becerisidir(Budak, 2009).</a:t>
            </a:r>
          </a:p>
          <a:p>
            <a:pPr marL="0" indent="0">
              <a:buNone/>
            </a:pPr>
            <a:r>
              <a:rPr lang="tr-TR" sz="2800" dirty="0"/>
              <a:t>• Öz disiplin; dışsal ödül beklentisi veya cezalandırılma korkusu</a:t>
            </a:r>
          </a:p>
          <a:p>
            <a:pPr marL="0" indent="0">
              <a:buNone/>
            </a:pPr>
            <a:r>
              <a:rPr lang="tr-TR" sz="2800" dirty="0"/>
              <a:t>olmaksızın içsel faktörler tarafından motive edilen</a:t>
            </a:r>
          </a:p>
          <a:p>
            <a:pPr marL="0" indent="0">
              <a:buNone/>
            </a:pPr>
            <a:r>
              <a:rPr lang="tr-TR" sz="2800" dirty="0"/>
              <a:t>davranışlardır. </a:t>
            </a:r>
            <a:r>
              <a:rPr lang="tr-TR" sz="2800" dirty="0" err="1"/>
              <a:t>Dreikurs</a:t>
            </a:r>
            <a:r>
              <a:rPr lang="tr-TR" sz="2800" dirty="0"/>
              <a:t> ve </a:t>
            </a:r>
            <a:r>
              <a:rPr lang="tr-TR" sz="2800" dirty="0" err="1"/>
              <a:t>Cassel</a:t>
            </a:r>
            <a:r>
              <a:rPr lang="tr-TR" sz="2800" dirty="0"/>
              <a:t> (1972) </a:t>
            </a:r>
          </a:p>
        </p:txBody>
      </p:sp>
    </p:spTree>
    <p:extLst>
      <p:ext uri="{BB962C8B-B14F-4D97-AF65-F5344CB8AC3E}">
        <p14:creationId xmlns:p14="http://schemas.microsoft.com/office/powerpoint/2010/main" val="36531357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dirty="0"/>
              <a:t>Zamanın Farkında Olmak</a:t>
            </a:r>
          </a:p>
        </p:txBody>
      </p:sp>
      <p:sp>
        <p:nvSpPr>
          <p:cNvPr id="3" name="İçerik Yer Tutucusu 2"/>
          <p:cNvSpPr>
            <a:spLocks noGrp="1"/>
          </p:cNvSpPr>
          <p:nvPr>
            <p:ph idx="1"/>
          </p:nvPr>
        </p:nvSpPr>
        <p:spPr/>
        <p:txBody>
          <a:bodyPr>
            <a:normAutofit/>
          </a:bodyPr>
          <a:lstStyle/>
          <a:p>
            <a:pPr marL="0" indent="0">
              <a:buNone/>
            </a:pPr>
            <a:r>
              <a:rPr lang="tr-TR" sz="2800" dirty="0"/>
              <a:t>• Zamanın farkında olmak kişinin plan yapmasını ve yaptığı planı uygulamasını kolaylaştırır.</a:t>
            </a:r>
          </a:p>
          <a:p>
            <a:pPr marL="0" indent="0">
              <a:buNone/>
            </a:pPr>
            <a:r>
              <a:rPr lang="tr-TR" sz="2800" dirty="0"/>
              <a:t>• Zamanın farkında olmak kişinin yaptığı aktivitelerde geçirdiği zamanın farkında olmasıdır. Zamanın farkında olmayan çocuk günlük hayatta servisi kaçırma, sınavda süresi yetmediği için sınavı tamamlayamama, derse geç kalma, ödevlerini yetiştirememe gibi sorunlarla karşılaşır.</a:t>
            </a:r>
          </a:p>
        </p:txBody>
      </p:sp>
    </p:spTree>
    <p:extLst>
      <p:ext uri="{BB962C8B-B14F-4D97-AF65-F5344CB8AC3E}">
        <p14:creationId xmlns:p14="http://schemas.microsoft.com/office/powerpoint/2010/main" val="10340742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Zamanın Farkında Olma Becerisi Kazandırmak İçin Aileler Neler Yapmalı?</a:t>
            </a:r>
          </a:p>
        </p:txBody>
      </p:sp>
      <p:sp>
        <p:nvSpPr>
          <p:cNvPr id="3" name="İçerik Yer Tutucusu 2"/>
          <p:cNvSpPr>
            <a:spLocks noGrp="1"/>
          </p:cNvSpPr>
          <p:nvPr>
            <p:ph idx="1"/>
          </p:nvPr>
        </p:nvSpPr>
        <p:spPr/>
        <p:txBody>
          <a:bodyPr>
            <a:normAutofit fontScale="85000" lnSpcReduction="10000"/>
          </a:bodyPr>
          <a:lstStyle/>
          <a:p>
            <a:pPr marL="0" indent="0">
              <a:buNone/>
            </a:pPr>
            <a:r>
              <a:rPr lang="tr-TR" sz="2800" dirty="0"/>
              <a:t>• Bakacağın bir saat olmadan zamanın geçtiğini nasıl anlarsın?</a:t>
            </a:r>
          </a:p>
          <a:p>
            <a:pPr marL="0" indent="0">
              <a:buNone/>
            </a:pPr>
            <a:r>
              <a:rPr lang="tr-TR" sz="2800" dirty="0"/>
              <a:t>Ders çalışırken mi zaman daha hızlı geçer yoksa oynarken mi?</a:t>
            </a:r>
          </a:p>
          <a:p>
            <a:pPr marL="0" indent="0">
              <a:buNone/>
            </a:pPr>
            <a:r>
              <a:rPr lang="tr-TR" sz="2800" dirty="0"/>
              <a:t>Bilgisayar oynarken bilgisayarı kapatma zamanın geldiğini</a:t>
            </a:r>
          </a:p>
          <a:p>
            <a:pPr marL="0" indent="0">
              <a:buNone/>
            </a:pPr>
            <a:r>
              <a:rPr lang="tr-TR" sz="2800" dirty="0"/>
              <a:t>nasıl anlarsın? gibi sorular sorarak sohbet başlatın.</a:t>
            </a:r>
          </a:p>
          <a:p>
            <a:pPr marL="0" indent="0">
              <a:buNone/>
            </a:pPr>
            <a:r>
              <a:rPr lang="tr-TR" sz="2800" dirty="0"/>
              <a:t>• Biraz sonra, biraz vakit geçsin gibi sözcükler yerine çocuğunuz</a:t>
            </a:r>
          </a:p>
          <a:p>
            <a:pPr marL="0" indent="0">
              <a:buNone/>
            </a:pPr>
            <a:r>
              <a:rPr lang="tr-TR" sz="2800" dirty="0"/>
              <a:t>saati bilmiyorsa bile saat üzerinde ‘’uzun çubuk buraya</a:t>
            </a:r>
          </a:p>
          <a:p>
            <a:pPr marL="0" indent="0">
              <a:buNone/>
            </a:pPr>
            <a:r>
              <a:rPr lang="tr-TR" sz="2800" dirty="0"/>
              <a:t>geldiğinde dışarı çıkacağız’’ diye açıklama yapın.</a:t>
            </a:r>
          </a:p>
        </p:txBody>
      </p:sp>
    </p:spTree>
    <p:extLst>
      <p:ext uri="{BB962C8B-B14F-4D97-AF65-F5344CB8AC3E}">
        <p14:creationId xmlns:p14="http://schemas.microsoft.com/office/powerpoint/2010/main" val="16023611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Zamanın Farkında Olma Becerisi Kazandırmak İçin Aileler Neler Yapmalı?</a:t>
            </a:r>
          </a:p>
        </p:txBody>
      </p:sp>
      <p:sp>
        <p:nvSpPr>
          <p:cNvPr id="3" name="İçerik Yer Tutucusu 2"/>
          <p:cNvSpPr>
            <a:spLocks noGrp="1"/>
          </p:cNvSpPr>
          <p:nvPr>
            <p:ph idx="1"/>
          </p:nvPr>
        </p:nvSpPr>
        <p:spPr/>
        <p:txBody>
          <a:bodyPr>
            <a:normAutofit/>
          </a:bodyPr>
          <a:lstStyle/>
          <a:p>
            <a:pPr marL="0" indent="0">
              <a:buNone/>
            </a:pPr>
            <a:endParaRPr lang="tr-TR" sz="2800" dirty="0"/>
          </a:p>
          <a:p>
            <a:pPr marL="0" indent="0">
              <a:buNone/>
            </a:pPr>
            <a:r>
              <a:rPr lang="tr-TR" sz="2800" dirty="0"/>
              <a:t>• Çocuğunuzla beraber bir plan yaptığınızda zaman ve süre kavramlarını kullanın, ‘’ 10 dakika sonra çıkıyoruz’’ vb.</a:t>
            </a:r>
          </a:p>
          <a:p>
            <a:pPr marL="0" indent="0">
              <a:buNone/>
            </a:pPr>
            <a:r>
              <a:rPr lang="tr-TR" sz="2800" dirty="0"/>
              <a:t>• Siz de ‘’Saat 9’da uyanacağım’’, ‘’ Bugün saat 11’ de doktor randevum var’’ gibi zaman ve süre sözcükleri kullanarak çocuğunuza model olun.</a:t>
            </a:r>
          </a:p>
        </p:txBody>
      </p:sp>
    </p:spTree>
    <p:extLst>
      <p:ext uri="{BB962C8B-B14F-4D97-AF65-F5344CB8AC3E}">
        <p14:creationId xmlns:p14="http://schemas.microsoft.com/office/powerpoint/2010/main" val="15880249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Yapacağı Bir İşin Ne Kadar Süreceğini Öngörme</a:t>
            </a:r>
          </a:p>
        </p:txBody>
      </p:sp>
      <p:sp>
        <p:nvSpPr>
          <p:cNvPr id="3" name="İçerik Yer Tutucusu 2"/>
          <p:cNvSpPr>
            <a:spLocks noGrp="1"/>
          </p:cNvSpPr>
          <p:nvPr>
            <p:ph idx="1"/>
          </p:nvPr>
        </p:nvSpPr>
        <p:spPr/>
        <p:txBody>
          <a:bodyPr>
            <a:normAutofit/>
          </a:bodyPr>
          <a:lstStyle/>
          <a:p>
            <a:pPr marL="0" indent="0">
              <a:buNone/>
            </a:pPr>
            <a:endParaRPr lang="tr-TR" sz="2800" dirty="0"/>
          </a:p>
          <a:p>
            <a:pPr marL="0" indent="0">
              <a:buNone/>
            </a:pPr>
            <a:r>
              <a:rPr lang="tr-TR" sz="2800" dirty="0"/>
              <a:t>• Çocuğun bir ödevini ne kadar sürede bitireceğini, alışveriş yapma gibi bir işinin ne kadar süreceğini öngörmesi planlarını uygulamada daha başarılı olmasını sağlar.</a:t>
            </a:r>
          </a:p>
          <a:p>
            <a:pPr marL="0" indent="0">
              <a:buNone/>
            </a:pPr>
            <a:r>
              <a:rPr lang="tr-TR" sz="2800" dirty="0"/>
              <a:t>• Bir işin ne kadar süreceğini öngörme üst düzey bir bilişsel beceridir. Bu beceriyi kazanmak için zamanın farkında olmak ve saati takip edebilmek gerekir.</a:t>
            </a:r>
          </a:p>
        </p:txBody>
      </p:sp>
    </p:spTree>
    <p:extLst>
      <p:ext uri="{BB962C8B-B14F-4D97-AF65-F5344CB8AC3E}">
        <p14:creationId xmlns:p14="http://schemas.microsoft.com/office/powerpoint/2010/main" val="31544974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1520" y="248195"/>
            <a:ext cx="10620103" cy="1597540"/>
          </a:xfrm>
        </p:spPr>
        <p:txBody>
          <a:bodyPr>
            <a:normAutofit fontScale="90000"/>
          </a:bodyPr>
          <a:lstStyle/>
          <a:p>
            <a:r>
              <a:rPr lang="tr-TR" dirty="0"/>
              <a:t>Yapacağı Bir İşin Ne Kadar Süreceğini Öngörme Becerisi Kazandırmak İçin Aileler Neler Yapmalı?</a:t>
            </a:r>
          </a:p>
        </p:txBody>
      </p:sp>
      <p:sp>
        <p:nvSpPr>
          <p:cNvPr id="3" name="İçerik Yer Tutucusu 2"/>
          <p:cNvSpPr>
            <a:spLocks noGrp="1"/>
          </p:cNvSpPr>
          <p:nvPr>
            <p:ph idx="1"/>
          </p:nvPr>
        </p:nvSpPr>
        <p:spPr/>
        <p:txBody>
          <a:bodyPr>
            <a:normAutofit lnSpcReduction="10000"/>
          </a:bodyPr>
          <a:lstStyle/>
          <a:p>
            <a:pPr marL="0" indent="0">
              <a:buNone/>
            </a:pPr>
            <a:r>
              <a:rPr lang="tr-TR" sz="2800" dirty="0"/>
              <a:t>• Çocuğunuzla bir aktivite yapmadan önce bunun ne kadar süreceğiyle ilgili ‘’zamanı tahmin et’’ oyunu oynayabilirsiniz.</a:t>
            </a:r>
          </a:p>
          <a:p>
            <a:pPr marL="0" indent="0">
              <a:buNone/>
            </a:pPr>
            <a:r>
              <a:rPr lang="tr-TR" sz="2800" dirty="0"/>
              <a:t>• Bir planlama yaptığınızda sesli şekilde işin ne kadar süreceğini, olası aksilikleri söyleyerek çocuğunuza model olun.</a:t>
            </a:r>
          </a:p>
          <a:p>
            <a:pPr marL="0" indent="0">
              <a:buNone/>
            </a:pPr>
            <a:r>
              <a:rPr lang="tr-TR" sz="2800" dirty="0"/>
              <a:t>• Bir yere geç kaldığınızda veya yapmanız gerekenler yetişmediğinde nedenler üzerine konuşun. Bunları ortadan kaldırmak için neler yapabileceğinizi planlayın.</a:t>
            </a:r>
          </a:p>
        </p:txBody>
      </p:sp>
    </p:spTree>
    <p:extLst>
      <p:ext uri="{BB962C8B-B14F-4D97-AF65-F5344CB8AC3E}">
        <p14:creationId xmlns:p14="http://schemas.microsoft.com/office/powerpoint/2010/main" val="31340565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Koşulsuz Sevgi Gösterin </a:t>
            </a:r>
          </a:p>
        </p:txBody>
      </p:sp>
      <p:sp>
        <p:nvSpPr>
          <p:cNvPr id="3" name="İçerik Yer Tutucusu 2"/>
          <p:cNvSpPr>
            <a:spLocks noGrp="1"/>
          </p:cNvSpPr>
          <p:nvPr>
            <p:ph idx="1"/>
          </p:nvPr>
        </p:nvSpPr>
        <p:spPr/>
        <p:txBody>
          <a:bodyPr/>
          <a:lstStyle/>
          <a:p>
            <a:pPr marL="0" indent="0">
              <a:buNone/>
            </a:pPr>
            <a:endParaRPr lang="tr-TR" dirty="0"/>
          </a:p>
          <a:p>
            <a:pPr marL="0" indent="0">
              <a:buNone/>
            </a:pPr>
            <a:r>
              <a:rPr lang="tr-TR" sz="2800" dirty="0"/>
              <a:t>Düşünceleri, fikirleri önemsenen, koşulsuz sevgi gösterilen ve yetişkinler tarafından dinlenen çocuk davranışlarını düzenleme ve öz disiplin geliştirmede daha başarılı olacaktır. </a:t>
            </a:r>
          </a:p>
        </p:txBody>
      </p:sp>
    </p:spTree>
    <p:extLst>
      <p:ext uri="{BB962C8B-B14F-4D97-AF65-F5344CB8AC3E}">
        <p14:creationId xmlns:p14="http://schemas.microsoft.com/office/powerpoint/2010/main" val="15679642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KAYNAKÇA</a:t>
            </a:r>
          </a:p>
        </p:txBody>
      </p:sp>
      <p:sp>
        <p:nvSpPr>
          <p:cNvPr id="3" name="İçerik Yer Tutucusu 2"/>
          <p:cNvSpPr>
            <a:spLocks noGrp="1"/>
          </p:cNvSpPr>
          <p:nvPr>
            <p:ph idx="1"/>
          </p:nvPr>
        </p:nvSpPr>
        <p:spPr/>
        <p:txBody>
          <a:bodyPr>
            <a:normAutofit/>
          </a:bodyPr>
          <a:lstStyle/>
          <a:p>
            <a:pPr marL="0" indent="0">
              <a:buNone/>
            </a:pPr>
            <a:r>
              <a:rPr lang="tr-TR" dirty="0"/>
              <a:t>• Ataş, A.,</a:t>
            </a:r>
            <a:r>
              <a:rPr lang="tr-TR" dirty="0" err="1"/>
              <a:t>Efeçınar,İ</a:t>
            </a:r>
            <a:r>
              <a:rPr lang="tr-TR" dirty="0"/>
              <a:t>.(2017).Çocuklar İçin Gerçek Yaşam Becerileri. Remzi </a:t>
            </a:r>
            <a:r>
              <a:rPr lang="tr-TR" dirty="0" err="1"/>
              <a:t>Kitabevi,İstanbul</a:t>
            </a:r>
            <a:endParaRPr lang="tr-TR" dirty="0"/>
          </a:p>
          <a:p>
            <a:pPr marL="0" indent="0">
              <a:buNone/>
            </a:pPr>
            <a:r>
              <a:rPr lang="tr-TR" dirty="0"/>
              <a:t>• Eriş, B., </a:t>
            </a:r>
            <a:r>
              <a:rPr lang="tr-TR" dirty="0" err="1"/>
              <a:t>Sekman</a:t>
            </a:r>
            <a:r>
              <a:rPr lang="tr-TR" dirty="0"/>
              <a:t>, M. (2017). Çocuklar Nasıl Başarır? Alfa Eğitim, İstanbul.</a:t>
            </a:r>
          </a:p>
          <a:p>
            <a:pPr marL="0" indent="0">
              <a:buNone/>
            </a:pPr>
            <a:r>
              <a:rPr lang="tr-TR" dirty="0"/>
              <a:t>• Şirin, S., (2019). Yetişin Çocuklar. Doğan Kitap, İstanbul.</a:t>
            </a:r>
          </a:p>
          <a:p>
            <a:pPr marL="0" indent="0">
              <a:buNone/>
            </a:pPr>
            <a:r>
              <a:rPr lang="tr-TR" dirty="0"/>
              <a:t>• Yavuzer, H. (1995). Çocuk Eğitimi El Kitabı. Remzi Kitabevi, İstanbul.</a:t>
            </a:r>
          </a:p>
          <a:p>
            <a:pPr marL="0" indent="0">
              <a:buNone/>
            </a:pPr>
            <a:r>
              <a:rPr lang="tr-TR" dirty="0"/>
              <a:t>• Şimşir, Z. (2007). Üniversite Öğrencilerinin Yaşamında Öz-Disiplin: Azim, Yaşam Doyumu ve Huzur Bağlamında Karma Bir Araştırma. Yayımlanmış doktora tezi.</a:t>
            </a:r>
          </a:p>
          <a:p>
            <a:pPr marL="0" indent="0">
              <a:buNone/>
            </a:pPr>
            <a:r>
              <a:rPr lang="tr-TR" dirty="0"/>
              <a:t>Necmettin Erbakan Üniversitesi Eğitim Bilimleri Enstitüsü, Konya.</a:t>
            </a:r>
          </a:p>
        </p:txBody>
      </p:sp>
    </p:spTree>
    <p:extLst>
      <p:ext uri="{BB962C8B-B14F-4D97-AF65-F5344CB8AC3E}">
        <p14:creationId xmlns:p14="http://schemas.microsoft.com/office/powerpoint/2010/main" val="1408310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dirty="0"/>
              <a:t>ÖZ DİSİPLİNİN YARARLARI</a:t>
            </a:r>
          </a:p>
        </p:txBody>
      </p:sp>
      <p:sp>
        <p:nvSpPr>
          <p:cNvPr id="3" name="İçerik Yer Tutucusu 2"/>
          <p:cNvSpPr>
            <a:spLocks noGrp="1"/>
          </p:cNvSpPr>
          <p:nvPr>
            <p:ph idx="1"/>
          </p:nvPr>
        </p:nvSpPr>
        <p:spPr/>
        <p:txBody>
          <a:bodyPr/>
          <a:lstStyle/>
          <a:p>
            <a:pPr marL="0" indent="0">
              <a:buNone/>
            </a:pPr>
            <a:r>
              <a:rPr lang="tr-TR" sz="3600" dirty="0"/>
              <a:t>• Tembelliğin, utangaçlığın, korkunun ve kötü alışkanlıkların üstesinden gelmesine,</a:t>
            </a:r>
          </a:p>
          <a:p>
            <a:pPr marL="0" indent="0">
              <a:buNone/>
            </a:pPr>
            <a:r>
              <a:rPr lang="tr-TR" sz="3600" dirty="0"/>
              <a:t>• Görev ve sorumlulukların yerine getirilmesine,</a:t>
            </a:r>
          </a:p>
          <a:p>
            <a:pPr marL="0" indent="0">
              <a:buNone/>
            </a:pPr>
            <a:r>
              <a:rPr lang="tr-TR" sz="3600" dirty="0"/>
              <a:t>• Akademik başarının artmasına,</a:t>
            </a:r>
          </a:p>
        </p:txBody>
      </p:sp>
    </p:spTree>
    <p:extLst>
      <p:ext uri="{BB962C8B-B14F-4D97-AF65-F5344CB8AC3E}">
        <p14:creationId xmlns:p14="http://schemas.microsoft.com/office/powerpoint/2010/main" val="158033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dirty="0"/>
              <a:t>ÖZ DİSİPLİNİN YARARLARI</a:t>
            </a:r>
          </a:p>
        </p:txBody>
      </p:sp>
      <p:sp>
        <p:nvSpPr>
          <p:cNvPr id="3" name="İçerik Yer Tutucusu 2"/>
          <p:cNvSpPr>
            <a:spLocks noGrp="1"/>
          </p:cNvSpPr>
          <p:nvPr>
            <p:ph idx="1"/>
          </p:nvPr>
        </p:nvSpPr>
        <p:spPr/>
        <p:txBody>
          <a:bodyPr>
            <a:normAutofit/>
          </a:bodyPr>
          <a:lstStyle/>
          <a:p>
            <a:pPr marL="0" indent="0">
              <a:buNone/>
            </a:pPr>
            <a:r>
              <a:rPr lang="tr-TR" sz="3200" dirty="0"/>
              <a:t>• Zamanı etkili kullanabilmesine,</a:t>
            </a:r>
          </a:p>
          <a:p>
            <a:pPr marL="0" indent="0">
              <a:buNone/>
            </a:pPr>
            <a:r>
              <a:rPr lang="tr-TR" sz="3200" dirty="0"/>
              <a:t>• Sağlıklı yeme alışkanlığı elde etmesine ve yeme alışkınlarını</a:t>
            </a:r>
          </a:p>
          <a:p>
            <a:pPr marL="0" indent="0">
              <a:buNone/>
            </a:pPr>
            <a:r>
              <a:rPr lang="tr-TR" sz="3200" dirty="0"/>
              <a:t>kontrol etmesine,</a:t>
            </a:r>
          </a:p>
          <a:p>
            <a:pPr marL="0" indent="0">
              <a:buNone/>
            </a:pPr>
            <a:r>
              <a:rPr lang="tr-TR" sz="3200" dirty="0"/>
              <a:t>• Fikirlerini dile getirme becerisine sahip olmasına,</a:t>
            </a:r>
          </a:p>
          <a:p>
            <a:pPr marL="0" indent="0">
              <a:buNone/>
            </a:pPr>
            <a:r>
              <a:rPr lang="tr-TR" sz="3200" dirty="0"/>
              <a:t>• Dikkat becerisinin gelişmesine,</a:t>
            </a:r>
          </a:p>
        </p:txBody>
      </p:sp>
    </p:spTree>
    <p:extLst>
      <p:ext uri="{BB962C8B-B14F-4D97-AF65-F5344CB8AC3E}">
        <p14:creationId xmlns:p14="http://schemas.microsoft.com/office/powerpoint/2010/main" val="2738144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5400" dirty="0"/>
              <a:t>ÖZ DİSİPLİNİN YARARLARI</a:t>
            </a:r>
            <a:br>
              <a:rPr lang="tr-TR" dirty="0"/>
            </a:br>
            <a:endParaRPr lang="tr-TR" dirty="0"/>
          </a:p>
        </p:txBody>
      </p:sp>
      <p:sp>
        <p:nvSpPr>
          <p:cNvPr id="3" name="İçerik Yer Tutucusu 2"/>
          <p:cNvSpPr>
            <a:spLocks noGrp="1"/>
          </p:cNvSpPr>
          <p:nvPr>
            <p:ph idx="1"/>
          </p:nvPr>
        </p:nvSpPr>
        <p:spPr/>
        <p:txBody>
          <a:bodyPr>
            <a:normAutofit fontScale="92500"/>
          </a:bodyPr>
          <a:lstStyle/>
          <a:p>
            <a:pPr marL="0" indent="0">
              <a:buNone/>
            </a:pPr>
            <a:r>
              <a:rPr lang="tr-TR" sz="3200" dirty="0"/>
              <a:t>• Hedefler doğrultusunda eyleme geçmesine,</a:t>
            </a:r>
          </a:p>
          <a:p>
            <a:pPr marL="0" indent="0">
              <a:buNone/>
            </a:pPr>
            <a:r>
              <a:rPr lang="tr-TR" sz="3200" dirty="0"/>
              <a:t>• Davranışının sorumluluğunu alabilmesine,</a:t>
            </a:r>
          </a:p>
          <a:p>
            <a:pPr marL="0" indent="0">
              <a:buNone/>
            </a:pPr>
            <a:r>
              <a:rPr lang="tr-TR" sz="3200" dirty="0"/>
              <a:t>• Özgüveni yüksek bireyler olmasına,</a:t>
            </a:r>
          </a:p>
          <a:p>
            <a:pPr marL="0" indent="0">
              <a:buNone/>
            </a:pPr>
            <a:r>
              <a:rPr lang="tr-TR" sz="3200" dirty="0"/>
              <a:t> • Çocuğun aile, okul ve toplum içerisinde mutlu bir şekilde yaşamasını, toplum tarafından kabul edilen davranışlar sergilemesini, kontrollü ve makul davranışlarda bulunmasına yardımcı olmaktır.</a:t>
            </a:r>
          </a:p>
        </p:txBody>
      </p:sp>
    </p:spTree>
    <p:extLst>
      <p:ext uri="{BB962C8B-B14F-4D97-AF65-F5344CB8AC3E}">
        <p14:creationId xmlns:p14="http://schemas.microsoft.com/office/powerpoint/2010/main" val="1749658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5400" dirty="0"/>
              <a:t>Öz Disiplin- Akademik Başarı</a:t>
            </a:r>
          </a:p>
        </p:txBody>
      </p:sp>
      <p:sp>
        <p:nvSpPr>
          <p:cNvPr id="3" name="İçerik Yer Tutucusu 2"/>
          <p:cNvSpPr>
            <a:spLocks noGrp="1"/>
          </p:cNvSpPr>
          <p:nvPr>
            <p:ph idx="1"/>
          </p:nvPr>
        </p:nvSpPr>
        <p:spPr/>
        <p:txBody>
          <a:bodyPr>
            <a:normAutofit fontScale="92500"/>
          </a:bodyPr>
          <a:lstStyle/>
          <a:p>
            <a:pPr marL="0" indent="0">
              <a:buNone/>
            </a:pPr>
            <a:r>
              <a:rPr lang="tr-TR" sz="3200" dirty="0"/>
              <a:t>• Öz disiplin, öğrencilerin akademik başarısında önemli bir yere sahiptir.</a:t>
            </a:r>
          </a:p>
          <a:p>
            <a:pPr marL="0" indent="0">
              <a:buNone/>
            </a:pPr>
            <a:r>
              <a:rPr lang="tr-TR" sz="3200" dirty="0"/>
              <a:t>• Öz disiplini yüksek olan öğrenciler bilgisayar başında zaman geçirmek, TV izlemek gibi etkinliklerde geçireceği zamanı kontrol edebilir.</a:t>
            </a:r>
          </a:p>
          <a:p>
            <a:pPr marL="0" indent="0">
              <a:buNone/>
            </a:pPr>
            <a:r>
              <a:rPr lang="tr-TR" sz="3200" dirty="0"/>
              <a:t>• Öz disiplini yüksek olan öğrencilerin düşük olan öğrencilere göre ders başarısı daha yüksektir.</a:t>
            </a:r>
          </a:p>
        </p:txBody>
      </p:sp>
    </p:spTree>
    <p:extLst>
      <p:ext uri="{BB962C8B-B14F-4D97-AF65-F5344CB8AC3E}">
        <p14:creationId xmlns:p14="http://schemas.microsoft.com/office/powerpoint/2010/main" val="4214376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5400" dirty="0"/>
              <a:t>Öz Disiplinin Yakından İlişkili Olduğu</a:t>
            </a:r>
            <a:br>
              <a:rPr lang="tr-TR" sz="5400" dirty="0"/>
            </a:br>
            <a:r>
              <a:rPr lang="tr-TR" sz="5400" dirty="0"/>
              <a:t>Kavramlar</a:t>
            </a:r>
            <a:endParaRPr lang="tr-TR" sz="4400" dirty="0"/>
          </a:p>
        </p:txBody>
      </p:sp>
      <p:sp>
        <p:nvSpPr>
          <p:cNvPr id="3" name="İçerik Yer Tutucusu 2"/>
          <p:cNvSpPr>
            <a:spLocks noGrp="1"/>
          </p:cNvSpPr>
          <p:nvPr>
            <p:ph idx="1"/>
          </p:nvPr>
        </p:nvSpPr>
        <p:spPr/>
        <p:txBody>
          <a:bodyPr>
            <a:normAutofit/>
          </a:bodyPr>
          <a:lstStyle/>
          <a:p>
            <a:r>
              <a:rPr lang="tr-TR" sz="3200" dirty="0"/>
              <a:t>İrade</a:t>
            </a:r>
          </a:p>
          <a:p>
            <a:r>
              <a:rPr lang="tr-TR" sz="3200" dirty="0"/>
              <a:t>Sorumluluk</a:t>
            </a:r>
          </a:p>
          <a:p>
            <a:r>
              <a:rPr lang="tr-TR" sz="3200" dirty="0"/>
              <a:t>Öz düzenleme</a:t>
            </a:r>
          </a:p>
          <a:p>
            <a:r>
              <a:rPr lang="tr-TR" sz="3200" dirty="0"/>
              <a:t> Öz kontrol</a:t>
            </a:r>
          </a:p>
        </p:txBody>
      </p:sp>
    </p:spTree>
    <p:extLst>
      <p:ext uri="{BB962C8B-B14F-4D97-AF65-F5344CB8AC3E}">
        <p14:creationId xmlns:p14="http://schemas.microsoft.com/office/powerpoint/2010/main" val="39899402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502</TotalTime>
  <Words>2595</Words>
  <Application>Microsoft Office PowerPoint</Application>
  <PresentationFormat>Geniş ekran</PresentationFormat>
  <Paragraphs>215</Paragraphs>
  <Slides>46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46</vt:i4>
      </vt:variant>
    </vt:vector>
  </HeadingPairs>
  <TitlesOfParts>
    <vt:vector size="50" baseType="lpstr">
      <vt:lpstr>Arial</vt:lpstr>
      <vt:lpstr>Century Gothic</vt:lpstr>
      <vt:lpstr>Wingdings 3</vt:lpstr>
      <vt:lpstr>İyon</vt:lpstr>
      <vt:lpstr>PowerPoint Sunusu</vt:lpstr>
      <vt:lpstr>       SEMİNER İÇERİĞİ</vt:lpstr>
      <vt:lpstr>PowerPoint Sunusu</vt:lpstr>
      <vt:lpstr>ÖZ DİSİPLİN NEDİR?</vt:lpstr>
      <vt:lpstr>ÖZ DİSİPLİNİN YARARLARI</vt:lpstr>
      <vt:lpstr>ÖZ DİSİPLİNİN YARARLARI</vt:lpstr>
      <vt:lpstr>ÖZ DİSİPLİNİN YARARLARI </vt:lpstr>
      <vt:lpstr>Öz Disiplin- Akademik Başarı</vt:lpstr>
      <vt:lpstr>Öz Disiplinin Yakından İlişkili Olduğu Kavramlar</vt:lpstr>
      <vt:lpstr>Çocuklarda Öz Disiplin Nasıl Geliştirilir?</vt:lpstr>
      <vt:lpstr>Sorumluluk Bilinci Kazandırma</vt:lpstr>
      <vt:lpstr>Sorumluluk Bilinci Kazandırma</vt:lpstr>
      <vt:lpstr>Sorumluluk Bilinci Kazandırma</vt:lpstr>
      <vt:lpstr>Sorumluluk Bilinci Kazandırma</vt:lpstr>
      <vt:lpstr>Sağlıklı Beslenme Düzeni Oluşturma</vt:lpstr>
      <vt:lpstr>Sağlıklı Beslenme Düzeni Oluşturma</vt:lpstr>
      <vt:lpstr>Uyku Düzeni Oluşturma</vt:lpstr>
      <vt:lpstr>Uyku Düzeni Oluşturma</vt:lpstr>
      <vt:lpstr>Uyku Düzeni Oluşturma</vt:lpstr>
      <vt:lpstr>Uyku Düzeni Oluşturma</vt:lpstr>
      <vt:lpstr>Spor-Öz Disiplin</vt:lpstr>
      <vt:lpstr>Dikkatini Verme ve Sürdürme Becerilerinin Geliştirilmesi </vt:lpstr>
      <vt:lpstr>Dikkatini Verme ve Sürdürme Becerilerinin Geliştirilmesi </vt:lpstr>
      <vt:lpstr>Dikkatini Verme ve Sürdürme Becerilerinin Geliştirilmesi </vt:lpstr>
      <vt:lpstr>Dikkatini Verme ve Sürdürme Becerilerinin Geliştirilmesi </vt:lpstr>
      <vt:lpstr>Plan Yapma Becerisinin Kazandırılması</vt:lpstr>
      <vt:lpstr>Planlama Becerisi Nasıl Kazandırılır?</vt:lpstr>
      <vt:lpstr>Zamanı İyi Planlama</vt:lpstr>
      <vt:lpstr>Zamanı İyi Planlama</vt:lpstr>
      <vt:lpstr>   Zamanı İyi Planlama Becerisinin Kazandırılması İçin Aileler Neler Yapmalı? </vt:lpstr>
      <vt:lpstr>Zamanı İyi Planlama Becerisinin Kazandırılması İçin Aileler Neler Yapmalı?</vt:lpstr>
      <vt:lpstr>Yaptığı Planları Uygulama</vt:lpstr>
      <vt:lpstr>Yaptığı Planları Uygulama</vt:lpstr>
      <vt:lpstr>Yaptığı Planları Uygulama Becerisinin Kazandırılması İçin Aileler Neler Yapmalı?</vt:lpstr>
      <vt:lpstr>Yaptığı Planları Uygulama Becerisinin Kazandırılması İçin Aileler Neler Yapmalı?</vt:lpstr>
      <vt:lpstr>Boş Zamanı Değerlendirme</vt:lpstr>
      <vt:lpstr>   Boş Zamanı Değerlendirme Becerisinin Kazandırılması İçin Aileler Neler Yapmalı? </vt:lpstr>
      <vt:lpstr>Bir Günü veya Haftayı Planlama</vt:lpstr>
      <vt:lpstr>  Bir Günü veya Haftayı Planlama Becerisinin Kazandırılması İçin Aileler Neler Yapmalı?</vt:lpstr>
      <vt:lpstr>Zamanın Farkında Olmak</vt:lpstr>
      <vt:lpstr>Zamanın Farkında Olma Becerisi Kazandırmak İçin Aileler Neler Yapmalı?</vt:lpstr>
      <vt:lpstr>Zamanın Farkında Olma Becerisi Kazandırmak İçin Aileler Neler Yapmalı?</vt:lpstr>
      <vt:lpstr>Yapacağı Bir İşin Ne Kadar Süreceğini Öngörme</vt:lpstr>
      <vt:lpstr>Yapacağı Bir İşin Ne Kadar Süreceğini Öngörme Becerisi Kazandırmak İçin Aileler Neler Yapmalı?</vt:lpstr>
      <vt:lpstr>Koşulsuz Sevgi Gösterin </vt:lpstr>
      <vt:lpstr>KAYNAKÇA</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ÇOCUKLARDA ÖZ DİSİPLİN GELİŞTİRME</dc:title>
  <dc:creator>ronaldinho424</dc:creator>
  <cp:lastModifiedBy>User</cp:lastModifiedBy>
  <cp:revision>23</cp:revision>
  <dcterms:created xsi:type="dcterms:W3CDTF">2022-11-29T13:00:43Z</dcterms:created>
  <dcterms:modified xsi:type="dcterms:W3CDTF">2022-12-07T10:36:14Z</dcterms:modified>
</cp:coreProperties>
</file>