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2" r:id="rId8"/>
    <p:sldId id="271" r:id="rId9"/>
    <p:sldId id="265" r:id="rId10"/>
    <p:sldId id="266" r:id="rId11"/>
    <p:sldId id="269" r:id="rId12"/>
    <p:sldId id="270" r:id="rId13"/>
    <p:sldId id="272" r:id="rId14"/>
    <p:sldId id="273" r:id="rId15"/>
    <p:sldId id="274" r:id="rId16"/>
    <p:sldId id="275" r:id="rId17"/>
    <p:sldId id="276"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D96224-C248-4F37-8FC1-5B6A77E93450}" type="datetimeFigureOut">
              <a:rPr lang="tr-TR" smtClean="0"/>
              <a:t>8.9.2022</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8BA4D14F-CA02-4D7C-9816-4E30E6AE73D8}"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429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D96224-C248-4F37-8FC1-5B6A77E93450}" type="datetimeFigureOut">
              <a:rPr lang="tr-TR" smtClean="0"/>
              <a:t>8.9.2022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A4D14F-CA02-4D7C-9816-4E30E6AE73D8}"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5729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D96224-C248-4F37-8FC1-5B6A77E93450}" type="datetimeFigureOut">
              <a:rPr lang="tr-TR" smtClean="0"/>
              <a:t>8.9.2022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A4D14F-CA02-4D7C-9816-4E30E6AE73D8}"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81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D96224-C248-4F37-8FC1-5B6A77E93450}" type="datetimeFigureOut">
              <a:rPr lang="tr-TR" smtClean="0"/>
              <a:t>8.9.2022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A4D14F-CA02-4D7C-9816-4E30E6AE73D8}"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907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D96224-C248-4F37-8FC1-5B6A77E93450}" type="datetimeFigureOut">
              <a:rPr lang="tr-TR" smtClean="0"/>
              <a:t>8.9.2022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BA4D14F-CA02-4D7C-9816-4E30E6AE73D8}"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945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D96224-C248-4F37-8FC1-5B6A77E93450}" type="datetimeFigureOut">
              <a:rPr lang="tr-TR" smtClean="0"/>
              <a:t>8.9.2022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A4D14F-CA02-4D7C-9816-4E30E6AE73D8}"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6288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D96224-C248-4F37-8FC1-5B6A77E93450}" type="datetimeFigureOut">
              <a:rPr lang="tr-TR" smtClean="0"/>
              <a:t>8.9.2022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BA4D14F-CA02-4D7C-9816-4E30E6AE73D8}"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6858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D96224-C248-4F37-8FC1-5B6A77E93450}" type="datetimeFigureOut">
              <a:rPr lang="tr-TR" smtClean="0"/>
              <a:t>8.9.2022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BA4D14F-CA02-4D7C-9816-4E30E6AE73D8}"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753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96224-C248-4F37-8FC1-5B6A77E93450}" type="datetimeFigureOut">
              <a:rPr lang="tr-TR" smtClean="0"/>
              <a:t>8.9.2022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BA4D14F-CA02-4D7C-9816-4E30E6AE73D8}" type="slidenum">
              <a:rPr lang="tr-TR" smtClean="0"/>
              <a:t>‹#›</a:t>
            </a:fld>
            <a:endParaRPr lang="tr-TR"/>
          </a:p>
        </p:txBody>
      </p:sp>
    </p:spTree>
    <p:extLst>
      <p:ext uri="{BB962C8B-B14F-4D97-AF65-F5344CB8AC3E}">
        <p14:creationId xmlns:p14="http://schemas.microsoft.com/office/powerpoint/2010/main" val="154079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D96224-C248-4F37-8FC1-5B6A77E93450}" type="datetimeFigureOut">
              <a:rPr lang="tr-TR" smtClean="0"/>
              <a:t>8.9.2022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BA4D14F-CA02-4D7C-9816-4E30E6AE73D8}"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921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7D96224-C248-4F37-8FC1-5B6A77E93450}" type="datetimeFigureOut">
              <a:rPr lang="tr-TR" smtClean="0"/>
              <a:t>8.9.2022</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8BA4D14F-CA02-4D7C-9816-4E30E6AE73D8}"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131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7D96224-C248-4F37-8FC1-5B6A77E93450}" type="datetimeFigureOut">
              <a:rPr lang="tr-TR" smtClean="0"/>
              <a:t>8.9.2022</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BA4D14F-CA02-4D7C-9816-4E30E6AE73D8}"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797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MESLEK SEÇİMİ</a:t>
            </a:r>
            <a:endParaRPr lang="tr-TR" dirty="0"/>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10150"/>
            <a:ext cx="12192000" cy="1847850"/>
          </a:xfrm>
          <a:prstGeom prst="rect">
            <a:avLst/>
          </a:prstGeom>
        </p:spPr>
      </p:pic>
    </p:spTree>
    <p:extLst>
      <p:ext uri="{BB962C8B-B14F-4D97-AF65-F5344CB8AC3E}">
        <p14:creationId xmlns:p14="http://schemas.microsoft.com/office/powerpoint/2010/main" val="3270186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Meslekler hakkında edinilen bilgiler</a:t>
            </a:r>
          </a:p>
          <a:p>
            <a:r>
              <a:rPr lang="tr-TR" dirty="0" smtClean="0"/>
              <a:t>-Cinsiyet ve fiziksel özellikler</a:t>
            </a:r>
          </a:p>
          <a:p>
            <a:r>
              <a:rPr lang="tr-TR" dirty="0" smtClean="0"/>
              <a:t>-Ailenin düşünceleri ve beklentileri</a:t>
            </a:r>
          </a:p>
          <a:p>
            <a:r>
              <a:rPr lang="tr-TR" dirty="0" smtClean="0"/>
              <a:t>-Ailenin </a:t>
            </a:r>
            <a:r>
              <a:rPr lang="tr-TR" dirty="0" err="1" smtClean="0"/>
              <a:t>sosyo</a:t>
            </a:r>
            <a:r>
              <a:rPr lang="tr-TR" dirty="0" smtClean="0"/>
              <a:t>-ekonomik durumu</a:t>
            </a:r>
          </a:p>
          <a:p>
            <a:r>
              <a:rPr lang="tr-TR" dirty="0" smtClean="0"/>
              <a:t>-Yakın çevrenin etkisi</a:t>
            </a:r>
          </a:p>
          <a:p>
            <a:r>
              <a:rPr lang="tr-TR" dirty="0" smtClean="0"/>
              <a:t>-Akran grubunun etkisi ve düşünceleri</a:t>
            </a:r>
          </a:p>
          <a:p>
            <a:r>
              <a:rPr lang="tr-TR" dirty="0" smtClean="0"/>
              <a:t>-Okul başarısı</a:t>
            </a:r>
          </a:p>
          <a:p>
            <a:r>
              <a:rPr lang="tr-TR" dirty="0" smtClean="0"/>
              <a:t>-Öğretmenlerin düşünceleri</a:t>
            </a:r>
          </a:p>
          <a:p>
            <a:pPr marL="0" indent="0">
              <a:buNone/>
            </a:pPr>
            <a:endParaRPr lang="tr-TR" dirty="0"/>
          </a:p>
        </p:txBody>
      </p:sp>
    </p:spTree>
    <p:extLst>
      <p:ext uri="{BB962C8B-B14F-4D97-AF65-F5344CB8AC3E}">
        <p14:creationId xmlns:p14="http://schemas.microsoft.com/office/powerpoint/2010/main" val="1592141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-Ülkenin ekonomik durumu ve teknolojik gelişmeler</a:t>
            </a:r>
          </a:p>
          <a:p>
            <a:r>
              <a:rPr lang="tr-TR" dirty="0" smtClean="0"/>
              <a:t>-Mesleğin toplumdaki konumu</a:t>
            </a:r>
          </a:p>
          <a:p>
            <a:r>
              <a:rPr lang="tr-TR" dirty="0" smtClean="0"/>
              <a:t>-Ekonomik getirisi ve mesleğe olan talep</a:t>
            </a:r>
          </a:p>
          <a:p>
            <a:r>
              <a:rPr lang="tr-TR" dirty="0" smtClean="0"/>
              <a:t>-Mesleki olgunluk düzeyi</a:t>
            </a:r>
          </a:p>
          <a:p>
            <a:r>
              <a:rPr lang="tr-TR" dirty="0" smtClean="0"/>
              <a:t>-Bireyin istek ve hayalleri</a:t>
            </a:r>
          </a:p>
          <a:p>
            <a:pPr marL="0" indent="0">
              <a:buNone/>
            </a:pPr>
            <a:endParaRPr lang="tr-TR" dirty="0"/>
          </a:p>
        </p:txBody>
      </p:sp>
    </p:spTree>
    <p:extLst>
      <p:ext uri="{BB962C8B-B14F-4D97-AF65-F5344CB8AC3E}">
        <p14:creationId xmlns:p14="http://schemas.microsoft.com/office/powerpoint/2010/main" val="2037752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Meslek seçimi için öneriler</a:t>
            </a:r>
            <a:endParaRPr lang="tr-TR" dirty="0"/>
          </a:p>
        </p:txBody>
      </p:sp>
      <p:sp>
        <p:nvSpPr>
          <p:cNvPr id="3" name="İçerik Yer Tutucusu 2"/>
          <p:cNvSpPr>
            <a:spLocks noGrp="1"/>
          </p:cNvSpPr>
          <p:nvPr>
            <p:ph idx="1"/>
          </p:nvPr>
        </p:nvSpPr>
        <p:spPr/>
        <p:txBody>
          <a:bodyPr/>
          <a:lstStyle/>
          <a:p>
            <a:r>
              <a:rPr lang="tr-TR" b="1" dirty="0"/>
              <a:t>YETENEKLERİNİZİ BELİRLEYİN (BEN NELER YAPABİLİRİM?)</a:t>
            </a:r>
            <a:br>
              <a:rPr lang="tr-TR" b="1" dirty="0"/>
            </a:br>
            <a:r>
              <a:rPr lang="tr-TR" b="1" dirty="0"/>
              <a:t/>
            </a:r>
            <a:br>
              <a:rPr lang="tr-TR" b="1" dirty="0"/>
            </a:br>
            <a:r>
              <a:rPr lang="tr-TR" dirty="0"/>
              <a:t>Yetenek; belli bir eğitimden yararlanma gücünüzdür. Hangi eğitim programında başarılı olabileceğinizi gösterir. Yetenek, meslekteki başarınızı etkileyen etkenlerden biridir ve temel gerekliliktir. Seçtiğiniz mesleğin gerektirdiği azami yetenek düzeyine sahip değilseniz o meslekte başarılı olmanız beklenemez. Bunun yanında sahip olduğunuz yeteneklerin kapasitesinin altında bir yetenek düzeyi gerektiren mesleğe yöneldiğinizde meslekte doyum sağlamanız mümkün olmayacaktır.</a:t>
            </a:r>
          </a:p>
        </p:txBody>
      </p:sp>
    </p:spTree>
    <p:extLst>
      <p:ext uri="{BB962C8B-B14F-4D97-AF65-F5344CB8AC3E}">
        <p14:creationId xmlns:p14="http://schemas.microsoft.com/office/powerpoint/2010/main" val="849364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b="1" dirty="0"/>
              <a:t>İLGİ ALANLARINIZI BELİRLEYİN (BEN NELERİ YAPMAKTAN HOŞLANIRIM?)</a:t>
            </a:r>
            <a:br>
              <a:rPr lang="tr-TR" b="1" dirty="0"/>
            </a:br>
            <a:r>
              <a:rPr lang="tr-TR" b="1" dirty="0"/>
              <a:t/>
            </a:r>
            <a:br>
              <a:rPr lang="tr-TR" b="1" dirty="0"/>
            </a:br>
            <a:r>
              <a:rPr lang="tr-TR" dirty="0"/>
              <a:t>Yetenekler, hangi eğitim programında daha başarılı olabileceğinizi gösterirken; ilgiler, hangi alanlarda hangi faaliyetlerle uğraşmaktan zevk duyacağınıza işaret eder. İlgileriniz, yetenekleriniz ile ilişkilidir. İlgi duyduğunuz alanlar, çoğunlukla yetenekli olduğunuz alanlardır.</a:t>
            </a:r>
            <a:br>
              <a:rPr lang="tr-TR" dirty="0"/>
            </a:br>
            <a:r>
              <a:rPr lang="tr-TR" dirty="0"/>
              <a:t>Seçtiğiniz alanın ilgi alanınızda olup olmadığı ve seçeceğiniz mesleğin, insanlarla diyalogu, onları yönetmeyi, yönlendirmeyi, onlara hitap etmeyi veya yardım etmeyi mi gerektiriyor, yoksa insanlarla değil de objelerle uğraşmayı mı gerektiriyor sorularına yanıt aramanız ve edebiyata, müziğe, güzel sanatlara karşı olan ilgilerinizi de belirlemeniz gerekir. İlgi duyduğunuz, hoşlandığınız şeyleri severek yaparsınız. İlgi duymadığınız bir faaliyete yönelmeniz hem mesleki doyumunuzu, hem de başarınızı olumsuz yönde etkiler.</a:t>
            </a:r>
          </a:p>
        </p:txBody>
      </p:sp>
    </p:spTree>
    <p:extLst>
      <p:ext uri="{BB962C8B-B14F-4D97-AF65-F5344CB8AC3E}">
        <p14:creationId xmlns:p14="http://schemas.microsoft.com/office/powerpoint/2010/main" val="1260998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İŞ İLE İLGİLİ DEĞERLERİNİZİ BELİRLEYİN (BEN NE İSTİYORUM?)</a:t>
            </a:r>
            <a:br>
              <a:rPr lang="tr-TR" b="1" dirty="0"/>
            </a:br>
            <a:r>
              <a:rPr lang="tr-TR" b="1" dirty="0"/>
              <a:t/>
            </a:r>
            <a:br>
              <a:rPr lang="tr-TR" b="1" dirty="0"/>
            </a:br>
            <a:r>
              <a:rPr lang="tr-TR" dirty="0"/>
              <a:t>Yetenek ve ilgilerinizin belirlenmesinin ardından meslekten beklentilerinizi tanımlamanız gerekir. İş değerleri, meslekte nelere önem verdiğinizi, mesleki faaliyetin sonunda elde etmek istediğiniz olanakları gösterir. Kazanç, üretken bir kişilik yapısı, liderlik, yeteneğinizi kullanma, işbirliğine uygunluğunuz, ün sahibi olma isteğiniz, sosyal statünüz, düzenli yaşam beklentiniz, değişiklik gibi iş değerleriniz vardır. Bu değerlerden sizin için önemli olanları belirlemelisiniz.</a:t>
            </a:r>
            <a:br>
              <a:rPr lang="tr-TR" dirty="0"/>
            </a:br>
            <a:r>
              <a:rPr lang="tr-TR" dirty="0"/>
              <a:t>Belirlediğiniz bu değerleri sağlayacak alana ve mesleğe yönelmelisiniz. Ancak ilgi ve yeteneklerinizi de göz ardı etmemelisiniz. Meslekte düzenli bir yaşama, sosyal statüye, işbirliğine, üretkenliğe önem vermeniz bu beklentileri sağlayacak mesleği tercih etmenize sebep olur.</a:t>
            </a:r>
          </a:p>
        </p:txBody>
      </p:sp>
    </p:spTree>
    <p:extLst>
      <p:ext uri="{BB962C8B-B14F-4D97-AF65-F5344CB8AC3E}">
        <p14:creationId xmlns:p14="http://schemas.microsoft.com/office/powerpoint/2010/main" val="3981915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İŞ İLE İLGİLİ DEĞERLERİNİZİ BELİRLEYİN (BEN NE İSTİYORUM?)</a:t>
            </a:r>
            <a:br>
              <a:rPr lang="tr-TR" b="1" dirty="0"/>
            </a:br>
            <a:r>
              <a:rPr lang="tr-TR" b="1" dirty="0"/>
              <a:t/>
            </a:r>
            <a:br>
              <a:rPr lang="tr-TR" b="1" dirty="0"/>
            </a:br>
            <a:r>
              <a:rPr lang="tr-TR" dirty="0"/>
              <a:t>Yetenek ve ilgilerinizin belirlenmesinin ardından meslekten beklentilerinizi tanımlamanız gerekir. İş değerleri, meslekte nelere önem verdiğinizi, mesleki faaliyetin sonunda elde etmek istediğiniz olanakları gösterir. Kazanç, üretken bir kişilik yapısı, liderlik, yeteneğinizi kullanma, işbirliğine uygunluğunuz, ün sahibi olma isteğiniz, sosyal statünüz, düzenli yaşam beklentiniz, değişiklik gibi iş değerleriniz vardır. Bu değerlerden sizin için önemli olanları belirlemelisiniz.</a:t>
            </a:r>
            <a:br>
              <a:rPr lang="tr-TR" dirty="0"/>
            </a:br>
            <a:r>
              <a:rPr lang="tr-TR" dirty="0"/>
              <a:t>Belirlediğiniz bu değerleri sağlayacak alana ve mesleğe yönelmelisiniz. Ancak ilgi ve yeteneklerinizi de göz ardı etmemelisiniz. Meslekte düzenli bir yaşama, sosyal statüye, işbirliğine, üretkenliğe önem vermeniz bu beklentileri sağlayacak mesleği tercih etmenize sebep olur.</a:t>
            </a:r>
          </a:p>
        </p:txBody>
      </p:sp>
    </p:spTree>
    <p:extLst>
      <p:ext uri="{BB962C8B-B14F-4D97-AF65-F5344CB8AC3E}">
        <p14:creationId xmlns:p14="http://schemas.microsoft.com/office/powerpoint/2010/main" val="2226397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İLGİ DUYDUĞUNUZ DERSLERİ VE MESLEKLERİ İNCELEYİN</a:t>
            </a:r>
            <a:br>
              <a:rPr lang="tr-TR" b="1" dirty="0"/>
            </a:br>
            <a:r>
              <a:rPr lang="tr-TR" b="1" dirty="0"/>
              <a:t/>
            </a:r>
            <a:br>
              <a:rPr lang="tr-TR" b="1" dirty="0"/>
            </a:br>
            <a:r>
              <a:rPr lang="tr-TR" dirty="0"/>
              <a:t>Kendinizi tanımanızla birlikte ilgi duyduğunuz meslekleri de tanımanız gerekir. Derslere ilginizi belirlerken şunlara dikkat etmelisiniz;</a:t>
            </a:r>
            <a:br>
              <a:rPr lang="tr-TR" dirty="0"/>
            </a:br>
            <a:r>
              <a:rPr lang="tr-TR" dirty="0"/>
              <a:t>Öğrenme hızınız</a:t>
            </a:r>
            <a:br>
              <a:rPr lang="tr-TR" dirty="0"/>
            </a:br>
            <a:r>
              <a:rPr lang="tr-TR" dirty="0"/>
              <a:t>Derse olan ilginiz</a:t>
            </a:r>
            <a:br>
              <a:rPr lang="tr-TR" dirty="0"/>
            </a:br>
            <a:r>
              <a:rPr lang="tr-TR" dirty="0"/>
              <a:t>Ders çalışırken zamanın nasıl geçtiğini algılama biçiminiz</a:t>
            </a:r>
            <a:br>
              <a:rPr lang="tr-TR" dirty="0"/>
            </a:br>
            <a:r>
              <a:rPr lang="tr-TR" dirty="0"/>
              <a:t>Dersin sizin açınızdan zorluk kolaylık derecesi</a:t>
            </a:r>
          </a:p>
        </p:txBody>
      </p:sp>
    </p:spTree>
    <p:extLst>
      <p:ext uri="{BB962C8B-B14F-4D97-AF65-F5344CB8AC3E}">
        <p14:creationId xmlns:p14="http://schemas.microsoft.com/office/powerpoint/2010/main" val="1916851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Mesleğin seçilmesi sorumluluğu size aittir. Bu sorumluluğu başkaları üzerine almamalıdır. Başkalarından yardım alınabilir; uzmanların, öğretmenlerin, anne ve babanızın görüşleri de önemlidir. Ancak seçimin olumlu ve olumsuz sonuçlarından en fazla kendinizin etkileneceğini unutmamak gerekir.</a:t>
            </a:r>
            <a:endParaRPr lang="tr-TR" dirty="0" smtClean="0"/>
          </a:p>
          <a:p>
            <a:pPr algn="just"/>
            <a:endParaRPr lang="tr-TR" dirty="0"/>
          </a:p>
          <a:p>
            <a:pPr algn="just"/>
            <a:endParaRPr lang="tr-TR" dirty="0" smtClean="0"/>
          </a:p>
        </p:txBody>
      </p:sp>
    </p:spTree>
    <p:extLst>
      <p:ext uri="{BB962C8B-B14F-4D97-AF65-F5344CB8AC3E}">
        <p14:creationId xmlns:p14="http://schemas.microsoft.com/office/powerpoint/2010/main" val="1703827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Sevdiğiniz bir işi meslek edinirseniz, hayatta bir gün dahi çalışmış olmazsınız…</a:t>
            </a:r>
          </a:p>
          <a:p>
            <a:pPr marL="0" indent="0">
              <a:buNone/>
            </a:pPr>
            <a:r>
              <a:rPr lang="tr-TR" dirty="0"/>
              <a:t>							</a:t>
            </a:r>
            <a:r>
              <a:rPr lang="tr-TR"/>
              <a:t>	</a:t>
            </a:r>
            <a:r>
              <a:rPr lang="tr-TR" smtClean="0"/>
              <a:t>Konfüçyüs</a:t>
            </a:r>
            <a:endParaRPr lang="tr-TR" dirty="0"/>
          </a:p>
          <a:p>
            <a:endParaRPr lang="tr-TR" dirty="0"/>
          </a:p>
        </p:txBody>
      </p:sp>
    </p:spTree>
    <p:extLst>
      <p:ext uri="{BB962C8B-B14F-4D97-AF65-F5344CB8AC3E}">
        <p14:creationId xmlns:p14="http://schemas.microsoft.com/office/powerpoint/2010/main" val="2373108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Meslek Seçimi</a:t>
            </a:r>
            <a:endParaRPr lang="tr-TR" dirty="0"/>
          </a:p>
        </p:txBody>
      </p:sp>
      <p:sp>
        <p:nvSpPr>
          <p:cNvPr id="3" name="İçerik Yer Tutucusu 2"/>
          <p:cNvSpPr>
            <a:spLocks noGrp="1"/>
          </p:cNvSpPr>
          <p:nvPr>
            <p:ph idx="1"/>
          </p:nvPr>
        </p:nvSpPr>
        <p:spPr/>
        <p:txBody>
          <a:bodyPr/>
          <a:lstStyle/>
          <a:p>
            <a:pPr algn="just"/>
            <a:r>
              <a:rPr lang="tr-TR" dirty="0"/>
              <a:t>Meslek seçimi, bir kimsenin kendisine açık olan meslekleri çeşitli yönleri ile değerlendirip kendi ihtiyaçları ve beklentileri açısından istenilen yönleri çok, istenilmeyen yönleri az olan birine yönelmeye karar vermesidir. (Kuzgun, 2000) </a:t>
            </a:r>
          </a:p>
          <a:p>
            <a:pPr algn="just"/>
            <a:endParaRPr lang="tr-TR" dirty="0"/>
          </a:p>
          <a:p>
            <a:pPr algn="just"/>
            <a:endParaRPr lang="tr-TR" dirty="0"/>
          </a:p>
        </p:txBody>
      </p:sp>
    </p:spTree>
    <p:extLst>
      <p:ext uri="{BB962C8B-B14F-4D97-AF65-F5344CB8AC3E}">
        <p14:creationId xmlns:p14="http://schemas.microsoft.com/office/powerpoint/2010/main" val="2519776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meslek seçiminin önemi</a:t>
            </a:r>
            <a:endParaRPr lang="tr-TR" dirty="0"/>
          </a:p>
        </p:txBody>
      </p:sp>
      <p:sp>
        <p:nvSpPr>
          <p:cNvPr id="3" name="İçerik Yer Tutucusu 2"/>
          <p:cNvSpPr>
            <a:spLocks noGrp="1"/>
          </p:cNvSpPr>
          <p:nvPr>
            <p:ph idx="1"/>
          </p:nvPr>
        </p:nvSpPr>
        <p:spPr/>
        <p:txBody>
          <a:bodyPr>
            <a:normAutofit/>
          </a:bodyPr>
          <a:lstStyle/>
          <a:p>
            <a:pPr algn="just"/>
            <a:r>
              <a:rPr lang="tr-TR" dirty="0"/>
              <a:t>Çağdaş bir toplumda özgür bir bireyin önemli gelişim görevlerinden biri de mesleğini seçmesidir. Bir kimsenin herhangi bir konuda doğru bir seçme işlemi yapılabilmesi, ya da başka bir deyişle, sağlıklı karar verebilmesi için, her şeyden önce, neler istediğini ve bunları elde edebilmek için ne gibi olanaklara sahip olduğunu bilmesi gerekir. Bu işlemden sonra, daha iyisi bununla beraber yapacağı işlem, çeşitli seçenekleri inceleyip, her birinin isteklerine ve koşullarına ne derece uygun olduğunu değerlendirmektir. </a:t>
            </a:r>
          </a:p>
        </p:txBody>
      </p:sp>
    </p:spTree>
    <p:extLst>
      <p:ext uri="{BB962C8B-B14F-4D97-AF65-F5344CB8AC3E}">
        <p14:creationId xmlns:p14="http://schemas.microsoft.com/office/powerpoint/2010/main" val="1119627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smtClean="0"/>
              <a:t>Meslek seçimi, bireyin hayatında verdiği en önemli kararlardan biridir, çünkü bireyin hayatının üçte biri mesleki etkinlikleri içermektedir. Meslek, sadece bir para kazanma, geçim sağlama yolu değil, belki bunlardan da önemlisidir. </a:t>
            </a:r>
          </a:p>
          <a:p>
            <a:pPr algn="just"/>
            <a:r>
              <a:rPr lang="tr-TR" dirty="0" smtClean="0"/>
              <a:t>Seçilen meslek yoluyla birey kendini ifade etme, yeteneklerini geliştirme ve kullanma olanağı bulur. Kişi enerjisini sevdiği ve doyum alabileceği bir meslek alanında kullandığı takdirde başarılı bir kariyer elde etme olanağına sahip olur. Kapasitesini daha iyi kullanır. Birey kendine uygun olan, ve potansiyelini en iyi kullanabileceği bir meslek seçimi yaptığı koşulda daha mutlu olabilir.</a:t>
            </a:r>
            <a:endParaRPr lang="tr-TR" dirty="0"/>
          </a:p>
        </p:txBody>
      </p:sp>
    </p:spTree>
    <p:extLst>
      <p:ext uri="{BB962C8B-B14F-4D97-AF65-F5344CB8AC3E}">
        <p14:creationId xmlns:p14="http://schemas.microsoft.com/office/powerpoint/2010/main" val="39521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Meslek seçimi anlık bir karar değil, bir süreçtir. Bu sürecin başlangıcı çocukluk dönemine dayanır. Çocukluk döneminde istediğimiz mesleklere baktığımızda gözlemlerimiz ve yaşantılarımız sonucunda bizi etkileyen meslekler olduğunu görebiliriz</a:t>
            </a:r>
            <a:r>
              <a:rPr lang="tr-TR" dirty="0" smtClean="0"/>
              <a:t>.  Ayrıca «yaşam boyu sürdüreceğim mesleği seçme aşamasındayım» yargısı da hatalıdır. </a:t>
            </a:r>
            <a:r>
              <a:rPr lang="tr-TR" dirty="0"/>
              <a:t> </a:t>
            </a:r>
            <a:r>
              <a:rPr lang="tr-TR" dirty="0" smtClean="0"/>
              <a:t>Çağımızda </a:t>
            </a:r>
            <a:r>
              <a:rPr lang="tr-TR" dirty="0"/>
              <a:t>insanların ömürlerini tek bir meslekle tamamlama olasılığının azalmakta olduğu gözlenmektedir. Bilim ve teknoloji geliştikçe meslek çeşitleri de hızla artmakta, bir yandan bazı meslekler çalışma yaşamından silinirken bir yandan da yeni meslekler ortaya çıkmaktadır. Bu gelişmeler karşısında, yirmi birinci yüz yılda bir insanın meslek yaşamı boyunca ortalama üç- beş meslek değiştireceği öngörülmektedir.</a:t>
            </a:r>
          </a:p>
        </p:txBody>
      </p:sp>
    </p:spTree>
    <p:extLst>
      <p:ext uri="{BB962C8B-B14F-4D97-AF65-F5344CB8AC3E}">
        <p14:creationId xmlns:p14="http://schemas.microsoft.com/office/powerpoint/2010/main" val="1939309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Birey, bir meslek seçerken, kendini en iyi şekilde ifade etmesine olanak sağlayacak, yeteneklerine, kişilik özelliklerine uygun, kendi benlik yapılarını ortaya koyabilecekleri ve kendilerini gerçekleştirme fırsatını sağlayacak bir seçim yapmaları gerekmektedir. Burada bahsedilen "kendini gerçekleştirme" kavramı, kişinin hayatını sağlıklı ve mutlu bir biçimde sürdürebilmesi açısından doğru bir meslek seçimi yapmasında önemli bir rol oynar. Birey meslek hayatı içindeki faaliyetleri ve çalışmaları ile psikolojik ihtiyaçlarını doyurmaya çalışır.</a:t>
            </a:r>
          </a:p>
        </p:txBody>
      </p:sp>
    </p:spTree>
    <p:extLst>
      <p:ext uri="{BB962C8B-B14F-4D97-AF65-F5344CB8AC3E}">
        <p14:creationId xmlns:p14="http://schemas.microsoft.com/office/powerpoint/2010/main" val="1132626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Günümüzde yanlış meslek tercihleri sonucunda mutsuz olan, çalışma hayatında başarılı olamayan kişiler </a:t>
            </a:r>
            <a:r>
              <a:rPr lang="tr-TR" dirty="0" err="1"/>
              <a:t>gözardı</a:t>
            </a:r>
            <a:r>
              <a:rPr lang="tr-TR" dirty="0"/>
              <a:t> edilemeyecek kadar çoğunluktadır. Bireyler kendilerine uygun olmayan meslekleri seçtiklerinde </a:t>
            </a:r>
            <a:r>
              <a:rPr lang="tr-TR" dirty="0" err="1"/>
              <a:t>engellenmişlik</a:t>
            </a:r>
            <a:r>
              <a:rPr lang="tr-TR" dirty="0"/>
              <a:t> duygusu yaşarlar, ilgi ve yeteneklerini gösterme olanağına sahip olamaz ya da ilerleme kaydetmekte zorluk çekerler.</a:t>
            </a:r>
          </a:p>
        </p:txBody>
      </p:sp>
    </p:spTree>
    <p:extLst>
      <p:ext uri="{BB962C8B-B14F-4D97-AF65-F5344CB8AC3E}">
        <p14:creationId xmlns:p14="http://schemas.microsoft.com/office/powerpoint/2010/main" val="667243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Meslek seçiminin hayatımıza etkileri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Kişinin o alanda iş bulma olasılığını etkiler.</a:t>
            </a:r>
          </a:p>
          <a:p>
            <a:pPr algn="just"/>
            <a:r>
              <a:rPr lang="tr-TR" dirty="0"/>
              <a:t>Kişinin başarı ve başarısızlığını etkiler.</a:t>
            </a:r>
          </a:p>
          <a:p>
            <a:pPr algn="just"/>
            <a:r>
              <a:rPr lang="tr-TR" dirty="0"/>
              <a:t>Kişinin işinden hoşlanıp hoşlanmadığını belirler.</a:t>
            </a:r>
          </a:p>
          <a:p>
            <a:pPr algn="just"/>
            <a:r>
              <a:rPr lang="tr-TR" dirty="0"/>
              <a:t>Meslek seçimi hayatın diğer yönlerini de etkiler. (Eşinizin seçimini, yaşadığınız mekanı </a:t>
            </a:r>
            <a:r>
              <a:rPr lang="tr-TR" dirty="0" err="1"/>
              <a:t>vb</a:t>
            </a:r>
            <a:r>
              <a:rPr lang="tr-TR" dirty="0"/>
              <a:t>).</a:t>
            </a:r>
          </a:p>
          <a:p>
            <a:pPr algn="just"/>
            <a:r>
              <a:rPr lang="tr-TR" dirty="0"/>
              <a:t>Bireyin dünya görüşünü ve değer yargılarını belirler.</a:t>
            </a:r>
          </a:p>
          <a:p>
            <a:pPr algn="just"/>
            <a:r>
              <a:rPr lang="tr-TR" dirty="0"/>
              <a:t>Tatil ve dinlenme sürenizi belirler.</a:t>
            </a:r>
          </a:p>
          <a:p>
            <a:pPr algn="just"/>
            <a:r>
              <a:rPr lang="tr-TR" dirty="0"/>
              <a:t>Sağlık durumunuzu etkiler.</a:t>
            </a:r>
          </a:p>
          <a:p>
            <a:pPr algn="just"/>
            <a:r>
              <a:rPr lang="tr-TR" dirty="0"/>
              <a:t>Toplumdaki statünüzü ve rollerinizi belirler.</a:t>
            </a:r>
          </a:p>
          <a:p>
            <a:pPr marL="0" indent="0" algn="just">
              <a:buNone/>
            </a:pPr>
            <a:endParaRPr lang="tr-TR" dirty="0"/>
          </a:p>
        </p:txBody>
      </p:sp>
    </p:spTree>
    <p:extLst>
      <p:ext uri="{BB962C8B-B14F-4D97-AF65-F5344CB8AC3E}">
        <p14:creationId xmlns:p14="http://schemas.microsoft.com/office/powerpoint/2010/main" val="332423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Meslek seçimini etkileyen faktörler</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1. Biyolojik Etmenler</a:t>
            </a:r>
            <a:r>
              <a:rPr lang="tr-TR" dirty="0" smtClean="0"/>
              <a:t>: Bireyin fiziksel özellikleri, yaş, cinsiyet, boy </a:t>
            </a:r>
          </a:p>
          <a:p>
            <a:pPr marL="0" indent="0">
              <a:buNone/>
            </a:pPr>
            <a:r>
              <a:rPr lang="tr-TR" b="1" dirty="0" smtClean="0"/>
              <a:t>2. Sosyolojik Etmenler</a:t>
            </a:r>
            <a:r>
              <a:rPr lang="tr-TR" dirty="0" smtClean="0"/>
              <a:t>: Mesleğin toplum tarafından gördüğü kabul, arkadaş çevresinin beklentileri, toplumsal değerler vs.</a:t>
            </a:r>
            <a:br>
              <a:rPr lang="tr-TR" dirty="0" smtClean="0"/>
            </a:br>
            <a:r>
              <a:rPr lang="tr-TR" b="1" dirty="0" smtClean="0"/>
              <a:t>3. Psikolojik ya da kişisel etmenler</a:t>
            </a:r>
            <a:r>
              <a:rPr lang="tr-TR" dirty="0" smtClean="0"/>
              <a:t>: İlgi, ihtiyaç ve yetenekler</a:t>
            </a:r>
            <a:br>
              <a:rPr lang="tr-TR" dirty="0" smtClean="0"/>
            </a:br>
            <a:r>
              <a:rPr lang="tr-TR" b="1" dirty="0" smtClean="0"/>
              <a:t>4. Ekonomik etmenler</a:t>
            </a:r>
            <a:r>
              <a:rPr lang="tr-TR" dirty="0" smtClean="0"/>
              <a:t>: Ailenin ekonomik düzeyi, ülkenin ekonomik durumu, insan gücü ihtiyacı, mesleklerin gelir durumu</a:t>
            </a:r>
            <a:br>
              <a:rPr lang="tr-TR" dirty="0" smtClean="0"/>
            </a:br>
            <a:r>
              <a:rPr lang="tr-TR" b="1" dirty="0" smtClean="0"/>
              <a:t>5. Politik nedenler</a:t>
            </a:r>
            <a:r>
              <a:rPr lang="tr-TR" dirty="0" smtClean="0"/>
              <a:t>: Mesleğe girme olanakları, iş bulma olanakları, eğitim fırsatları</a:t>
            </a:r>
            <a:br>
              <a:rPr lang="tr-TR" dirty="0" smtClean="0"/>
            </a:br>
            <a:r>
              <a:rPr lang="tr-TR" b="1" dirty="0" smtClean="0"/>
              <a:t>6. Diğer nedenler:</a:t>
            </a:r>
            <a:r>
              <a:rPr lang="tr-TR" dirty="0" smtClean="0"/>
              <a:t> Çalışılacak olan bölgenin özelliği (çalışılacak bölgede mesleğe ihtiyaç olup olmadığı), tesadüf eseri oluşan faktörler (Doğal afetler)</a:t>
            </a:r>
            <a:br>
              <a:rPr lang="tr-TR" dirty="0" smtClean="0"/>
            </a:br>
            <a:endParaRPr lang="tr-TR" dirty="0" smtClean="0"/>
          </a:p>
        </p:txBody>
      </p:sp>
    </p:spTree>
    <p:extLst>
      <p:ext uri="{BB962C8B-B14F-4D97-AF65-F5344CB8AC3E}">
        <p14:creationId xmlns:p14="http://schemas.microsoft.com/office/powerpoint/2010/main" val="92132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162</TotalTime>
  <Words>644</Words>
  <Application>Microsoft Office PowerPoint</Application>
  <PresentationFormat>Geniş ekran</PresentationFormat>
  <Paragraphs>44</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Gill Sans MT</vt:lpstr>
      <vt:lpstr>Gallery</vt:lpstr>
      <vt:lpstr>MESLEK SEÇİMİ</vt:lpstr>
      <vt:lpstr>Meslek Seçimi</vt:lpstr>
      <vt:lpstr>meslek seçiminin önemi</vt:lpstr>
      <vt:lpstr>PowerPoint Sunusu</vt:lpstr>
      <vt:lpstr>PowerPoint Sunusu</vt:lpstr>
      <vt:lpstr>PowerPoint Sunusu</vt:lpstr>
      <vt:lpstr>PowerPoint Sunusu</vt:lpstr>
      <vt:lpstr>Meslek seçiminin hayatımıza etkileri</vt:lpstr>
      <vt:lpstr>Meslek seçimini etkileyen faktörler</vt:lpstr>
      <vt:lpstr>PowerPoint Sunusu</vt:lpstr>
      <vt:lpstr>PowerPoint Sunusu</vt:lpstr>
      <vt:lpstr>Meslek seçimi için öneriler</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10</cp:revision>
  <dcterms:created xsi:type="dcterms:W3CDTF">2022-09-08T06:03:07Z</dcterms:created>
  <dcterms:modified xsi:type="dcterms:W3CDTF">2022-09-08T10:22:23Z</dcterms:modified>
</cp:coreProperties>
</file>