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8" r:id="rId1"/>
  </p:sldMasterIdLst>
  <p:sldIdLst>
    <p:sldId id="277"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6" r:id="rId18"/>
    <p:sldId id="272" r:id="rId19"/>
    <p:sldId id="273" r:id="rId20"/>
    <p:sldId id="274"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7" d="100"/>
          <a:sy n="67" d="100"/>
        </p:scale>
        <p:origin x="64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tr-TR" smtClean="0"/>
              <a:t>Asıl başlık stili için tıklatın</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17EFA6EA-D45A-498E-A1CE-7020A38BE7E5}" type="datetimeFigureOut">
              <a:rPr lang="tr-TR" smtClean="0"/>
              <a:t>12.4.2022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421BCA99-4253-448D-8FEF-86C5EFDEFCA0}" type="slidenum">
              <a:rPr lang="tr-TR" smtClean="0"/>
              <a:t>‹#›</a:t>
            </a:fld>
            <a:endParaRPr lang="tr-TR"/>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19110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3" name="Date Placeholder 2"/>
          <p:cNvSpPr>
            <a:spLocks noGrp="1"/>
          </p:cNvSpPr>
          <p:nvPr>
            <p:ph type="dt" sz="half" idx="10"/>
          </p:nvPr>
        </p:nvSpPr>
        <p:spPr/>
        <p:txBody>
          <a:bodyPr/>
          <a:lstStyle/>
          <a:p>
            <a:fld id="{17EFA6EA-D45A-498E-A1CE-7020A38BE7E5}" type="datetimeFigureOut">
              <a:rPr lang="tr-TR" smtClean="0"/>
              <a:t>12.4.2022</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421BCA99-4253-448D-8FEF-86C5EFDEFCA0}" type="slidenum">
              <a:rPr lang="tr-TR" smtClean="0"/>
              <a:t>‹#›</a:t>
            </a:fld>
            <a:endParaRPr lang="tr-TR"/>
          </a:p>
        </p:txBody>
      </p:sp>
    </p:spTree>
    <p:extLst>
      <p:ext uri="{BB962C8B-B14F-4D97-AF65-F5344CB8AC3E}">
        <p14:creationId xmlns:p14="http://schemas.microsoft.com/office/powerpoint/2010/main" val="14851276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tr-TR" smtClean="0"/>
              <a:t>Asıl başlık stili için tıklatın</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17EFA6EA-D45A-498E-A1CE-7020A38BE7E5}" type="datetimeFigureOut">
              <a:rPr lang="tr-TR" smtClean="0"/>
              <a:t>12.4.2022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421BCA99-4253-448D-8FEF-86C5EFDEFCA0}" type="slidenum">
              <a:rPr lang="tr-TR" smtClean="0"/>
              <a:t>‹#›</a:t>
            </a:fld>
            <a:endParaRPr lang="tr-TR"/>
          </a:p>
        </p:txBody>
      </p:sp>
    </p:spTree>
    <p:extLst>
      <p:ext uri="{BB962C8B-B14F-4D97-AF65-F5344CB8AC3E}">
        <p14:creationId xmlns:p14="http://schemas.microsoft.com/office/powerpoint/2010/main" val="13642289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tr-TR" smtClean="0"/>
              <a:t>Asıl başlık stili için tıklatın</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17EFA6EA-D45A-498E-A1CE-7020A38BE7E5}" type="datetimeFigureOut">
              <a:rPr lang="tr-TR" smtClean="0"/>
              <a:t>12.4.2022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421BCA99-4253-448D-8FEF-86C5EFDEFCA0}" type="slidenum">
              <a:rPr lang="tr-TR" smtClean="0"/>
              <a:t>‹#›</a:t>
            </a:fld>
            <a:endParaRPr lang="tr-TR"/>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4872784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tr-TR" smtClean="0"/>
              <a:t>Asıl başlık stili için tıklatın</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17EFA6EA-D45A-498E-A1CE-7020A38BE7E5}" type="datetimeFigureOut">
              <a:rPr lang="tr-TR" smtClean="0"/>
              <a:t>12.4.2022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421BCA99-4253-448D-8FEF-86C5EFDEFCA0}" type="slidenum">
              <a:rPr lang="tr-TR" smtClean="0"/>
              <a:t>‹#›</a:t>
            </a:fld>
            <a:endParaRPr lang="tr-TR"/>
          </a:p>
        </p:txBody>
      </p:sp>
    </p:spTree>
    <p:extLst>
      <p:ext uri="{BB962C8B-B14F-4D97-AF65-F5344CB8AC3E}">
        <p14:creationId xmlns:p14="http://schemas.microsoft.com/office/powerpoint/2010/main" val="35956879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tr-TR" smtClean="0"/>
              <a:t>Asıl başlık stili için tıklatın</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tr-TR" smtClean="0"/>
              <a:t>Asıl metin stillerini düzenle</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17EFA6EA-D45A-498E-A1CE-7020A38BE7E5}" type="datetimeFigureOut">
              <a:rPr lang="tr-TR" smtClean="0"/>
              <a:t>12.4.2022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421BCA99-4253-448D-8FEF-86C5EFDEFCA0}" type="slidenum">
              <a:rPr lang="tr-TR" smtClean="0"/>
              <a:t>‹#›</a:t>
            </a:fld>
            <a:endParaRPr lang="tr-TR"/>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6924531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tr-TR" smtClean="0"/>
              <a:t>Asıl başlık stili için tıklatın</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tr-TR" smtClean="0"/>
              <a:t>Asıl metin stillerini düzenle</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17EFA6EA-D45A-498E-A1CE-7020A38BE7E5}" type="datetimeFigureOut">
              <a:rPr lang="tr-TR" smtClean="0"/>
              <a:t>12.4.2022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421BCA99-4253-448D-8FEF-86C5EFDEFCA0}" type="slidenum">
              <a:rPr lang="tr-TR" smtClean="0"/>
              <a:t>‹#›</a:t>
            </a:fld>
            <a:endParaRPr lang="tr-TR"/>
          </a:p>
        </p:txBody>
      </p:sp>
    </p:spTree>
    <p:extLst>
      <p:ext uri="{BB962C8B-B14F-4D97-AF65-F5344CB8AC3E}">
        <p14:creationId xmlns:p14="http://schemas.microsoft.com/office/powerpoint/2010/main" val="4783270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17EFA6EA-D45A-498E-A1CE-7020A38BE7E5}" type="datetimeFigureOut">
              <a:rPr lang="tr-TR" smtClean="0"/>
              <a:t>12.4.2022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421BCA99-4253-448D-8FEF-86C5EFDEFCA0}" type="slidenum">
              <a:rPr lang="tr-TR" smtClean="0"/>
              <a:t>‹#›</a:t>
            </a:fld>
            <a:endParaRPr lang="tr-TR"/>
          </a:p>
        </p:txBody>
      </p:sp>
    </p:spTree>
    <p:extLst>
      <p:ext uri="{BB962C8B-B14F-4D97-AF65-F5344CB8AC3E}">
        <p14:creationId xmlns:p14="http://schemas.microsoft.com/office/powerpoint/2010/main" val="20988303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17EFA6EA-D45A-498E-A1CE-7020A38BE7E5}" type="datetimeFigureOut">
              <a:rPr lang="tr-TR" smtClean="0"/>
              <a:t>12.4.2022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421BCA99-4253-448D-8FEF-86C5EFDEFCA0}" type="slidenum">
              <a:rPr lang="tr-TR" smtClean="0"/>
              <a:t>‹#›</a:t>
            </a:fld>
            <a:endParaRPr lang="tr-TR"/>
          </a:p>
        </p:txBody>
      </p:sp>
    </p:spTree>
    <p:extLst>
      <p:ext uri="{BB962C8B-B14F-4D97-AF65-F5344CB8AC3E}">
        <p14:creationId xmlns:p14="http://schemas.microsoft.com/office/powerpoint/2010/main" val="29686266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nchor="ct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17EFA6EA-D45A-498E-A1CE-7020A38BE7E5}" type="datetimeFigureOut">
              <a:rPr lang="tr-TR" smtClean="0"/>
              <a:t>12.4.2022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421BCA99-4253-448D-8FEF-86C5EFDEFCA0}" type="slidenum">
              <a:rPr lang="tr-TR" smtClean="0"/>
              <a:t>‹#›</a:t>
            </a:fld>
            <a:endParaRPr lang="tr-TR"/>
          </a:p>
        </p:txBody>
      </p:sp>
    </p:spTree>
    <p:extLst>
      <p:ext uri="{BB962C8B-B14F-4D97-AF65-F5344CB8AC3E}">
        <p14:creationId xmlns:p14="http://schemas.microsoft.com/office/powerpoint/2010/main" val="702220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tr-TR" smtClean="0"/>
              <a:t>Asıl başlık stili için tıklatın</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17EFA6EA-D45A-498E-A1CE-7020A38BE7E5}" type="datetimeFigureOut">
              <a:rPr lang="tr-TR" smtClean="0"/>
              <a:t>12.4.2022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421BCA99-4253-448D-8FEF-86C5EFDEFCA0}" type="slidenum">
              <a:rPr lang="tr-TR" smtClean="0"/>
              <a:t>‹#›</a:t>
            </a:fld>
            <a:endParaRPr lang="tr-TR"/>
          </a:p>
        </p:txBody>
      </p:sp>
    </p:spTree>
    <p:extLst>
      <p:ext uri="{BB962C8B-B14F-4D97-AF65-F5344CB8AC3E}">
        <p14:creationId xmlns:p14="http://schemas.microsoft.com/office/powerpoint/2010/main" val="28634978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17EFA6EA-D45A-498E-A1CE-7020A38BE7E5}" type="datetimeFigureOut">
              <a:rPr lang="tr-TR" smtClean="0"/>
              <a:t>12.4.2022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421BCA99-4253-448D-8FEF-86C5EFDEFCA0}" type="slidenum">
              <a:rPr lang="tr-TR" smtClean="0"/>
              <a:t>‹#›</a:t>
            </a:fld>
            <a:endParaRPr lang="tr-TR"/>
          </a:p>
        </p:txBody>
      </p:sp>
    </p:spTree>
    <p:extLst>
      <p:ext uri="{BB962C8B-B14F-4D97-AF65-F5344CB8AC3E}">
        <p14:creationId xmlns:p14="http://schemas.microsoft.com/office/powerpoint/2010/main" val="26215326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17EFA6EA-D45A-498E-A1CE-7020A38BE7E5}" type="datetimeFigureOut">
              <a:rPr lang="tr-TR" smtClean="0"/>
              <a:t>12.4.2022</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421BCA99-4253-448D-8FEF-86C5EFDEFCA0}" type="slidenum">
              <a:rPr lang="tr-TR" smtClean="0"/>
              <a:t>‹#›</a:t>
            </a:fld>
            <a:endParaRPr lang="tr-TR"/>
          </a:p>
        </p:txBody>
      </p:sp>
    </p:spTree>
    <p:extLst>
      <p:ext uri="{BB962C8B-B14F-4D97-AF65-F5344CB8AC3E}">
        <p14:creationId xmlns:p14="http://schemas.microsoft.com/office/powerpoint/2010/main" val="35630900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17EFA6EA-D45A-498E-A1CE-7020A38BE7E5}" type="datetimeFigureOut">
              <a:rPr lang="tr-TR" smtClean="0"/>
              <a:t>12.4.2022</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421BCA99-4253-448D-8FEF-86C5EFDEFCA0}" type="slidenum">
              <a:rPr lang="tr-TR" smtClean="0"/>
              <a:t>‹#›</a:t>
            </a:fld>
            <a:endParaRPr lang="tr-TR"/>
          </a:p>
        </p:txBody>
      </p:sp>
    </p:spTree>
    <p:extLst>
      <p:ext uri="{BB962C8B-B14F-4D97-AF65-F5344CB8AC3E}">
        <p14:creationId xmlns:p14="http://schemas.microsoft.com/office/powerpoint/2010/main" val="6216401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EFA6EA-D45A-498E-A1CE-7020A38BE7E5}" type="datetimeFigureOut">
              <a:rPr lang="tr-TR" smtClean="0"/>
              <a:t>12.4.2022</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421BCA99-4253-448D-8FEF-86C5EFDEFCA0}" type="slidenum">
              <a:rPr lang="tr-TR" smtClean="0"/>
              <a:t>‹#›</a:t>
            </a:fld>
            <a:endParaRPr lang="tr-TR"/>
          </a:p>
        </p:txBody>
      </p:sp>
    </p:spTree>
    <p:extLst>
      <p:ext uri="{BB962C8B-B14F-4D97-AF65-F5344CB8AC3E}">
        <p14:creationId xmlns:p14="http://schemas.microsoft.com/office/powerpoint/2010/main" val="2622689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tr-TR" smtClean="0"/>
              <a:t>Asıl başlık stili için tıklatın</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17EFA6EA-D45A-498E-A1CE-7020A38BE7E5}" type="datetimeFigureOut">
              <a:rPr lang="tr-TR" smtClean="0"/>
              <a:t>12.4.2022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421BCA99-4253-448D-8FEF-86C5EFDEFCA0}" type="slidenum">
              <a:rPr lang="tr-TR" smtClean="0"/>
              <a:t>‹#›</a:t>
            </a:fld>
            <a:endParaRPr lang="tr-TR"/>
          </a:p>
        </p:txBody>
      </p:sp>
    </p:spTree>
    <p:extLst>
      <p:ext uri="{BB962C8B-B14F-4D97-AF65-F5344CB8AC3E}">
        <p14:creationId xmlns:p14="http://schemas.microsoft.com/office/powerpoint/2010/main" val="36839065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tr-TR" smtClean="0"/>
              <a:t>Asıl başlık stili için tıklatın</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17EFA6EA-D45A-498E-A1CE-7020A38BE7E5}" type="datetimeFigureOut">
              <a:rPr lang="tr-TR" smtClean="0"/>
              <a:t>12.4.2022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421BCA99-4253-448D-8FEF-86C5EFDEFCA0}" type="slidenum">
              <a:rPr lang="tr-TR" smtClean="0"/>
              <a:t>‹#›</a:t>
            </a:fld>
            <a:endParaRPr lang="tr-TR"/>
          </a:p>
        </p:txBody>
      </p:sp>
    </p:spTree>
    <p:extLst>
      <p:ext uri="{BB962C8B-B14F-4D97-AF65-F5344CB8AC3E}">
        <p14:creationId xmlns:p14="http://schemas.microsoft.com/office/powerpoint/2010/main" val="20191243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17EFA6EA-D45A-498E-A1CE-7020A38BE7E5}" type="datetimeFigureOut">
              <a:rPr lang="tr-TR" smtClean="0"/>
              <a:t>12.4.2022</a:t>
            </a:fld>
            <a:endParaRPr lang="tr-TR"/>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tr-TR"/>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421BCA99-4253-448D-8FEF-86C5EFDEFCA0}" type="slidenum">
              <a:rPr lang="tr-TR" smtClean="0"/>
              <a:t>‹#›</a:t>
            </a:fld>
            <a:endParaRPr lang="tr-TR"/>
          </a:p>
        </p:txBody>
      </p:sp>
    </p:spTree>
    <p:extLst>
      <p:ext uri="{BB962C8B-B14F-4D97-AF65-F5344CB8AC3E}">
        <p14:creationId xmlns:p14="http://schemas.microsoft.com/office/powerpoint/2010/main" val="2708067192"/>
      </p:ext>
    </p:extLst>
  </p:cSld>
  <p:clrMap bg1="dk1" tx1="lt1" bg2="dk2" tx2="lt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 id="2147483760" r:id="rId12"/>
    <p:sldLayoutId id="2147483761" r:id="rId13"/>
    <p:sldLayoutId id="2147483762" r:id="rId14"/>
    <p:sldLayoutId id="2147483763" r:id="rId15"/>
    <p:sldLayoutId id="2147483764" r:id="rId16"/>
    <p:sldLayoutId id="2147483765"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6456" y="123469"/>
            <a:ext cx="2520701" cy="2520701"/>
          </a:xfrm>
          <a:prstGeom prst="rect">
            <a:avLst/>
          </a:prstGeom>
        </p:spPr>
      </p:pic>
      <p:sp>
        <p:nvSpPr>
          <p:cNvPr id="5" name="Dikdörtgen 4"/>
          <p:cNvSpPr/>
          <p:nvPr/>
        </p:nvSpPr>
        <p:spPr>
          <a:xfrm>
            <a:off x="4027769" y="614362"/>
            <a:ext cx="5687732" cy="1754326"/>
          </a:xfrm>
          <a:prstGeom prst="rect">
            <a:avLst/>
          </a:prstGeom>
        </p:spPr>
        <p:txBody>
          <a:bodyPr wrap="square">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0" lang="tr-TR" sz="1800" b="1" i="0" u="none" strike="noStrike" kern="1200" cap="none" spc="0" normalizeH="0" baseline="0" noProof="0" dirty="0" smtClean="0">
                <a:ln>
                  <a:noFill/>
                </a:ln>
                <a:solidFill>
                  <a:srgbClr val="002060"/>
                </a:solidFill>
                <a:effectLst/>
                <a:uLnTx/>
                <a:uFillTx/>
                <a:latin typeface="Trebuchet MS" panose="020B0603020202020204"/>
                <a:ea typeface="+mn-ea"/>
                <a:cs typeface="+mn-cs"/>
              </a:rPr>
              <a:t>Adres    </a:t>
            </a:r>
            <a:r>
              <a:rPr kumimoji="0" lang="tr-TR" sz="1800" b="0" i="0" u="none" strike="noStrike" kern="1200" cap="none" spc="0" normalizeH="0" baseline="0" noProof="0" dirty="0" smtClean="0">
                <a:ln>
                  <a:noFill/>
                </a:ln>
                <a:solidFill>
                  <a:prstClr val="black"/>
                </a:solidFill>
                <a:effectLst/>
                <a:uLnTx/>
                <a:uFillTx/>
                <a:latin typeface="Trebuchet MS" panose="020B0603020202020204"/>
                <a:ea typeface="+mn-ea"/>
                <a:cs typeface="+mn-cs"/>
              </a:rPr>
              <a:t>: </a:t>
            </a:r>
            <a:r>
              <a:rPr kumimoji="0" lang="sv-SE" sz="1800" b="0" i="0" u="none" strike="noStrike" kern="1200" cap="none" spc="0" normalizeH="0" baseline="0" noProof="0" dirty="0" smtClean="0">
                <a:ln>
                  <a:noFill/>
                </a:ln>
                <a:solidFill>
                  <a:prstClr val="black"/>
                </a:solidFill>
                <a:effectLst/>
                <a:uLnTx/>
                <a:uFillTx/>
                <a:latin typeface="Trebuchet MS" panose="020B0603020202020204"/>
                <a:ea typeface="+mn-ea"/>
                <a:cs typeface="+mn-cs"/>
              </a:rPr>
              <a:t>Pınar</a:t>
            </a:r>
            <a:r>
              <a:rPr kumimoji="0" lang="sv-SE" sz="1800" b="0" i="0" u="none" strike="noStrike" kern="1200" cap="none" spc="0" normalizeH="0" baseline="0" noProof="0" dirty="0">
                <a:ln>
                  <a:noFill/>
                </a:ln>
                <a:solidFill>
                  <a:prstClr val="black"/>
                </a:solidFill>
                <a:effectLst/>
                <a:uLnTx/>
                <a:uFillTx/>
                <a:latin typeface="Trebuchet MS" panose="020B0603020202020204"/>
                <a:ea typeface="+mn-ea"/>
                <a:cs typeface="+mn-cs"/>
              </a:rPr>
              <a:t>, 74041. Sk. 2-1, 01160 </a:t>
            </a:r>
            <a:r>
              <a:rPr kumimoji="0" lang="sv-SE" sz="1800" b="0" i="0" u="none" strike="noStrike" kern="1200" cap="none" spc="0" normalizeH="0" baseline="0" noProof="0" dirty="0" smtClean="0">
                <a:ln>
                  <a:noFill/>
                </a:ln>
                <a:solidFill>
                  <a:prstClr val="black"/>
                </a:solidFill>
                <a:effectLst/>
                <a:uLnTx/>
                <a:uFillTx/>
                <a:latin typeface="Trebuchet MS" panose="020B0603020202020204"/>
                <a:ea typeface="+mn-ea"/>
                <a:cs typeface="+mn-cs"/>
              </a:rPr>
              <a:t>Seyhan/Adana</a:t>
            </a:r>
            <a:endParaRPr kumimoji="0" lang="tr-TR" sz="1800" b="0" i="0" u="none" strike="noStrike" kern="1200" cap="none" spc="0" normalizeH="0" baseline="0" noProof="0" dirty="0" smtClean="0">
              <a:ln>
                <a:noFill/>
              </a:ln>
              <a:solidFill>
                <a:prstClr val="black"/>
              </a:solidFill>
              <a:effectLst/>
              <a:uLnTx/>
              <a:uFillTx/>
              <a:latin typeface="Trebuchet MS" panose="020B0603020202020204"/>
              <a:ea typeface="+mn-ea"/>
              <a:cs typeface="+mn-cs"/>
            </a:endParaRP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tr-TR" sz="1800" b="1" i="0" u="none" strike="noStrike" kern="1200" cap="none" spc="0" normalizeH="0" baseline="0" noProof="0" dirty="0" smtClean="0">
                <a:ln>
                  <a:noFill/>
                </a:ln>
                <a:solidFill>
                  <a:srgbClr val="002060"/>
                </a:solidFill>
                <a:effectLst/>
                <a:uLnTx/>
                <a:uFillTx/>
                <a:latin typeface="Trebuchet MS" panose="020B0603020202020204"/>
                <a:ea typeface="+mn-ea"/>
                <a:cs typeface="+mn-cs"/>
              </a:rPr>
              <a:t>Telefon</a:t>
            </a:r>
            <a:r>
              <a:rPr kumimoji="0" lang="tr-TR" sz="1800" b="0" i="0" u="none" strike="noStrike" kern="1200" cap="none" spc="0" normalizeH="0" baseline="0" noProof="0" dirty="0" smtClean="0">
                <a:ln>
                  <a:noFill/>
                </a:ln>
                <a:solidFill>
                  <a:prstClr val="black"/>
                </a:solidFill>
                <a:effectLst/>
                <a:uLnTx/>
                <a:uFillTx/>
                <a:latin typeface="Trebuchet MS" panose="020B0603020202020204"/>
                <a:ea typeface="+mn-ea"/>
                <a:cs typeface="+mn-cs"/>
              </a:rPr>
              <a:t> : (0322) 457 87 13 </a:t>
            </a: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tr-TR" sz="1800" b="0" i="0" u="none" strike="noStrike" kern="1200" cap="none" spc="0" normalizeH="0" baseline="0" noProof="0" dirty="0" smtClean="0">
                <a:ln>
                  <a:noFill/>
                </a:ln>
                <a:solidFill>
                  <a:prstClr val="black"/>
                </a:solidFill>
                <a:effectLst/>
                <a:uLnTx/>
                <a:uFillTx/>
                <a:latin typeface="Trebuchet MS" panose="020B0603020202020204"/>
                <a:ea typeface="+mn-ea"/>
                <a:cs typeface="+mn-cs"/>
              </a:rPr>
              <a:t>      Seyhan Ram</a:t>
            </a: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tr-TR" sz="1800" b="0" i="0" u="none" strike="noStrike" kern="1200" cap="none" spc="0" normalizeH="0" baseline="0" noProof="0" dirty="0" smtClean="0">
                <a:ln>
                  <a:noFill/>
                </a:ln>
                <a:solidFill>
                  <a:prstClr val="black"/>
                </a:solidFill>
                <a:effectLst/>
                <a:uLnTx/>
                <a:uFillTx/>
                <a:latin typeface="Trebuchet MS" panose="020B0603020202020204"/>
                <a:ea typeface="+mn-ea"/>
                <a:cs typeface="+mn-cs"/>
              </a:rPr>
              <a:t>       Seyhan Ram</a:t>
            </a:r>
            <a:endParaRPr kumimoji="0" lang="tr-TR"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pic>
        <p:nvPicPr>
          <p:cNvPr id="6" name="Resim 5"/>
          <p:cNvPicPr>
            <a:picLocks noChangeAspect="1"/>
          </p:cNvPicPr>
          <p:nvPr/>
        </p:nvPicPr>
        <p:blipFill>
          <a:blip r:embed="rId3"/>
          <a:stretch>
            <a:fillRect/>
          </a:stretch>
        </p:blipFill>
        <p:spPr>
          <a:xfrm>
            <a:off x="4132124" y="1504936"/>
            <a:ext cx="298730" cy="304826"/>
          </a:xfrm>
          <a:prstGeom prst="rect">
            <a:avLst/>
          </a:prstGeom>
        </p:spPr>
      </p:pic>
      <p:pic>
        <p:nvPicPr>
          <p:cNvPr id="2" name="Resim 1"/>
          <p:cNvPicPr>
            <a:picLocks noChangeAspect="1"/>
          </p:cNvPicPr>
          <p:nvPr/>
        </p:nvPicPr>
        <p:blipFill>
          <a:blip r:embed="rId4"/>
          <a:stretch>
            <a:fillRect/>
          </a:stretch>
        </p:blipFill>
        <p:spPr>
          <a:xfrm>
            <a:off x="4132124" y="1923244"/>
            <a:ext cx="324000" cy="324000"/>
          </a:xfrm>
          <a:prstGeom prst="rect">
            <a:avLst/>
          </a:prstGeom>
        </p:spPr>
      </p:pic>
      <p:sp>
        <p:nvSpPr>
          <p:cNvPr id="8" name="Dikdörtgen 7"/>
          <p:cNvSpPr/>
          <p:nvPr/>
        </p:nvSpPr>
        <p:spPr>
          <a:xfrm>
            <a:off x="856457" y="3429000"/>
            <a:ext cx="6587331" cy="1754326"/>
          </a:xfrm>
          <a:prstGeom prst="rect">
            <a:avLst/>
          </a:prstGeom>
          <a:noFill/>
        </p:spPr>
        <p:txBody>
          <a:bodyPr wrap="square" lIns="91440" tIns="45720" rIns="91440" bIns="45720">
            <a:spAutoFit/>
          </a:bodyPr>
          <a:lstStyle/>
          <a:p>
            <a:pPr algn="ctr"/>
            <a:r>
              <a:rPr lang="tr-TR" sz="54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İŞBİRLİĞİ GELİŞTİRME</a:t>
            </a:r>
            <a:endParaRPr lang="tr-TR" sz="5400"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Tree>
    <p:extLst>
      <p:ext uri="{BB962C8B-B14F-4D97-AF65-F5344CB8AC3E}">
        <p14:creationId xmlns:p14="http://schemas.microsoft.com/office/powerpoint/2010/main" val="15340905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8278086" cy="1214438"/>
          </a:xfrm>
        </p:spPr>
        <p:txBody>
          <a:bodyPr>
            <a:normAutofit/>
          </a:bodyPr>
          <a:lstStyle/>
          <a:p>
            <a:pPr algn="ctr"/>
            <a:r>
              <a:rPr lang="tr-TR" sz="3200" b="1" dirty="0" smtClean="0">
                <a:solidFill>
                  <a:srgbClr val="FFFF00"/>
                </a:solidFill>
              </a:rPr>
              <a:t>İş Birliği; Yardımlaşma ve Dayanışma Duygusunu Geliştirir.</a:t>
            </a:r>
            <a:endParaRPr lang="tr-TR" sz="3200" b="1" dirty="0">
              <a:solidFill>
                <a:srgbClr val="FFFF00"/>
              </a:solidFill>
            </a:endParaRPr>
          </a:p>
        </p:txBody>
      </p:sp>
      <p:sp>
        <p:nvSpPr>
          <p:cNvPr id="4" name="Metin Yer Tutucusu 3"/>
          <p:cNvSpPr>
            <a:spLocks noGrp="1"/>
          </p:cNvSpPr>
          <p:nvPr>
            <p:ph type="body" sz="half" idx="2"/>
          </p:nvPr>
        </p:nvSpPr>
        <p:spPr>
          <a:xfrm>
            <a:off x="365759" y="2057400"/>
            <a:ext cx="8035291" cy="4643846"/>
          </a:xfrm>
        </p:spPr>
        <p:txBody>
          <a:bodyPr/>
          <a:lstStyle/>
          <a:p>
            <a:pPr algn="just"/>
            <a:r>
              <a:rPr lang="tr-TR" sz="2800" dirty="0" smtClean="0"/>
              <a:t>	İşbirliği </a:t>
            </a:r>
            <a:r>
              <a:rPr lang="tr-TR" sz="2800" dirty="0" smtClean="0"/>
              <a:t>kurma sırasında yardım etme ve yardım alma, içinde bulunduğu grup birliğinin farkına varma gibi </a:t>
            </a:r>
            <a:r>
              <a:rPr lang="tr-TR" sz="2800" dirty="0" smtClean="0"/>
              <a:t>önemli deneyimler </a:t>
            </a:r>
            <a:r>
              <a:rPr lang="tr-TR" sz="2800" dirty="0" smtClean="0"/>
              <a:t>yaşanır. Belirli bir çalışma için başkalarıyla birlikte, hem kendi görüş ve yeteneklerini ortaya koyabilerek hem de başkalarının katkılarını destekleyerek ve kabul ederek çalışabilme alışkanlığı kazanılabilir.</a:t>
            </a:r>
          </a:p>
          <a:p>
            <a:pPr algn="just"/>
            <a:endParaRPr lang="tr-TR" dirty="0"/>
          </a:p>
        </p:txBody>
      </p:sp>
      <p:pic>
        <p:nvPicPr>
          <p:cNvPr id="6" name="Resim 5"/>
          <p:cNvPicPr>
            <a:picLocks noChangeAspect="1"/>
          </p:cNvPicPr>
          <p:nvPr/>
        </p:nvPicPr>
        <p:blipFill>
          <a:blip r:embed="rId2"/>
          <a:stretch>
            <a:fillRect/>
          </a:stretch>
        </p:blipFill>
        <p:spPr>
          <a:xfrm>
            <a:off x="9117874" y="1554670"/>
            <a:ext cx="2767103" cy="284770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Resim 9"/>
          <p:cNvPicPr>
            <a:picLocks noChangeAspect="1"/>
          </p:cNvPicPr>
          <p:nvPr/>
        </p:nvPicPr>
        <p:blipFill>
          <a:blip r:embed="rId3"/>
          <a:stretch>
            <a:fillRect/>
          </a:stretch>
        </p:blipFill>
        <p:spPr>
          <a:xfrm>
            <a:off x="8554606" y="3947812"/>
            <a:ext cx="2859272" cy="2511770"/>
          </a:xfrm>
          <a:prstGeom prst="rect">
            <a:avLst/>
          </a:prstGeom>
        </p:spPr>
      </p:pic>
    </p:spTree>
    <p:extLst>
      <p:ext uri="{BB962C8B-B14F-4D97-AF65-F5344CB8AC3E}">
        <p14:creationId xmlns:p14="http://schemas.microsoft.com/office/powerpoint/2010/main" val="18306414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4"/>
          <p:cNvSpPr>
            <a:spLocks noGrp="1"/>
          </p:cNvSpPr>
          <p:nvPr>
            <p:ph type="title"/>
          </p:nvPr>
        </p:nvSpPr>
        <p:spPr>
          <a:xfrm>
            <a:off x="1036909" y="365761"/>
            <a:ext cx="8534400" cy="1048702"/>
          </a:xfrm>
        </p:spPr>
        <p:txBody>
          <a:bodyPr>
            <a:normAutofit fontScale="90000"/>
          </a:bodyPr>
          <a:lstStyle/>
          <a:p>
            <a:pPr>
              <a:spcAft>
                <a:spcPts val="0"/>
              </a:spcAft>
            </a:pPr>
            <a:r>
              <a:rPr lang="tr-TR" sz="2000" dirty="0" smtClean="0">
                <a:solidFill>
                  <a:srgbClr val="FFFF00"/>
                </a:solidFill>
                <a:effectLst/>
                <a:latin typeface="Arial" panose="020B0604020202020204" pitchFamily="34" charset="0"/>
                <a:ea typeface="Arial" panose="020B0604020202020204" pitchFamily="34" charset="0"/>
              </a:rPr>
              <a:t> </a:t>
            </a:r>
            <a:r>
              <a:rPr lang="tr-TR" dirty="0">
                <a:solidFill>
                  <a:srgbClr val="FFFF00"/>
                </a:solidFill>
                <a:latin typeface="Arial" panose="020B0604020202020204" pitchFamily="34" charset="0"/>
                <a:ea typeface="Arial" panose="020B0604020202020204" pitchFamily="34" charset="0"/>
              </a:rPr>
              <a:t/>
            </a:r>
            <a:br>
              <a:rPr lang="tr-TR" dirty="0">
                <a:solidFill>
                  <a:srgbClr val="FFFF00"/>
                </a:solidFill>
                <a:latin typeface="Arial" panose="020B0604020202020204" pitchFamily="34" charset="0"/>
                <a:ea typeface="Arial" panose="020B0604020202020204" pitchFamily="34" charset="0"/>
              </a:rPr>
            </a:br>
            <a:r>
              <a:rPr lang="tr-TR" sz="2000" dirty="0" smtClean="0">
                <a:solidFill>
                  <a:srgbClr val="FFFF00"/>
                </a:solidFill>
                <a:effectLst/>
                <a:latin typeface="Arial" panose="020B0604020202020204" pitchFamily="34" charset="0"/>
                <a:ea typeface="Arial" panose="020B0604020202020204" pitchFamily="34" charset="0"/>
              </a:rPr>
              <a:t> </a:t>
            </a:r>
            <a:r>
              <a:rPr lang="tr-TR" dirty="0">
                <a:solidFill>
                  <a:srgbClr val="FFFF00"/>
                </a:solidFill>
                <a:latin typeface="Arial" panose="020B0604020202020204" pitchFamily="34" charset="0"/>
                <a:ea typeface="Arial" panose="020B0604020202020204" pitchFamily="34" charset="0"/>
              </a:rPr>
              <a:t/>
            </a:r>
            <a:br>
              <a:rPr lang="tr-TR" dirty="0">
                <a:solidFill>
                  <a:srgbClr val="FFFF00"/>
                </a:solidFill>
                <a:latin typeface="Arial" panose="020B0604020202020204" pitchFamily="34" charset="0"/>
                <a:ea typeface="Arial" panose="020B0604020202020204" pitchFamily="34" charset="0"/>
              </a:rPr>
            </a:br>
            <a:r>
              <a:rPr lang="tr-TR" b="1" dirty="0" smtClean="0">
                <a:solidFill>
                  <a:srgbClr val="FFFF00"/>
                </a:solidFill>
                <a:latin typeface="Arial" panose="020B0604020202020204" pitchFamily="34" charset="0"/>
                <a:ea typeface="Arial" panose="020B0604020202020204" pitchFamily="34" charset="0"/>
              </a:rPr>
              <a:t>İşbirliğine</a:t>
            </a:r>
            <a:r>
              <a:rPr lang="tr-TR" b="1" spc="-315" dirty="0" smtClean="0">
                <a:solidFill>
                  <a:srgbClr val="FFFF00"/>
                </a:solidFill>
                <a:latin typeface="Arial" panose="020B0604020202020204" pitchFamily="34" charset="0"/>
                <a:ea typeface="Arial" panose="020B0604020202020204" pitchFamily="34" charset="0"/>
              </a:rPr>
              <a:t> </a:t>
            </a:r>
            <a:r>
              <a:rPr lang="tr-TR" b="1" spc="10" dirty="0">
                <a:solidFill>
                  <a:srgbClr val="FFFF00"/>
                </a:solidFill>
                <a:latin typeface="Arial" panose="020B0604020202020204" pitchFamily="34" charset="0"/>
                <a:ea typeface="Arial" panose="020B0604020202020204" pitchFamily="34" charset="0"/>
              </a:rPr>
              <a:t>dayalı</a:t>
            </a:r>
            <a:r>
              <a:rPr lang="tr-TR" b="1" spc="-300" dirty="0">
                <a:solidFill>
                  <a:srgbClr val="FFFF00"/>
                </a:solidFill>
                <a:latin typeface="Arial" panose="020B0604020202020204" pitchFamily="34" charset="0"/>
                <a:ea typeface="Arial" panose="020B0604020202020204" pitchFamily="34" charset="0"/>
              </a:rPr>
              <a:t> </a:t>
            </a:r>
            <a:r>
              <a:rPr lang="tr-TR" b="1" spc="10" dirty="0" smtClean="0">
                <a:solidFill>
                  <a:srgbClr val="FFFF00"/>
                </a:solidFill>
                <a:latin typeface="Arial" panose="020B0604020202020204" pitchFamily="34" charset="0"/>
                <a:ea typeface="Arial" panose="020B0604020202020204" pitchFamily="34" charset="0"/>
              </a:rPr>
              <a:t>öğrenme</a:t>
            </a:r>
            <a:br>
              <a:rPr lang="tr-TR" b="1" spc="10" dirty="0" smtClean="0">
                <a:solidFill>
                  <a:srgbClr val="FFFF00"/>
                </a:solidFill>
                <a:latin typeface="Arial" panose="020B0604020202020204" pitchFamily="34" charset="0"/>
                <a:ea typeface="Arial" panose="020B0604020202020204" pitchFamily="34" charset="0"/>
              </a:rPr>
            </a:br>
            <a:endParaRPr lang="tr-TR" dirty="0">
              <a:solidFill>
                <a:srgbClr val="FFFF00"/>
              </a:solidFill>
            </a:endParaRPr>
          </a:p>
        </p:txBody>
      </p:sp>
      <p:sp>
        <p:nvSpPr>
          <p:cNvPr id="6" name="İçerik Yer Tutucusu 5"/>
          <p:cNvSpPr>
            <a:spLocks noGrp="1"/>
          </p:cNvSpPr>
          <p:nvPr>
            <p:ph idx="1"/>
          </p:nvPr>
        </p:nvSpPr>
        <p:spPr>
          <a:xfrm>
            <a:off x="509451" y="1414464"/>
            <a:ext cx="8077337" cy="5195342"/>
          </a:xfrm>
        </p:spPr>
        <p:txBody>
          <a:bodyPr>
            <a:normAutofit/>
          </a:bodyPr>
          <a:lstStyle/>
          <a:p>
            <a:pPr algn="just"/>
            <a:endParaRPr lang="tr-TR" dirty="0" smtClean="0"/>
          </a:p>
          <a:p>
            <a:pPr algn="just"/>
            <a:r>
              <a:rPr lang="tr-TR" sz="2400" dirty="0" smtClean="0"/>
              <a:t>Çocukların </a:t>
            </a:r>
            <a:r>
              <a:rPr lang="tr-TR" sz="2400" dirty="0" smtClean="0"/>
              <a:t>ortak bir amaç için birlikte çalışmaları ile sağlanan bir öğrenme türüdür.</a:t>
            </a:r>
          </a:p>
          <a:p>
            <a:pPr algn="just"/>
            <a:r>
              <a:rPr lang="tr-TR" sz="2400" dirty="0" smtClean="0"/>
              <a:t>İşbirliği gerektiren ortak çalışma sırasında farklı yetenekte olan çocukların birbirlerine yardımcı olarak öğrendikleri tezi, bu tür öğrenmenin temelini oluşturur.</a:t>
            </a:r>
          </a:p>
          <a:p>
            <a:pPr algn="just"/>
            <a:r>
              <a:rPr lang="tr-TR" sz="2400" dirty="0" smtClean="0"/>
              <a:t>Çocukların birbirleriyle işbirliği kurarak, problem çözmeye, özgün bir yaratı ortaya çıkarmaya ya da bilgi toplamaya çalıştıkları işbirliği yolu ile öğrenme, eğitici drama etkinliklerinde sık yararlanılan bir öğrenme yoludur.</a:t>
            </a:r>
          </a:p>
          <a:p>
            <a:pPr algn="just"/>
            <a:endParaRPr lang="tr-TR" dirty="0"/>
          </a:p>
        </p:txBody>
      </p:sp>
      <p:pic>
        <p:nvPicPr>
          <p:cNvPr id="7" name="Resim 6"/>
          <p:cNvPicPr>
            <a:picLocks noChangeAspect="1"/>
          </p:cNvPicPr>
          <p:nvPr/>
        </p:nvPicPr>
        <p:blipFill>
          <a:blip r:embed="rId2"/>
          <a:stretch>
            <a:fillRect/>
          </a:stretch>
        </p:blipFill>
        <p:spPr>
          <a:xfrm>
            <a:off x="9026027" y="2533876"/>
            <a:ext cx="2873830" cy="2247447"/>
          </a:xfrm>
          <a:prstGeom prst="cloud">
            <a:avLst/>
          </a:prstGeom>
        </p:spPr>
      </p:pic>
    </p:spTree>
    <p:extLst>
      <p:ext uri="{BB962C8B-B14F-4D97-AF65-F5344CB8AC3E}">
        <p14:creationId xmlns:p14="http://schemas.microsoft.com/office/powerpoint/2010/main" val="41099176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84211" y="404949"/>
            <a:ext cx="6359527" cy="1084217"/>
          </a:xfrm>
        </p:spPr>
        <p:txBody>
          <a:bodyPr>
            <a:normAutofit/>
          </a:bodyPr>
          <a:lstStyle/>
          <a:p>
            <a:pPr algn="ctr"/>
            <a:r>
              <a:rPr lang="tr-TR" sz="3200" b="1" dirty="0" smtClean="0">
                <a:solidFill>
                  <a:srgbClr val="FFFF00"/>
                </a:solidFill>
              </a:rPr>
              <a:t>İşbirliğine dayalı öğrenme</a:t>
            </a:r>
            <a:endParaRPr lang="tr-TR" sz="3200" b="1" dirty="0">
              <a:solidFill>
                <a:srgbClr val="FFFF00"/>
              </a:solidFill>
            </a:endParaRPr>
          </a:p>
        </p:txBody>
      </p:sp>
      <p:sp>
        <p:nvSpPr>
          <p:cNvPr id="3" name="İçerik Yer Tutucusu 2"/>
          <p:cNvSpPr>
            <a:spLocks noGrp="1"/>
          </p:cNvSpPr>
          <p:nvPr>
            <p:ph idx="1"/>
          </p:nvPr>
        </p:nvSpPr>
        <p:spPr>
          <a:xfrm>
            <a:off x="684212" y="1489166"/>
            <a:ext cx="10993982" cy="4872445"/>
          </a:xfrm>
        </p:spPr>
        <p:txBody>
          <a:bodyPr>
            <a:normAutofit/>
          </a:bodyPr>
          <a:lstStyle/>
          <a:p>
            <a:pPr algn="just"/>
            <a:r>
              <a:rPr lang="tr-TR" sz="2800" dirty="0" smtClean="0"/>
              <a:t>İşbirliği kurma sırasında yardım etme ve yardım alma, içinde bulunduğu grup birliğinin farkına varma gibi önemli denemeler yaşanır. Böylece gelecekte iş yaşamında çok önemli bir beceri olarak çocukların karşısına çıkacak olan, belirli bir çalışma için başkalarıyla birlikte, hem kendi görüş ve yeteneklerini ortaya koyabilerek hem de başkalarının katkılarını destekleyerek ve kabul ederek çalışabilme alışkanlığı kazanılabilir.</a:t>
            </a:r>
            <a:endParaRPr lang="tr-TR" sz="2800" dirty="0"/>
          </a:p>
        </p:txBody>
      </p:sp>
    </p:spTree>
    <p:extLst>
      <p:ext uri="{BB962C8B-B14F-4D97-AF65-F5344CB8AC3E}">
        <p14:creationId xmlns:p14="http://schemas.microsoft.com/office/powerpoint/2010/main" val="13506792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71475" y="385764"/>
            <a:ext cx="9272588" cy="5988910"/>
          </a:xfrm>
        </p:spPr>
        <p:txBody>
          <a:bodyPr>
            <a:noAutofit/>
          </a:bodyPr>
          <a:lstStyle/>
          <a:p>
            <a:pPr algn="just">
              <a:lnSpc>
                <a:spcPct val="150000"/>
              </a:lnSpc>
            </a:pPr>
            <a:r>
              <a:rPr lang="tr-TR" sz="1800" b="1" dirty="0" smtClean="0"/>
              <a:t>İşbirliğine dayalı öğrenme </a:t>
            </a:r>
            <a:r>
              <a:rPr lang="tr-TR" b="1" dirty="0" smtClean="0"/>
              <a:t>eğitici</a:t>
            </a:r>
            <a:r>
              <a:rPr lang="tr-TR" sz="1800" b="1" dirty="0" smtClean="0"/>
              <a:t> </a:t>
            </a:r>
            <a:r>
              <a:rPr lang="tr-TR" sz="1800" b="1" dirty="0" err="1" smtClean="0"/>
              <a:t>dramaya</a:t>
            </a:r>
            <a:r>
              <a:rPr lang="tr-TR" sz="1800" b="1" dirty="0" smtClean="0"/>
              <a:t> çok iyi uyan bir öğrenme türüdür. Çünkü çocuklar drama sırasında, grupla birlikte çalışırlar. Öğretmen, ya büyük gruptaki tüm çocuk içindeki küçük gruplara belirli roller verir. Her gruptaki çocuk, içinde bulunduğu gruptaki akranlarına karşı, ortaya çıkacak oyun, durum, öykü canlandırma konularında sorumludur.</a:t>
            </a:r>
          </a:p>
          <a:p>
            <a:pPr algn="just">
              <a:lnSpc>
                <a:spcPct val="150000"/>
              </a:lnSpc>
            </a:pPr>
            <a:r>
              <a:rPr lang="tr-TR" sz="1800" b="1" dirty="0" smtClean="0"/>
              <a:t>İşbirliğine dayalı öğrenimin en önemli özelliği öğrencilerin ortak bir amaç uğruna küçük gruplar halinde birbirinin öğrenmesine yardım ederek çalışmalarıdır.</a:t>
            </a:r>
          </a:p>
          <a:p>
            <a:pPr algn="just">
              <a:lnSpc>
                <a:spcPct val="150000"/>
              </a:lnSpc>
            </a:pPr>
            <a:r>
              <a:rPr lang="tr-TR" sz="1800" b="1" dirty="0" smtClean="0"/>
              <a:t> İşbirliğine dayalı öğretimde, takımların araştırma veya tartışmaların yapıldığı konularla ilgili olarak veriler toplaması, bireysel olarak yapılan çalışmaların birleştirilerek grup üretimine katkısının sağlanması ve elde edilen sonuçların birlikte tartışılarak yorumlanıp ürün halinde ortaya çıkarılması söz konusudur.</a:t>
            </a:r>
            <a:endParaRPr lang="tr-TR" sz="1800" b="1" dirty="0"/>
          </a:p>
        </p:txBody>
      </p:sp>
      <p:pic>
        <p:nvPicPr>
          <p:cNvPr id="6" name="Resim 5"/>
          <p:cNvPicPr>
            <a:picLocks noChangeAspect="1"/>
          </p:cNvPicPr>
          <p:nvPr/>
        </p:nvPicPr>
        <p:blipFill>
          <a:blip r:embed="rId2"/>
          <a:stretch>
            <a:fillRect/>
          </a:stretch>
        </p:blipFill>
        <p:spPr>
          <a:xfrm>
            <a:off x="9644063" y="5010150"/>
            <a:ext cx="2466975" cy="1847850"/>
          </a:xfrm>
          <a:prstGeom prst="rect">
            <a:avLst/>
          </a:prstGeom>
          <a:ln>
            <a:noFill/>
          </a:ln>
          <a:effectLst>
            <a:softEdge rad="112500"/>
          </a:effectLst>
        </p:spPr>
      </p:pic>
    </p:spTree>
    <p:extLst>
      <p:ext uri="{BB962C8B-B14F-4D97-AF65-F5344CB8AC3E}">
        <p14:creationId xmlns:p14="http://schemas.microsoft.com/office/powerpoint/2010/main" val="17019785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52697" y="285750"/>
            <a:ext cx="11116492" cy="957263"/>
          </a:xfrm>
        </p:spPr>
        <p:txBody>
          <a:bodyPr>
            <a:normAutofit fontScale="90000"/>
          </a:bodyPr>
          <a:lstStyle/>
          <a:p>
            <a:pPr algn="ctr"/>
            <a:r>
              <a:rPr lang="tr-TR" sz="2400" b="1" dirty="0" smtClean="0">
                <a:solidFill>
                  <a:srgbClr val="FFFF00"/>
                </a:solidFill>
              </a:rPr>
              <a:t>İşbirliğine dayalı öğrenme tekniklerini diğer öğrenme</a:t>
            </a:r>
            <a:br>
              <a:rPr lang="tr-TR" sz="2400" b="1" dirty="0" smtClean="0">
                <a:solidFill>
                  <a:srgbClr val="FFFF00"/>
                </a:solidFill>
              </a:rPr>
            </a:br>
            <a:r>
              <a:rPr lang="tr-TR" sz="2400" b="1" dirty="0" smtClean="0">
                <a:solidFill>
                  <a:srgbClr val="FFFF00"/>
                </a:solidFill>
              </a:rPr>
              <a:t>tekniklerinden ayıran başlıca özellikleri şöyle </a:t>
            </a:r>
            <a:r>
              <a:rPr lang="tr-TR" sz="2400" b="1" dirty="0" smtClean="0">
                <a:solidFill>
                  <a:srgbClr val="FFFF00"/>
                </a:solidFill>
              </a:rPr>
              <a:t>sıralamışlardır</a:t>
            </a:r>
            <a:r>
              <a:rPr lang="tr-TR" sz="2800" dirty="0" smtClean="0">
                <a:solidFill>
                  <a:srgbClr val="FFFF00"/>
                </a:solidFill>
              </a:rPr>
              <a:t/>
            </a:r>
            <a:br>
              <a:rPr lang="tr-TR" sz="2800" dirty="0" smtClean="0">
                <a:solidFill>
                  <a:srgbClr val="FFFF00"/>
                </a:solidFill>
              </a:rPr>
            </a:br>
            <a:endParaRPr lang="tr-TR" sz="2800" dirty="0">
              <a:solidFill>
                <a:srgbClr val="FFFF00"/>
              </a:solidFill>
            </a:endParaRPr>
          </a:p>
        </p:txBody>
      </p:sp>
      <p:sp>
        <p:nvSpPr>
          <p:cNvPr id="3" name="İçerik Yer Tutucusu 2"/>
          <p:cNvSpPr>
            <a:spLocks noGrp="1"/>
          </p:cNvSpPr>
          <p:nvPr>
            <p:ph idx="1"/>
          </p:nvPr>
        </p:nvSpPr>
        <p:spPr>
          <a:xfrm>
            <a:off x="692331" y="1243014"/>
            <a:ext cx="10946675" cy="4933950"/>
          </a:xfrm>
        </p:spPr>
        <p:txBody>
          <a:bodyPr>
            <a:normAutofit fontScale="92500" lnSpcReduction="20000"/>
          </a:bodyPr>
          <a:lstStyle/>
          <a:p>
            <a:pPr marL="0" indent="0" algn="just">
              <a:lnSpc>
                <a:spcPct val="150000"/>
              </a:lnSpc>
              <a:buNone/>
            </a:pPr>
            <a:r>
              <a:rPr lang="tr-TR" sz="2400" b="1" dirty="0" smtClean="0">
                <a:solidFill>
                  <a:schemeClr val="accent6">
                    <a:lumMod val="50000"/>
                  </a:schemeClr>
                </a:solidFill>
              </a:rPr>
              <a:t>1.</a:t>
            </a:r>
            <a:r>
              <a:rPr lang="tr-TR" sz="2400" dirty="0" smtClean="0"/>
              <a:t>	İşbirliği yaparak çalışmaları beklenen gruplarda üyeler arasında olumlu dayanışma vardır. Hedefler ve görevler belirlenmiştir. Böylece öğrenciler grubun diğer üyelerinin çalışmalarına da dikkat gösterirler.</a:t>
            </a:r>
          </a:p>
          <a:p>
            <a:pPr marL="0" indent="0" algn="just">
              <a:lnSpc>
                <a:spcPct val="150000"/>
              </a:lnSpc>
              <a:buNone/>
            </a:pPr>
            <a:r>
              <a:rPr lang="tr-TR" sz="2400" b="1" dirty="0" smtClean="0">
                <a:solidFill>
                  <a:schemeClr val="accent6">
                    <a:lumMod val="50000"/>
                  </a:schemeClr>
                </a:solidFill>
              </a:rPr>
              <a:t>2.</a:t>
            </a:r>
            <a:r>
              <a:rPr lang="tr-TR" sz="2400" dirty="0" smtClean="0"/>
              <a:t>	İşbirliği içerisinde olan gruplarda üyelerin kendi üzerlerine aldıkları ve bireysel olarak yüklendikleri sorumlulukları vardır. </a:t>
            </a:r>
          </a:p>
          <a:p>
            <a:pPr marL="0" indent="0" algn="just">
              <a:lnSpc>
                <a:spcPct val="150000"/>
              </a:lnSpc>
              <a:buNone/>
            </a:pPr>
            <a:r>
              <a:rPr lang="tr-TR" sz="2400" b="1" dirty="0">
                <a:solidFill>
                  <a:schemeClr val="bg1"/>
                </a:solidFill>
              </a:rPr>
              <a:t>	</a:t>
            </a:r>
            <a:r>
              <a:rPr lang="tr-TR" sz="2400" dirty="0" smtClean="0"/>
              <a:t>Öğrenciler </a:t>
            </a:r>
            <a:r>
              <a:rPr lang="tr-TR" sz="2400" dirty="0" smtClean="0"/>
              <a:t>bu sorumlulukları konusunda takım olarak değerlendirilmelerinin yanında, tek tek bireysel olarak değerlendirilirler. Böylece bütün üyeler , takımda kime yardım yada destek verilmesi gerektiğini öğrenirler. Küçük gruplarda ise öğrencilerin bireysel sorumluluk ve değerlendirilmeleri söz konusu değildir.</a:t>
            </a:r>
          </a:p>
          <a:p>
            <a:pPr algn="just">
              <a:lnSpc>
                <a:spcPct val="150000"/>
              </a:lnSpc>
            </a:pPr>
            <a:endParaRPr lang="tr-TR" dirty="0">
              <a:solidFill>
                <a:srgbClr val="C00000"/>
              </a:solidFill>
            </a:endParaRPr>
          </a:p>
        </p:txBody>
      </p:sp>
    </p:spTree>
    <p:extLst>
      <p:ext uri="{BB962C8B-B14F-4D97-AF65-F5344CB8AC3E}">
        <p14:creationId xmlns:p14="http://schemas.microsoft.com/office/powerpoint/2010/main" val="30204323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13954" y="457200"/>
            <a:ext cx="11025052" cy="5719764"/>
          </a:xfrm>
        </p:spPr>
        <p:txBody>
          <a:bodyPr>
            <a:noAutofit/>
          </a:bodyPr>
          <a:lstStyle/>
          <a:p>
            <a:pPr marL="0" indent="0" algn="just">
              <a:lnSpc>
                <a:spcPct val="150000"/>
              </a:lnSpc>
              <a:buNone/>
            </a:pPr>
            <a:r>
              <a:rPr lang="tr-TR" b="1" dirty="0" smtClean="0">
                <a:solidFill>
                  <a:schemeClr val="accent6">
                    <a:lumMod val="50000"/>
                  </a:schemeClr>
                </a:solidFill>
              </a:rPr>
              <a:t>3</a:t>
            </a:r>
            <a:r>
              <a:rPr lang="tr-TR" b="1" dirty="0" smtClean="0">
                <a:solidFill>
                  <a:srgbClr val="C00000"/>
                </a:solidFill>
              </a:rPr>
              <a:t>.</a:t>
            </a:r>
            <a:r>
              <a:rPr lang="tr-TR" b="1" dirty="0" smtClean="0"/>
              <a:t>	İşbirliğine dayalı öğrenme yönteminin esaslarına göre oluşturulmuş takımlarda takım üyeleri yetenek, cinsiyeti başarı ve kişisel özellikleri açısından heterojen olarak belirlenirken; geleneksel grupların oluşturulmasında çoğu zaman üyelerin bu özelliklerine dikkat edilmez.</a:t>
            </a:r>
          </a:p>
          <a:p>
            <a:pPr marL="0" indent="0" algn="just">
              <a:lnSpc>
                <a:spcPct val="150000"/>
              </a:lnSpc>
              <a:buNone/>
            </a:pPr>
            <a:r>
              <a:rPr lang="tr-TR" b="1" dirty="0" smtClean="0">
                <a:solidFill>
                  <a:schemeClr val="accent6">
                    <a:lumMod val="50000"/>
                  </a:schemeClr>
                </a:solidFill>
              </a:rPr>
              <a:t>4.</a:t>
            </a:r>
            <a:r>
              <a:rPr lang="tr-TR" b="1" dirty="0" smtClean="0"/>
              <a:t>	İşbirliğine dayalı olarak oluşturulmuş takımlardaki tüm üyeler takımın öğrenme ve başarısından sorumludurlar. Her bir üyenin grup üretimine katkısı, başarısı veya başarısızlığı takım ve takımın içerisindeki tüm bireyler tarafından paylaşılmaktadır.</a:t>
            </a:r>
          </a:p>
          <a:p>
            <a:pPr marL="0" indent="0" algn="just">
              <a:lnSpc>
                <a:spcPct val="150000"/>
              </a:lnSpc>
              <a:buNone/>
            </a:pPr>
            <a:r>
              <a:rPr lang="tr-TR" b="1" dirty="0" smtClean="0"/>
              <a:t>Takım üyelerinde kendilerine verilmiş ödevi yerine getirmek için birbirlerine yardım etmesi, yol göstermesi ve destek olması beklenmektedir.</a:t>
            </a:r>
          </a:p>
          <a:p>
            <a:pPr marL="0" indent="0" algn="just">
              <a:lnSpc>
                <a:spcPct val="150000"/>
              </a:lnSpc>
              <a:buNone/>
            </a:pPr>
            <a:r>
              <a:rPr lang="tr-TR" b="1" dirty="0" smtClean="0">
                <a:solidFill>
                  <a:schemeClr val="accent6">
                    <a:lumMod val="50000"/>
                  </a:schemeClr>
                </a:solidFill>
              </a:rPr>
              <a:t>5.</a:t>
            </a:r>
            <a:r>
              <a:rPr lang="tr-TR" b="1" dirty="0" smtClean="0"/>
              <a:t>	İşbirliği içinde olan gruplarda bütün üyeler liderlik görevini paylaşırlar. Geleneksel gruplarda ise lider öğretmen tarafından seçilir ve bütün gruptan sorumludur.</a:t>
            </a:r>
            <a:endParaRPr lang="tr-TR" b="1" dirty="0"/>
          </a:p>
        </p:txBody>
      </p:sp>
    </p:spTree>
    <p:extLst>
      <p:ext uri="{BB962C8B-B14F-4D97-AF65-F5344CB8AC3E}">
        <p14:creationId xmlns:p14="http://schemas.microsoft.com/office/powerpoint/2010/main" val="21707328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84212" y="357189"/>
            <a:ext cx="10811102" cy="4857750"/>
          </a:xfrm>
        </p:spPr>
        <p:txBody>
          <a:bodyPr>
            <a:normAutofit/>
          </a:bodyPr>
          <a:lstStyle/>
          <a:p>
            <a:pPr algn="just"/>
            <a:endParaRPr lang="tr-TR" sz="2800" b="1" dirty="0" smtClean="0"/>
          </a:p>
          <a:p>
            <a:pPr marL="0" indent="0" algn="just">
              <a:buNone/>
            </a:pPr>
            <a:r>
              <a:rPr lang="tr-TR" sz="2800" b="1" dirty="0" smtClean="0">
                <a:solidFill>
                  <a:schemeClr val="accent6">
                    <a:lumMod val="50000"/>
                  </a:schemeClr>
                </a:solidFill>
              </a:rPr>
              <a:t>6.</a:t>
            </a:r>
            <a:r>
              <a:rPr lang="tr-TR" sz="2800" b="1" dirty="0" smtClean="0"/>
              <a:t>	İşbirliği içinde olan içindeki gruplarda öğrencilerin amaçları her üyenin öğrenmesini en üst düzeye çıkarmak ve üyeler arasında iyi çalışma ilkelerini korumaktır.</a:t>
            </a:r>
          </a:p>
          <a:p>
            <a:pPr marL="0" indent="0" algn="just">
              <a:buNone/>
            </a:pPr>
            <a:r>
              <a:rPr lang="tr-TR" sz="2800" b="1" dirty="0" smtClean="0">
                <a:solidFill>
                  <a:schemeClr val="accent6">
                    <a:lumMod val="50000"/>
                  </a:schemeClr>
                </a:solidFill>
              </a:rPr>
              <a:t>7.</a:t>
            </a:r>
            <a:r>
              <a:rPr lang="tr-TR" sz="2800" b="1" dirty="0" smtClean="0"/>
              <a:t>	İşbirliği yaparak çalışan gruplarda sosyal ve kişiler arası ilişkilerdeki beceriler ve beraber çalışmanın gereği öğrencilere doğrudan öğretilmektedir.</a:t>
            </a:r>
          </a:p>
          <a:p>
            <a:pPr marL="0" indent="0" algn="just">
              <a:buNone/>
            </a:pPr>
            <a:r>
              <a:rPr lang="tr-TR" sz="2800" b="1" dirty="0" smtClean="0"/>
              <a:t>	Geleneksel </a:t>
            </a:r>
            <a:r>
              <a:rPr lang="tr-TR" sz="2800" b="1" dirty="0" smtClean="0"/>
              <a:t>gruplarda kişiler arası ilişkilerde ve küçük grup çalışmalarında gerekli olan becerilerin üyelerde var olduğu farz edilir.</a:t>
            </a:r>
          </a:p>
        </p:txBody>
      </p:sp>
    </p:spTree>
    <p:extLst>
      <p:ext uri="{BB962C8B-B14F-4D97-AF65-F5344CB8AC3E}">
        <p14:creationId xmlns:p14="http://schemas.microsoft.com/office/powerpoint/2010/main" val="40051534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2590509" y="191068"/>
            <a:ext cx="6876000" cy="2545907"/>
          </a:xfrm>
          <a:prstGeom prst="rect">
            <a:avLst/>
          </a:prstGeom>
        </p:spPr>
      </p:pic>
      <p:sp>
        <p:nvSpPr>
          <p:cNvPr id="3" name="İçerik Yer Tutucusu 2"/>
          <p:cNvSpPr>
            <a:spLocks noGrp="1"/>
          </p:cNvSpPr>
          <p:nvPr>
            <p:ph idx="4294967295"/>
          </p:nvPr>
        </p:nvSpPr>
        <p:spPr>
          <a:xfrm>
            <a:off x="222069" y="3000375"/>
            <a:ext cx="11612880" cy="3478212"/>
          </a:xfrm>
        </p:spPr>
        <p:txBody>
          <a:bodyPr>
            <a:normAutofit fontScale="92500" lnSpcReduction="20000"/>
          </a:bodyPr>
          <a:lstStyle/>
          <a:p>
            <a:pPr marL="0" indent="0" algn="just">
              <a:lnSpc>
                <a:spcPct val="150000"/>
              </a:lnSpc>
              <a:buNone/>
            </a:pPr>
            <a:r>
              <a:rPr lang="tr-TR" sz="2400" b="1" dirty="0" smtClean="0">
                <a:solidFill>
                  <a:schemeClr val="accent6">
                    <a:lumMod val="50000"/>
                  </a:schemeClr>
                </a:solidFill>
              </a:rPr>
              <a:t>8.</a:t>
            </a:r>
            <a:r>
              <a:rPr lang="tr-TR" sz="2400" b="1" dirty="0" smtClean="0"/>
              <a:t>İşbirliğine </a:t>
            </a:r>
            <a:r>
              <a:rPr lang="tr-TR" sz="2400" b="1" dirty="0" smtClean="0"/>
              <a:t>dayalı öğrenim yöntemlerinin uygulandığı gruplarda öğretmen gözlem yaparak grupta işbirliği içerisinde çalışırken ortaya çıkan problemleri analiz eder ve her gruba görevlerini ne şekilde yerine getirmeleri konusunda rehber olur. Geleneksel gruplarda öğretmenin gözlem yapması, yol göstermesi çok enderdir.</a:t>
            </a:r>
          </a:p>
          <a:p>
            <a:pPr marL="0" indent="0" algn="just">
              <a:lnSpc>
                <a:spcPct val="150000"/>
              </a:lnSpc>
              <a:buNone/>
            </a:pPr>
            <a:r>
              <a:rPr lang="tr-TR" sz="2400" b="1" dirty="0" smtClean="0">
                <a:solidFill>
                  <a:schemeClr val="accent6">
                    <a:lumMod val="50000"/>
                  </a:schemeClr>
                </a:solidFill>
              </a:rPr>
              <a:t>9.</a:t>
            </a:r>
            <a:r>
              <a:rPr lang="tr-TR" sz="2400" b="1" dirty="0" smtClean="0"/>
              <a:t>İşbirliğine </a:t>
            </a:r>
            <a:r>
              <a:rPr lang="tr-TR" sz="2400" b="1" dirty="0" smtClean="0"/>
              <a:t>dayalı olarak oluşturulmuş gruplarda öğretmenin esas rolü, gruptaki işbirliği ve verimin artması için takımların oluşturulmasından, takım ürünlerinin değerlendirilmesine kadar ki tüm aşamaların planlanmasını içermektedir</a:t>
            </a:r>
            <a:endParaRPr lang="tr-TR" sz="2400" b="1" dirty="0"/>
          </a:p>
        </p:txBody>
      </p:sp>
    </p:spTree>
    <p:extLst>
      <p:ext uri="{BB962C8B-B14F-4D97-AF65-F5344CB8AC3E}">
        <p14:creationId xmlns:p14="http://schemas.microsoft.com/office/powerpoint/2010/main" val="10807704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pPr algn="ctr"/>
            <a:r>
              <a:rPr lang="tr-TR" b="1" dirty="0" smtClean="0">
                <a:solidFill>
                  <a:srgbClr val="C00000"/>
                </a:solidFill>
              </a:rPr>
              <a:t>İŞ BİRLİĞİNE DAYALI ÖĞRENME</a:t>
            </a:r>
            <a:br>
              <a:rPr lang="tr-TR" b="1" dirty="0" smtClean="0">
                <a:solidFill>
                  <a:srgbClr val="C00000"/>
                </a:solidFill>
              </a:rPr>
            </a:br>
            <a:r>
              <a:rPr lang="tr-TR" sz="3100" dirty="0" smtClean="0">
                <a:solidFill>
                  <a:srgbClr val="C00000"/>
                </a:solidFill>
              </a:rPr>
              <a:t>İŞ BİRLİĞİNE DAYALI ÖĞRETİMİN UYGULANMASI</a:t>
            </a:r>
            <a:endParaRPr lang="tr-TR" sz="3100" dirty="0">
              <a:solidFill>
                <a:srgbClr val="C00000"/>
              </a:solidFill>
            </a:endParaRPr>
          </a:p>
        </p:txBody>
      </p:sp>
      <p:sp>
        <p:nvSpPr>
          <p:cNvPr id="3" name="İçerik Yer Tutucusu 2"/>
          <p:cNvSpPr>
            <a:spLocks noGrp="1"/>
          </p:cNvSpPr>
          <p:nvPr>
            <p:ph idx="1"/>
          </p:nvPr>
        </p:nvSpPr>
        <p:spPr>
          <a:xfrm>
            <a:off x="838200" y="2471738"/>
            <a:ext cx="10515600" cy="4203381"/>
          </a:xfrm>
        </p:spPr>
        <p:txBody>
          <a:bodyPr>
            <a:normAutofit/>
          </a:bodyPr>
          <a:lstStyle/>
          <a:p>
            <a:pPr algn="just"/>
            <a:r>
              <a:rPr lang="tr-TR" b="1" dirty="0" smtClean="0">
                <a:solidFill>
                  <a:schemeClr val="accent2"/>
                </a:solidFill>
              </a:rPr>
              <a:t>Öğrenme alanının saptanması; </a:t>
            </a:r>
            <a:r>
              <a:rPr lang="tr-TR" b="1" dirty="0" smtClean="0"/>
              <a:t>öğretmen tarafından kazanımlar açıklanarak öğrencilerin hedeften haberdar olmaları sağlanmalıdır. Konuya ilgi uyandırılmalıdır.</a:t>
            </a:r>
          </a:p>
          <a:p>
            <a:pPr algn="just"/>
            <a:r>
              <a:rPr lang="tr-TR" b="1" dirty="0" smtClean="0">
                <a:solidFill>
                  <a:schemeClr val="accent2"/>
                </a:solidFill>
              </a:rPr>
              <a:t>Planlama; </a:t>
            </a:r>
            <a:r>
              <a:rPr lang="tr-TR" b="1" dirty="0" smtClean="0"/>
              <a:t>öğrenciler ve öğretmen öğrenme alanının alt başlıklarını, kazanımlarını, her bir öğrencinin görevini, özel olarak öğrenme süreçlerini birlikte çalışarak planlamalıdır. En fazla 1 veya 2 gündür.</a:t>
            </a:r>
          </a:p>
          <a:p>
            <a:pPr algn="just"/>
            <a:r>
              <a:rPr lang="tr-TR" b="1" dirty="0" smtClean="0">
                <a:solidFill>
                  <a:schemeClr val="accent2"/>
                </a:solidFill>
              </a:rPr>
              <a:t>Çalışmaya başlama, Analiz	ve sentezleme</a:t>
            </a:r>
            <a:r>
              <a:rPr lang="tr-TR" b="1" dirty="0" smtClean="0"/>
              <a:t>; Kümeler, elde ettikleri bilgileri önce analiz edip değerlendirmeli; sonra konuyla ilgili bilgileri birleştirip sınıfa sunmak üzere düzenlemelidir.</a:t>
            </a:r>
          </a:p>
          <a:p>
            <a:pPr algn="just"/>
            <a:r>
              <a:rPr lang="tr-TR" b="1" dirty="0" smtClean="0"/>
              <a:t>Öğrenciler konuları hazırlanırken belli zamanlarda aynı konuları alan üyeler bir araya gelerek görüş alışverişinde bulunmalıdır.</a:t>
            </a:r>
          </a:p>
          <a:p>
            <a:pPr algn="just"/>
            <a:endParaRPr lang="tr-TR" b="1" dirty="0"/>
          </a:p>
        </p:txBody>
      </p:sp>
      <p:pic>
        <p:nvPicPr>
          <p:cNvPr id="4" name="Resim 3"/>
          <p:cNvPicPr>
            <a:picLocks noChangeAspect="1"/>
          </p:cNvPicPr>
          <p:nvPr/>
        </p:nvPicPr>
        <p:blipFill>
          <a:blip r:embed="rId2"/>
          <a:stretch>
            <a:fillRect/>
          </a:stretch>
        </p:blipFill>
        <p:spPr>
          <a:xfrm>
            <a:off x="2802000" y="153609"/>
            <a:ext cx="6588000" cy="1847590"/>
          </a:xfrm>
          <a:prstGeom prst="rect">
            <a:avLst/>
          </a:prstGeom>
          <a:ln>
            <a:noFill/>
          </a:ln>
          <a:effectLst>
            <a:softEdge rad="112500"/>
          </a:effectLst>
        </p:spPr>
      </p:pic>
    </p:spTree>
    <p:extLst>
      <p:ext uri="{BB962C8B-B14F-4D97-AF65-F5344CB8AC3E}">
        <p14:creationId xmlns:p14="http://schemas.microsoft.com/office/powerpoint/2010/main" val="30586354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84212" y="222069"/>
            <a:ext cx="10197148" cy="1175657"/>
          </a:xfrm>
        </p:spPr>
        <p:txBody>
          <a:bodyPr>
            <a:normAutofit fontScale="90000"/>
          </a:bodyPr>
          <a:lstStyle/>
          <a:p>
            <a:pPr algn="ctr"/>
            <a:r>
              <a:rPr lang="tr-TR" b="1" dirty="0" smtClean="0">
                <a:solidFill>
                  <a:srgbClr val="FFFF00"/>
                </a:solidFill>
              </a:rPr>
              <a:t>İŞ BİRLİĞİNE DAYALI ÖĞRENME</a:t>
            </a:r>
            <a:br>
              <a:rPr lang="tr-TR" b="1" dirty="0" smtClean="0">
                <a:solidFill>
                  <a:srgbClr val="FFFF00"/>
                </a:solidFill>
              </a:rPr>
            </a:br>
            <a:r>
              <a:rPr lang="tr-TR" b="1" dirty="0" smtClean="0">
                <a:solidFill>
                  <a:srgbClr val="FFFF00"/>
                </a:solidFill>
              </a:rPr>
              <a:t>İŞ BİRLİĞİNE DAYALI ÖĞRETİMİN UYGULANMASI</a:t>
            </a:r>
            <a:endParaRPr lang="tr-TR" b="1" dirty="0">
              <a:solidFill>
                <a:srgbClr val="FFFF00"/>
              </a:solidFill>
            </a:endParaRPr>
          </a:p>
        </p:txBody>
      </p:sp>
      <p:sp>
        <p:nvSpPr>
          <p:cNvPr id="3" name="İçerik Yer Tutucusu 2"/>
          <p:cNvSpPr>
            <a:spLocks noGrp="1"/>
          </p:cNvSpPr>
          <p:nvPr>
            <p:ph idx="1"/>
          </p:nvPr>
        </p:nvSpPr>
        <p:spPr>
          <a:xfrm>
            <a:off x="684211" y="1397726"/>
            <a:ext cx="8402639" cy="5290457"/>
          </a:xfrm>
        </p:spPr>
        <p:txBody>
          <a:bodyPr>
            <a:normAutofit/>
          </a:bodyPr>
          <a:lstStyle/>
          <a:p>
            <a:pPr algn="just"/>
            <a:r>
              <a:rPr lang="tr-TR" sz="2400" b="1" dirty="0" smtClean="0">
                <a:solidFill>
                  <a:srgbClr val="FFFF00"/>
                </a:solidFill>
              </a:rPr>
              <a:t>Bilgiyi sınıfa sunma; </a:t>
            </a:r>
            <a:r>
              <a:rPr lang="tr-TR" sz="2400" b="1" dirty="0" smtClean="0"/>
              <a:t>Her küme, çalışmalarını birlikte bir plan dahilinde ayrılan süre içinde araştırma sonuçlarını sınıfa sunar. Karşılıklı görüş alış verişi yapılır. Küme dışındaki öğrencilerde konuya katkıda bulunur.</a:t>
            </a:r>
          </a:p>
          <a:p>
            <a:pPr algn="just"/>
            <a:r>
              <a:rPr lang="tr-TR" sz="2400" b="1" dirty="0" smtClean="0">
                <a:solidFill>
                  <a:srgbClr val="FFFF00"/>
                </a:solidFill>
              </a:rPr>
              <a:t>Değerlendirme; </a:t>
            </a:r>
            <a:r>
              <a:rPr lang="tr-TR" sz="2400" b="1" dirty="0" smtClean="0"/>
              <a:t>Her küme, aynı konunun farklı yönlerini araştırdıkları için, kümenin bir bütün olarak sınıf çalışmasına katkısı, öğretmen ya da öğrenciler tarafından değerlendirilir. Öğretmen konuyu toparlar.</a:t>
            </a:r>
          </a:p>
          <a:p>
            <a:pPr algn="just"/>
            <a:r>
              <a:rPr lang="tr-TR" sz="2400" b="1" dirty="0" smtClean="0"/>
              <a:t>Başarılar ödüllenir. Teşvik edilerek isteklendirme sağlanır.</a:t>
            </a:r>
          </a:p>
          <a:p>
            <a:pPr algn="just"/>
            <a:endParaRPr lang="tr-TR" b="1" dirty="0"/>
          </a:p>
        </p:txBody>
      </p:sp>
      <p:pic>
        <p:nvPicPr>
          <p:cNvPr id="4" name="Resim 3"/>
          <p:cNvPicPr>
            <a:picLocks noChangeAspect="1"/>
          </p:cNvPicPr>
          <p:nvPr/>
        </p:nvPicPr>
        <p:blipFill>
          <a:blip r:embed="rId2"/>
          <a:stretch>
            <a:fillRect/>
          </a:stretch>
        </p:blipFill>
        <p:spPr>
          <a:xfrm>
            <a:off x="9524999" y="2357439"/>
            <a:ext cx="2343150" cy="2459082"/>
          </a:xfrm>
          <a:prstGeom prst="wave">
            <a:avLst/>
          </a:prstGeom>
        </p:spPr>
      </p:pic>
    </p:spTree>
    <p:extLst>
      <p:ext uri="{BB962C8B-B14F-4D97-AF65-F5344CB8AC3E}">
        <p14:creationId xmlns:p14="http://schemas.microsoft.com/office/powerpoint/2010/main" val="29979169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a:stretch>
            <a:fillRect/>
          </a:stretch>
        </p:blipFill>
        <p:spPr>
          <a:xfrm>
            <a:off x="9423219" y="457200"/>
            <a:ext cx="2304000" cy="289937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0" name="Unvan 9"/>
          <p:cNvSpPr>
            <a:spLocks noGrp="1"/>
          </p:cNvSpPr>
          <p:nvPr>
            <p:ph type="title"/>
          </p:nvPr>
        </p:nvSpPr>
        <p:spPr>
          <a:xfrm>
            <a:off x="839788" y="457200"/>
            <a:ext cx="6057401" cy="1319349"/>
          </a:xfrm>
        </p:spPr>
        <p:txBody>
          <a:bodyPr>
            <a:normAutofit/>
          </a:bodyPr>
          <a:lstStyle/>
          <a:p>
            <a:r>
              <a:rPr lang="tr-TR" sz="4000" b="1" dirty="0" smtClean="0">
                <a:solidFill>
                  <a:srgbClr val="FFFF00"/>
                </a:solidFill>
              </a:rPr>
              <a:t>İş Birliği; </a:t>
            </a:r>
            <a:endParaRPr lang="tr-TR" sz="4000" b="1" dirty="0">
              <a:solidFill>
                <a:srgbClr val="FFFF00"/>
              </a:solidFill>
            </a:endParaRPr>
          </a:p>
        </p:txBody>
      </p:sp>
      <p:sp>
        <p:nvSpPr>
          <p:cNvPr id="3" name="İçerik Yer Tutucusu 2"/>
          <p:cNvSpPr>
            <a:spLocks noGrp="1"/>
          </p:cNvSpPr>
          <p:nvPr>
            <p:ph type="body" sz="half" idx="2"/>
          </p:nvPr>
        </p:nvSpPr>
        <p:spPr>
          <a:xfrm>
            <a:off x="326571" y="2057400"/>
            <a:ext cx="8125098" cy="3811588"/>
          </a:xfrm>
        </p:spPr>
        <p:txBody>
          <a:bodyPr>
            <a:normAutofit/>
          </a:bodyPr>
          <a:lstStyle/>
          <a:p>
            <a:pPr algn="just"/>
            <a:r>
              <a:rPr lang="tr-TR" sz="2400" dirty="0" smtClean="0"/>
              <a:t>	Genel </a:t>
            </a:r>
            <a:r>
              <a:rPr lang="tr-TR" sz="2400" dirty="0" smtClean="0"/>
              <a:t>anlamıyla ortak bir amaç için birlikte çalışmak demektir. İşbirliği kurmak, kişinin ihtiyaçlarını başka bir kişiyle dengeleme becerisidir.</a:t>
            </a:r>
          </a:p>
          <a:p>
            <a:pPr algn="just"/>
            <a:r>
              <a:rPr lang="tr-TR" sz="2400" dirty="0" smtClean="0"/>
              <a:t>İşbirliği, birlikte gösterilen çaba sonucunda iki tarafın da hoşuna gidecek bir sonuç çıkarmak demektir.</a:t>
            </a:r>
          </a:p>
          <a:p>
            <a:pPr algn="just"/>
            <a:r>
              <a:rPr lang="tr-TR" sz="2400" dirty="0" smtClean="0"/>
              <a:t>Çocuklara işbirliğini anlatmak için, yetişkinlerin kurallarının ve isteklerinin herkes için iyiyi amaçladığını onlara anlatmak gerekir.</a:t>
            </a:r>
          </a:p>
          <a:p>
            <a:pPr algn="just"/>
            <a:endParaRPr lang="tr-TR" dirty="0"/>
          </a:p>
        </p:txBody>
      </p:sp>
    </p:spTree>
    <p:extLst>
      <p:ext uri="{BB962C8B-B14F-4D97-AF65-F5344CB8AC3E}">
        <p14:creationId xmlns:p14="http://schemas.microsoft.com/office/powerpoint/2010/main" val="35848661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84211" y="770710"/>
            <a:ext cx="10510657" cy="548639"/>
          </a:xfrm>
        </p:spPr>
        <p:txBody>
          <a:bodyPr>
            <a:normAutofit fontScale="90000"/>
          </a:bodyPr>
          <a:lstStyle/>
          <a:p>
            <a:pPr algn="ctr"/>
            <a:r>
              <a:rPr lang="tr-TR" b="1" dirty="0" smtClean="0">
                <a:solidFill>
                  <a:schemeClr val="accent6">
                    <a:lumMod val="50000"/>
                  </a:schemeClr>
                </a:solidFill>
              </a:rPr>
              <a:t>İŞ BİRLİĞİNE DAYALI ÖĞRENME</a:t>
            </a:r>
            <a:br>
              <a:rPr lang="tr-TR" b="1" dirty="0" smtClean="0">
                <a:solidFill>
                  <a:schemeClr val="accent6">
                    <a:lumMod val="50000"/>
                  </a:schemeClr>
                </a:solidFill>
              </a:rPr>
            </a:br>
            <a:r>
              <a:rPr lang="tr-TR" b="1" dirty="0" smtClean="0">
                <a:solidFill>
                  <a:schemeClr val="accent6">
                    <a:lumMod val="50000"/>
                  </a:schemeClr>
                </a:solidFill>
              </a:rPr>
              <a:t>İŞ BİRLİĞİNE DAYALI ÖĞRETİMİN UYGULANMASI</a:t>
            </a:r>
            <a:endParaRPr lang="tr-TR" b="1" dirty="0">
              <a:solidFill>
                <a:schemeClr val="accent6">
                  <a:lumMod val="50000"/>
                </a:schemeClr>
              </a:solidFill>
            </a:endParaRPr>
          </a:p>
        </p:txBody>
      </p:sp>
      <p:sp>
        <p:nvSpPr>
          <p:cNvPr id="3" name="İçerik Yer Tutucusu 2"/>
          <p:cNvSpPr>
            <a:spLocks noGrp="1"/>
          </p:cNvSpPr>
          <p:nvPr>
            <p:ph idx="1"/>
          </p:nvPr>
        </p:nvSpPr>
        <p:spPr>
          <a:xfrm>
            <a:off x="684211" y="1606732"/>
            <a:ext cx="10693537" cy="4820194"/>
          </a:xfrm>
        </p:spPr>
        <p:txBody>
          <a:bodyPr/>
          <a:lstStyle/>
          <a:p>
            <a:r>
              <a:rPr lang="tr-TR" sz="2400" dirty="0" smtClean="0"/>
              <a:t>Değerlendirme aşamasında, her kümeye ‘en iyi’ hangi alanda başarılı ise o alana uygun küme ödülü verilir. Sadece bilgi düzeyi ile değerlendirilmemelidir. Bir kümede yardımlaşma üst düzeydeyse, o kümeye “Dayanışma” ödülü, başka bir küme sorun çözmede başarılıysa “Çözüm” ödülü, yardımsever davranışları olan kümeye “İyiliksever” ödülü gibi küme ödülleri coşku ve eğlence içerisinde verilmelidir. Kümelerin pozitif yönlerine ödül verilebilir.</a:t>
            </a:r>
          </a:p>
          <a:p>
            <a:endParaRPr lang="tr-TR" dirty="0"/>
          </a:p>
        </p:txBody>
      </p:sp>
    </p:spTree>
    <p:extLst>
      <p:ext uri="{BB962C8B-B14F-4D97-AF65-F5344CB8AC3E}">
        <p14:creationId xmlns:p14="http://schemas.microsoft.com/office/powerpoint/2010/main" val="31902113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4"/>
          <p:cNvSpPr>
            <a:spLocks noGrp="1"/>
          </p:cNvSpPr>
          <p:nvPr>
            <p:ph type="title"/>
          </p:nvPr>
        </p:nvSpPr>
        <p:spPr>
          <a:xfrm>
            <a:off x="365760" y="457200"/>
            <a:ext cx="9457510" cy="1600200"/>
          </a:xfrm>
        </p:spPr>
        <p:txBody>
          <a:bodyPr>
            <a:normAutofit fontScale="90000"/>
          </a:bodyPr>
          <a:lstStyle/>
          <a:p>
            <a:r>
              <a:rPr lang="tr-TR" b="1" dirty="0" smtClean="0">
                <a:solidFill>
                  <a:srgbClr val="FFFF00"/>
                </a:solidFill>
              </a:rPr>
              <a:t/>
            </a:r>
            <a:br>
              <a:rPr lang="tr-TR" b="1" dirty="0" smtClean="0">
                <a:solidFill>
                  <a:srgbClr val="FFFF00"/>
                </a:solidFill>
              </a:rPr>
            </a:br>
            <a:r>
              <a:rPr lang="tr-TR" b="1" dirty="0" smtClean="0">
                <a:solidFill>
                  <a:srgbClr val="FFFF00"/>
                </a:solidFill>
              </a:rPr>
              <a:t/>
            </a:r>
            <a:br>
              <a:rPr lang="tr-TR" b="1" dirty="0" smtClean="0">
                <a:solidFill>
                  <a:srgbClr val="FFFF00"/>
                </a:solidFill>
              </a:rPr>
            </a:br>
            <a:r>
              <a:rPr lang="tr-TR" b="1" dirty="0">
                <a:solidFill>
                  <a:srgbClr val="FFFF00"/>
                </a:solidFill>
              </a:rPr>
              <a:t/>
            </a:r>
            <a:br>
              <a:rPr lang="tr-TR" b="1" dirty="0">
                <a:solidFill>
                  <a:srgbClr val="FFFF00"/>
                </a:solidFill>
              </a:rPr>
            </a:br>
            <a:r>
              <a:rPr lang="tr-TR" b="1" dirty="0" smtClean="0">
                <a:solidFill>
                  <a:srgbClr val="FFFF00"/>
                </a:solidFill>
              </a:rPr>
              <a:t/>
            </a:r>
            <a:br>
              <a:rPr lang="tr-TR" b="1" dirty="0" smtClean="0">
                <a:solidFill>
                  <a:srgbClr val="FFFF00"/>
                </a:solidFill>
              </a:rPr>
            </a:br>
            <a:r>
              <a:rPr lang="tr-TR" b="1" dirty="0">
                <a:solidFill>
                  <a:srgbClr val="FFFF00"/>
                </a:solidFill>
              </a:rPr>
              <a:t/>
            </a:r>
            <a:br>
              <a:rPr lang="tr-TR" b="1" dirty="0">
                <a:solidFill>
                  <a:srgbClr val="FFFF00"/>
                </a:solidFill>
              </a:rPr>
            </a:br>
            <a:r>
              <a:rPr lang="tr-TR" b="1" dirty="0" smtClean="0">
                <a:solidFill>
                  <a:srgbClr val="FFFF00"/>
                </a:solidFill>
              </a:rPr>
              <a:t/>
            </a:r>
            <a:br>
              <a:rPr lang="tr-TR" b="1" dirty="0" smtClean="0">
                <a:solidFill>
                  <a:srgbClr val="FFFF00"/>
                </a:solidFill>
              </a:rPr>
            </a:br>
            <a:r>
              <a:rPr lang="tr-TR" b="1" dirty="0">
                <a:solidFill>
                  <a:srgbClr val="FFFF00"/>
                </a:solidFill>
              </a:rPr>
              <a:t/>
            </a:r>
            <a:br>
              <a:rPr lang="tr-TR" b="1" dirty="0">
                <a:solidFill>
                  <a:srgbClr val="FFFF00"/>
                </a:solidFill>
              </a:rPr>
            </a:br>
            <a:r>
              <a:rPr lang="tr-TR" b="1" dirty="0" smtClean="0">
                <a:solidFill>
                  <a:srgbClr val="FFFF00"/>
                </a:solidFill>
              </a:rPr>
              <a:t/>
            </a:r>
            <a:br>
              <a:rPr lang="tr-TR" b="1" dirty="0" smtClean="0">
                <a:solidFill>
                  <a:srgbClr val="FFFF00"/>
                </a:solidFill>
              </a:rPr>
            </a:br>
            <a:r>
              <a:rPr lang="tr-TR" sz="4900" b="1" dirty="0" smtClean="0">
                <a:solidFill>
                  <a:srgbClr val="FFFF00"/>
                </a:solidFill>
              </a:rPr>
              <a:t>İş Birliği; Takım Ruhunu Geliştirir</a:t>
            </a:r>
            <a:r>
              <a:rPr lang="tr-TR" sz="4900" b="1" dirty="0">
                <a:solidFill>
                  <a:srgbClr val="FFFF00"/>
                </a:solidFill>
              </a:rPr>
              <a:t>.</a:t>
            </a:r>
            <a:r>
              <a:rPr lang="tr-TR" dirty="0">
                <a:solidFill>
                  <a:srgbClr val="FFFF00"/>
                </a:solidFill>
              </a:rPr>
              <a:t/>
            </a:r>
            <a:br>
              <a:rPr lang="tr-TR" dirty="0">
                <a:solidFill>
                  <a:srgbClr val="FFFF00"/>
                </a:solidFill>
              </a:rPr>
            </a:br>
            <a:endParaRPr lang="tr-TR" dirty="0">
              <a:solidFill>
                <a:srgbClr val="FFFF00"/>
              </a:solidFill>
            </a:endParaRPr>
          </a:p>
        </p:txBody>
      </p:sp>
      <p:sp>
        <p:nvSpPr>
          <p:cNvPr id="11" name="İçerik Yer Tutucusu 10"/>
          <p:cNvSpPr>
            <a:spLocks noGrp="1"/>
          </p:cNvSpPr>
          <p:nvPr>
            <p:ph idx="1"/>
          </p:nvPr>
        </p:nvSpPr>
        <p:spPr>
          <a:xfrm>
            <a:off x="8368386" y="1449976"/>
            <a:ext cx="2987001" cy="2223823"/>
          </a:xfrm>
        </p:spPr>
        <p:txBody>
          <a:bodyPr>
            <a:normAutofit/>
          </a:bodyPr>
          <a:lstStyle/>
          <a:p>
            <a:pPr marL="0" indent="0">
              <a:buNone/>
            </a:pPr>
            <a:endParaRPr lang="tr-TR" dirty="0" smtClean="0"/>
          </a:p>
          <a:p>
            <a:endParaRPr lang="tr-TR" dirty="0" smtClean="0"/>
          </a:p>
          <a:p>
            <a:endParaRPr lang="tr-TR" dirty="0"/>
          </a:p>
          <a:p>
            <a:endParaRPr lang="tr-TR" dirty="0" smtClean="0"/>
          </a:p>
          <a:p>
            <a:endParaRPr lang="tr-TR" dirty="0"/>
          </a:p>
          <a:p>
            <a:endParaRPr lang="tr-TR" dirty="0" smtClean="0"/>
          </a:p>
          <a:p>
            <a:endParaRPr lang="tr-TR" dirty="0"/>
          </a:p>
        </p:txBody>
      </p:sp>
      <p:sp>
        <p:nvSpPr>
          <p:cNvPr id="15" name="Metin Yer Tutucusu 14"/>
          <p:cNvSpPr>
            <a:spLocks noGrp="1"/>
          </p:cNvSpPr>
          <p:nvPr>
            <p:ph type="body" sz="half" idx="2"/>
          </p:nvPr>
        </p:nvSpPr>
        <p:spPr>
          <a:xfrm>
            <a:off x="365760" y="2057400"/>
            <a:ext cx="8002625" cy="3811588"/>
          </a:xfrm>
        </p:spPr>
        <p:txBody>
          <a:bodyPr>
            <a:normAutofit fontScale="92500" lnSpcReduction="10000"/>
          </a:bodyPr>
          <a:lstStyle/>
          <a:p>
            <a:pPr algn="just"/>
            <a:r>
              <a:rPr lang="tr-TR" sz="3600" dirty="0" smtClean="0"/>
              <a:t>	İş </a:t>
            </a:r>
            <a:r>
              <a:rPr lang="tr-TR" sz="3600" dirty="0" smtClean="0"/>
              <a:t>birliğini sağladığı en önemli faydalardan biri kesinlikle takım ruhunu geliştirmesidir. İş birliği içinde hareket etmek; birlikteliği,  birliktelik ise oluşturulan takım ruhunu ortaya çıkarır. Bu takım ruhu, çocuğunuzun başarılı işler yapmasını sağlayacak kilit noktaların başında gelir.</a:t>
            </a:r>
          </a:p>
          <a:p>
            <a:pPr algn="just"/>
            <a:endParaRPr lang="tr-TR" dirty="0"/>
          </a:p>
        </p:txBody>
      </p:sp>
      <p:pic>
        <p:nvPicPr>
          <p:cNvPr id="14" name="Resim 13"/>
          <p:cNvPicPr>
            <a:picLocks noChangeAspect="1"/>
          </p:cNvPicPr>
          <p:nvPr/>
        </p:nvPicPr>
        <p:blipFill>
          <a:blip r:embed="rId2"/>
          <a:stretch>
            <a:fillRect/>
          </a:stretch>
        </p:blipFill>
        <p:spPr>
          <a:xfrm>
            <a:off x="8725989" y="2057400"/>
            <a:ext cx="3017520" cy="3520439"/>
          </a:xfrm>
          <a:prstGeom prst="round2DiagRect">
            <a:avLst/>
          </a:prstGeom>
        </p:spPr>
      </p:pic>
    </p:spTree>
    <p:extLst>
      <p:ext uri="{BB962C8B-B14F-4D97-AF65-F5344CB8AC3E}">
        <p14:creationId xmlns:p14="http://schemas.microsoft.com/office/powerpoint/2010/main" val="36571624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Unvan 6"/>
          <p:cNvSpPr>
            <a:spLocks noGrp="1"/>
          </p:cNvSpPr>
          <p:nvPr>
            <p:ph type="title"/>
          </p:nvPr>
        </p:nvSpPr>
        <p:spPr>
          <a:xfrm>
            <a:off x="535577" y="457200"/>
            <a:ext cx="10207035" cy="1110343"/>
          </a:xfrm>
        </p:spPr>
        <p:txBody>
          <a:bodyPr>
            <a:normAutofit/>
          </a:bodyPr>
          <a:lstStyle/>
          <a:p>
            <a:pPr algn="ctr"/>
            <a:r>
              <a:rPr lang="tr-TR" sz="3600" b="1" dirty="0">
                <a:solidFill>
                  <a:srgbClr val="FFC000"/>
                </a:solidFill>
              </a:rPr>
              <a:t>İş Birliği; Motivasyonu </a:t>
            </a:r>
            <a:r>
              <a:rPr lang="tr-TR" sz="3600" b="1" dirty="0" smtClean="0">
                <a:solidFill>
                  <a:srgbClr val="FFC000"/>
                </a:solidFill>
              </a:rPr>
              <a:t>Artırır</a:t>
            </a:r>
            <a:r>
              <a:rPr lang="tr-TR" sz="3600" b="1" dirty="0">
                <a:solidFill>
                  <a:srgbClr val="FFC000"/>
                </a:solidFill>
              </a:rPr>
              <a:t>.</a:t>
            </a:r>
            <a:r>
              <a:rPr lang="tr-TR" dirty="0">
                <a:solidFill>
                  <a:srgbClr val="FFC000"/>
                </a:solidFill>
              </a:rPr>
              <a:t/>
            </a:r>
            <a:br>
              <a:rPr lang="tr-TR" dirty="0">
                <a:solidFill>
                  <a:srgbClr val="FFC000"/>
                </a:solidFill>
              </a:rPr>
            </a:br>
            <a:endParaRPr lang="tr-TR" dirty="0">
              <a:solidFill>
                <a:srgbClr val="FFC000"/>
              </a:solidFill>
            </a:endParaRPr>
          </a:p>
        </p:txBody>
      </p:sp>
      <p:sp>
        <p:nvSpPr>
          <p:cNvPr id="10" name="Resim Yer Tutucusu 9"/>
          <p:cNvSpPr>
            <a:spLocks noGrp="1"/>
          </p:cNvSpPr>
          <p:nvPr>
            <p:ph type="pic" idx="1"/>
          </p:nvPr>
        </p:nvSpPr>
        <p:spPr>
          <a:xfrm>
            <a:off x="7249885" y="1894114"/>
            <a:ext cx="4614953" cy="3966936"/>
          </a:xfrm>
        </p:spPr>
      </p:sp>
      <p:sp>
        <p:nvSpPr>
          <p:cNvPr id="3" name="İçerik Yer Tutucusu 2"/>
          <p:cNvSpPr>
            <a:spLocks noGrp="1"/>
          </p:cNvSpPr>
          <p:nvPr>
            <p:ph type="body" sz="half" idx="2"/>
          </p:nvPr>
        </p:nvSpPr>
        <p:spPr>
          <a:xfrm>
            <a:off x="431074" y="1567543"/>
            <a:ext cx="6312626" cy="4301445"/>
          </a:xfrm>
        </p:spPr>
        <p:txBody>
          <a:bodyPr>
            <a:normAutofit fontScale="92500" lnSpcReduction="10000"/>
          </a:bodyPr>
          <a:lstStyle/>
          <a:p>
            <a:pPr algn="just"/>
            <a:r>
              <a:rPr lang="tr-TR" sz="2800" dirty="0" smtClean="0"/>
              <a:t>	İş </a:t>
            </a:r>
            <a:r>
              <a:rPr lang="tr-TR" sz="2800" dirty="0" smtClean="0"/>
              <a:t>birliğinin sağladığı bir diğer fayda ise iş motivasyonunu </a:t>
            </a:r>
            <a:r>
              <a:rPr lang="tr-TR" sz="2800" dirty="0" err="1" smtClean="0"/>
              <a:t>artırmasıdır.Tek</a:t>
            </a:r>
            <a:r>
              <a:rPr lang="tr-TR" sz="2800" dirty="0" smtClean="0"/>
              <a:t> tek </a:t>
            </a:r>
            <a:r>
              <a:rPr lang="tr-TR" sz="2800" dirty="0" smtClean="0"/>
              <a:t>başarılamayacak işlerin üstesinden bir ekip olarak gelmek, hemen herkesin motivasyonunun artmasına ve çalışma azminin yükselmesine neden olur. Dolayısıyla iyi bir ekibin işi her zaman çok daha kolaydır. Takım ruhunun da büyük etkisiyle beraber artan motivasyon, kısa zamanda çocuğunuzun yaptığı</a:t>
            </a:r>
          </a:p>
          <a:p>
            <a:pPr algn="just"/>
            <a:endParaRPr lang="tr-TR" dirty="0"/>
          </a:p>
        </p:txBody>
      </p:sp>
      <p:pic>
        <p:nvPicPr>
          <p:cNvPr id="9" name="Resim 8"/>
          <p:cNvPicPr>
            <a:picLocks noChangeAspect="1"/>
          </p:cNvPicPr>
          <p:nvPr/>
        </p:nvPicPr>
        <p:blipFill>
          <a:blip r:embed="rId2"/>
          <a:stretch>
            <a:fillRect/>
          </a:stretch>
        </p:blipFill>
        <p:spPr>
          <a:xfrm>
            <a:off x="7249885" y="1894114"/>
            <a:ext cx="4614953" cy="41148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235728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44137" y="457201"/>
            <a:ext cx="10911249" cy="700088"/>
          </a:xfrm>
        </p:spPr>
        <p:txBody>
          <a:bodyPr/>
          <a:lstStyle/>
          <a:p>
            <a:r>
              <a:rPr lang="tr-TR" sz="3200" b="1" dirty="0" smtClean="0">
                <a:solidFill>
                  <a:srgbClr val="FFFF00"/>
                </a:solidFill>
              </a:rPr>
              <a:t>İş Birliği; Güven Ortamı Oluşturur</a:t>
            </a:r>
            <a:r>
              <a:rPr lang="tr-TR" b="1" dirty="0" smtClean="0">
                <a:solidFill>
                  <a:srgbClr val="FFFF00"/>
                </a:solidFill>
              </a:rPr>
              <a:t>.</a:t>
            </a:r>
            <a:endParaRPr lang="tr-TR" b="1" dirty="0">
              <a:solidFill>
                <a:srgbClr val="FFFF00"/>
              </a:solidFill>
            </a:endParaRPr>
          </a:p>
        </p:txBody>
      </p:sp>
      <p:sp>
        <p:nvSpPr>
          <p:cNvPr id="4" name="Metin Yer Tutucusu 3"/>
          <p:cNvSpPr>
            <a:spLocks noGrp="1"/>
          </p:cNvSpPr>
          <p:nvPr>
            <p:ph type="body" sz="half" idx="2"/>
          </p:nvPr>
        </p:nvSpPr>
        <p:spPr>
          <a:xfrm>
            <a:off x="352697" y="2057400"/>
            <a:ext cx="7197633" cy="3811588"/>
          </a:xfrm>
        </p:spPr>
        <p:txBody>
          <a:bodyPr/>
          <a:lstStyle/>
          <a:p>
            <a:r>
              <a:rPr lang="tr-TR" sz="2400" dirty="0" smtClean="0"/>
              <a:t>İş birliğinin getirdiği diğer önemli bir fayda ve</a:t>
            </a:r>
          </a:p>
          <a:p>
            <a:r>
              <a:rPr lang="tr-TR" sz="2400" dirty="0" smtClean="0"/>
              <a:t>avantaj ise yarattığı güven ortamıdır. Herkes zaman zaman zor işlerle uğraşırken kendisini yalnız hissedebilir ve çıkmaz bir sokakta olduğunu düşünebilir. Ancak ekip halinde yapılan işlerde bu his ortadan kalkar ve herkes kendisini daha güvenli bir ortamda hissederek kendisini daha iyi ifade etmeye başlar. İşte bu nokta başarıya doğru atılan adımların da ilkidir.</a:t>
            </a:r>
          </a:p>
          <a:p>
            <a:endParaRPr lang="tr-TR" dirty="0"/>
          </a:p>
        </p:txBody>
      </p:sp>
      <p:pic>
        <p:nvPicPr>
          <p:cNvPr id="5" name="Resim 4"/>
          <p:cNvPicPr>
            <a:picLocks noChangeAspect="1"/>
          </p:cNvPicPr>
          <p:nvPr/>
        </p:nvPicPr>
        <p:blipFill>
          <a:blip r:embed="rId2">
            <a:extLst>
              <a:ext uri="{BEBA8EAE-BF5A-486C-A8C5-ECC9F3942E4B}">
                <a14:imgProps xmlns:a14="http://schemas.microsoft.com/office/drawing/2010/main">
                  <a14:imgLayer r:embed="rId3">
                    <a14:imgEffect>
                      <a14:artisticPaintBrush/>
                    </a14:imgEffect>
                  </a14:imgLayer>
                </a14:imgProps>
              </a:ext>
            </a:extLst>
          </a:blip>
          <a:stretch>
            <a:fillRect/>
          </a:stretch>
        </p:blipFill>
        <p:spPr>
          <a:xfrm>
            <a:off x="7550330" y="1594895"/>
            <a:ext cx="3805057" cy="4241256"/>
          </a:xfrm>
          <a:prstGeom prst="hexagon">
            <a:avLst/>
          </a:prstGeom>
        </p:spPr>
      </p:pic>
    </p:spTree>
    <p:extLst>
      <p:ext uri="{BB962C8B-B14F-4D97-AF65-F5344CB8AC3E}">
        <p14:creationId xmlns:p14="http://schemas.microsoft.com/office/powerpoint/2010/main" val="19998327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285751"/>
            <a:ext cx="7500938" cy="1000124"/>
          </a:xfrm>
        </p:spPr>
        <p:txBody>
          <a:bodyPr>
            <a:normAutofit/>
          </a:bodyPr>
          <a:lstStyle/>
          <a:p>
            <a:r>
              <a:rPr lang="tr-TR" sz="3200" b="1" dirty="0" smtClean="0">
                <a:solidFill>
                  <a:srgbClr val="FFFF00"/>
                </a:solidFill>
              </a:rPr>
              <a:t>İş Birliği; İletişimi Kuvvetlendirir.</a:t>
            </a:r>
            <a:endParaRPr lang="tr-TR" sz="3200" b="1" dirty="0">
              <a:solidFill>
                <a:srgbClr val="FFFF00"/>
              </a:solidFill>
            </a:endParaRPr>
          </a:p>
        </p:txBody>
      </p:sp>
      <p:pic>
        <p:nvPicPr>
          <p:cNvPr id="5" name="Resim Yer Tutucusu 4"/>
          <p:cNvPicPr>
            <a:picLocks noGrp="1" noChangeAspect="1"/>
          </p:cNvPicPr>
          <p:nvPr>
            <p:ph type="pic" idx="1"/>
          </p:nvPr>
        </p:nvPicPr>
        <p:blipFill>
          <a:blip r:embed="rId2"/>
          <a:srcRect l="29904" r="29904"/>
          <a:stretch>
            <a:fillRect/>
          </a:stretch>
        </p:blipFill>
        <p:spPr>
          <a:xfrm rot="893892">
            <a:off x="8781848" y="1554585"/>
            <a:ext cx="2556000" cy="3561751"/>
          </a:xfrm>
          <a:prstGeom prst="heart">
            <a:avLst/>
          </a:prstGeom>
        </p:spPr>
      </p:pic>
      <p:sp>
        <p:nvSpPr>
          <p:cNvPr id="4" name="Metin Yer Tutucusu 3"/>
          <p:cNvSpPr>
            <a:spLocks noGrp="1"/>
          </p:cNvSpPr>
          <p:nvPr>
            <p:ph type="body" sz="half" idx="2"/>
          </p:nvPr>
        </p:nvSpPr>
        <p:spPr>
          <a:xfrm>
            <a:off x="457200" y="1657350"/>
            <a:ext cx="7236823" cy="4211638"/>
          </a:xfrm>
        </p:spPr>
        <p:txBody>
          <a:bodyPr/>
          <a:lstStyle/>
          <a:p>
            <a:pPr algn="just"/>
            <a:r>
              <a:rPr lang="tr-TR" sz="2400" dirty="0" smtClean="0"/>
              <a:t>	İş </a:t>
            </a:r>
            <a:r>
              <a:rPr lang="tr-TR" sz="2400" dirty="0" smtClean="0"/>
              <a:t>birliğinin sağladığı faydalardan birisi de ekip içi iletişimi kuvvetlendirmesidir. Bu da hayatın her alanında oldukça pozitif yansıyan diğer bir faydadır. Ekip içi iletişimin kuvvetli olması, etkili ekip </a:t>
            </a:r>
            <a:r>
              <a:rPr lang="tr-TR" sz="2400" dirty="0" smtClean="0"/>
              <a:t>çalışmalarının ve </a:t>
            </a:r>
            <a:r>
              <a:rPr lang="tr-TR" sz="2400" dirty="0" smtClean="0"/>
              <a:t>başarılı işlerin ortaya koyulacağı anlamına gelir. Bu iletişim, zamanla kişisel yaşamda da uzun yıllar sürecek dostlukların başlangıcı olabilir.</a:t>
            </a:r>
          </a:p>
          <a:p>
            <a:pPr algn="just"/>
            <a:endParaRPr lang="tr-TR" dirty="0"/>
          </a:p>
        </p:txBody>
      </p:sp>
    </p:spTree>
    <p:extLst>
      <p:ext uri="{BB962C8B-B14F-4D97-AF65-F5344CB8AC3E}">
        <p14:creationId xmlns:p14="http://schemas.microsoft.com/office/powerpoint/2010/main" val="35739309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65760" y="457200"/>
            <a:ext cx="11403874" cy="857250"/>
          </a:xfrm>
        </p:spPr>
        <p:txBody>
          <a:bodyPr>
            <a:normAutofit/>
          </a:bodyPr>
          <a:lstStyle/>
          <a:p>
            <a:r>
              <a:rPr lang="tr-TR" sz="3200" b="1" dirty="0" smtClean="0">
                <a:solidFill>
                  <a:srgbClr val="FFFF00"/>
                </a:solidFill>
              </a:rPr>
              <a:t>İş Birliği; Ortak Hedef Belirlenmesine Yardımcı Olur.</a:t>
            </a:r>
            <a:endParaRPr lang="tr-TR" sz="3200" b="1" dirty="0">
              <a:solidFill>
                <a:srgbClr val="FFFF00"/>
              </a:solidFill>
            </a:endParaRPr>
          </a:p>
        </p:txBody>
      </p:sp>
      <p:pic>
        <p:nvPicPr>
          <p:cNvPr id="8" name="Resim Yer Tutucusu 7"/>
          <p:cNvPicPr>
            <a:picLocks noGrp="1" noChangeAspect="1"/>
          </p:cNvPicPr>
          <p:nvPr>
            <p:ph type="pic" idx="1"/>
          </p:nvPr>
        </p:nvPicPr>
        <p:blipFill>
          <a:blip r:embed="rId2">
            <a:extLst>
              <a:ext uri="{BEBA8EAE-BF5A-486C-A8C5-ECC9F3942E4B}">
                <a14:imgProps xmlns:a14="http://schemas.microsoft.com/office/drawing/2010/main">
                  <a14:imgLayer r:embed="rId3">
                    <a14:imgEffect>
                      <a14:saturation sat="300000"/>
                    </a14:imgEffect>
                  </a14:imgLayer>
                </a14:imgProps>
              </a:ext>
            </a:extLst>
          </a:blip>
          <a:srcRect l="5054" r="5054"/>
          <a:stretch>
            <a:fillRect/>
          </a:stretch>
        </p:blipFill>
        <p:spPr>
          <a:xfrm>
            <a:off x="8316050" y="2234689"/>
            <a:ext cx="3280974" cy="345700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Metin Yer Tutucusu 3"/>
          <p:cNvSpPr>
            <a:spLocks noGrp="1"/>
          </p:cNvSpPr>
          <p:nvPr>
            <p:ph type="body" sz="half" idx="2"/>
          </p:nvPr>
        </p:nvSpPr>
        <p:spPr>
          <a:xfrm>
            <a:off x="365760" y="2057400"/>
            <a:ext cx="7249886" cy="3811588"/>
          </a:xfrm>
        </p:spPr>
        <p:txBody>
          <a:bodyPr>
            <a:normAutofit fontScale="92500" lnSpcReduction="10000"/>
          </a:bodyPr>
          <a:lstStyle/>
          <a:p>
            <a:pPr algn="just"/>
            <a:r>
              <a:rPr lang="tr-TR" sz="3200" dirty="0" smtClean="0"/>
              <a:t>	Etkili </a:t>
            </a:r>
            <a:r>
              <a:rPr lang="tr-TR" sz="3200" dirty="0" smtClean="0"/>
              <a:t>ekip çalışmalarının başarıya kavuşmasının altında yatan en büyük sır ortak hedeflerin belirlenmesinde yatmaktadır. Aynı amaca hizmet etmek, </a:t>
            </a:r>
            <a:r>
              <a:rPr lang="tr-TR" sz="3200" dirty="0" smtClean="0"/>
              <a:t>aynı vizyonu </a:t>
            </a:r>
            <a:r>
              <a:rPr lang="tr-TR" sz="3200" dirty="0" smtClean="0"/>
              <a:t>paylaşmak ve aynı yolda yürümek oldukça özel bir duygudur. Ortak hedefleri olanlar, ortak başarılara da imza atarlar.</a:t>
            </a:r>
          </a:p>
          <a:p>
            <a:pPr algn="just"/>
            <a:endParaRPr lang="tr-TR" dirty="0"/>
          </a:p>
        </p:txBody>
      </p:sp>
    </p:spTree>
    <p:extLst>
      <p:ext uri="{BB962C8B-B14F-4D97-AF65-F5344CB8AC3E}">
        <p14:creationId xmlns:p14="http://schemas.microsoft.com/office/powerpoint/2010/main" val="14939493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13954" y="457200"/>
            <a:ext cx="11249317" cy="742950"/>
          </a:xfrm>
        </p:spPr>
        <p:txBody>
          <a:bodyPr>
            <a:normAutofit/>
          </a:bodyPr>
          <a:lstStyle/>
          <a:p>
            <a:pPr algn="ctr"/>
            <a:r>
              <a:rPr lang="tr-TR" sz="3200" b="1" dirty="0" smtClean="0">
                <a:solidFill>
                  <a:srgbClr val="FFFF00"/>
                </a:solidFill>
              </a:rPr>
              <a:t>İş Birliği; Farklı Fikirlerin Ortaya Çıkmasını Sağlar</a:t>
            </a:r>
            <a:endParaRPr lang="tr-TR" sz="3200" b="1" dirty="0">
              <a:solidFill>
                <a:srgbClr val="FFFF00"/>
              </a:solidFill>
            </a:endParaRPr>
          </a:p>
        </p:txBody>
      </p:sp>
      <p:pic>
        <p:nvPicPr>
          <p:cNvPr id="6" name="Resim Yer Tutucusu 5"/>
          <p:cNvPicPr>
            <a:picLocks noGrp="1" noChangeAspect="1"/>
          </p:cNvPicPr>
          <p:nvPr>
            <p:ph type="pic" idx="1"/>
          </p:nvPr>
        </p:nvPicPr>
        <p:blipFill>
          <a:blip r:embed="rId2"/>
          <a:srcRect l="13851" r="13851"/>
          <a:stretch>
            <a:fillRect/>
          </a:stretch>
        </p:blipFill>
        <p:spPr>
          <a:xfrm>
            <a:off x="9139510" y="1928824"/>
            <a:ext cx="2520000" cy="2897055"/>
          </a:xfrm>
          <a:prstGeom prst="round2DiagRect">
            <a:avLst>
              <a:gd name="adj1" fmla="val 16667"/>
              <a:gd name="adj2" fmla="val 0"/>
            </a:avLst>
          </a:prstGeom>
          <a:ln w="88900" cap="sq">
            <a:solidFill>
              <a:schemeClr val="accent2"/>
            </a:solidFill>
            <a:miter lim="800000"/>
          </a:ln>
          <a:effectLst>
            <a:outerShdw blurRad="254000" algn="tl" rotWithShape="0">
              <a:srgbClr val="000000">
                <a:alpha val="43000"/>
              </a:srgbClr>
            </a:outerShdw>
          </a:effectLst>
        </p:spPr>
      </p:pic>
      <p:sp>
        <p:nvSpPr>
          <p:cNvPr id="4" name="Metin Yer Tutucusu 3"/>
          <p:cNvSpPr>
            <a:spLocks noGrp="1"/>
          </p:cNvSpPr>
          <p:nvPr>
            <p:ph type="body" sz="half" idx="2"/>
          </p:nvPr>
        </p:nvSpPr>
        <p:spPr>
          <a:xfrm>
            <a:off x="613954" y="1557338"/>
            <a:ext cx="7968343" cy="4311650"/>
          </a:xfrm>
        </p:spPr>
        <p:txBody>
          <a:bodyPr>
            <a:normAutofit fontScale="92500" lnSpcReduction="20000"/>
          </a:bodyPr>
          <a:lstStyle/>
          <a:p>
            <a:pPr algn="just"/>
            <a:r>
              <a:rPr lang="tr-TR" sz="3600" dirty="0" smtClean="0"/>
              <a:t>	İş </a:t>
            </a:r>
            <a:r>
              <a:rPr lang="tr-TR" sz="3600" dirty="0" smtClean="0"/>
              <a:t>birliği içinde çalışmanın bir diğer özelliği de farklı renkleri, farklı sesleri ve farklı fikirleri içinde barındırmasıdır. Farklı dünya görüşleri ile beslenen bireyler birbirinden farklı ve yaratıcı fikirlerin ortaya çıkmasını ve bu fikirlerin giderek geliştirilmesini sağlar. Bu da ekip çalışmalarının, bireysel çalışmalara göre çok daha verimli olmasının yolunu açar.</a:t>
            </a:r>
          </a:p>
          <a:p>
            <a:pPr algn="just"/>
            <a:endParaRPr lang="tr-TR" dirty="0"/>
          </a:p>
        </p:txBody>
      </p:sp>
    </p:spTree>
    <p:extLst>
      <p:ext uri="{BB962C8B-B14F-4D97-AF65-F5344CB8AC3E}">
        <p14:creationId xmlns:p14="http://schemas.microsoft.com/office/powerpoint/2010/main" val="9866573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00891" y="457200"/>
            <a:ext cx="11232487" cy="714375"/>
          </a:xfrm>
        </p:spPr>
        <p:txBody>
          <a:bodyPr>
            <a:normAutofit/>
          </a:bodyPr>
          <a:lstStyle/>
          <a:p>
            <a:r>
              <a:rPr lang="tr-TR" sz="3600" b="1" dirty="0" smtClean="0">
                <a:solidFill>
                  <a:srgbClr val="FFC000"/>
                </a:solidFill>
              </a:rPr>
              <a:t>İş Birliği; Sorumluluk Duygusunu Geliştirir</a:t>
            </a:r>
            <a:r>
              <a:rPr lang="tr-TR" dirty="0" smtClean="0">
                <a:solidFill>
                  <a:srgbClr val="FFC000"/>
                </a:solidFill>
              </a:rPr>
              <a:t>.</a:t>
            </a:r>
            <a:endParaRPr lang="tr-TR" dirty="0">
              <a:solidFill>
                <a:srgbClr val="FFC000"/>
              </a:solidFill>
            </a:endParaRPr>
          </a:p>
        </p:txBody>
      </p:sp>
      <p:pic>
        <p:nvPicPr>
          <p:cNvPr id="5" name="Resim Yer Tutucusu 4"/>
          <p:cNvPicPr>
            <a:picLocks noGrp="1" noChangeAspect="1"/>
          </p:cNvPicPr>
          <p:nvPr>
            <p:ph type="pic" idx="1"/>
          </p:nvPr>
        </p:nvPicPr>
        <p:blipFill>
          <a:blip r:embed="rId2"/>
          <a:srcRect l="26120" r="26120"/>
          <a:stretch>
            <a:fillRect/>
          </a:stretch>
        </p:blipFill>
        <p:spPr>
          <a:xfrm>
            <a:off x="9094892" y="1562632"/>
            <a:ext cx="2196000" cy="23431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Metin Yer Tutucusu 3"/>
          <p:cNvSpPr>
            <a:spLocks noGrp="1"/>
          </p:cNvSpPr>
          <p:nvPr>
            <p:ph type="body" sz="half" idx="2"/>
          </p:nvPr>
        </p:nvSpPr>
        <p:spPr>
          <a:xfrm>
            <a:off x="600892" y="1332412"/>
            <a:ext cx="7393578" cy="5146766"/>
          </a:xfrm>
        </p:spPr>
        <p:txBody>
          <a:bodyPr>
            <a:noAutofit/>
          </a:bodyPr>
          <a:lstStyle/>
          <a:p>
            <a:pPr algn="just"/>
            <a:r>
              <a:rPr lang="tr-TR" sz="2400" dirty="0" smtClean="0"/>
              <a:t>	İşbirliği </a:t>
            </a:r>
            <a:r>
              <a:rPr lang="tr-TR" sz="2400" dirty="0" smtClean="0"/>
              <a:t>içerisinde olan gruplarda üyelerin kendi üzerlerine aldıkları ve bireysel olarak yüklendikleri sorumlulukları vardır. Gruptaki tüm üyeler takımın öğrenme ve başarısından sorumludurlar. </a:t>
            </a:r>
          </a:p>
          <a:p>
            <a:pPr algn="just"/>
            <a:r>
              <a:rPr lang="tr-TR" sz="2400" dirty="0" smtClean="0"/>
              <a:t>	Gruptaki </a:t>
            </a:r>
            <a:r>
              <a:rPr lang="tr-TR" sz="2400" dirty="0" smtClean="0"/>
              <a:t>tüm üyeler takımın öğrenme ve başarısından sorumludurlar. Her bir üyenin grup üretimine katkısı, başarısı veya başarısızlığı takım ve takımın içerisindeki tüm bireyler tarafından paylaşılmaktadır.</a:t>
            </a:r>
          </a:p>
          <a:p>
            <a:pPr algn="just"/>
            <a:r>
              <a:rPr lang="tr-TR" sz="2400" dirty="0" smtClean="0"/>
              <a:t>	Grup </a:t>
            </a:r>
            <a:r>
              <a:rPr lang="tr-TR" sz="2400" dirty="0" smtClean="0"/>
              <a:t>üyelerinde kendilerine verilmiş ödevi yerine getirmek için birbirlerine yardım etmesi, yol göstermesi ve destek olması beklenmektedir.</a:t>
            </a:r>
            <a:endParaRPr lang="tr-TR" sz="2400" dirty="0"/>
          </a:p>
        </p:txBody>
      </p:sp>
      <p:pic>
        <p:nvPicPr>
          <p:cNvPr id="7" name="Resim 6"/>
          <p:cNvPicPr>
            <a:picLocks noChangeAspect="1"/>
          </p:cNvPicPr>
          <p:nvPr/>
        </p:nvPicPr>
        <p:blipFill>
          <a:blip r:embed="rId3"/>
          <a:stretch>
            <a:fillRect/>
          </a:stretch>
        </p:blipFill>
        <p:spPr>
          <a:xfrm>
            <a:off x="8626892" y="4948593"/>
            <a:ext cx="3132000" cy="1530585"/>
          </a:xfrm>
          <a:prstGeom prst="flowChartAlternateProcess">
            <a:avLst/>
          </a:prstGeom>
        </p:spPr>
      </p:pic>
    </p:spTree>
    <p:extLst>
      <p:ext uri="{BB962C8B-B14F-4D97-AF65-F5344CB8AC3E}">
        <p14:creationId xmlns:p14="http://schemas.microsoft.com/office/powerpoint/2010/main" val="4120403865"/>
      </p:ext>
    </p:extLst>
  </p:cSld>
  <p:clrMapOvr>
    <a:masterClrMapping/>
  </p:clrMapOvr>
</p:sld>
</file>

<file path=ppt/theme/theme1.xml><?xml version="1.0" encoding="utf-8"?>
<a:theme xmlns:a="http://schemas.openxmlformats.org/drawingml/2006/main" name="Dilim">
  <a:themeElements>
    <a:clrScheme name="Dilim">
      <a:dk1>
        <a:sysClr val="windowText" lastClr="000000"/>
      </a:dk1>
      <a:lt1>
        <a:sysClr val="window" lastClr="FFFFFF"/>
      </a:lt1>
      <a:dk2>
        <a:srgbClr val="AD2E03"/>
      </a:dk2>
      <a:lt2>
        <a:srgbClr val="D75626"/>
      </a:lt2>
      <a:accent1>
        <a:srgbClr val="760603"/>
      </a:accent1>
      <a:accent2>
        <a:srgbClr val="FA9C1F"/>
      </a:accent2>
      <a:accent3>
        <a:srgbClr val="D9BB55"/>
      </a:accent3>
      <a:accent4>
        <a:srgbClr val="829551"/>
      </a:accent4>
      <a:accent5>
        <a:srgbClr val="58A28B"/>
      </a:accent5>
      <a:accent6>
        <a:srgbClr val="426480"/>
      </a:accent6>
      <a:hlink>
        <a:srgbClr val="460402"/>
      </a:hlink>
      <a:folHlink>
        <a:srgbClr val="991111"/>
      </a:folHlink>
    </a:clrScheme>
    <a:fontScheme name="Dilim">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lim">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142000"/>
                <a:satMod val="200000"/>
                <a:lumMod val="118000"/>
              </a:schemeClr>
            </a:gs>
            <a:gs pos="100000">
              <a:schemeClr val="phClr">
                <a:shade val="94000"/>
                <a:hueMod val="22000"/>
                <a:satMod val="220000"/>
                <a:lumMod val="62000"/>
              </a:schemeClr>
            </a:gs>
          </a:gsLst>
          <a:lin ang="6120000" scaled="1"/>
        </a:gradFill>
        <a:gradFill rotWithShape="1">
          <a:gsLst>
            <a:gs pos="0">
              <a:schemeClr val="phClr">
                <a:tint val="97000"/>
                <a:hueMod val="142000"/>
                <a:satMod val="200000"/>
                <a:lumMod val="118000"/>
              </a:schemeClr>
            </a:gs>
            <a:gs pos="100000">
              <a:schemeClr val="phClr">
                <a:shade val="92000"/>
                <a:hueMod val="22000"/>
                <a:satMod val="220000"/>
                <a:lumMod val="62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2903AAAE-3EA5-424A-B142-CC51DC1F897D}"/>
    </a:ext>
  </a:extLst>
</a:theme>
</file>

<file path=docProps/app.xml><?xml version="1.0" encoding="utf-8"?>
<Properties xmlns="http://schemas.openxmlformats.org/officeDocument/2006/extended-properties" xmlns:vt="http://schemas.openxmlformats.org/officeDocument/2006/docPropsVTypes">
  <Template/>
  <TotalTime>378</TotalTime>
  <Words>682</Words>
  <Application>Microsoft Office PowerPoint</Application>
  <PresentationFormat>Geniş ekran</PresentationFormat>
  <Paragraphs>68</Paragraphs>
  <Slides>20</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20</vt:i4>
      </vt:variant>
    </vt:vector>
  </HeadingPairs>
  <TitlesOfParts>
    <vt:vector size="25" baseType="lpstr">
      <vt:lpstr>Arial</vt:lpstr>
      <vt:lpstr>Century Gothic</vt:lpstr>
      <vt:lpstr>Trebuchet MS</vt:lpstr>
      <vt:lpstr>Wingdings 3</vt:lpstr>
      <vt:lpstr>Dilim</vt:lpstr>
      <vt:lpstr>PowerPoint Sunusu</vt:lpstr>
      <vt:lpstr>İş Birliği; </vt:lpstr>
      <vt:lpstr>        İş Birliği; Takım Ruhunu Geliştirir. </vt:lpstr>
      <vt:lpstr>İş Birliği; Motivasyonu Artırır. </vt:lpstr>
      <vt:lpstr>İş Birliği; Güven Ortamı Oluşturur.</vt:lpstr>
      <vt:lpstr>İş Birliği; İletişimi Kuvvetlendirir.</vt:lpstr>
      <vt:lpstr>İş Birliği; Ortak Hedef Belirlenmesine Yardımcı Olur.</vt:lpstr>
      <vt:lpstr>İş Birliği; Farklı Fikirlerin Ortaya Çıkmasını Sağlar</vt:lpstr>
      <vt:lpstr>İş Birliği; Sorumluluk Duygusunu Geliştirir.</vt:lpstr>
      <vt:lpstr>İş Birliği; Yardımlaşma ve Dayanışma Duygusunu Geliştirir.</vt:lpstr>
      <vt:lpstr>    İşbirliğine dayalı öğrenme </vt:lpstr>
      <vt:lpstr>İşbirliğine dayalı öğrenme</vt:lpstr>
      <vt:lpstr>PowerPoint Sunusu</vt:lpstr>
      <vt:lpstr>İşbirliğine dayalı öğrenme tekniklerini diğer öğrenme tekniklerinden ayıran başlıca özellikleri şöyle sıralamışlardır </vt:lpstr>
      <vt:lpstr>PowerPoint Sunusu</vt:lpstr>
      <vt:lpstr>PowerPoint Sunusu</vt:lpstr>
      <vt:lpstr>PowerPoint Sunusu</vt:lpstr>
      <vt:lpstr>İŞ BİRLİĞİNE DAYALI ÖĞRENME İŞ BİRLİĞİNE DAYALI ÖĞRETİMİN UYGULANMASI</vt:lpstr>
      <vt:lpstr>İŞ BİRLİĞİNE DAYALI ÖĞRENME İŞ BİRLİĞİNE DAYALI ÖĞRETİMİN UYGULANMASI</vt:lpstr>
      <vt:lpstr>İŞ BİRLİĞİNE DAYALI ÖĞRENME İŞ BİRLİĞİNE DAYALI ÖĞRETİMİN UYGULANMASI</vt:lpstr>
    </vt:vector>
  </TitlesOfParts>
  <Company>Silentall Unattended Installer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İŞBİRLİĞİ GELİŞTİRME</dc:title>
  <dc:creator>ronaldinho424</dc:creator>
  <cp:lastModifiedBy>ronaldinho424</cp:lastModifiedBy>
  <cp:revision>25</cp:revision>
  <dcterms:created xsi:type="dcterms:W3CDTF">2022-04-11T08:16:09Z</dcterms:created>
  <dcterms:modified xsi:type="dcterms:W3CDTF">2022-04-12T13:53:33Z</dcterms:modified>
</cp:coreProperties>
</file>