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701" r:id="rId2"/>
  </p:sldMasterIdLst>
  <p:sldIdLst>
    <p:sldId id="304" r:id="rId3"/>
    <p:sldId id="256" r:id="rId4"/>
    <p:sldId id="286" r:id="rId5"/>
    <p:sldId id="289" r:id="rId6"/>
    <p:sldId id="292" r:id="rId7"/>
    <p:sldId id="294" r:id="rId8"/>
    <p:sldId id="263" r:id="rId9"/>
    <p:sldId id="257" r:id="rId10"/>
    <p:sldId id="260" r:id="rId11"/>
    <p:sldId id="258" r:id="rId12"/>
    <p:sldId id="301" r:id="rId13"/>
    <p:sldId id="302" r:id="rId14"/>
    <p:sldId id="299" r:id="rId15"/>
    <p:sldId id="300" r:id="rId16"/>
    <p:sldId id="268"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snapToGrid="0">
      <p:cViewPr varScale="1">
        <p:scale>
          <a:sx n="91" d="100"/>
          <a:sy n="91" d="100"/>
        </p:scale>
        <p:origin x="50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 Id="rId8" Type="http://schemas.openxmlformats.org/officeDocument/2006/relationships/slide" Target="slides/slide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36332E80-211B-4206-83BA-630B59DBD8A2}" type="datetimeFigureOut">
              <a:rPr lang="tr-TR" smtClean="0"/>
              <a:t>31.3.2022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CBB88DB-9B2F-448D-A907-CDD71866B881}" type="slidenum">
              <a:rPr lang="tr-TR" smtClean="0"/>
              <a:t>‹#›</a:t>
            </a:fld>
            <a:endParaRPr lang="tr-T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597911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36332E80-211B-4206-83BA-630B59DBD8A2}" type="datetimeFigureOut">
              <a:rPr lang="tr-TR" smtClean="0"/>
              <a:t>31.3.2022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CBB88DB-9B2F-448D-A907-CDD71866B881}" type="slidenum">
              <a:rPr lang="tr-TR" smtClean="0"/>
              <a:t>‹#›</a:t>
            </a:fld>
            <a:endParaRPr lang="tr-TR"/>
          </a:p>
        </p:txBody>
      </p:sp>
    </p:spTree>
    <p:extLst>
      <p:ext uri="{BB962C8B-B14F-4D97-AF65-F5344CB8AC3E}">
        <p14:creationId xmlns:p14="http://schemas.microsoft.com/office/powerpoint/2010/main" val="30350881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36332E80-211B-4206-83BA-630B59DBD8A2}" type="datetimeFigureOut">
              <a:rPr lang="tr-TR" smtClean="0"/>
              <a:t>31.3.2022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CBB88DB-9B2F-448D-A907-CDD71866B881}" type="slidenum">
              <a:rPr lang="tr-TR" smtClean="0"/>
              <a:t>‹#›</a:t>
            </a:fld>
            <a:endParaRPr lang="tr-TR"/>
          </a:p>
        </p:txBody>
      </p:sp>
    </p:spTree>
    <p:extLst>
      <p:ext uri="{BB962C8B-B14F-4D97-AF65-F5344CB8AC3E}">
        <p14:creationId xmlns:p14="http://schemas.microsoft.com/office/powerpoint/2010/main" val="1827838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14EB15BA-9132-4787-9552-F5298AEEC816}" type="datetimeFigureOut">
              <a:rPr lang="tr-TR" smtClean="0"/>
              <a:t>31.3.2022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3EAF7D4-4727-4FB3-B3CD-776905EF60B7}" type="slidenum">
              <a:rPr lang="tr-TR" smtClean="0"/>
              <a:t>‹#›</a:t>
            </a:fld>
            <a:endParaRPr lang="tr-T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36729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14EB15BA-9132-4787-9552-F5298AEEC816}" type="datetimeFigureOut">
              <a:rPr lang="tr-TR" smtClean="0"/>
              <a:t>31.3.2022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3EAF7D4-4727-4FB3-B3CD-776905EF60B7}" type="slidenum">
              <a:rPr lang="tr-TR" smtClean="0"/>
              <a:t>‹#›</a:t>
            </a:fld>
            <a:endParaRPr lang="tr-TR"/>
          </a:p>
        </p:txBody>
      </p:sp>
    </p:spTree>
    <p:extLst>
      <p:ext uri="{BB962C8B-B14F-4D97-AF65-F5344CB8AC3E}">
        <p14:creationId xmlns:p14="http://schemas.microsoft.com/office/powerpoint/2010/main" val="37145693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14EB15BA-9132-4787-9552-F5298AEEC816}" type="datetimeFigureOut">
              <a:rPr lang="tr-TR" smtClean="0"/>
              <a:t>31.3.2022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3EAF7D4-4727-4FB3-B3CD-776905EF60B7}" type="slidenum">
              <a:rPr lang="tr-TR" smtClean="0"/>
              <a:t>‹#›</a:t>
            </a:fld>
            <a:endParaRPr lang="tr-T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7969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14EB15BA-9132-4787-9552-F5298AEEC816}" type="datetimeFigureOut">
              <a:rPr lang="tr-TR" smtClean="0"/>
              <a:t>31.3.2022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3EAF7D4-4727-4FB3-B3CD-776905EF60B7}" type="slidenum">
              <a:rPr lang="tr-TR" smtClean="0"/>
              <a:t>‹#›</a:t>
            </a:fld>
            <a:endParaRPr lang="tr-TR"/>
          </a:p>
        </p:txBody>
      </p:sp>
    </p:spTree>
    <p:extLst>
      <p:ext uri="{BB962C8B-B14F-4D97-AF65-F5344CB8AC3E}">
        <p14:creationId xmlns:p14="http://schemas.microsoft.com/office/powerpoint/2010/main" val="13756676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1097280" y="2582334"/>
            <a:ext cx="4937760" cy="3378200"/>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6217920" y="2582334"/>
            <a:ext cx="4937760" cy="3378200"/>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14EB15BA-9132-4787-9552-F5298AEEC816}" type="datetimeFigureOut">
              <a:rPr lang="tr-TR" smtClean="0"/>
              <a:t>31.3.2022</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B3EAF7D4-4727-4FB3-B3CD-776905EF60B7}" type="slidenum">
              <a:rPr lang="tr-TR" smtClean="0"/>
              <a:t>‹#›</a:t>
            </a:fld>
            <a:endParaRPr lang="tr-TR"/>
          </a:p>
        </p:txBody>
      </p:sp>
    </p:spTree>
    <p:extLst>
      <p:ext uri="{BB962C8B-B14F-4D97-AF65-F5344CB8AC3E}">
        <p14:creationId xmlns:p14="http://schemas.microsoft.com/office/powerpoint/2010/main" val="20368064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14EB15BA-9132-4787-9552-F5298AEEC816}" type="datetimeFigureOut">
              <a:rPr lang="tr-TR" smtClean="0"/>
              <a:t>31.3.2022</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B3EAF7D4-4727-4FB3-B3CD-776905EF60B7}" type="slidenum">
              <a:rPr lang="tr-TR" smtClean="0"/>
              <a:t>‹#›</a:t>
            </a:fld>
            <a:endParaRPr lang="tr-TR"/>
          </a:p>
        </p:txBody>
      </p:sp>
    </p:spTree>
    <p:extLst>
      <p:ext uri="{BB962C8B-B14F-4D97-AF65-F5344CB8AC3E}">
        <p14:creationId xmlns:p14="http://schemas.microsoft.com/office/powerpoint/2010/main" val="14840687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14EB15BA-9132-4787-9552-F5298AEEC816}" type="datetimeFigureOut">
              <a:rPr lang="tr-TR" smtClean="0"/>
              <a:t>31.3.2022</a:t>
            </a:fld>
            <a:endParaRPr lang="tr-TR"/>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tr-TR"/>
          </a:p>
        </p:txBody>
      </p:sp>
      <p:sp>
        <p:nvSpPr>
          <p:cNvPr id="9" name="Slide Number Placeholder 8"/>
          <p:cNvSpPr>
            <a:spLocks noGrp="1"/>
          </p:cNvSpPr>
          <p:nvPr>
            <p:ph type="sldNum" sz="quarter" idx="12"/>
          </p:nvPr>
        </p:nvSpPr>
        <p:spPr/>
        <p:txBody>
          <a:bodyPr/>
          <a:lstStyle/>
          <a:p>
            <a:fld id="{B3EAF7D4-4727-4FB3-B3CD-776905EF60B7}" type="slidenum">
              <a:rPr lang="tr-TR" smtClean="0"/>
              <a:t>‹#›</a:t>
            </a:fld>
            <a:endParaRPr lang="tr-TR"/>
          </a:p>
        </p:txBody>
      </p:sp>
    </p:spTree>
    <p:extLst>
      <p:ext uri="{BB962C8B-B14F-4D97-AF65-F5344CB8AC3E}">
        <p14:creationId xmlns:p14="http://schemas.microsoft.com/office/powerpoint/2010/main" val="25760737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tr-TR" smtClean="0"/>
              <a:t>Asıl başlık stili için tıklatın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14EB15BA-9132-4787-9552-F5298AEEC816}" type="datetimeFigureOut">
              <a:rPr lang="tr-TR" smtClean="0"/>
              <a:t>31.3.2022</a:t>
            </a:fld>
            <a:endParaRPr lang="tr-TR"/>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tr-T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B3EAF7D4-4727-4FB3-B3CD-776905EF60B7}" type="slidenum">
              <a:rPr lang="tr-TR" smtClean="0"/>
              <a:t>‹#›</a:t>
            </a:fld>
            <a:endParaRPr lang="tr-TR"/>
          </a:p>
        </p:txBody>
      </p:sp>
    </p:spTree>
    <p:extLst>
      <p:ext uri="{BB962C8B-B14F-4D97-AF65-F5344CB8AC3E}">
        <p14:creationId xmlns:p14="http://schemas.microsoft.com/office/powerpoint/2010/main" val="31915665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36332E80-211B-4206-83BA-630B59DBD8A2}" type="datetimeFigureOut">
              <a:rPr lang="tr-TR" smtClean="0"/>
              <a:t>31.3.2022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CBB88DB-9B2F-448D-A907-CDD71866B881}" type="slidenum">
              <a:rPr lang="tr-TR" smtClean="0"/>
              <a:t>‹#›</a:t>
            </a:fld>
            <a:endParaRPr lang="tr-TR"/>
          </a:p>
        </p:txBody>
      </p:sp>
    </p:spTree>
    <p:extLst>
      <p:ext uri="{BB962C8B-B14F-4D97-AF65-F5344CB8AC3E}">
        <p14:creationId xmlns:p14="http://schemas.microsoft.com/office/powerpoint/2010/main" val="15101037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14EB15BA-9132-4787-9552-F5298AEEC816}" type="datetimeFigureOut">
              <a:rPr lang="tr-TR" smtClean="0"/>
              <a:t>31.3.2022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3EAF7D4-4727-4FB3-B3CD-776905EF60B7}" type="slidenum">
              <a:rPr lang="tr-TR" smtClean="0"/>
              <a:t>‹#›</a:t>
            </a:fld>
            <a:endParaRPr lang="tr-TR"/>
          </a:p>
        </p:txBody>
      </p:sp>
    </p:spTree>
    <p:extLst>
      <p:ext uri="{BB962C8B-B14F-4D97-AF65-F5344CB8AC3E}">
        <p14:creationId xmlns:p14="http://schemas.microsoft.com/office/powerpoint/2010/main" val="13945222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14EB15BA-9132-4787-9552-F5298AEEC816}" type="datetimeFigureOut">
              <a:rPr lang="tr-TR" smtClean="0"/>
              <a:t>31.3.2022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3EAF7D4-4727-4FB3-B3CD-776905EF60B7}" type="slidenum">
              <a:rPr lang="tr-TR" smtClean="0"/>
              <a:t>‹#›</a:t>
            </a:fld>
            <a:endParaRPr lang="tr-TR"/>
          </a:p>
        </p:txBody>
      </p:sp>
    </p:spTree>
    <p:extLst>
      <p:ext uri="{BB962C8B-B14F-4D97-AF65-F5344CB8AC3E}">
        <p14:creationId xmlns:p14="http://schemas.microsoft.com/office/powerpoint/2010/main" val="7277908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14EB15BA-9132-4787-9552-F5298AEEC816}" type="datetimeFigureOut">
              <a:rPr lang="tr-TR" smtClean="0"/>
              <a:t>31.3.2022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3EAF7D4-4727-4FB3-B3CD-776905EF60B7}" type="slidenum">
              <a:rPr lang="tr-TR" smtClean="0"/>
              <a:t>‹#›</a:t>
            </a:fld>
            <a:endParaRPr lang="tr-TR"/>
          </a:p>
        </p:txBody>
      </p:sp>
    </p:spTree>
    <p:extLst>
      <p:ext uri="{BB962C8B-B14F-4D97-AF65-F5344CB8AC3E}">
        <p14:creationId xmlns:p14="http://schemas.microsoft.com/office/powerpoint/2010/main" val="19694407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36332E80-211B-4206-83BA-630B59DBD8A2}" type="datetimeFigureOut">
              <a:rPr lang="tr-TR" smtClean="0"/>
              <a:t>31.3.2022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CBB88DB-9B2F-448D-A907-CDD71866B881}" type="slidenum">
              <a:rPr lang="tr-TR" smtClean="0"/>
              <a:t>‹#›</a:t>
            </a:fld>
            <a:endParaRPr lang="tr-T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62046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36332E80-211B-4206-83BA-630B59DBD8A2}" type="datetimeFigureOut">
              <a:rPr lang="tr-TR" smtClean="0"/>
              <a:t>31.3.2022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CBB88DB-9B2F-448D-A907-CDD71866B881}" type="slidenum">
              <a:rPr lang="tr-TR" smtClean="0"/>
              <a:t>‹#›</a:t>
            </a:fld>
            <a:endParaRPr lang="tr-TR"/>
          </a:p>
        </p:txBody>
      </p:sp>
    </p:spTree>
    <p:extLst>
      <p:ext uri="{BB962C8B-B14F-4D97-AF65-F5344CB8AC3E}">
        <p14:creationId xmlns:p14="http://schemas.microsoft.com/office/powerpoint/2010/main" val="18974476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1097280" y="2582334"/>
            <a:ext cx="4937760" cy="3378200"/>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6217920" y="2582334"/>
            <a:ext cx="4937760" cy="3378200"/>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36332E80-211B-4206-83BA-630B59DBD8A2}" type="datetimeFigureOut">
              <a:rPr lang="tr-TR" smtClean="0"/>
              <a:t>31.3.2022</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BCBB88DB-9B2F-448D-A907-CDD71866B881}" type="slidenum">
              <a:rPr lang="tr-TR" smtClean="0"/>
              <a:t>‹#›</a:t>
            </a:fld>
            <a:endParaRPr lang="tr-TR"/>
          </a:p>
        </p:txBody>
      </p:sp>
    </p:spTree>
    <p:extLst>
      <p:ext uri="{BB962C8B-B14F-4D97-AF65-F5344CB8AC3E}">
        <p14:creationId xmlns:p14="http://schemas.microsoft.com/office/powerpoint/2010/main" val="29663664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36332E80-211B-4206-83BA-630B59DBD8A2}" type="datetimeFigureOut">
              <a:rPr lang="tr-TR" smtClean="0"/>
              <a:t>31.3.2022</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BCBB88DB-9B2F-448D-A907-CDD71866B881}" type="slidenum">
              <a:rPr lang="tr-TR" smtClean="0"/>
              <a:t>‹#›</a:t>
            </a:fld>
            <a:endParaRPr lang="tr-TR"/>
          </a:p>
        </p:txBody>
      </p:sp>
    </p:spTree>
    <p:extLst>
      <p:ext uri="{BB962C8B-B14F-4D97-AF65-F5344CB8AC3E}">
        <p14:creationId xmlns:p14="http://schemas.microsoft.com/office/powerpoint/2010/main" val="1341589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36332E80-211B-4206-83BA-630B59DBD8A2}" type="datetimeFigureOut">
              <a:rPr lang="tr-TR" smtClean="0"/>
              <a:t>31.3.2022</a:t>
            </a:fld>
            <a:endParaRPr lang="tr-TR"/>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tr-TR"/>
          </a:p>
        </p:txBody>
      </p:sp>
      <p:sp>
        <p:nvSpPr>
          <p:cNvPr id="9" name="Slide Number Placeholder 8"/>
          <p:cNvSpPr>
            <a:spLocks noGrp="1"/>
          </p:cNvSpPr>
          <p:nvPr>
            <p:ph type="sldNum" sz="quarter" idx="12"/>
          </p:nvPr>
        </p:nvSpPr>
        <p:spPr/>
        <p:txBody>
          <a:bodyPr/>
          <a:lstStyle/>
          <a:p>
            <a:fld id="{BCBB88DB-9B2F-448D-A907-CDD71866B881}" type="slidenum">
              <a:rPr lang="tr-TR" smtClean="0"/>
              <a:t>‹#›</a:t>
            </a:fld>
            <a:endParaRPr lang="tr-TR"/>
          </a:p>
        </p:txBody>
      </p:sp>
    </p:spTree>
    <p:extLst>
      <p:ext uri="{BB962C8B-B14F-4D97-AF65-F5344CB8AC3E}">
        <p14:creationId xmlns:p14="http://schemas.microsoft.com/office/powerpoint/2010/main" val="38513376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tr-TR" smtClean="0"/>
              <a:t>Asıl başlık stili için tıklatın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6332E80-211B-4206-83BA-630B59DBD8A2}" type="datetimeFigureOut">
              <a:rPr lang="tr-TR" smtClean="0"/>
              <a:t>31.3.2022</a:t>
            </a:fld>
            <a:endParaRPr lang="tr-TR"/>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tr-T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BCBB88DB-9B2F-448D-A907-CDD71866B881}" type="slidenum">
              <a:rPr lang="tr-TR" smtClean="0"/>
              <a:t>‹#›</a:t>
            </a:fld>
            <a:endParaRPr lang="tr-TR"/>
          </a:p>
        </p:txBody>
      </p:sp>
    </p:spTree>
    <p:extLst>
      <p:ext uri="{BB962C8B-B14F-4D97-AF65-F5344CB8AC3E}">
        <p14:creationId xmlns:p14="http://schemas.microsoft.com/office/powerpoint/2010/main" val="12476465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36332E80-211B-4206-83BA-630B59DBD8A2}" type="datetimeFigureOut">
              <a:rPr lang="tr-TR" smtClean="0"/>
              <a:t>31.3.2022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CBB88DB-9B2F-448D-A907-CDD71866B881}" type="slidenum">
              <a:rPr lang="tr-TR" smtClean="0"/>
              <a:t>‹#›</a:t>
            </a:fld>
            <a:endParaRPr lang="tr-TR"/>
          </a:p>
        </p:txBody>
      </p:sp>
    </p:spTree>
    <p:extLst>
      <p:ext uri="{BB962C8B-B14F-4D97-AF65-F5344CB8AC3E}">
        <p14:creationId xmlns:p14="http://schemas.microsoft.com/office/powerpoint/2010/main" val="36446324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36332E80-211B-4206-83BA-630B59DBD8A2}" type="datetimeFigureOut">
              <a:rPr lang="tr-TR" smtClean="0"/>
              <a:t>31.3.2022</a:t>
            </a:fld>
            <a:endParaRPr lang="tr-TR"/>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tr-TR"/>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BCBB88DB-9B2F-448D-A907-CDD71866B881}" type="slidenum">
              <a:rPr lang="tr-TR" smtClean="0"/>
              <a:t>‹#›</a:t>
            </a:fld>
            <a:endParaRPr lang="tr-TR"/>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445815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36332E80-211B-4206-83BA-630B59DBD8A2}" type="datetimeFigureOut">
              <a:rPr lang="tr-TR" smtClean="0"/>
              <a:t>31.3.2022</a:t>
            </a:fld>
            <a:endParaRPr lang="tr-TR"/>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tr-TR"/>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BCBB88DB-9B2F-448D-A907-CDD71866B881}" type="slidenum">
              <a:rPr lang="tr-TR" smtClean="0"/>
              <a:t>‹#›</a:t>
            </a:fld>
            <a:endParaRPr lang="tr-TR"/>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2010359"/>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8895" y="123469"/>
            <a:ext cx="2520701" cy="2520701"/>
          </a:xfrm>
          <a:prstGeom prst="rect">
            <a:avLst/>
          </a:prstGeom>
        </p:spPr>
      </p:pic>
      <p:sp>
        <p:nvSpPr>
          <p:cNvPr id="5" name="Dikdörtgen 4"/>
          <p:cNvSpPr/>
          <p:nvPr/>
        </p:nvSpPr>
        <p:spPr>
          <a:xfrm>
            <a:off x="4027769" y="614362"/>
            <a:ext cx="5687732" cy="1287981"/>
          </a:xfrm>
          <a:prstGeom prst="rect">
            <a:avLst/>
          </a:prstGeom>
        </p:spPr>
        <p:txBody>
          <a:bodyPr wrap="square">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0" lang="tr-TR" sz="1800" b="1" i="0" u="none" strike="noStrike" kern="1200" cap="none" spc="0" normalizeH="0" baseline="0" noProof="0" dirty="0" smtClean="0">
                <a:ln>
                  <a:noFill/>
                </a:ln>
                <a:solidFill>
                  <a:srgbClr val="002060"/>
                </a:solidFill>
                <a:effectLst/>
                <a:uLnTx/>
                <a:uFillTx/>
                <a:latin typeface="Trebuchet MS" panose="020B0603020202020204"/>
                <a:ea typeface="+mn-ea"/>
                <a:cs typeface="+mn-cs"/>
              </a:rPr>
              <a:t>Adres    </a:t>
            </a:r>
            <a:r>
              <a:rPr kumimoji="0" lang="tr-TR" sz="1800" b="0" i="0" u="none" strike="noStrike" kern="1200" cap="none" spc="0" normalizeH="0" baseline="0" noProof="0" dirty="0" smtClean="0">
                <a:ln>
                  <a:noFill/>
                </a:ln>
                <a:solidFill>
                  <a:prstClr val="black"/>
                </a:solidFill>
                <a:effectLst/>
                <a:uLnTx/>
                <a:uFillTx/>
                <a:latin typeface="Trebuchet MS" panose="020B0603020202020204"/>
                <a:ea typeface="+mn-ea"/>
                <a:cs typeface="+mn-cs"/>
              </a:rPr>
              <a:t>: </a:t>
            </a:r>
            <a:r>
              <a:rPr kumimoji="0" lang="sv-SE" sz="1800" b="0" i="0" u="none" strike="noStrike" kern="1200" cap="none" spc="0" normalizeH="0" baseline="0" noProof="0" dirty="0" smtClean="0">
                <a:ln>
                  <a:noFill/>
                </a:ln>
                <a:solidFill>
                  <a:prstClr val="black"/>
                </a:solidFill>
                <a:effectLst/>
                <a:uLnTx/>
                <a:uFillTx/>
                <a:latin typeface="Trebuchet MS" panose="020B0603020202020204"/>
                <a:ea typeface="+mn-ea"/>
                <a:cs typeface="+mn-cs"/>
              </a:rPr>
              <a:t>Pınar</a:t>
            </a:r>
            <a:r>
              <a:rPr kumimoji="0" lang="sv-SE" sz="1800" b="0" i="0" u="none" strike="noStrike" kern="1200" cap="none" spc="0" normalizeH="0" baseline="0" noProof="0" dirty="0">
                <a:ln>
                  <a:noFill/>
                </a:ln>
                <a:solidFill>
                  <a:prstClr val="black"/>
                </a:solidFill>
                <a:effectLst/>
                <a:uLnTx/>
                <a:uFillTx/>
                <a:latin typeface="Trebuchet MS" panose="020B0603020202020204"/>
                <a:ea typeface="+mn-ea"/>
                <a:cs typeface="+mn-cs"/>
              </a:rPr>
              <a:t>, 74041. Sk. 2-1, 01160 </a:t>
            </a:r>
            <a:r>
              <a:rPr kumimoji="0" lang="sv-SE" sz="1800" b="0" i="0" u="none" strike="noStrike" kern="1200" cap="none" spc="0" normalizeH="0" baseline="0" noProof="0" dirty="0" smtClean="0">
                <a:ln>
                  <a:noFill/>
                </a:ln>
                <a:solidFill>
                  <a:prstClr val="black"/>
                </a:solidFill>
                <a:effectLst/>
                <a:uLnTx/>
                <a:uFillTx/>
                <a:latin typeface="Trebuchet MS" panose="020B0603020202020204"/>
                <a:ea typeface="+mn-ea"/>
                <a:cs typeface="+mn-cs"/>
              </a:rPr>
              <a:t>Seyhan/Adana</a:t>
            </a:r>
            <a:endParaRPr kumimoji="0" lang="tr-TR" sz="1800" b="0" i="0" u="none" strike="noStrike" kern="1200" cap="none" spc="0" normalizeH="0" baseline="0" noProof="0" dirty="0" smtClean="0">
              <a:ln>
                <a:noFill/>
              </a:ln>
              <a:solidFill>
                <a:prstClr val="black"/>
              </a:solidFill>
              <a:effectLst/>
              <a:uLnTx/>
              <a:uFillTx/>
              <a:latin typeface="Trebuchet MS" panose="020B0603020202020204"/>
              <a:ea typeface="+mn-ea"/>
              <a:cs typeface="+mn-cs"/>
            </a:endParaRP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tr-TR" sz="1800" b="1" i="0" u="none" strike="noStrike" kern="1200" cap="none" spc="0" normalizeH="0" baseline="0" noProof="0" dirty="0" smtClean="0">
                <a:ln>
                  <a:noFill/>
                </a:ln>
                <a:solidFill>
                  <a:srgbClr val="002060"/>
                </a:solidFill>
                <a:effectLst/>
                <a:uLnTx/>
                <a:uFillTx/>
                <a:latin typeface="Trebuchet MS" panose="020B0603020202020204"/>
                <a:ea typeface="+mn-ea"/>
                <a:cs typeface="+mn-cs"/>
              </a:rPr>
              <a:t>Telefon</a:t>
            </a:r>
            <a:r>
              <a:rPr kumimoji="0" lang="tr-TR" sz="1800" b="0" i="0" u="none" strike="noStrike" kern="1200" cap="none" spc="0" normalizeH="0" baseline="0" noProof="0" dirty="0" smtClean="0">
                <a:ln>
                  <a:noFill/>
                </a:ln>
                <a:solidFill>
                  <a:prstClr val="black"/>
                </a:solidFill>
                <a:effectLst/>
                <a:uLnTx/>
                <a:uFillTx/>
                <a:latin typeface="Trebuchet MS" panose="020B0603020202020204"/>
                <a:ea typeface="+mn-ea"/>
                <a:cs typeface="+mn-cs"/>
              </a:rPr>
              <a:t> : (0322) 457 87 13 </a:t>
            </a: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tr-TR" sz="1800" b="0" i="0" u="none" strike="noStrike" kern="1200" cap="none" spc="0" normalizeH="0" baseline="0" noProof="0" dirty="0" smtClean="0">
                <a:ln>
                  <a:noFill/>
                </a:ln>
                <a:solidFill>
                  <a:prstClr val="black"/>
                </a:solidFill>
                <a:effectLst/>
                <a:uLnTx/>
                <a:uFillTx/>
                <a:latin typeface="Trebuchet MS" panose="020B0603020202020204"/>
                <a:ea typeface="+mn-ea"/>
                <a:cs typeface="+mn-cs"/>
              </a:rPr>
              <a:t>      Seyhan Ram</a:t>
            </a:r>
            <a:endParaRPr kumimoji="0" lang="tr-TR"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pic>
        <p:nvPicPr>
          <p:cNvPr id="6" name="Resim 5"/>
          <p:cNvPicPr>
            <a:picLocks noChangeAspect="1"/>
          </p:cNvPicPr>
          <p:nvPr/>
        </p:nvPicPr>
        <p:blipFill>
          <a:blip r:embed="rId3"/>
          <a:stretch>
            <a:fillRect/>
          </a:stretch>
        </p:blipFill>
        <p:spPr>
          <a:xfrm>
            <a:off x="4132124" y="1504936"/>
            <a:ext cx="298730" cy="304826"/>
          </a:xfrm>
          <a:prstGeom prst="rect">
            <a:avLst/>
          </a:prstGeom>
        </p:spPr>
      </p:pic>
      <p:sp>
        <p:nvSpPr>
          <p:cNvPr id="3" name="Dikdörtgen 2"/>
          <p:cNvSpPr/>
          <p:nvPr/>
        </p:nvSpPr>
        <p:spPr>
          <a:xfrm>
            <a:off x="3643312" y="2644170"/>
            <a:ext cx="5500687" cy="1569660"/>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tr-TR" sz="4800" b="1" i="0" u="none" strike="noStrike" kern="0" cap="none" spc="-50" normalizeH="0" baseline="0" noProof="0" dirty="0" smtClean="0">
                <a:ln>
                  <a:noFill/>
                </a:ln>
                <a:solidFill>
                  <a:srgbClr val="C00000"/>
                </a:solidFill>
                <a:effectLst/>
                <a:uLnTx/>
                <a:uFillTx/>
                <a:latin typeface="Calibri Light" panose="020F0302020204030204"/>
                <a:ea typeface="+mj-ea"/>
                <a:cs typeface="+mj-cs"/>
              </a:rPr>
              <a:t>ÖLÜM-YAS TRAVMASI VE ÖNLENMESİ (VELİ)</a:t>
            </a:r>
            <a:endParaRPr kumimoji="0" lang="tr-TR" sz="1800" b="0" i="0" u="none" strike="noStrike" kern="0" cap="none" spc="0" normalizeH="0" baseline="0" noProof="0" dirty="0" smtClean="0">
              <a:ln>
                <a:noFill/>
              </a:ln>
              <a:solidFill>
                <a:sysClr val="windowText" lastClr="000000"/>
              </a:solidFill>
              <a:effectLst/>
              <a:uLnTx/>
              <a:uFillTx/>
            </a:endParaRPr>
          </a:p>
        </p:txBody>
      </p:sp>
    </p:spTree>
    <p:extLst>
      <p:ext uri="{BB962C8B-B14F-4D97-AF65-F5344CB8AC3E}">
        <p14:creationId xmlns:p14="http://schemas.microsoft.com/office/powerpoint/2010/main" val="24264486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pPr algn="ctr"/>
            <a:r>
              <a:rPr lang="tr-TR" sz="4400" b="1" dirty="0" smtClean="0">
                <a:solidFill>
                  <a:srgbClr val="C00000"/>
                </a:solidFill>
              </a:rPr>
              <a:t>Gelişimsel Evrelere Göre Çocuklarda </a:t>
            </a:r>
            <a:br>
              <a:rPr lang="tr-TR" sz="4400" b="1" dirty="0" smtClean="0">
                <a:solidFill>
                  <a:srgbClr val="C00000"/>
                </a:solidFill>
              </a:rPr>
            </a:br>
            <a:r>
              <a:rPr lang="tr-TR" sz="4400" b="1" dirty="0" smtClean="0">
                <a:solidFill>
                  <a:srgbClr val="C00000"/>
                </a:solidFill>
              </a:rPr>
              <a:t>Ölüm Algısı</a:t>
            </a:r>
            <a:endParaRPr lang="tr-TR" sz="4400" b="1" dirty="0">
              <a:solidFill>
                <a:srgbClr val="C00000"/>
              </a:solidFill>
            </a:endParaRPr>
          </a:p>
        </p:txBody>
      </p:sp>
      <p:pic>
        <p:nvPicPr>
          <p:cNvPr id="4" name="İçerik Yer Tutucusu 3"/>
          <p:cNvPicPr>
            <a:picLocks noGrp="1" noChangeAspect="1"/>
          </p:cNvPicPr>
          <p:nvPr>
            <p:ph idx="1"/>
          </p:nvPr>
        </p:nvPicPr>
        <p:blipFill>
          <a:blip r:embed="rId2"/>
          <a:stretch>
            <a:fillRect/>
          </a:stretch>
        </p:blipFill>
        <p:spPr>
          <a:xfrm>
            <a:off x="342901" y="1943099"/>
            <a:ext cx="11444288" cy="4257675"/>
          </a:xfrm>
          <a:prstGeom prst="rect">
            <a:avLst/>
          </a:prstGeom>
        </p:spPr>
      </p:pic>
    </p:spTree>
    <p:extLst>
      <p:ext uri="{BB962C8B-B14F-4D97-AF65-F5344CB8AC3E}">
        <p14:creationId xmlns:p14="http://schemas.microsoft.com/office/powerpoint/2010/main" val="19297300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a:xfrm>
            <a:off x="1097280" y="286603"/>
            <a:ext cx="10058400" cy="799247"/>
          </a:xfrm>
        </p:spPr>
        <p:txBody>
          <a:bodyPr/>
          <a:lstStyle/>
          <a:p>
            <a:r>
              <a:rPr lang="tr-TR" b="1" dirty="0">
                <a:solidFill>
                  <a:srgbClr val="C00000"/>
                </a:solidFill>
              </a:rPr>
              <a:t>Erken Çocukluk Dönemi (1-3 Yaş)</a:t>
            </a:r>
          </a:p>
        </p:txBody>
      </p:sp>
      <p:sp>
        <p:nvSpPr>
          <p:cNvPr id="3" name="İçerik Yer Tutucusu 2"/>
          <p:cNvSpPr>
            <a:spLocks noGrp="1"/>
          </p:cNvSpPr>
          <p:nvPr>
            <p:ph sz="half" idx="1"/>
          </p:nvPr>
        </p:nvSpPr>
        <p:spPr>
          <a:xfrm>
            <a:off x="414337" y="1228726"/>
            <a:ext cx="7372351" cy="4610272"/>
          </a:xfrm>
        </p:spPr>
        <p:txBody>
          <a:bodyPr>
            <a:noAutofit/>
          </a:bodyPr>
          <a:lstStyle/>
          <a:p>
            <a:pPr marL="201168" lvl="1" indent="0" algn="just">
              <a:lnSpc>
                <a:spcPct val="160000"/>
              </a:lnSpc>
              <a:buNone/>
            </a:pPr>
            <a:r>
              <a:rPr lang="tr-TR" sz="2000" dirty="0" smtClean="0">
                <a:solidFill>
                  <a:schemeClr val="tx1"/>
                </a:solidFill>
              </a:rPr>
              <a:t>	9 </a:t>
            </a:r>
            <a:r>
              <a:rPr lang="tr-TR" sz="2000" dirty="0">
                <a:solidFill>
                  <a:schemeClr val="tx1"/>
                </a:solidFill>
              </a:rPr>
              <a:t>ay ile 2 yaş arasında bilişsel süreçler ilerlediğinden bebek annesini tanır eğer bu dönemde anne ölürse bebek şiddetli ağlamalar ve üzüntüyle tepki verebilir. Bu dönemde annenin kaybı </a:t>
            </a:r>
            <a:r>
              <a:rPr lang="tr-TR" sz="2000" dirty="0" err="1">
                <a:solidFill>
                  <a:schemeClr val="tx1"/>
                </a:solidFill>
              </a:rPr>
              <a:t>bebeği,baba</a:t>
            </a:r>
            <a:r>
              <a:rPr lang="tr-TR" sz="2000" dirty="0">
                <a:solidFill>
                  <a:schemeClr val="tx1"/>
                </a:solidFill>
              </a:rPr>
              <a:t>, kardeş veya büyükanne/ büyükbabanın kaybından daha fazla etkiler</a:t>
            </a:r>
            <a:r>
              <a:rPr lang="tr-TR" sz="2000" dirty="0" smtClean="0">
                <a:solidFill>
                  <a:schemeClr val="tx1"/>
                </a:solidFill>
              </a:rPr>
              <a:t>.</a:t>
            </a:r>
            <a:r>
              <a:rPr lang="tr-TR" sz="2000" dirty="0">
                <a:solidFill>
                  <a:schemeClr val="tx1"/>
                </a:solidFill>
              </a:rPr>
              <a:t> </a:t>
            </a:r>
          </a:p>
          <a:p>
            <a:pPr marL="201168" lvl="1" indent="0" algn="just">
              <a:lnSpc>
                <a:spcPct val="160000"/>
              </a:lnSpc>
              <a:buNone/>
            </a:pPr>
            <a:r>
              <a:rPr lang="tr-TR" sz="2000" dirty="0" smtClean="0">
                <a:solidFill>
                  <a:schemeClr val="tx1"/>
                </a:solidFill>
              </a:rPr>
              <a:t>	İlk </a:t>
            </a:r>
            <a:r>
              <a:rPr lang="tr-TR" sz="2000" dirty="0">
                <a:solidFill>
                  <a:schemeClr val="tx1"/>
                </a:solidFill>
              </a:rPr>
              <a:t>6-9 ay arasında bebek annesini tanır ve annenin kaybından sonra yerine geçerek kendisine bakan kişiyi kabullenebilir ancak 9 aydan sonra bebek eğer ölen anneyle çok iyi bağlar oluşturmuşsa yerine geçecek kişiyi çok çabuk protesto edebilir veya kabullenmeyebilir.</a:t>
            </a:r>
          </a:p>
          <a:p>
            <a:pPr algn="just">
              <a:lnSpc>
                <a:spcPct val="160000"/>
              </a:lnSpc>
            </a:pPr>
            <a:endParaRPr lang="tr-TR" sz="2400" dirty="0">
              <a:solidFill>
                <a:schemeClr val="tx1"/>
              </a:solidFill>
            </a:endParaRPr>
          </a:p>
        </p:txBody>
      </p:sp>
      <p:pic>
        <p:nvPicPr>
          <p:cNvPr id="6" name="İçerik Yer Tutucusu 5"/>
          <p:cNvPicPr>
            <a:picLocks noGrp="1" noChangeAspect="1"/>
          </p:cNvPicPr>
          <p:nvPr>
            <p:ph sz="half" idx="2"/>
          </p:nvPr>
        </p:nvPicPr>
        <p:blipFill>
          <a:blip r:embed="rId2"/>
          <a:stretch>
            <a:fillRect/>
          </a:stretch>
        </p:blipFill>
        <p:spPr>
          <a:xfrm>
            <a:off x="8723205" y="3188762"/>
            <a:ext cx="3204000" cy="2841192"/>
          </a:xfrm>
          <a:prstGeom prst="cloud">
            <a:avLst/>
          </a:prstGeom>
        </p:spPr>
      </p:pic>
    </p:spTree>
    <p:extLst>
      <p:ext uri="{BB962C8B-B14F-4D97-AF65-F5344CB8AC3E}">
        <p14:creationId xmlns:p14="http://schemas.microsoft.com/office/powerpoint/2010/main" val="32963707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4"/>
          <p:cNvSpPr>
            <a:spLocks noGrp="1"/>
          </p:cNvSpPr>
          <p:nvPr>
            <p:ph type="title"/>
          </p:nvPr>
        </p:nvSpPr>
        <p:spPr>
          <a:xfrm>
            <a:off x="0" y="0"/>
            <a:ext cx="4014789" cy="1136469"/>
          </a:xfrm>
        </p:spPr>
        <p:txBody>
          <a:bodyPr>
            <a:normAutofit/>
          </a:bodyPr>
          <a:lstStyle/>
          <a:p>
            <a:pPr algn="ctr"/>
            <a:r>
              <a:rPr lang="tr-TR" b="1" dirty="0"/>
              <a:t>Okul Öncesi </a:t>
            </a:r>
            <a:r>
              <a:rPr lang="tr-TR" b="1" dirty="0" smtClean="0"/>
              <a:t>Dönem  (</a:t>
            </a:r>
            <a:r>
              <a:rPr lang="tr-TR" b="1" dirty="0"/>
              <a:t>3-6 </a:t>
            </a:r>
            <a:r>
              <a:rPr lang="tr-TR" dirty="0"/>
              <a:t>Yaş)</a:t>
            </a:r>
          </a:p>
        </p:txBody>
      </p:sp>
      <p:sp>
        <p:nvSpPr>
          <p:cNvPr id="6" name="İçerik Yer Tutucusu 5"/>
          <p:cNvSpPr>
            <a:spLocks noGrp="1"/>
          </p:cNvSpPr>
          <p:nvPr>
            <p:ph idx="1"/>
          </p:nvPr>
        </p:nvSpPr>
        <p:spPr>
          <a:xfrm>
            <a:off x="4214813" y="128588"/>
            <a:ext cx="7872412" cy="6729411"/>
          </a:xfrm>
        </p:spPr>
        <p:txBody>
          <a:bodyPr>
            <a:normAutofit/>
          </a:bodyPr>
          <a:lstStyle/>
          <a:p>
            <a:pPr marL="201168" lvl="1" indent="0" algn="just">
              <a:lnSpc>
                <a:spcPct val="150000"/>
              </a:lnSpc>
              <a:buNone/>
            </a:pPr>
            <a:r>
              <a:rPr lang="tr-TR" sz="2000" dirty="0" smtClean="0"/>
              <a:t>	Bu </a:t>
            </a:r>
            <a:r>
              <a:rPr lang="tr-TR" sz="2000" dirty="0"/>
              <a:t>dönem çocukları ölümü, geri dönüşü olan, geçici ve kişiye özgü olarak yorumlarlar. Okul öncesi dönem çocuğu yetişkinler gibi ölüm ve kayıp kavramlarını anlama ve üstesinden gelme kapasitesine sahip değildirler. İlk neden ölümün zaman kavramıyla ilgili oluşudur, çünkü Ölüm geri dönüşü olmayan bir kavramdır. Yas ise, sürekli bir kayıptan doğan duygudur</a:t>
            </a:r>
            <a:r>
              <a:rPr lang="tr-TR" sz="2000" dirty="0" smtClean="0"/>
              <a:t>.</a:t>
            </a:r>
            <a:endParaRPr lang="tr-TR" sz="2000" dirty="0"/>
          </a:p>
          <a:p>
            <a:pPr marL="201168" lvl="1" indent="0" algn="just">
              <a:lnSpc>
                <a:spcPct val="150000"/>
              </a:lnSpc>
              <a:buNone/>
            </a:pPr>
            <a:r>
              <a:rPr lang="tr-TR" sz="2000" dirty="0" smtClean="0"/>
              <a:t>	2-3 </a:t>
            </a:r>
            <a:r>
              <a:rPr lang="tr-TR" sz="2000" dirty="0"/>
              <a:t>yaş çocuğu "sürekliliğin" anlamını kavrayamaz. Çocuk 4-5 yaşlarına geldiğinde ancak geçmiş, şimdi ve gelecek kavramlarını anlamaya başlayabilir. Bu yaşlardan önce çocuk sevdiği birisinin sonsuza değin yokluğuyla ölümü birleştiremez. Ölen kişinin yaşamını başka bir yerde ( </a:t>
            </a:r>
            <a:r>
              <a:rPr lang="tr-TR" sz="2000" dirty="0" err="1"/>
              <a:t>örn</a:t>
            </a:r>
            <a:r>
              <a:rPr lang="tr-TR" sz="2000" dirty="0"/>
              <a:t>. bulutlar üzerinde) sürdürdüğünü ya da ölen kişinin belli bir süre sonra geri geleceğini düşünür</a:t>
            </a:r>
          </a:p>
          <a:p>
            <a:pPr algn="just">
              <a:lnSpc>
                <a:spcPct val="150000"/>
              </a:lnSpc>
            </a:pPr>
            <a:endParaRPr lang="tr-TR" sz="2400" dirty="0"/>
          </a:p>
        </p:txBody>
      </p:sp>
      <p:sp>
        <p:nvSpPr>
          <p:cNvPr id="8" name="Metin Yer Tutucusu 7"/>
          <p:cNvSpPr>
            <a:spLocks noGrp="1"/>
          </p:cNvSpPr>
          <p:nvPr>
            <p:ph type="body" sz="half" idx="2"/>
          </p:nvPr>
        </p:nvSpPr>
        <p:spPr/>
        <p:txBody>
          <a:bodyPr/>
          <a:lstStyle/>
          <a:p>
            <a:endParaRPr lang="tr-TR" dirty="0"/>
          </a:p>
        </p:txBody>
      </p:sp>
      <p:pic>
        <p:nvPicPr>
          <p:cNvPr id="7" name="Resim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2926080"/>
            <a:ext cx="3200400" cy="3357154"/>
          </a:xfrm>
          <a:prstGeom prst="rect">
            <a:avLst/>
          </a:prstGeom>
        </p:spPr>
      </p:pic>
    </p:spTree>
    <p:extLst>
      <p:ext uri="{BB962C8B-B14F-4D97-AF65-F5344CB8AC3E}">
        <p14:creationId xmlns:p14="http://schemas.microsoft.com/office/powerpoint/2010/main" val="17554061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0" y="-385763"/>
            <a:ext cx="10958513" cy="2686051"/>
          </a:xfrm>
        </p:spPr>
        <p:txBody>
          <a:bodyPr>
            <a:normAutofit/>
          </a:bodyPr>
          <a:lstStyle/>
          <a:p>
            <a:pPr marL="799465" marR="723265">
              <a:lnSpc>
                <a:spcPts val="5605"/>
              </a:lnSpc>
              <a:spcBef>
                <a:spcPts val="265"/>
              </a:spcBef>
              <a:spcAft>
                <a:spcPts val="0"/>
              </a:spcAft>
            </a:pPr>
            <a:r>
              <a:rPr lang="tr-TR" sz="4500" b="1" dirty="0">
                <a:latin typeface="TeXGyrePagella"/>
                <a:ea typeface="TeXGyrePagella"/>
                <a:cs typeface="TeXGyrePagella"/>
              </a:rPr>
              <a:t> </a:t>
            </a:r>
            <a:r>
              <a:rPr lang="tr-TR" sz="3200" b="1" dirty="0" smtClean="0">
                <a:solidFill>
                  <a:srgbClr val="C00000"/>
                </a:solidFill>
                <a:latin typeface="TeXGyrePagella"/>
                <a:ea typeface="TeXGyrePagella"/>
                <a:cs typeface="TeXGyrePagella"/>
              </a:rPr>
              <a:t>Okul </a:t>
            </a:r>
            <a:r>
              <a:rPr lang="tr-TR" sz="3200" b="1" dirty="0">
                <a:solidFill>
                  <a:srgbClr val="C00000"/>
                </a:solidFill>
                <a:latin typeface="TeXGyrePagella"/>
                <a:ea typeface="TeXGyrePagella"/>
                <a:cs typeface="TeXGyrePagella"/>
              </a:rPr>
              <a:t>Dönemi (6-12 Yaş)</a:t>
            </a:r>
            <a:br>
              <a:rPr lang="tr-TR" sz="3200" b="1" dirty="0">
                <a:solidFill>
                  <a:srgbClr val="C00000"/>
                </a:solidFill>
                <a:latin typeface="TeXGyrePagella"/>
                <a:ea typeface="TeXGyrePagella"/>
                <a:cs typeface="TeXGyrePagella"/>
              </a:rPr>
            </a:br>
            <a:r>
              <a:rPr lang="tr-TR" sz="3200" dirty="0">
                <a:latin typeface="TeXGyrePagella"/>
                <a:ea typeface="TeXGyrePagella"/>
                <a:cs typeface="TeXGyrePagella"/>
              </a:rPr>
              <a:t/>
            </a:r>
            <a:br>
              <a:rPr lang="tr-TR" sz="3200" dirty="0">
                <a:latin typeface="TeXGyrePagella"/>
                <a:ea typeface="TeXGyrePagella"/>
                <a:cs typeface="TeXGyrePagella"/>
              </a:rPr>
            </a:br>
            <a:endParaRPr lang="tr-TR" dirty="0"/>
          </a:p>
        </p:txBody>
      </p:sp>
      <p:sp>
        <p:nvSpPr>
          <p:cNvPr id="3" name="İçerik Yer Tutucusu 2"/>
          <p:cNvSpPr>
            <a:spLocks noGrp="1"/>
          </p:cNvSpPr>
          <p:nvPr>
            <p:ph idx="1"/>
          </p:nvPr>
        </p:nvSpPr>
        <p:spPr>
          <a:xfrm>
            <a:off x="0" y="871538"/>
            <a:ext cx="12001500" cy="5305425"/>
          </a:xfrm>
        </p:spPr>
        <p:txBody>
          <a:bodyPr>
            <a:normAutofit/>
          </a:bodyPr>
          <a:lstStyle/>
          <a:p>
            <a:pPr marL="201168" lvl="1" indent="0" algn="just">
              <a:lnSpc>
                <a:spcPct val="150000"/>
              </a:lnSpc>
              <a:buNone/>
            </a:pPr>
            <a:r>
              <a:rPr lang="tr-TR" dirty="0" smtClean="0"/>
              <a:t>	Bu </a:t>
            </a:r>
            <a:r>
              <a:rPr lang="tr-TR" dirty="0"/>
              <a:t>dönemdeki çocuk, ölümü somutlaştırmaya çalışır ve ölen kişinin nefes almadığını, konuşmadığını, yemek yemediğini yani bedensel faaliyetlerini devam ettirmediğini </a:t>
            </a:r>
            <a:r>
              <a:rPr lang="tr-TR" dirty="0" err="1" smtClean="0"/>
              <a:t>bilir.Çocuklar</a:t>
            </a:r>
            <a:r>
              <a:rPr lang="tr-TR" dirty="0" smtClean="0"/>
              <a:t> </a:t>
            </a:r>
            <a:r>
              <a:rPr lang="tr-TR" dirty="0"/>
              <a:t>özellikle bu dönemin başında ruh-hayalet gibi kavramlardan korkar. Bir yandan hala bir önceki dönemin </a:t>
            </a:r>
            <a:r>
              <a:rPr lang="tr-TR" dirty="0" err="1"/>
              <a:t>büyüsellik</a:t>
            </a:r>
            <a:r>
              <a:rPr lang="tr-TR" dirty="0"/>
              <a:t> özelliğinin devam ettiği, bir yandan da ölüm algısının oluştuğu bu dönem, çocukların ölümden en çok korktukları dönemdir</a:t>
            </a:r>
            <a:r>
              <a:rPr lang="tr-TR" dirty="0" smtClean="0"/>
              <a:t>.</a:t>
            </a:r>
          </a:p>
          <a:p>
            <a:pPr marL="201168" lvl="1" indent="0" algn="just">
              <a:lnSpc>
                <a:spcPct val="150000"/>
              </a:lnSpc>
              <a:buNone/>
            </a:pPr>
            <a:r>
              <a:rPr lang="tr-TR" dirty="0" smtClean="0">
                <a:solidFill>
                  <a:prstClr val="black"/>
                </a:solidFill>
                <a:ea typeface="TeXGyrePagella"/>
                <a:cs typeface="TeXGyrePagella"/>
              </a:rPr>
              <a:t>	5-9 </a:t>
            </a:r>
            <a:r>
              <a:rPr lang="tr-TR" dirty="0">
                <a:solidFill>
                  <a:prstClr val="black"/>
                </a:solidFill>
                <a:ea typeface="TeXGyrePagella"/>
                <a:cs typeface="TeXGyrePagella"/>
              </a:rPr>
              <a:t>yaş çocuğu ölümü yaşayan tüm canlı şeylerin sonlanması olarak, bir son olarak görür. Henüz ölüm kavramı kişiselleştirilmemiştir. Düşünceleri yoluyla bundan kaçabileceğini zanneder. Ölümü; melekler, iskelet </a:t>
            </a:r>
            <a:r>
              <a:rPr lang="tr-TR" dirty="0" err="1">
                <a:solidFill>
                  <a:prstClr val="black"/>
                </a:solidFill>
                <a:ea typeface="TeXGyrePagella"/>
                <a:cs typeface="TeXGyrePagella"/>
              </a:rPr>
              <a:t>vb</a:t>
            </a:r>
            <a:r>
              <a:rPr lang="tr-TR" dirty="0">
                <a:solidFill>
                  <a:prstClr val="black"/>
                </a:solidFill>
                <a:ea typeface="TeXGyrePagella"/>
                <a:cs typeface="TeXGyrePagella"/>
              </a:rPr>
              <a:t> ile canlandırma eğilimindedir. Yaratıkların gelip onu alacağından korkar, ruh, ceset, hayalet gibi kelimeler onu korkutur. Ölüm konularına ilgi göstermeye başlar. Bazı çocukların bu dönemde gece kabusları vardır</a:t>
            </a:r>
            <a:r>
              <a:rPr lang="tr-TR" dirty="0" smtClean="0">
                <a:solidFill>
                  <a:prstClr val="black"/>
                </a:solidFill>
                <a:ea typeface="TeXGyrePagella"/>
                <a:cs typeface="TeXGyrePagella"/>
              </a:rPr>
              <a:t>.</a:t>
            </a:r>
            <a:r>
              <a:rPr lang="tr-TR" dirty="0">
                <a:solidFill>
                  <a:prstClr val="black"/>
                </a:solidFill>
                <a:ea typeface="TeXGyrePagella"/>
                <a:cs typeface="TeXGyrePagella"/>
              </a:rPr>
              <a:t> </a:t>
            </a:r>
            <a:endParaRPr lang="tr-TR" dirty="0" smtClean="0">
              <a:solidFill>
                <a:prstClr val="black"/>
              </a:solidFill>
              <a:ea typeface="TeXGyrePagella"/>
              <a:cs typeface="TeXGyrePagella"/>
            </a:endParaRPr>
          </a:p>
          <a:p>
            <a:pPr marL="201168" lvl="1" indent="0" algn="just">
              <a:lnSpc>
                <a:spcPct val="150000"/>
              </a:lnSpc>
              <a:buNone/>
            </a:pPr>
            <a:r>
              <a:rPr lang="tr-TR" dirty="0" smtClean="0">
                <a:solidFill>
                  <a:prstClr val="black"/>
                </a:solidFill>
                <a:ea typeface="TeXGyrePagella"/>
                <a:cs typeface="TeXGyrePagella"/>
              </a:rPr>
              <a:t>	Bu </a:t>
            </a:r>
            <a:r>
              <a:rPr lang="tr-TR" dirty="0">
                <a:solidFill>
                  <a:prstClr val="black"/>
                </a:solidFill>
                <a:ea typeface="TeXGyrePagella"/>
                <a:cs typeface="TeXGyrePagella"/>
              </a:rPr>
              <a:t>yaş döneminde çocuk geçmiş, şimdi ve gelecekle ilgili olarak zaman kavramını öğrenmiş ve kendi yaşamıyla ilişkilendirmeye başlamıştır. Eğer birisi ölürse artık çocuk bir daha onun geri dönmeyeceğini bilir.</a:t>
            </a:r>
          </a:p>
          <a:p>
            <a:pPr algn="just">
              <a:lnSpc>
                <a:spcPct val="150000"/>
              </a:lnSpc>
            </a:pPr>
            <a:endParaRPr lang="tr-TR" dirty="0" smtClean="0">
              <a:solidFill>
                <a:prstClr val="black"/>
              </a:solidFill>
              <a:latin typeface="TeXGyrePagella"/>
              <a:ea typeface="TeXGyrePagella"/>
              <a:cs typeface="TeXGyrePagella"/>
            </a:endParaRPr>
          </a:p>
          <a:p>
            <a:pPr algn="just">
              <a:lnSpc>
                <a:spcPct val="150000"/>
              </a:lnSpc>
            </a:pPr>
            <a:endParaRPr lang="tr-TR" dirty="0">
              <a:solidFill>
                <a:prstClr val="black"/>
              </a:solidFill>
              <a:latin typeface="TeXGyrePagella"/>
              <a:ea typeface="TeXGyrePagella"/>
              <a:cs typeface="TeXGyrePagella"/>
            </a:endParaRPr>
          </a:p>
          <a:p>
            <a:pPr algn="just">
              <a:lnSpc>
                <a:spcPct val="150000"/>
              </a:lnSpc>
            </a:pPr>
            <a:endParaRPr lang="tr-TR" dirty="0"/>
          </a:p>
          <a:p>
            <a:pPr algn="just">
              <a:lnSpc>
                <a:spcPct val="150000"/>
              </a:lnSpc>
            </a:pPr>
            <a:endParaRPr lang="tr-TR" dirty="0"/>
          </a:p>
          <a:p>
            <a:pPr marL="934085" marR="367665" indent="63500" algn="just">
              <a:lnSpc>
                <a:spcPct val="150000"/>
              </a:lnSpc>
              <a:spcBef>
                <a:spcPts val="345"/>
              </a:spcBef>
              <a:spcAft>
                <a:spcPts val="0"/>
              </a:spcAft>
            </a:pPr>
            <a:endParaRPr lang="tr-TR" dirty="0" smtClean="0">
              <a:latin typeface="TeXGyrePagella"/>
              <a:ea typeface="TeXGyrePagella"/>
              <a:cs typeface="TeXGyrePagella"/>
            </a:endParaRPr>
          </a:p>
          <a:p>
            <a:pPr algn="just">
              <a:lnSpc>
                <a:spcPct val="150000"/>
              </a:lnSpc>
            </a:pPr>
            <a:endParaRPr lang="tr-TR" dirty="0"/>
          </a:p>
        </p:txBody>
      </p:sp>
    </p:spTree>
    <p:extLst>
      <p:ext uri="{BB962C8B-B14F-4D97-AF65-F5344CB8AC3E}">
        <p14:creationId xmlns:p14="http://schemas.microsoft.com/office/powerpoint/2010/main" val="25425618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85750" y="1"/>
            <a:ext cx="7658100" cy="1428750"/>
          </a:xfrm>
        </p:spPr>
        <p:txBody>
          <a:bodyPr>
            <a:noAutofit/>
          </a:bodyPr>
          <a:lstStyle/>
          <a:p>
            <a:pPr marL="916305">
              <a:lnSpc>
                <a:spcPts val="5605"/>
              </a:lnSpc>
              <a:spcBef>
                <a:spcPts val="265"/>
              </a:spcBef>
              <a:spcAft>
                <a:spcPts val="0"/>
              </a:spcAft>
            </a:pPr>
            <a:r>
              <a:rPr lang="tr-TR" sz="3200" b="1" dirty="0" smtClean="0">
                <a:solidFill>
                  <a:srgbClr val="C00000"/>
                </a:solidFill>
                <a:latin typeface="TeXGyrePagella"/>
                <a:ea typeface="TeXGyrePagella"/>
                <a:cs typeface="TeXGyrePagella"/>
              </a:rPr>
              <a:t/>
            </a:r>
            <a:br>
              <a:rPr lang="tr-TR" sz="3200" b="1" dirty="0" smtClean="0">
                <a:solidFill>
                  <a:srgbClr val="C00000"/>
                </a:solidFill>
                <a:latin typeface="TeXGyrePagella"/>
                <a:ea typeface="TeXGyrePagella"/>
                <a:cs typeface="TeXGyrePagella"/>
              </a:rPr>
            </a:br>
            <a:r>
              <a:rPr lang="tr-TR" sz="3200" b="1" dirty="0">
                <a:solidFill>
                  <a:srgbClr val="C00000"/>
                </a:solidFill>
                <a:latin typeface="TeXGyrePagella"/>
                <a:ea typeface="TeXGyrePagella"/>
                <a:cs typeface="TeXGyrePagella"/>
              </a:rPr>
              <a:t/>
            </a:r>
            <a:br>
              <a:rPr lang="tr-TR" sz="3200" b="1" dirty="0">
                <a:solidFill>
                  <a:srgbClr val="C00000"/>
                </a:solidFill>
                <a:latin typeface="TeXGyrePagella"/>
                <a:ea typeface="TeXGyrePagella"/>
                <a:cs typeface="TeXGyrePagella"/>
              </a:rPr>
            </a:br>
            <a:r>
              <a:rPr lang="tr-TR" sz="3200" b="1" dirty="0" smtClean="0">
                <a:solidFill>
                  <a:srgbClr val="C00000"/>
                </a:solidFill>
                <a:latin typeface="TeXGyrePagella"/>
                <a:ea typeface="TeXGyrePagella"/>
                <a:cs typeface="TeXGyrePagella"/>
              </a:rPr>
              <a:t/>
            </a:r>
            <a:br>
              <a:rPr lang="tr-TR" sz="3200" b="1" dirty="0" smtClean="0">
                <a:solidFill>
                  <a:srgbClr val="C00000"/>
                </a:solidFill>
                <a:latin typeface="TeXGyrePagella"/>
                <a:ea typeface="TeXGyrePagella"/>
                <a:cs typeface="TeXGyrePagella"/>
              </a:rPr>
            </a:br>
            <a:r>
              <a:rPr lang="tr-TR" sz="3200" b="1" dirty="0" smtClean="0">
                <a:solidFill>
                  <a:srgbClr val="C00000"/>
                </a:solidFill>
                <a:latin typeface="TeXGyrePagella"/>
                <a:ea typeface="TeXGyrePagella"/>
                <a:cs typeface="TeXGyrePagella"/>
              </a:rPr>
              <a:t>Ergenlik Dönemi </a:t>
            </a:r>
            <a:r>
              <a:rPr lang="tr-TR" sz="3200" b="1" dirty="0">
                <a:solidFill>
                  <a:srgbClr val="C00000"/>
                </a:solidFill>
                <a:latin typeface="TeXGyrePagella"/>
                <a:ea typeface="TeXGyrePagella"/>
                <a:cs typeface="TeXGyrePagella"/>
              </a:rPr>
              <a:t>(</a:t>
            </a:r>
            <a:r>
              <a:rPr lang="tr-TR" sz="3200" b="1" dirty="0" smtClean="0">
                <a:solidFill>
                  <a:srgbClr val="C00000"/>
                </a:solidFill>
                <a:latin typeface="TeXGyrePagella"/>
                <a:ea typeface="TeXGyrePagella"/>
                <a:cs typeface="TeXGyrePagella"/>
              </a:rPr>
              <a:t>12-18 </a:t>
            </a:r>
            <a:r>
              <a:rPr lang="tr-TR" sz="3200" b="1" dirty="0">
                <a:solidFill>
                  <a:srgbClr val="C00000"/>
                </a:solidFill>
                <a:latin typeface="TeXGyrePagella"/>
                <a:ea typeface="TeXGyrePagella"/>
                <a:cs typeface="TeXGyrePagella"/>
              </a:rPr>
              <a:t>Yaş)</a:t>
            </a:r>
            <a:br>
              <a:rPr lang="tr-TR" sz="3200" b="1" dirty="0">
                <a:solidFill>
                  <a:srgbClr val="C00000"/>
                </a:solidFill>
                <a:latin typeface="TeXGyrePagella"/>
                <a:ea typeface="TeXGyrePagella"/>
                <a:cs typeface="TeXGyrePagella"/>
              </a:rPr>
            </a:br>
            <a:endParaRPr lang="tr-TR" sz="3200" dirty="0">
              <a:solidFill>
                <a:srgbClr val="C00000"/>
              </a:solidFill>
            </a:endParaRPr>
          </a:p>
        </p:txBody>
      </p:sp>
      <p:sp>
        <p:nvSpPr>
          <p:cNvPr id="3" name="İçerik Yer Tutucusu 2"/>
          <p:cNvSpPr>
            <a:spLocks noGrp="1"/>
          </p:cNvSpPr>
          <p:nvPr>
            <p:ph idx="1"/>
          </p:nvPr>
        </p:nvSpPr>
        <p:spPr>
          <a:xfrm>
            <a:off x="442913" y="1000125"/>
            <a:ext cx="8358187" cy="5041901"/>
          </a:xfrm>
        </p:spPr>
        <p:txBody>
          <a:bodyPr>
            <a:normAutofit lnSpcReduction="10000"/>
          </a:bodyPr>
          <a:lstStyle/>
          <a:p>
            <a:pPr marL="0" lvl="0" indent="0">
              <a:buNone/>
            </a:pPr>
            <a:r>
              <a:rPr lang="tr-TR" sz="2600" dirty="0" smtClean="0">
                <a:solidFill>
                  <a:prstClr val="black"/>
                </a:solidFill>
              </a:rPr>
              <a:t>	Ergenlik </a:t>
            </a:r>
            <a:r>
              <a:rPr lang="tr-TR" sz="2600" dirty="0">
                <a:solidFill>
                  <a:prstClr val="black"/>
                </a:solidFill>
              </a:rPr>
              <a:t>dönemi yani 12-18 yaş arası çocukluktan yetişkinliğe geçiş dönemidir ve soyut işlemler dönemindeki ergenler artık bir yetişkin gibi düşünmeye başlar.</a:t>
            </a:r>
          </a:p>
          <a:p>
            <a:pPr marL="0" lvl="0" indent="0">
              <a:buNone/>
            </a:pPr>
            <a:r>
              <a:rPr lang="tr-TR" sz="2600" smtClean="0">
                <a:solidFill>
                  <a:prstClr val="black"/>
                </a:solidFill>
              </a:rPr>
              <a:t>	Soyut </a:t>
            </a:r>
            <a:r>
              <a:rPr lang="tr-TR" sz="2600" dirty="0">
                <a:solidFill>
                  <a:prstClr val="black"/>
                </a:solidFill>
              </a:rPr>
              <a:t>düşünce, sembollerle düşünme, metafor kullanma gibi karmaşık zihinsel etkinlikleri gerçekleştirmeye başlarlar</a:t>
            </a:r>
            <a:r>
              <a:rPr lang="tr-TR" sz="2600" dirty="0" smtClean="0">
                <a:solidFill>
                  <a:prstClr val="black"/>
                </a:solidFill>
              </a:rPr>
              <a:t>.</a:t>
            </a:r>
          </a:p>
          <a:p>
            <a:pPr marL="0" indent="0">
              <a:buNone/>
            </a:pPr>
            <a:r>
              <a:rPr lang="tr-TR" sz="2600" dirty="0">
                <a:ea typeface="TeXGyrePagella"/>
                <a:cs typeface="TeXGyrePagella"/>
              </a:rPr>
              <a:t>9-10 yaşlarından ergenliğe kadar uzanan dönemde hayali düşünceler devam eder zaman içinde çocuk ölümün tamamen geri dönüşü olmayan, tüm canlı varlıklarda görülen bir şey olduğunu kavramaya başlar</a:t>
            </a:r>
            <a:r>
              <a:rPr lang="tr-TR" sz="2600" dirty="0" smtClean="0">
                <a:ea typeface="TeXGyrePagella"/>
                <a:cs typeface="TeXGyrePagella"/>
              </a:rPr>
              <a:t>.</a:t>
            </a:r>
          </a:p>
          <a:p>
            <a:pPr marL="0" indent="0">
              <a:buNone/>
            </a:pPr>
            <a:r>
              <a:rPr lang="tr-TR" sz="2600" dirty="0">
                <a:ea typeface="TeXGyrePagella"/>
                <a:cs typeface="TeXGyrePagella"/>
              </a:rPr>
              <a:t>Ergenlik dönemindeki kayıplar kimlik gelişimi açısından oldukça önemlidir. Ergen bu dönemde kendini kabul, benlik saygısı düzeyini belirlerken varoluşunu da sorgulamaktadır .</a:t>
            </a:r>
          </a:p>
          <a:p>
            <a:pPr marL="0" indent="0">
              <a:buNone/>
            </a:pPr>
            <a:endParaRPr lang="tr-TR" dirty="0">
              <a:latin typeface="TeXGyrePagella"/>
              <a:ea typeface="TeXGyrePagella"/>
              <a:cs typeface="TeXGyrePagella"/>
            </a:endParaRPr>
          </a:p>
          <a:p>
            <a:pPr marL="0" lvl="0" indent="0">
              <a:buNone/>
            </a:pPr>
            <a:endParaRPr lang="tr-TR" dirty="0">
              <a:solidFill>
                <a:prstClr val="black"/>
              </a:solidFill>
            </a:endParaRPr>
          </a:p>
          <a:p>
            <a:pPr marL="0" indent="0">
              <a:spcBef>
                <a:spcPts val="5"/>
              </a:spcBef>
              <a:spcAft>
                <a:spcPts val="0"/>
              </a:spcAft>
              <a:buNone/>
            </a:pPr>
            <a:endParaRPr lang="tr-TR" sz="3200" dirty="0">
              <a:latin typeface="TeXGyrePagella"/>
              <a:ea typeface="TeXGyrePagella"/>
              <a:cs typeface="TeXGyrePagella"/>
            </a:endParaRPr>
          </a:p>
          <a:p>
            <a:endParaRPr lang="tr-TR" dirty="0"/>
          </a:p>
        </p:txBody>
      </p:sp>
      <p:pic>
        <p:nvPicPr>
          <p:cNvPr id="4" name="Resim 3"/>
          <p:cNvPicPr>
            <a:picLocks noChangeAspect="1"/>
          </p:cNvPicPr>
          <p:nvPr/>
        </p:nvPicPr>
        <p:blipFill>
          <a:blip r:embed="rId2"/>
          <a:stretch>
            <a:fillRect/>
          </a:stretch>
        </p:blipFill>
        <p:spPr>
          <a:xfrm rot="2426917">
            <a:off x="8362950" y="3090862"/>
            <a:ext cx="3829050" cy="1190625"/>
          </a:xfrm>
          <a:prstGeom prst="rect">
            <a:avLst/>
          </a:prstGeom>
        </p:spPr>
      </p:pic>
    </p:spTree>
    <p:extLst>
      <p:ext uri="{BB962C8B-B14F-4D97-AF65-F5344CB8AC3E}">
        <p14:creationId xmlns:p14="http://schemas.microsoft.com/office/powerpoint/2010/main" val="32989581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solidFill>
                  <a:srgbClr val="C00000"/>
                </a:solidFill>
              </a:rPr>
              <a:t>Çocuk ve ergenlerde yas tepkileri ve belirtileri</a:t>
            </a:r>
            <a:endParaRPr lang="tr-TR" dirty="0">
              <a:solidFill>
                <a:srgbClr val="C00000"/>
              </a:solidFill>
            </a:endParaRPr>
          </a:p>
        </p:txBody>
      </p:sp>
      <p:sp>
        <p:nvSpPr>
          <p:cNvPr id="3" name="İçerik Yer Tutucusu 2"/>
          <p:cNvSpPr>
            <a:spLocks noGrp="1"/>
          </p:cNvSpPr>
          <p:nvPr>
            <p:ph idx="1"/>
          </p:nvPr>
        </p:nvSpPr>
        <p:spPr/>
        <p:txBody>
          <a:bodyPr/>
          <a:lstStyle/>
          <a:p>
            <a:r>
              <a:rPr lang="tr-TR" dirty="0" smtClean="0"/>
              <a:t>Çocuk ve ergenlerin ölüme karşı gösterdikleri tepkilerde çevrelerinden etkilendikleri bilinmektedir.</a:t>
            </a:r>
          </a:p>
          <a:p>
            <a:r>
              <a:rPr lang="tr-TR" dirty="0" smtClean="0"/>
              <a:t>Özellikle anne ve babalarının yas tepkilerini gözlemleyen çocuklar, bu davranışları birer model olarak alır ve benzer tepkiler gösterirler. </a:t>
            </a:r>
          </a:p>
          <a:p>
            <a:r>
              <a:rPr lang="tr-TR" dirty="0" smtClean="0"/>
              <a:t>Çocukların ölümle karşılaştıklarında gösterdikleri tepkiler yaş, gelişim aşaması, önceki deneyimler, ölen kişi ile olan yakınlık, aile ile olan iletişim, ölüm şekli gibi faktörlere bağlı olarak değişiklik gösterebilir.</a:t>
            </a:r>
          </a:p>
          <a:p>
            <a:r>
              <a:rPr lang="tr-TR" dirty="0" smtClean="0"/>
              <a:t>Çocukların yas tepkileri de yetişkinlerde olduğu gibi bireyden bireye farklılık gösterebilir.</a:t>
            </a:r>
          </a:p>
          <a:p>
            <a:endParaRPr lang="tr-TR" dirty="0" smtClean="0"/>
          </a:p>
          <a:p>
            <a:endParaRPr lang="tr-TR" dirty="0"/>
          </a:p>
        </p:txBody>
      </p:sp>
    </p:spTree>
    <p:extLst>
      <p:ext uri="{BB962C8B-B14F-4D97-AF65-F5344CB8AC3E}">
        <p14:creationId xmlns:p14="http://schemas.microsoft.com/office/powerpoint/2010/main" val="30139405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dirty="0"/>
              <a:t>Çocukların Yas Tepkileri</a:t>
            </a:r>
          </a:p>
        </p:txBody>
      </p:sp>
      <p:sp>
        <p:nvSpPr>
          <p:cNvPr id="3" name="İçerik Yer Tutucusu 2"/>
          <p:cNvSpPr>
            <a:spLocks noGrp="1"/>
          </p:cNvSpPr>
          <p:nvPr>
            <p:ph idx="1"/>
          </p:nvPr>
        </p:nvSpPr>
        <p:spPr/>
        <p:txBody>
          <a:bodyPr>
            <a:normAutofit fontScale="77500" lnSpcReduction="20000"/>
          </a:bodyPr>
          <a:lstStyle/>
          <a:p>
            <a:pPr lvl="0">
              <a:lnSpc>
                <a:spcPct val="120000"/>
              </a:lnSpc>
              <a:buClr>
                <a:srgbClr val="B71E42"/>
              </a:buClr>
              <a:buSzPct val="100000"/>
            </a:pPr>
            <a:r>
              <a:rPr lang="tr-TR" sz="1500" b="1" dirty="0">
                <a:solidFill>
                  <a:srgbClr val="C00000"/>
                </a:solidFill>
                <a:latin typeface="Gill Sans MT" panose="020B0502020104020203"/>
              </a:rPr>
              <a:t>Okul Öncesi Dönem                        Okul Dönemi/Ön Ergenlik                                        </a:t>
            </a:r>
            <a:r>
              <a:rPr lang="tr-TR" sz="1400" b="1" dirty="0" err="1">
                <a:solidFill>
                  <a:srgbClr val="C00000"/>
                </a:solidFill>
                <a:latin typeface="Gill Sans MT" panose="020B0502020104020203"/>
              </a:rPr>
              <a:t>Ergenlik</a:t>
            </a:r>
            <a:endParaRPr lang="tr-TR" sz="1400" b="1" dirty="0">
              <a:solidFill>
                <a:srgbClr val="C00000"/>
              </a:solidFill>
              <a:latin typeface="Gill Sans MT" panose="020B0502020104020203"/>
            </a:endParaRPr>
          </a:p>
          <a:p>
            <a:pPr marL="0" lvl="0" indent="0">
              <a:lnSpc>
                <a:spcPct val="120000"/>
              </a:lnSpc>
              <a:buClr>
                <a:srgbClr val="B71E42"/>
              </a:buClr>
              <a:buSzPct val="100000"/>
              <a:buNone/>
            </a:pPr>
            <a:r>
              <a:rPr lang="tr-TR" sz="1400" dirty="0">
                <a:solidFill>
                  <a:prstClr val="black"/>
                </a:solidFill>
                <a:latin typeface="Gill Sans MT" panose="020B0502020104020203"/>
              </a:rPr>
              <a:t>            (2-6 yaş)                                                        (6-11 yaş)                                                             (12-18 yaş)</a:t>
            </a:r>
          </a:p>
          <a:p>
            <a:pPr lvl="0">
              <a:lnSpc>
                <a:spcPct val="120000"/>
              </a:lnSpc>
              <a:buClr>
                <a:srgbClr val="B71E42"/>
              </a:buClr>
              <a:buSzPct val="100000"/>
            </a:pPr>
            <a:r>
              <a:rPr lang="tr-TR" sz="1400" dirty="0" err="1">
                <a:solidFill>
                  <a:prstClr val="black"/>
                </a:solidFill>
                <a:latin typeface="Gill Sans MT" panose="020B0502020104020203"/>
              </a:rPr>
              <a:t>Fobik</a:t>
            </a:r>
            <a:r>
              <a:rPr lang="tr-TR" sz="1400" dirty="0">
                <a:solidFill>
                  <a:prstClr val="black"/>
                </a:solidFill>
                <a:latin typeface="Gill Sans MT" panose="020B0502020104020203"/>
              </a:rPr>
              <a:t> tepkiler                                            Okul başarısında düşüş                                                         Öfke</a:t>
            </a:r>
          </a:p>
          <a:p>
            <a:pPr lvl="0">
              <a:lnSpc>
                <a:spcPct val="120000"/>
              </a:lnSpc>
              <a:buClr>
                <a:srgbClr val="B71E42"/>
              </a:buClr>
              <a:buSzPct val="100000"/>
            </a:pPr>
            <a:r>
              <a:rPr lang="tr-TR" sz="1400" dirty="0">
                <a:solidFill>
                  <a:prstClr val="black"/>
                </a:solidFill>
                <a:latin typeface="Gill Sans MT" panose="020B0502020104020203"/>
              </a:rPr>
              <a:t>Güven/sevgi/destek                                    İçe kapanma                                                                         </a:t>
            </a:r>
            <a:r>
              <a:rPr lang="tr-TR" sz="1400" dirty="0" smtClean="0">
                <a:solidFill>
                  <a:prstClr val="black"/>
                </a:solidFill>
                <a:latin typeface="Gill Sans MT" panose="020B0502020104020203"/>
              </a:rPr>
              <a:t>İnkar</a:t>
            </a:r>
          </a:p>
          <a:p>
            <a:pPr marL="0" lvl="0" indent="0">
              <a:lnSpc>
                <a:spcPct val="120000"/>
              </a:lnSpc>
              <a:buClr>
                <a:srgbClr val="B71E42"/>
              </a:buClr>
              <a:buSzPct val="100000"/>
              <a:buNone/>
            </a:pPr>
            <a:r>
              <a:rPr lang="tr-TR" sz="1400" dirty="0" smtClean="0">
                <a:solidFill>
                  <a:prstClr val="black"/>
                </a:solidFill>
                <a:latin typeface="Gill Sans MT" panose="020B0502020104020203"/>
              </a:rPr>
              <a:t>     ihtiyaçlarında sarsılma                                Yeme/uyku bozuklukları		                             Suçluluk</a:t>
            </a:r>
          </a:p>
          <a:p>
            <a:pPr lvl="0">
              <a:lnSpc>
                <a:spcPct val="120000"/>
              </a:lnSpc>
              <a:buClr>
                <a:srgbClr val="B71E42"/>
              </a:buClr>
              <a:buSzPct val="100000"/>
            </a:pPr>
            <a:r>
              <a:rPr lang="tr-TR" sz="1400" dirty="0" smtClean="0">
                <a:solidFill>
                  <a:prstClr val="black"/>
                </a:solidFill>
                <a:latin typeface="Gill Sans MT" panose="020B0502020104020203"/>
              </a:rPr>
              <a:t>İçe </a:t>
            </a:r>
            <a:r>
              <a:rPr lang="tr-TR" sz="1400" dirty="0">
                <a:solidFill>
                  <a:prstClr val="black"/>
                </a:solidFill>
                <a:latin typeface="Gill Sans MT" panose="020B0502020104020203"/>
              </a:rPr>
              <a:t>kapanma                                              Ebeveynlere aşırı bağlanma		                             Üzüntü</a:t>
            </a:r>
          </a:p>
          <a:p>
            <a:pPr lvl="0">
              <a:lnSpc>
                <a:spcPct val="120000"/>
              </a:lnSpc>
              <a:buClr>
                <a:srgbClr val="B71E42"/>
              </a:buClr>
              <a:buSzPct val="100000"/>
            </a:pPr>
            <a:r>
              <a:rPr lang="tr-TR" sz="1400" dirty="0">
                <a:solidFill>
                  <a:prstClr val="black"/>
                </a:solidFill>
                <a:latin typeface="Gill Sans MT" panose="020B0502020104020203"/>
              </a:rPr>
              <a:t>Yeme/uyku bozuklukları                             </a:t>
            </a:r>
            <a:r>
              <a:rPr lang="tr-TR" sz="1400" dirty="0" err="1">
                <a:solidFill>
                  <a:prstClr val="black"/>
                </a:solidFill>
                <a:latin typeface="Gill Sans MT" panose="020B0502020104020203"/>
              </a:rPr>
              <a:t>Fobik</a:t>
            </a:r>
            <a:r>
              <a:rPr lang="tr-TR" sz="1400" dirty="0">
                <a:solidFill>
                  <a:prstClr val="black"/>
                </a:solidFill>
                <a:latin typeface="Gill Sans MT" panose="020B0502020104020203"/>
              </a:rPr>
              <a:t> tepkiler			                      İntihar düşüncesi</a:t>
            </a:r>
          </a:p>
          <a:p>
            <a:pPr lvl="0">
              <a:lnSpc>
                <a:spcPct val="120000"/>
              </a:lnSpc>
              <a:buClr>
                <a:srgbClr val="B71E42"/>
              </a:buClr>
              <a:buSzPct val="100000"/>
            </a:pPr>
            <a:r>
              <a:rPr lang="tr-TR" sz="1400" dirty="0">
                <a:solidFill>
                  <a:prstClr val="black"/>
                </a:solidFill>
                <a:latin typeface="Gill Sans MT" panose="020B0502020104020203"/>
              </a:rPr>
              <a:t>Ebeveynlere aşırı bağlanma                         Güven/sevgi/destek    ihtiyaçlarında sarsılma                 </a:t>
            </a:r>
            <a:r>
              <a:rPr lang="tr-TR" sz="1400" dirty="0" smtClean="0">
                <a:solidFill>
                  <a:prstClr val="black"/>
                </a:solidFill>
                <a:latin typeface="Gill Sans MT" panose="020B0502020104020203"/>
              </a:rPr>
              <a:t>  </a:t>
            </a:r>
            <a:r>
              <a:rPr lang="tr-TR" sz="1400" dirty="0">
                <a:solidFill>
                  <a:prstClr val="black"/>
                </a:solidFill>
                <a:latin typeface="Gill Sans MT" panose="020B0502020104020203"/>
              </a:rPr>
              <a:t>Madde kullanımı, suça yön. yönelme			</a:t>
            </a:r>
            <a:r>
              <a:rPr lang="tr-TR" sz="1400" dirty="0" smtClean="0">
                <a:solidFill>
                  <a:prstClr val="black"/>
                </a:solidFill>
                <a:latin typeface="Gill Sans MT" panose="020B0502020104020203"/>
              </a:rPr>
              <a:t> </a:t>
            </a:r>
            <a:r>
              <a:rPr lang="tr-TR" sz="1400" dirty="0">
                <a:solidFill>
                  <a:prstClr val="black"/>
                </a:solidFill>
                <a:latin typeface="Gill Sans MT" panose="020B0502020104020203"/>
              </a:rPr>
              <a:t>	                                 </a:t>
            </a:r>
            <a:r>
              <a:rPr lang="tr-TR" sz="1400" dirty="0" smtClean="0">
                <a:solidFill>
                  <a:prstClr val="black"/>
                </a:solidFill>
                <a:latin typeface="Gill Sans MT" panose="020B0502020104020203"/>
              </a:rPr>
              <a:t>                                                               Okul </a:t>
            </a:r>
            <a:r>
              <a:rPr lang="tr-TR" sz="1400" dirty="0">
                <a:solidFill>
                  <a:prstClr val="black"/>
                </a:solidFill>
                <a:latin typeface="Gill Sans MT" panose="020B0502020104020203"/>
              </a:rPr>
              <a:t>başarısında düşüş</a:t>
            </a:r>
          </a:p>
          <a:p>
            <a:pPr lvl="0">
              <a:lnSpc>
                <a:spcPct val="120000"/>
              </a:lnSpc>
              <a:buClr>
                <a:srgbClr val="B71E42"/>
              </a:buClr>
              <a:buSzPct val="100000"/>
            </a:pPr>
            <a:r>
              <a:rPr lang="tr-TR" sz="1400" dirty="0">
                <a:solidFill>
                  <a:prstClr val="black"/>
                </a:solidFill>
                <a:latin typeface="Gill Sans MT" panose="020B0502020104020203"/>
              </a:rPr>
              <a:t>Seçici unutkanlık,                                        Daha kabul edilebilir bir senaryo yazma                         İçe kapanma</a:t>
            </a:r>
          </a:p>
          <a:p>
            <a:pPr lvl="0">
              <a:lnSpc>
                <a:spcPct val="120000"/>
              </a:lnSpc>
              <a:buClr>
                <a:srgbClr val="B71E42"/>
              </a:buClr>
              <a:buSzPct val="100000"/>
            </a:pPr>
            <a:r>
              <a:rPr lang="tr-TR" sz="1400" dirty="0">
                <a:solidFill>
                  <a:prstClr val="black"/>
                </a:solidFill>
                <a:latin typeface="Gill Sans MT" panose="020B0502020104020203"/>
              </a:rPr>
              <a:t>Daha kabul edilebilir bir senaryo yazma       Seçici unutkanlık, 		                      Yeme/uyku bozuklukları</a:t>
            </a:r>
          </a:p>
          <a:p>
            <a:pPr marL="0" lvl="0" indent="0">
              <a:lnSpc>
                <a:spcPct val="120000"/>
              </a:lnSpc>
              <a:buClr>
                <a:srgbClr val="B71E42"/>
              </a:buClr>
              <a:buSzPct val="100000"/>
              <a:buNone/>
            </a:pPr>
            <a:r>
              <a:rPr lang="tr-TR" sz="1400" dirty="0">
                <a:solidFill>
                  <a:prstClr val="black"/>
                </a:solidFill>
                <a:latin typeface="Gill Sans MT" panose="020B0502020104020203"/>
              </a:rPr>
              <a:t>					</a:t>
            </a:r>
            <a:endParaRPr lang="tr-TR" sz="1500" dirty="0">
              <a:solidFill>
                <a:prstClr val="black"/>
              </a:solidFill>
              <a:latin typeface="Gill Sans MT" panose="020B0502020104020203"/>
            </a:endParaRPr>
          </a:p>
          <a:p>
            <a:endParaRPr lang="tr-TR" dirty="0"/>
          </a:p>
        </p:txBody>
      </p:sp>
    </p:spTree>
    <p:extLst>
      <p:ext uri="{BB962C8B-B14F-4D97-AF65-F5344CB8AC3E}">
        <p14:creationId xmlns:p14="http://schemas.microsoft.com/office/powerpoint/2010/main" val="39519887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993412"/>
          </a:xfrm>
        </p:spPr>
        <p:txBody>
          <a:bodyPr/>
          <a:lstStyle/>
          <a:p>
            <a:pPr algn="ctr"/>
            <a:r>
              <a:rPr lang="tr-TR" b="1" dirty="0">
                <a:solidFill>
                  <a:srgbClr val="C00000"/>
                </a:solidFill>
              </a:rPr>
              <a:t>Çocukların Yas Tepkileri</a:t>
            </a:r>
          </a:p>
        </p:txBody>
      </p:sp>
      <p:sp>
        <p:nvSpPr>
          <p:cNvPr id="3" name="İçerik Yer Tutucusu 2"/>
          <p:cNvSpPr>
            <a:spLocks noGrp="1"/>
          </p:cNvSpPr>
          <p:nvPr>
            <p:ph idx="1"/>
          </p:nvPr>
        </p:nvSpPr>
        <p:spPr>
          <a:xfrm>
            <a:off x="300446" y="1358538"/>
            <a:ext cx="11891554" cy="4818425"/>
          </a:xfrm>
        </p:spPr>
        <p:txBody>
          <a:bodyPr>
            <a:normAutofit lnSpcReduction="10000"/>
          </a:bodyPr>
          <a:lstStyle/>
          <a:p>
            <a:pPr lvl="0">
              <a:lnSpc>
                <a:spcPct val="120000"/>
              </a:lnSpc>
              <a:buClr>
                <a:srgbClr val="B71E42"/>
              </a:buClr>
              <a:buSzPct val="100000"/>
            </a:pPr>
            <a:r>
              <a:rPr lang="tr-TR" sz="2400" dirty="0"/>
              <a:t>Okul başarısındaki düşüş, çocuğun ölümden etkilendiğini gösteren normal bir tepkidir. Çocuk ya da ergenin daha önce sevdiği bir oyunu oynamaktan vazgeçmesi, içine kapanması gibi yas tepkilerinin görülmesi normaldir. </a:t>
            </a:r>
          </a:p>
          <a:p>
            <a:pPr lvl="0">
              <a:lnSpc>
                <a:spcPct val="120000"/>
              </a:lnSpc>
              <a:buClr>
                <a:srgbClr val="B71E42"/>
              </a:buClr>
              <a:buSzPct val="100000"/>
            </a:pPr>
            <a:r>
              <a:rPr lang="tr-TR" sz="2400" dirty="0"/>
              <a:t>Ergenlik döneminde öfke, güçlü inkar, suçluluk, üzüntü, intihar düşünceleri gibi duygusal tepkiler sıklıkla görülür. </a:t>
            </a:r>
          </a:p>
          <a:p>
            <a:pPr lvl="0">
              <a:lnSpc>
                <a:spcPct val="120000"/>
              </a:lnSpc>
              <a:buClr>
                <a:srgbClr val="B71E42"/>
              </a:buClr>
              <a:buSzPct val="100000"/>
            </a:pPr>
            <a:r>
              <a:rPr lang="tr-TR" sz="2400" dirty="0"/>
              <a:t>Madde kullanımı ve suça yönelme gibi davranışlar da yas tepkisi olarak görülebilmektedir.</a:t>
            </a:r>
          </a:p>
          <a:p>
            <a:pPr lvl="0">
              <a:lnSpc>
                <a:spcPct val="120000"/>
              </a:lnSpc>
              <a:buClr>
                <a:srgbClr val="B71E42"/>
              </a:buClr>
              <a:buSzPct val="100000"/>
            </a:pPr>
            <a:r>
              <a:rPr lang="tr-TR" sz="2400" dirty="0"/>
              <a:t>Yaşanan kayıp bir ebeveynin kaybı ise çocukta güven, sevgi ve destek gibi temel duygularda da sarsılmalara yol açabilir. İleri düzeyde içine kapanma, yeme bozuklukları, ölümden kendini sorumlu tutma ve başkalarına aşırı ilgi gösterme gibi belirtiler ise çoğu zaman problemli yas sürecine işaret eder.</a:t>
            </a:r>
          </a:p>
          <a:p>
            <a:endParaRPr lang="tr-TR" sz="2000" dirty="0"/>
          </a:p>
        </p:txBody>
      </p:sp>
    </p:spTree>
    <p:extLst>
      <p:ext uri="{BB962C8B-B14F-4D97-AF65-F5344CB8AC3E}">
        <p14:creationId xmlns:p14="http://schemas.microsoft.com/office/powerpoint/2010/main" val="36888491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b="1" dirty="0" smtClean="0">
                <a:solidFill>
                  <a:srgbClr val="C00000"/>
                </a:solidFill>
              </a:rPr>
              <a:t> Çocuğu Yas Yaşayan Anne Babalara Yönelik Öneriler</a:t>
            </a:r>
            <a:endParaRPr lang="tr-TR" b="1" dirty="0">
              <a:solidFill>
                <a:srgbClr val="C00000"/>
              </a:solidFill>
            </a:endParaRPr>
          </a:p>
        </p:txBody>
      </p:sp>
      <p:sp>
        <p:nvSpPr>
          <p:cNvPr id="3" name="İçerik Yer Tutucusu 2"/>
          <p:cNvSpPr>
            <a:spLocks noGrp="1"/>
          </p:cNvSpPr>
          <p:nvPr>
            <p:ph idx="1"/>
          </p:nvPr>
        </p:nvSpPr>
        <p:spPr/>
        <p:txBody>
          <a:bodyPr>
            <a:normAutofit/>
          </a:bodyPr>
          <a:lstStyle/>
          <a:p>
            <a:pPr algn="just"/>
            <a:r>
              <a:rPr lang="tr-TR" dirty="0" smtClean="0"/>
              <a:t> </a:t>
            </a:r>
            <a:r>
              <a:rPr lang="tr-TR" dirty="0" smtClean="0"/>
              <a:t>	Çocuklara</a:t>
            </a:r>
            <a:r>
              <a:rPr lang="tr-TR" dirty="0" smtClean="0"/>
              <a:t>, duygularını gösterebileceklerini söyleyin. Çocuklar, duygularını gösterdikleri koşulda anne ve babalarının gösterecekleri tepkilerden korkarlarsa, duygularını gizleyebilirler. Bunu önleyebilmek için çocuklara kötü bir şey olduğunda, insanların ne zaman üzüldüklerinin ya da öfkelendiklerinin bir önemi olmadığını ve hissettiklerini başkaları alay eder ya da üzülür diye göstermekten kaçınmamaları gerektiğini söylemek iyi bir yol olabilir. </a:t>
            </a:r>
            <a:endParaRPr lang="tr-TR" dirty="0"/>
          </a:p>
        </p:txBody>
      </p:sp>
      <p:pic>
        <p:nvPicPr>
          <p:cNvPr id="4" name="Resim 3"/>
          <p:cNvPicPr>
            <a:picLocks noChangeAspect="1"/>
          </p:cNvPicPr>
          <p:nvPr/>
        </p:nvPicPr>
        <p:blipFill>
          <a:blip r:embed="rId2"/>
          <a:stretch>
            <a:fillRect/>
          </a:stretch>
        </p:blipFill>
        <p:spPr>
          <a:xfrm>
            <a:off x="9438782" y="3725969"/>
            <a:ext cx="2143125" cy="2143125"/>
          </a:xfrm>
          <a:prstGeom prst="rect">
            <a:avLst/>
          </a:prstGeom>
        </p:spPr>
      </p:pic>
    </p:spTree>
    <p:extLst>
      <p:ext uri="{BB962C8B-B14F-4D97-AF65-F5344CB8AC3E}">
        <p14:creationId xmlns:p14="http://schemas.microsoft.com/office/powerpoint/2010/main" val="30572235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b="1" dirty="0">
                <a:solidFill>
                  <a:srgbClr val="C00000"/>
                </a:solidFill>
              </a:rPr>
              <a:t>Çocuğu Yas Yaşayan Anne Babalara Yönelik Öneriler</a:t>
            </a:r>
          </a:p>
        </p:txBody>
      </p:sp>
      <p:sp>
        <p:nvSpPr>
          <p:cNvPr id="3" name="İçerik Yer Tutucusu 2"/>
          <p:cNvSpPr>
            <a:spLocks noGrp="1"/>
          </p:cNvSpPr>
          <p:nvPr>
            <p:ph idx="1"/>
          </p:nvPr>
        </p:nvSpPr>
        <p:spPr/>
        <p:txBody>
          <a:bodyPr/>
          <a:lstStyle/>
          <a:p>
            <a:pPr marL="201168" lvl="1" indent="0" algn="just">
              <a:lnSpc>
                <a:spcPct val="150000"/>
              </a:lnSpc>
              <a:buNone/>
            </a:pPr>
            <a:r>
              <a:rPr lang="tr-TR" dirty="0" smtClean="0"/>
              <a:t>	Çocuklara</a:t>
            </a:r>
            <a:r>
              <a:rPr lang="tr-TR" dirty="0" smtClean="0"/>
              <a:t>, gösterdikleri tepkileri fark etmeleri ve olup bitenleri anlamaları için yardım edin. Bu, kaybı zaman içinde yaşama ihtiyacında olan çocuğu durumla bir-den bire yüzleştirmek anlamına gelmemelidir, buna karşın olanların tamamen inkar edilmesi de doğru değildir.</a:t>
            </a:r>
          </a:p>
          <a:p>
            <a:pPr marL="201168" lvl="1" indent="0" algn="just">
              <a:lnSpc>
                <a:spcPct val="150000"/>
              </a:lnSpc>
              <a:buNone/>
            </a:pPr>
            <a:r>
              <a:rPr lang="tr-TR" dirty="0" smtClean="0"/>
              <a:t>	Çocuğa </a:t>
            </a:r>
            <a:r>
              <a:rPr lang="tr-TR" dirty="0" smtClean="0"/>
              <a:t>gelecekte de onun yanında olacağınızı </a:t>
            </a:r>
            <a:r>
              <a:rPr lang="tr-TR" dirty="0" err="1" smtClean="0"/>
              <a:t>söyleyin.Çocuğa</a:t>
            </a:r>
            <a:r>
              <a:rPr lang="tr-TR" dirty="0" smtClean="0"/>
              <a:t> böyle bir güvence vermek, şimdi ona bakan kişinin de onu terk edeceğinden korktuğu için önemlidir.</a:t>
            </a:r>
            <a:endParaRPr lang="tr-TR" dirty="0"/>
          </a:p>
        </p:txBody>
      </p:sp>
      <p:pic>
        <p:nvPicPr>
          <p:cNvPr id="4" name="Resim 3"/>
          <p:cNvPicPr>
            <a:picLocks noChangeAspect="1"/>
          </p:cNvPicPr>
          <p:nvPr/>
        </p:nvPicPr>
        <p:blipFill>
          <a:blip r:embed="rId2"/>
          <a:stretch>
            <a:fillRect/>
          </a:stretch>
        </p:blipFill>
        <p:spPr>
          <a:xfrm>
            <a:off x="9315778" y="4078014"/>
            <a:ext cx="2305050" cy="1981200"/>
          </a:xfrm>
          <a:prstGeom prst="rect">
            <a:avLst/>
          </a:prstGeom>
        </p:spPr>
      </p:pic>
    </p:spTree>
    <p:extLst>
      <p:ext uri="{BB962C8B-B14F-4D97-AF65-F5344CB8AC3E}">
        <p14:creationId xmlns:p14="http://schemas.microsoft.com/office/powerpoint/2010/main" val="23284056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314325" y="171451"/>
            <a:ext cx="11044237" cy="1500188"/>
          </a:xfrm>
        </p:spPr>
        <p:txBody>
          <a:bodyPr>
            <a:noAutofit/>
          </a:bodyPr>
          <a:lstStyle/>
          <a:p>
            <a:r>
              <a:rPr lang="tr-TR" sz="4800" b="1" dirty="0" smtClean="0">
                <a:solidFill>
                  <a:srgbClr val="C00000"/>
                </a:solidFill>
              </a:rPr>
              <a:t/>
            </a:r>
            <a:br>
              <a:rPr lang="tr-TR" sz="4800" b="1" dirty="0" smtClean="0">
                <a:solidFill>
                  <a:srgbClr val="C00000"/>
                </a:solidFill>
              </a:rPr>
            </a:br>
            <a:r>
              <a:rPr lang="tr-TR" sz="4800" b="1" dirty="0" smtClean="0">
                <a:solidFill>
                  <a:srgbClr val="C00000"/>
                </a:solidFill>
              </a:rPr>
              <a:t/>
            </a:r>
            <a:br>
              <a:rPr lang="tr-TR" sz="4800" b="1" dirty="0" smtClean="0">
                <a:solidFill>
                  <a:srgbClr val="C00000"/>
                </a:solidFill>
              </a:rPr>
            </a:br>
            <a:r>
              <a:rPr lang="tr-TR" sz="4800" b="1" dirty="0">
                <a:solidFill>
                  <a:srgbClr val="C00000"/>
                </a:solidFill>
              </a:rPr>
              <a:t/>
            </a:r>
            <a:br>
              <a:rPr lang="tr-TR" sz="4800" b="1" dirty="0">
                <a:solidFill>
                  <a:srgbClr val="C00000"/>
                </a:solidFill>
              </a:rPr>
            </a:br>
            <a:r>
              <a:rPr lang="tr-TR" sz="4800" b="1" dirty="0" smtClean="0">
                <a:solidFill>
                  <a:srgbClr val="C00000"/>
                </a:solidFill>
              </a:rPr>
              <a:t/>
            </a:r>
            <a:br>
              <a:rPr lang="tr-TR" sz="4800" b="1" dirty="0" smtClean="0">
                <a:solidFill>
                  <a:srgbClr val="C00000"/>
                </a:solidFill>
              </a:rPr>
            </a:br>
            <a:r>
              <a:rPr lang="tr-TR" sz="4800" b="1" dirty="0">
                <a:solidFill>
                  <a:srgbClr val="C00000"/>
                </a:solidFill>
              </a:rPr>
              <a:t/>
            </a:r>
            <a:br>
              <a:rPr lang="tr-TR" sz="4800" b="1" dirty="0">
                <a:solidFill>
                  <a:srgbClr val="C00000"/>
                </a:solidFill>
              </a:rPr>
            </a:br>
            <a:r>
              <a:rPr lang="tr-TR" sz="4800" b="1" dirty="0" smtClean="0">
                <a:solidFill>
                  <a:srgbClr val="C00000"/>
                </a:solidFill>
              </a:rPr>
              <a:t>YAS </a:t>
            </a:r>
            <a:r>
              <a:rPr lang="tr-TR" sz="4800" b="1" dirty="0">
                <a:solidFill>
                  <a:srgbClr val="C00000"/>
                </a:solidFill>
              </a:rPr>
              <a:t>NEDİR?</a:t>
            </a:r>
            <a:r>
              <a:rPr lang="tr-TR" sz="4800" b="1" dirty="0" smtClean="0">
                <a:solidFill>
                  <a:srgbClr val="C00000"/>
                </a:solidFill>
              </a:rPr>
              <a:t/>
            </a:r>
            <a:br>
              <a:rPr lang="tr-TR" sz="4800" b="1" dirty="0" smtClean="0">
                <a:solidFill>
                  <a:srgbClr val="C00000"/>
                </a:solidFill>
              </a:rPr>
            </a:br>
            <a:endParaRPr lang="tr-TR" sz="4800" b="1" dirty="0">
              <a:solidFill>
                <a:srgbClr val="C00000"/>
              </a:solidFill>
            </a:endParaRPr>
          </a:p>
        </p:txBody>
      </p:sp>
      <p:sp>
        <p:nvSpPr>
          <p:cNvPr id="3" name="Alt Başlık 2"/>
          <p:cNvSpPr>
            <a:spLocks noGrp="1"/>
          </p:cNvSpPr>
          <p:nvPr>
            <p:ph type="subTitle" idx="1"/>
          </p:nvPr>
        </p:nvSpPr>
        <p:spPr>
          <a:xfrm>
            <a:off x="585788" y="1200150"/>
            <a:ext cx="10909526" cy="4939393"/>
          </a:xfrm>
        </p:spPr>
        <p:txBody>
          <a:bodyPr>
            <a:normAutofit/>
          </a:bodyPr>
          <a:lstStyle/>
          <a:p>
            <a:pPr algn="just">
              <a:lnSpc>
                <a:spcPct val="100000"/>
              </a:lnSpc>
            </a:pPr>
            <a:r>
              <a:rPr lang="tr-TR" sz="1800" b="1" cap="none" dirty="0" smtClean="0">
                <a:solidFill>
                  <a:schemeClr val="tx1"/>
                </a:solidFill>
                <a:latin typeface="+mn-lt"/>
              </a:rPr>
              <a:t>	Yas süreci </a:t>
            </a:r>
            <a:r>
              <a:rPr lang="tr-TR" sz="1800" cap="none" dirty="0" smtClean="0">
                <a:solidFill>
                  <a:schemeClr val="tx1"/>
                </a:solidFill>
                <a:latin typeface="+mn-lt"/>
              </a:rPr>
              <a:t>her türlü kayıp ve yitim duygusunun yaşandığı döneme verilen </a:t>
            </a:r>
            <a:r>
              <a:rPr lang="tr-TR" sz="1800" cap="none" dirty="0" err="1" smtClean="0">
                <a:solidFill>
                  <a:schemeClr val="tx1"/>
                </a:solidFill>
                <a:latin typeface="+mn-lt"/>
              </a:rPr>
              <a:t>isimdir.Yas</a:t>
            </a:r>
            <a:r>
              <a:rPr lang="tr-TR" sz="1800" cap="none" dirty="0" smtClean="0">
                <a:solidFill>
                  <a:schemeClr val="tx1"/>
                </a:solidFill>
                <a:latin typeface="+mn-lt"/>
              </a:rPr>
              <a:t>, "bizim için çok fazla önemi olan birisini sonsuza dek kaybettiğimizde hissettiğimiz üzüntüden doğan duygular" olarak tanımlanabilir. Yas insanın kayıplar karşısında gösterdiği doğal, evrensel ve normal bir tepkidir. Ölüm insanın yaşadığı en somut kayıptır.</a:t>
            </a:r>
          </a:p>
          <a:p>
            <a:pPr algn="just"/>
            <a:r>
              <a:rPr lang="tr-TR" sz="1800" cap="none" dirty="0" smtClean="0">
                <a:solidFill>
                  <a:schemeClr val="tx1"/>
                </a:solidFill>
                <a:latin typeface="+mn-lt"/>
              </a:rPr>
              <a:t>	Çocuklar da büyükler gibi çeşitli türden kayıplar yaşayabilirler. Anneleri, babaları, kardeşleri ölebilir ya da boşanma, bakım evine yerleştirilme, evlat edinme gibi nedenler ile sevdikleri kişilerle ilişkilerini yitirebilirler. Çocuklar bu tür kayıpları bir arkadaşları hastalandığında ya da öldüğünde veya sevdikleri kişiler uzak bir yere taşındıklarında da yaşarlar. Bütün bu kayıplar, çocuklarda yas tepkisinin ortaya çıkmasıyla sonuçlanabilir</a:t>
            </a:r>
            <a:endParaRPr lang="tr-TR" sz="1800" cap="none" dirty="0">
              <a:solidFill>
                <a:schemeClr val="tx1"/>
              </a:solidFill>
              <a:latin typeface="+mn-lt"/>
            </a:endParaRPr>
          </a:p>
        </p:txBody>
      </p:sp>
      <p:pic>
        <p:nvPicPr>
          <p:cNvPr id="4" name="Resim 3"/>
          <p:cNvPicPr>
            <a:picLocks noChangeAspect="1"/>
          </p:cNvPicPr>
          <p:nvPr/>
        </p:nvPicPr>
        <p:blipFill>
          <a:blip r:embed="rId2"/>
          <a:stretch>
            <a:fillRect/>
          </a:stretch>
        </p:blipFill>
        <p:spPr>
          <a:xfrm>
            <a:off x="9925049" y="3996418"/>
            <a:ext cx="2143125" cy="2143125"/>
          </a:xfrm>
          <a:prstGeom prst="rect">
            <a:avLst/>
          </a:prstGeom>
        </p:spPr>
      </p:pic>
    </p:spTree>
    <p:extLst>
      <p:ext uri="{BB962C8B-B14F-4D97-AF65-F5344CB8AC3E}">
        <p14:creationId xmlns:p14="http://schemas.microsoft.com/office/powerpoint/2010/main" val="14038494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b="1" dirty="0">
                <a:solidFill>
                  <a:srgbClr val="C00000"/>
                </a:solidFill>
              </a:rPr>
              <a:t>Çocuğu Yas Yaşayan Anne Babalara Yönelik Öneriler</a:t>
            </a:r>
          </a:p>
        </p:txBody>
      </p:sp>
      <p:sp>
        <p:nvSpPr>
          <p:cNvPr id="3" name="İçerik Yer Tutucusu 2"/>
          <p:cNvSpPr>
            <a:spLocks noGrp="1"/>
          </p:cNvSpPr>
          <p:nvPr>
            <p:ph idx="1"/>
          </p:nvPr>
        </p:nvSpPr>
        <p:spPr/>
        <p:txBody>
          <a:bodyPr/>
          <a:lstStyle/>
          <a:p>
            <a:pPr marL="201168" lvl="1" indent="0" algn="just">
              <a:lnSpc>
                <a:spcPct val="150000"/>
              </a:lnSpc>
              <a:buNone/>
            </a:pPr>
            <a:r>
              <a:rPr lang="tr-TR" dirty="0" smtClean="0"/>
              <a:t>	Yetişkinler </a:t>
            </a:r>
            <a:r>
              <a:rPr lang="tr-TR" dirty="0" smtClean="0"/>
              <a:t>olarak biz, çocuğun sorduğu sorulara, yaptığı yorumlara ve davranışlarının altında yatan, derindeki anlama duyarlı olmalıyız. Çocuklar, olanları anlayabilmek için, kendilerine bir anlam çerçevesi çizmeye çalışırlar. Bu durumda, dünyaya, başka insanlara ve kendilerine ilişkin varsayımlarını yeniden şekillendirirler. Bütün bunların sonucu olarak da birçok çocuk, varoluşun farklı yönleriyle ilgili derin düşünceler üretebilir.</a:t>
            </a:r>
            <a:endParaRPr lang="tr-TR" dirty="0"/>
          </a:p>
        </p:txBody>
      </p:sp>
      <p:pic>
        <p:nvPicPr>
          <p:cNvPr id="4" name="Resim 3"/>
          <p:cNvPicPr>
            <a:picLocks noChangeAspect="1"/>
          </p:cNvPicPr>
          <p:nvPr/>
        </p:nvPicPr>
        <p:blipFill>
          <a:blip r:embed="rId2"/>
          <a:stretch>
            <a:fillRect/>
          </a:stretch>
        </p:blipFill>
        <p:spPr>
          <a:xfrm>
            <a:off x="9203055" y="3718363"/>
            <a:ext cx="1952625" cy="2343150"/>
          </a:xfrm>
          <a:prstGeom prst="rect">
            <a:avLst/>
          </a:prstGeom>
        </p:spPr>
      </p:pic>
    </p:spTree>
    <p:extLst>
      <p:ext uri="{BB962C8B-B14F-4D97-AF65-F5344CB8AC3E}">
        <p14:creationId xmlns:p14="http://schemas.microsoft.com/office/powerpoint/2010/main" val="36191468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b="1" dirty="0">
                <a:solidFill>
                  <a:srgbClr val="C00000"/>
                </a:solidFill>
              </a:rPr>
              <a:t>Çocuğu Yas Yaşayan Anne Babalara Yönelik Öneriler</a:t>
            </a:r>
          </a:p>
        </p:txBody>
      </p:sp>
      <p:sp>
        <p:nvSpPr>
          <p:cNvPr id="3" name="İçerik Yer Tutucusu 2"/>
          <p:cNvSpPr>
            <a:spLocks noGrp="1"/>
          </p:cNvSpPr>
          <p:nvPr>
            <p:ph idx="1"/>
          </p:nvPr>
        </p:nvSpPr>
        <p:spPr/>
        <p:txBody>
          <a:bodyPr/>
          <a:lstStyle/>
          <a:p>
            <a:pPr marL="201168" lvl="1" indent="0" algn="just">
              <a:lnSpc>
                <a:spcPct val="150000"/>
              </a:lnSpc>
              <a:buNone/>
            </a:pPr>
            <a:r>
              <a:rPr lang="tr-TR" dirty="0" smtClean="0"/>
              <a:t>	Biz</a:t>
            </a:r>
            <a:r>
              <a:rPr lang="tr-TR" dirty="0" smtClean="0"/>
              <a:t>, yetişkinler olarak çocuğun sahip olduğu düşüncelerin, duyguların, isteklerin, yaptığı davranışların ve yaşantılarının normal olduğunu söyleyebiliriz. Çocukların gösterdiği güçlü ve aşina olunmayan tepkiler korkutucu olabilir, çünkü daha önceden bu duruma ilişkin bir yaşantıları yoktur ve dolayısıyla, anlayabilmek için karşılaştırma yapma imkanına sahip değillerdir. Çocuklar bu tür duygu ve düşüncelerini kendilerine saklasalar ya da onları ifade edemeyecek kadar küçük olsalar bile, yetişkinlerin çocuğun içinde bulunduğu durum karşısında karşılaşılabilecek normal duygu ve düşünceleri söylemeleri, çocuğun kendini anlamasına yardımcı olacaktır. </a:t>
            </a:r>
            <a:endParaRPr lang="tr-TR" dirty="0"/>
          </a:p>
        </p:txBody>
      </p:sp>
    </p:spTree>
    <p:extLst>
      <p:ext uri="{BB962C8B-B14F-4D97-AF65-F5344CB8AC3E}">
        <p14:creationId xmlns:p14="http://schemas.microsoft.com/office/powerpoint/2010/main" val="19503959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b="1" dirty="0">
                <a:solidFill>
                  <a:srgbClr val="C00000"/>
                </a:solidFill>
              </a:rPr>
              <a:t>Çocuğu Yas Yaşayan Anne Babalara Yönelik Öneriler</a:t>
            </a:r>
          </a:p>
        </p:txBody>
      </p:sp>
      <p:sp>
        <p:nvSpPr>
          <p:cNvPr id="3" name="İçerik Yer Tutucusu 2"/>
          <p:cNvSpPr>
            <a:spLocks noGrp="1"/>
          </p:cNvSpPr>
          <p:nvPr>
            <p:ph idx="1"/>
          </p:nvPr>
        </p:nvSpPr>
        <p:spPr/>
        <p:txBody>
          <a:bodyPr/>
          <a:lstStyle/>
          <a:p>
            <a:pPr marL="201168" lvl="1" indent="0" algn="just">
              <a:lnSpc>
                <a:spcPct val="150000"/>
              </a:lnSpc>
              <a:buNone/>
            </a:pPr>
            <a:r>
              <a:rPr lang="tr-TR" dirty="0" smtClean="0"/>
              <a:t>	Çocukların </a:t>
            </a:r>
            <a:r>
              <a:rPr lang="tr-TR" dirty="0" smtClean="0"/>
              <a:t>duygularını fark etmelerine, isimlendirmelerine ve </a:t>
            </a:r>
            <a:r>
              <a:rPr lang="tr-TR" dirty="0" smtClean="0"/>
              <a:t>ayırt etmelerine </a:t>
            </a:r>
            <a:r>
              <a:rPr lang="tr-TR" dirty="0" smtClean="0"/>
              <a:t>yardımcı olun. Trajik olaylar çocuğa öyle güçlü ve kontrol edemedikleri tepkiler yaşatır ki, bu tepkilere sebep olan duygularını fark etme fırsatı bulamayabilirler. Bu nedenle, yetişkinlerin çocuğun duygularını </a:t>
            </a:r>
            <a:r>
              <a:rPr lang="tr-TR" dirty="0" smtClean="0"/>
              <a:t>ayırt etmesinde,  </a:t>
            </a:r>
            <a:r>
              <a:rPr lang="tr-TR" dirty="0" smtClean="0"/>
              <a:t>isimlendirmesinde ve ayrıştırmasında ona yardımcı olmaları gerekebilir. </a:t>
            </a:r>
            <a:endParaRPr lang="tr-TR" dirty="0"/>
          </a:p>
        </p:txBody>
      </p:sp>
      <p:pic>
        <p:nvPicPr>
          <p:cNvPr id="4" name="Resim 3"/>
          <p:cNvPicPr>
            <a:picLocks noChangeAspect="1"/>
          </p:cNvPicPr>
          <p:nvPr/>
        </p:nvPicPr>
        <p:blipFill>
          <a:blip r:embed="rId2"/>
          <a:stretch>
            <a:fillRect/>
          </a:stretch>
        </p:blipFill>
        <p:spPr>
          <a:xfrm>
            <a:off x="8548852" y="4510618"/>
            <a:ext cx="3124200" cy="1466850"/>
          </a:xfrm>
          <a:prstGeom prst="rect">
            <a:avLst/>
          </a:prstGeom>
        </p:spPr>
      </p:pic>
    </p:spTree>
    <p:extLst>
      <p:ext uri="{BB962C8B-B14F-4D97-AF65-F5344CB8AC3E}">
        <p14:creationId xmlns:p14="http://schemas.microsoft.com/office/powerpoint/2010/main" val="35834352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b="1" dirty="0">
                <a:solidFill>
                  <a:srgbClr val="C00000"/>
                </a:solidFill>
              </a:rPr>
              <a:t>Çocuğu Yas Yaşayan Anne Babalara Yönelik Öneriler</a:t>
            </a:r>
          </a:p>
        </p:txBody>
      </p:sp>
      <p:sp>
        <p:nvSpPr>
          <p:cNvPr id="3" name="İçerik Yer Tutucusu 2"/>
          <p:cNvSpPr>
            <a:spLocks noGrp="1"/>
          </p:cNvSpPr>
          <p:nvPr>
            <p:ph idx="1"/>
          </p:nvPr>
        </p:nvSpPr>
        <p:spPr/>
        <p:txBody>
          <a:bodyPr/>
          <a:lstStyle/>
          <a:p>
            <a:pPr marL="201168" lvl="1" indent="0" algn="just">
              <a:lnSpc>
                <a:spcPct val="150000"/>
              </a:lnSpc>
              <a:buNone/>
            </a:pPr>
            <a:r>
              <a:rPr lang="tr-TR" dirty="0" smtClean="0"/>
              <a:t>	Travmatik </a:t>
            </a:r>
            <a:r>
              <a:rPr lang="tr-TR" dirty="0" smtClean="0"/>
              <a:t>kayıplar, tepkilerin şiddetinin kontrolünü güçleştirebilir. Bu, çocuğun güçlü duygularını bir kenara itmesi ya da onlarla ilgili bütün kontrolü kaybetmesi anlamına gelir. Bu durumda, anne ve babaların çocuğun duygularını sözlerle ifade etmesine ya da onları başka bir şe-kilde ortaya koymasına yardımcı olmaları gerekebilir.</a:t>
            </a:r>
            <a:endParaRPr lang="tr-TR" dirty="0"/>
          </a:p>
        </p:txBody>
      </p:sp>
      <p:pic>
        <p:nvPicPr>
          <p:cNvPr id="4" name="Resim 3"/>
          <p:cNvPicPr>
            <a:picLocks noChangeAspect="1"/>
          </p:cNvPicPr>
          <p:nvPr/>
        </p:nvPicPr>
        <p:blipFill>
          <a:blip r:embed="rId2"/>
          <a:stretch>
            <a:fillRect/>
          </a:stretch>
        </p:blipFill>
        <p:spPr>
          <a:xfrm>
            <a:off x="8650605" y="4158193"/>
            <a:ext cx="2505075" cy="1819275"/>
          </a:xfrm>
          <a:prstGeom prst="rect">
            <a:avLst/>
          </a:prstGeom>
        </p:spPr>
      </p:pic>
    </p:spTree>
    <p:extLst>
      <p:ext uri="{BB962C8B-B14F-4D97-AF65-F5344CB8AC3E}">
        <p14:creationId xmlns:p14="http://schemas.microsoft.com/office/powerpoint/2010/main" val="33486555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rgbClr val="C00000"/>
                </a:solidFill>
                <a:latin typeface="+mn-lt"/>
              </a:rPr>
              <a:t>Açık ve Dürüst İletişim</a:t>
            </a:r>
            <a:r>
              <a:rPr lang="tr-TR" dirty="0" smtClean="0"/>
              <a:t/>
            </a:r>
            <a:br>
              <a:rPr lang="tr-TR" dirty="0" smtClean="0"/>
            </a:br>
            <a:endParaRPr lang="tr-TR" dirty="0"/>
          </a:p>
        </p:txBody>
      </p:sp>
      <p:sp>
        <p:nvSpPr>
          <p:cNvPr id="3" name="İçerik Yer Tutucusu 2"/>
          <p:cNvSpPr>
            <a:spLocks noGrp="1"/>
          </p:cNvSpPr>
          <p:nvPr>
            <p:ph idx="1"/>
          </p:nvPr>
        </p:nvSpPr>
        <p:spPr/>
        <p:txBody>
          <a:bodyPr/>
          <a:lstStyle/>
          <a:p>
            <a:pPr>
              <a:buFont typeface="Wingdings" panose="05000000000000000000" pitchFamily="2" charset="2"/>
              <a:buChar char="Ø"/>
            </a:pPr>
            <a:r>
              <a:rPr lang="tr-TR" dirty="0" smtClean="0"/>
              <a:t> Çocuğa kaybı haber vermeyi ertelemeyin. </a:t>
            </a:r>
          </a:p>
          <a:p>
            <a:pPr>
              <a:buFont typeface="Wingdings" panose="05000000000000000000" pitchFamily="2" charset="2"/>
              <a:buChar char="Ø"/>
            </a:pPr>
            <a:r>
              <a:rPr lang="tr-TR" dirty="0" smtClean="0"/>
              <a:t>Olanlarla ilgili ona doğru bilgiler verin. </a:t>
            </a:r>
          </a:p>
          <a:p>
            <a:pPr>
              <a:buFont typeface="Wingdings" panose="05000000000000000000" pitchFamily="2" charset="2"/>
              <a:buChar char="Ø"/>
            </a:pPr>
            <a:r>
              <a:rPr lang="tr-TR" dirty="0" smtClean="0"/>
              <a:t> Ölen kişinin bir daha geri gelmeyeceğini söyleyin.  </a:t>
            </a:r>
          </a:p>
          <a:p>
            <a:pPr>
              <a:buFont typeface="Wingdings" panose="05000000000000000000" pitchFamily="2" charset="2"/>
              <a:buChar char="Ø"/>
            </a:pPr>
            <a:r>
              <a:rPr lang="tr-TR" dirty="0" smtClean="0"/>
              <a:t>Cenaze töreninde olacaklardan bahsedin. </a:t>
            </a:r>
            <a:endParaRPr lang="tr-TR" dirty="0"/>
          </a:p>
        </p:txBody>
      </p:sp>
      <p:pic>
        <p:nvPicPr>
          <p:cNvPr id="4" name="Resim 3"/>
          <p:cNvPicPr>
            <a:picLocks noChangeAspect="1"/>
          </p:cNvPicPr>
          <p:nvPr/>
        </p:nvPicPr>
        <p:blipFill>
          <a:blip r:embed="rId2"/>
          <a:stretch>
            <a:fillRect/>
          </a:stretch>
        </p:blipFill>
        <p:spPr>
          <a:xfrm>
            <a:off x="8062091" y="3953203"/>
            <a:ext cx="2857500" cy="1600200"/>
          </a:xfrm>
          <a:prstGeom prst="rect">
            <a:avLst/>
          </a:prstGeom>
        </p:spPr>
      </p:pic>
    </p:spTree>
    <p:extLst>
      <p:ext uri="{BB962C8B-B14F-4D97-AF65-F5344CB8AC3E}">
        <p14:creationId xmlns:p14="http://schemas.microsoft.com/office/powerpoint/2010/main" val="22696256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rgbClr val="C00000"/>
                </a:solidFill>
              </a:rPr>
              <a:t>Karışıklıktan Kaçının</a:t>
            </a:r>
            <a:r>
              <a:rPr lang="tr-TR" dirty="0" smtClean="0"/>
              <a:t/>
            </a:r>
            <a:br>
              <a:rPr lang="tr-TR" dirty="0" smtClean="0"/>
            </a:br>
            <a:endParaRPr lang="tr-TR" dirty="0"/>
          </a:p>
        </p:txBody>
      </p:sp>
      <p:sp>
        <p:nvSpPr>
          <p:cNvPr id="3" name="İçerik Yer Tutucusu 2"/>
          <p:cNvSpPr>
            <a:spLocks noGrp="1"/>
          </p:cNvSpPr>
          <p:nvPr>
            <p:ph idx="1"/>
          </p:nvPr>
        </p:nvSpPr>
        <p:spPr/>
        <p:txBody>
          <a:bodyPr/>
          <a:lstStyle/>
          <a:p>
            <a:pPr>
              <a:buFont typeface="Wingdings" panose="05000000000000000000" pitchFamily="2" charset="2"/>
              <a:buChar char="Ø"/>
            </a:pPr>
            <a:r>
              <a:rPr lang="tr-TR" dirty="0" smtClean="0"/>
              <a:t> Seyahatten ya da uykudan söz etmeyin.</a:t>
            </a:r>
          </a:p>
          <a:p>
            <a:pPr>
              <a:buFont typeface="Wingdings" panose="05000000000000000000" pitchFamily="2" charset="2"/>
              <a:buChar char="Ø"/>
            </a:pPr>
            <a:r>
              <a:rPr lang="tr-TR" dirty="0" smtClean="0"/>
              <a:t>Olanlarla ilgili tam ve doğru bilgi verin.</a:t>
            </a:r>
          </a:p>
          <a:p>
            <a:pPr>
              <a:buFont typeface="Wingdings" panose="05000000000000000000" pitchFamily="2" charset="2"/>
              <a:buChar char="Ø"/>
            </a:pPr>
            <a:r>
              <a:rPr lang="tr-TR" dirty="0" smtClean="0"/>
              <a:t> Soyut açıklamalardan kaçının.</a:t>
            </a:r>
          </a:p>
          <a:p>
            <a:pPr>
              <a:buFont typeface="Wingdings" panose="05000000000000000000" pitchFamily="2" charset="2"/>
              <a:buChar char="Ø"/>
            </a:pPr>
            <a:r>
              <a:rPr lang="tr-TR" dirty="0" smtClean="0"/>
              <a:t> Yaptığınız açıklamalar çocuğun yaşına uygun olsun.</a:t>
            </a:r>
            <a:endParaRPr lang="tr-TR" dirty="0"/>
          </a:p>
        </p:txBody>
      </p:sp>
      <p:pic>
        <p:nvPicPr>
          <p:cNvPr id="4" name="Resim 3"/>
          <p:cNvPicPr>
            <a:picLocks noChangeAspect="1"/>
          </p:cNvPicPr>
          <p:nvPr/>
        </p:nvPicPr>
        <p:blipFill>
          <a:blip r:embed="rId2"/>
          <a:stretch>
            <a:fillRect/>
          </a:stretch>
        </p:blipFill>
        <p:spPr>
          <a:xfrm>
            <a:off x="8228943" y="3991631"/>
            <a:ext cx="2628900" cy="17335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5789032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solidFill>
                  <a:srgbClr val="C00000"/>
                </a:solidFill>
                <a:latin typeface="+mn-lt"/>
              </a:rPr>
              <a:t>Düşüncelerin Kavranması İçin Zaman Tanıyın </a:t>
            </a:r>
            <a:endParaRPr lang="tr-TR" dirty="0">
              <a:solidFill>
                <a:srgbClr val="C00000"/>
              </a:solidFill>
              <a:latin typeface="+mn-lt"/>
            </a:endParaRPr>
          </a:p>
        </p:txBody>
      </p:sp>
      <p:sp>
        <p:nvSpPr>
          <p:cNvPr id="3" name="İçerik Yer Tutucusu 2"/>
          <p:cNvSpPr>
            <a:spLocks noGrp="1"/>
          </p:cNvSpPr>
          <p:nvPr>
            <p:ph idx="1"/>
          </p:nvPr>
        </p:nvSpPr>
        <p:spPr/>
        <p:txBody>
          <a:bodyPr/>
          <a:lstStyle/>
          <a:p>
            <a:pPr>
              <a:buFont typeface="Wingdings" panose="05000000000000000000" pitchFamily="2" charset="2"/>
              <a:buChar char="Ø"/>
            </a:pPr>
            <a:r>
              <a:rPr lang="tr-TR" dirty="0" smtClean="0"/>
              <a:t> Zor olan </a:t>
            </a:r>
            <a:r>
              <a:rPr lang="tr-TR" dirty="0" smtClean="0"/>
              <a:t>her şeyle </a:t>
            </a:r>
            <a:r>
              <a:rPr lang="tr-TR" dirty="0" smtClean="0"/>
              <a:t>ilgili çocukla konuşmak için zaman ayırın</a:t>
            </a:r>
          </a:p>
          <a:p>
            <a:pPr>
              <a:buFont typeface="Wingdings" panose="05000000000000000000" pitchFamily="2" charset="2"/>
              <a:buChar char="Ø"/>
            </a:pPr>
            <a:r>
              <a:rPr lang="tr-TR" dirty="0" smtClean="0"/>
              <a:t>  Çocuğun sorduğu bütün sorular, daha önce de defalarca sorulmuş olsa bile cevaplandırın. </a:t>
            </a:r>
          </a:p>
          <a:p>
            <a:pPr>
              <a:buFont typeface="Wingdings" panose="05000000000000000000" pitchFamily="2" charset="2"/>
              <a:buChar char="Ø"/>
            </a:pPr>
            <a:r>
              <a:rPr lang="tr-TR" dirty="0" smtClean="0"/>
              <a:t> Olanlarla ilgili olarak, çocukla birkaç defa konuşun.</a:t>
            </a:r>
          </a:p>
          <a:p>
            <a:pPr>
              <a:buFont typeface="Wingdings" panose="05000000000000000000" pitchFamily="2" charset="2"/>
              <a:buChar char="Ø"/>
            </a:pPr>
            <a:r>
              <a:rPr lang="tr-TR" dirty="0" smtClean="0"/>
              <a:t>  Çocuğun geçmişte ve o anda olanlarla ilgili düşünce ve değerlendirmelerini dinleyin. </a:t>
            </a:r>
            <a:endParaRPr lang="tr-TR" dirty="0"/>
          </a:p>
          <a:p>
            <a:pPr>
              <a:buFont typeface="Wingdings" panose="05000000000000000000" pitchFamily="2" charset="2"/>
              <a:buChar char="Ø"/>
            </a:pPr>
            <a:r>
              <a:rPr lang="tr-TR" dirty="0" smtClean="0"/>
              <a:t>  Çocuğun olanlarla ilgili resimler yapmasına ve oyunlar oynamasına izin verin ki, duygularını kendi “dilinde” ifade etmesi sağlamış olsun.</a:t>
            </a:r>
            <a:endParaRPr lang="tr-TR" dirty="0"/>
          </a:p>
        </p:txBody>
      </p:sp>
    </p:spTree>
    <p:extLst>
      <p:ext uri="{BB962C8B-B14F-4D97-AF65-F5344CB8AC3E}">
        <p14:creationId xmlns:p14="http://schemas.microsoft.com/office/powerpoint/2010/main" val="30306523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rgbClr val="C00000"/>
                </a:solidFill>
              </a:rPr>
              <a:t>Kaybı Bir Gerçek Haline Getirin </a:t>
            </a:r>
            <a:endParaRPr lang="tr-TR" b="1" dirty="0">
              <a:solidFill>
                <a:srgbClr val="C00000"/>
              </a:solidFill>
            </a:endParaRPr>
          </a:p>
        </p:txBody>
      </p:sp>
      <p:sp>
        <p:nvSpPr>
          <p:cNvPr id="3" name="İçerik Yer Tutucusu 2"/>
          <p:cNvSpPr>
            <a:spLocks noGrp="1"/>
          </p:cNvSpPr>
          <p:nvPr>
            <p:ph idx="1"/>
          </p:nvPr>
        </p:nvSpPr>
        <p:spPr/>
        <p:txBody>
          <a:bodyPr/>
          <a:lstStyle/>
          <a:p>
            <a:pPr>
              <a:buFont typeface="Wingdings" panose="05000000000000000000" pitchFamily="2" charset="2"/>
              <a:buChar char="Ø"/>
            </a:pPr>
            <a:r>
              <a:rPr lang="tr-TR" dirty="0" smtClean="0"/>
              <a:t> Çocuğun cenaze törenine katılmasına izin verin.</a:t>
            </a:r>
          </a:p>
          <a:p>
            <a:pPr>
              <a:buFont typeface="Wingdings" panose="05000000000000000000" pitchFamily="2" charset="2"/>
              <a:buChar char="Ø"/>
            </a:pPr>
            <a:r>
              <a:rPr lang="tr-TR" dirty="0" smtClean="0"/>
              <a:t>  Çocuğu korumak için kendi duygu ve düşüncelerinizi saklamayın. </a:t>
            </a:r>
          </a:p>
          <a:p>
            <a:pPr>
              <a:buFont typeface="Wingdings" panose="05000000000000000000" pitchFamily="2" charset="2"/>
              <a:buChar char="Ø"/>
            </a:pPr>
            <a:r>
              <a:rPr lang="tr-TR" dirty="0" smtClean="0"/>
              <a:t> Ölen kişiyi hatırlatacak şeyleri saklamayın. Albümler hazırlayın, resimlere bakın, vs. </a:t>
            </a:r>
          </a:p>
          <a:p>
            <a:pPr>
              <a:buFont typeface="Wingdings" panose="05000000000000000000" pitchFamily="2" charset="2"/>
              <a:buChar char="Ø"/>
            </a:pPr>
            <a:r>
              <a:rPr lang="tr-TR" dirty="0" smtClean="0"/>
              <a:t> Mezarlığı ziyarete giderken çocuğu da götürün. </a:t>
            </a:r>
          </a:p>
          <a:p>
            <a:pPr>
              <a:buFont typeface="Wingdings" panose="05000000000000000000" pitchFamily="2" charset="2"/>
              <a:buChar char="Ø"/>
            </a:pPr>
            <a:r>
              <a:rPr lang="tr-TR" dirty="0" smtClean="0"/>
              <a:t> Kayıp ve özlem, çocukların normal tepkileridir. Çocuğa bunları gösterebileceğini hissettirin.</a:t>
            </a:r>
            <a:endParaRPr lang="tr-TR" dirty="0"/>
          </a:p>
        </p:txBody>
      </p:sp>
      <p:pic>
        <p:nvPicPr>
          <p:cNvPr id="4" name="Resim 3"/>
          <p:cNvPicPr>
            <a:picLocks noChangeAspect="1"/>
          </p:cNvPicPr>
          <p:nvPr/>
        </p:nvPicPr>
        <p:blipFill rotWithShape="1">
          <a:blip r:embed="rId2"/>
          <a:srcRect t="-62" b="20191"/>
          <a:stretch/>
        </p:blipFill>
        <p:spPr>
          <a:xfrm>
            <a:off x="6864000" y="3953856"/>
            <a:ext cx="5328000" cy="2419173"/>
          </a:xfrm>
          <a:prstGeom prst="cloud">
            <a:avLst/>
          </a:prstGeom>
        </p:spPr>
      </p:pic>
    </p:spTree>
    <p:extLst>
      <p:ext uri="{BB962C8B-B14F-4D97-AF65-F5344CB8AC3E}">
        <p14:creationId xmlns:p14="http://schemas.microsoft.com/office/powerpoint/2010/main" val="3970884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rgbClr val="C00000"/>
                </a:solidFill>
              </a:rPr>
              <a:t>Evde, Okulda, Kreşte Devamlılık</a:t>
            </a:r>
            <a:br>
              <a:rPr lang="tr-TR" b="1" dirty="0" smtClean="0">
                <a:solidFill>
                  <a:srgbClr val="C00000"/>
                </a:solidFill>
              </a:rPr>
            </a:br>
            <a:endParaRPr lang="tr-TR" b="1" dirty="0">
              <a:solidFill>
                <a:srgbClr val="C00000"/>
              </a:solidFill>
            </a:endParaRPr>
          </a:p>
        </p:txBody>
      </p:sp>
      <p:sp>
        <p:nvSpPr>
          <p:cNvPr id="3" name="İçerik Yer Tutucusu 2"/>
          <p:cNvSpPr>
            <a:spLocks noGrp="1"/>
          </p:cNvSpPr>
          <p:nvPr>
            <p:ph idx="1"/>
          </p:nvPr>
        </p:nvSpPr>
        <p:spPr/>
        <p:txBody>
          <a:bodyPr>
            <a:normAutofit/>
          </a:bodyPr>
          <a:lstStyle/>
          <a:p>
            <a:pPr>
              <a:lnSpc>
                <a:spcPct val="150000"/>
              </a:lnSpc>
              <a:buFont typeface="Wingdings" panose="05000000000000000000" pitchFamily="2" charset="2"/>
              <a:buChar char="Ø"/>
            </a:pPr>
            <a:r>
              <a:rPr lang="tr-TR" dirty="0" smtClean="0"/>
              <a:t> Çocukların, örneğin büyükanne ve büyükbabada kalarak evden uzaklaştırılmalarından kaçının; kısa ayrılıklar bile çocuğu kaygılandırabilir.</a:t>
            </a:r>
          </a:p>
          <a:p>
            <a:pPr>
              <a:lnSpc>
                <a:spcPct val="150000"/>
              </a:lnSpc>
              <a:buFont typeface="Wingdings" panose="05000000000000000000" pitchFamily="2" charset="2"/>
              <a:buChar char="Ø"/>
            </a:pPr>
            <a:r>
              <a:rPr lang="tr-TR" dirty="0" smtClean="0"/>
              <a:t> Evde normal düzeni sürdürmeye çalışın.</a:t>
            </a:r>
          </a:p>
          <a:p>
            <a:pPr>
              <a:lnSpc>
                <a:spcPct val="150000"/>
              </a:lnSpc>
              <a:buFont typeface="Wingdings" panose="05000000000000000000" pitchFamily="2" charset="2"/>
              <a:buChar char="Ø"/>
            </a:pPr>
            <a:r>
              <a:rPr lang="tr-TR" dirty="0" smtClean="0"/>
              <a:t> Çocuğun yakınlık ve güven ihtiyaçlarının artmış olabileceğini kabul edin.</a:t>
            </a:r>
          </a:p>
          <a:p>
            <a:pPr>
              <a:lnSpc>
                <a:spcPct val="150000"/>
              </a:lnSpc>
              <a:buFont typeface="Wingdings" panose="05000000000000000000" pitchFamily="2" charset="2"/>
              <a:buChar char="Ø"/>
            </a:pPr>
            <a:r>
              <a:rPr lang="tr-TR" dirty="0" smtClean="0"/>
              <a:t> Çocuğun en kısa zamanda okul ya da yuvaya gitmesine izin verin.</a:t>
            </a:r>
            <a:endParaRPr lang="tr-TR" dirty="0"/>
          </a:p>
        </p:txBody>
      </p:sp>
      <p:pic>
        <p:nvPicPr>
          <p:cNvPr id="4" name="Resim 3"/>
          <p:cNvPicPr>
            <a:picLocks noChangeAspect="1"/>
          </p:cNvPicPr>
          <p:nvPr/>
        </p:nvPicPr>
        <p:blipFill>
          <a:blip r:embed="rId2"/>
          <a:stretch>
            <a:fillRect/>
          </a:stretch>
        </p:blipFill>
        <p:spPr>
          <a:xfrm>
            <a:off x="8781557" y="4268894"/>
            <a:ext cx="2847975" cy="1600200"/>
          </a:xfrm>
          <a:prstGeom prst="rect">
            <a:avLst/>
          </a:prstGeom>
        </p:spPr>
      </p:pic>
    </p:spTree>
    <p:extLst>
      <p:ext uri="{BB962C8B-B14F-4D97-AF65-F5344CB8AC3E}">
        <p14:creationId xmlns:p14="http://schemas.microsoft.com/office/powerpoint/2010/main" val="658545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pPr algn="ctr"/>
            <a:r>
              <a:rPr lang="tr-TR" sz="3200" b="1" dirty="0" smtClean="0">
                <a:solidFill>
                  <a:srgbClr val="C00000"/>
                </a:solidFill>
              </a:rPr>
              <a:t>Çocuğun Anne ve Babasının Ölmesinden ya da Kendi Ölümünden Korktuğu Durumlarda Kaygısını Azaltmak İçin:</a:t>
            </a:r>
            <a:endParaRPr lang="tr-TR" sz="3200" b="1" dirty="0">
              <a:solidFill>
                <a:srgbClr val="C00000"/>
              </a:solidFill>
            </a:endParaRPr>
          </a:p>
        </p:txBody>
      </p:sp>
      <p:sp>
        <p:nvSpPr>
          <p:cNvPr id="3" name="İçerik Yer Tutucusu 2"/>
          <p:cNvSpPr>
            <a:spLocks noGrp="1"/>
          </p:cNvSpPr>
          <p:nvPr>
            <p:ph idx="1"/>
          </p:nvPr>
        </p:nvSpPr>
        <p:spPr/>
        <p:txBody>
          <a:bodyPr/>
          <a:lstStyle/>
          <a:p>
            <a:pPr algn="ctr">
              <a:lnSpc>
                <a:spcPct val="150000"/>
              </a:lnSpc>
            </a:pPr>
            <a:r>
              <a:rPr lang="tr-TR" dirty="0" smtClean="0"/>
              <a:t> </a:t>
            </a:r>
            <a:r>
              <a:rPr lang="tr-TR" sz="4000" dirty="0" smtClean="0"/>
              <a:t>Çocuğun korkularıyla ilgili konuşun. Ona anne ve babasının yanında olacağı güvencesini vererek, ölümün ya da kaybın her zaman yaşanan bir şey olmadığını söyleyin.</a:t>
            </a:r>
            <a:endParaRPr lang="tr-TR" sz="4000" dirty="0"/>
          </a:p>
        </p:txBody>
      </p:sp>
    </p:spTree>
    <p:extLst>
      <p:ext uri="{BB962C8B-B14F-4D97-AF65-F5344CB8AC3E}">
        <p14:creationId xmlns:p14="http://schemas.microsoft.com/office/powerpoint/2010/main" val="20726518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97280" y="286604"/>
            <a:ext cx="10058400" cy="899260"/>
          </a:xfrm>
        </p:spPr>
        <p:txBody>
          <a:bodyPr/>
          <a:lstStyle/>
          <a:p>
            <a:pPr algn="ctr"/>
            <a:r>
              <a:rPr lang="tr-TR" sz="4800" cap="all" dirty="0">
                <a:solidFill>
                  <a:srgbClr val="C00000"/>
                </a:solidFill>
                <a:latin typeface="Gill Sans MT" panose="020B0502020104020203"/>
              </a:rPr>
              <a:t>Yas tepkileri</a:t>
            </a:r>
            <a:endParaRPr lang="tr-TR" dirty="0">
              <a:solidFill>
                <a:srgbClr val="C00000"/>
              </a:solidFill>
            </a:endParaRPr>
          </a:p>
        </p:txBody>
      </p:sp>
      <p:sp>
        <p:nvSpPr>
          <p:cNvPr id="3" name="İçerik Yer Tutucusu 2"/>
          <p:cNvSpPr>
            <a:spLocks noGrp="1"/>
          </p:cNvSpPr>
          <p:nvPr>
            <p:ph idx="1"/>
          </p:nvPr>
        </p:nvSpPr>
        <p:spPr/>
        <p:txBody>
          <a:bodyPr/>
          <a:lstStyle/>
          <a:p>
            <a:r>
              <a:rPr lang="tr-TR" dirty="0"/>
              <a:t>Yas tepkileri konusunda en bilinen kuram </a:t>
            </a:r>
            <a:r>
              <a:rPr lang="tr-TR" dirty="0" err="1"/>
              <a:t>Kübler-Ross’un</a:t>
            </a:r>
            <a:r>
              <a:rPr lang="tr-TR" dirty="0"/>
              <a:t> (1969) Beş Aşamalı Yas </a:t>
            </a:r>
            <a:r>
              <a:rPr lang="tr-TR" dirty="0" err="1"/>
              <a:t>Kuramı’dır</a:t>
            </a:r>
            <a:r>
              <a:rPr lang="tr-TR" dirty="0"/>
              <a:t>.  Bu kurama göre bir kaybın ardından yas tutan bireyler sırasıyla; </a:t>
            </a:r>
          </a:p>
          <a:p>
            <a:r>
              <a:rPr lang="tr-TR" dirty="0"/>
              <a:t>1) İnkar ve yalıtma</a:t>
            </a:r>
          </a:p>
          <a:p>
            <a:r>
              <a:rPr lang="tr-TR" dirty="0"/>
              <a:t>2) Öfke</a:t>
            </a:r>
          </a:p>
          <a:p>
            <a:r>
              <a:rPr lang="tr-TR" dirty="0"/>
              <a:t>3) Pazarlık etme</a:t>
            </a:r>
          </a:p>
          <a:p>
            <a:r>
              <a:rPr lang="tr-TR" dirty="0"/>
              <a:t>4) Depresyon</a:t>
            </a:r>
          </a:p>
          <a:p>
            <a:r>
              <a:rPr lang="tr-TR" dirty="0"/>
              <a:t>5) Kabullenme, aşamalarından geçerler. </a:t>
            </a:r>
          </a:p>
          <a:p>
            <a:endParaRPr lang="tr-TR" dirty="0"/>
          </a:p>
        </p:txBody>
      </p:sp>
      <p:pic>
        <p:nvPicPr>
          <p:cNvPr id="4" name="Resim 3"/>
          <p:cNvPicPr>
            <a:picLocks noChangeAspect="1"/>
          </p:cNvPicPr>
          <p:nvPr/>
        </p:nvPicPr>
        <p:blipFill>
          <a:blip r:embed="rId2"/>
          <a:stretch>
            <a:fillRect/>
          </a:stretch>
        </p:blipFill>
        <p:spPr>
          <a:xfrm>
            <a:off x="7024676" y="3971714"/>
            <a:ext cx="4891763" cy="2268000"/>
          </a:xfrm>
          <a:prstGeom prst="rect">
            <a:avLst/>
          </a:prstGeom>
        </p:spPr>
      </p:pic>
    </p:spTree>
    <p:extLst>
      <p:ext uri="{BB962C8B-B14F-4D97-AF65-F5344CB8AC3E}">
        <p14:creationId xmlns:p14="http://schemas.microsoft.com/office/powerpoint/2010/main" val="35161849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solidFill>
                  <a:srgbClr val="C00000"/>
                </a:solidFill>
              </a:rPr>
              <a:t>Çocuğun Muhtemel Suçluluk Duygularını Ortadan Kaldırmasına Yardım Etmek İçin</a:t>
            </a:r>
            <a:r>
              <a:rPr lang="tr-TR" dirty="0" smtClean="0"/>
              <a:t>:</a:t>
            </a:r>
            <a:endParaRPr lang="tr-TR" dirty="0"/>
          </a:p>
        </p:txBody>
      </p:sp>
      <p:sp>
        <p:nvSpPr>
          <p:cNvPr id="3" name="İçerik Yer Tutucusu 2"/>
          <p:cNvSpPr>
            <a:spLocks noGrp="1"/>
          </p:cNvSpPr>
          <p:nvPr>
            <p:ph idx="1"/>
          </p:nvPr>
        </p:nvSpPr>
        <p:spPr>
          <a:xfrm>
            <a:off x="1097280" y="2165130"/>
            <a:ext cx="10058400" cy="3703963"/>
          </a:xfrm>
        </p:spPr>
        <p:txBody>
          <a:bodyPr/>
          <a:lstStyle/>
          <a:p>
            <a:pPr>
              <a:buFont typeface="Wingdings" panose="05000000000000000000" pitchFamily="2" charset="2"/>
              <a:buChar char="Ø"/>
            </a:pPr>
            <a:r>
              <a:rPr lang="tr-TR" dirty="0" smtClean="0"/>
              <a:t> Çocuğun düşündüklerini söylemesine, onlarla ilgili oyunlar oynamasına ve resimler yapmasına izin verin. </a:t>
            </a:r>
          </a:p>
          <a:p>
            <a:pPr>
              <a:buFont typeface="Wingdings" panose="05000000000000000000" pitchFamily="2" charset="2"/>
              <a:buChar char="Ø"/>
            </a:pPr>
            <a:r>
              <a:rPr lang="tr-TR" dirty="0" smtClean="0"/>
              <a:t> Olanların nedeninin düşündükleri ya da yaptıkları olmadığı konusunda ona güvence verin.</a:t>
            </a:r>
            <a:endParaRPr lang="tr-TR" dirty="0"/>
          </a:p>
        </p:txBody>
      </p:sp>
    </p:spTree>
    <p:extLst>
      <p:ext uri="{BB962C8B-B14F-4D97-AF65-F5344CB8AC3E}">
        <p14:creationId xmlns:p14="http://schemas.microsoft.com/office/powerpoint/2010/main" val="5502940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idx="4294967295"/>
          </p:nvPr>
        </p:nvSpPr>
        <p:spPr>
          <a:xfrm>
            <a:off x="0" y="1"/>
            <a:ext cx="10515599" cy="585788"/>
          </a:xfrm>
        </p:spPr>
        <p:txBody>
          <a:bodyPr>
            <a:normAutofit/>
          </a:bodyPr>
          <a:lstStyle/>
          <a:p>
            <a:pPr marL="285750" indent="-285750">
              <a:buFont typeface="Wingdings" panose="05000000000000000000" pitchFamily="2" charset="2"/>
              <a:buChar char="Ø"/>
            </a:pPr>
            <a:r>
              <a:rPr lang="tr-TR" sz="1800" cap="all" dirty="0">
                <a:solidFill>
                  <a:srgbClr val="C00000"/>
                </a:solidFill>
                <a:latin typeface="Gill Sans MT" panose="020B0502020104020203"/>
              </a:rPr>
              <a:t>inkar</a:t>
            </a:r>
            <a:endParaRPr lang="tr-TR" sz="2800" dirty="0">
              <a:solidFill>
                <a:srgbClr val="C00000"/>
              </a:solidFill>
            </a:endParaRPr>
          </a:p>
        </p:txBody>
      </p:sp>
      <p:sp>
        <p:nvSpPr>
          <p:cNvPr id="3" name="İçerik Yer Tutucusu 2"/>
          <p:cNvSpPr>
            <a:spLocks noGrp="1"/>
          </p:cNvSpPr>
          <p:nvPr>
            <p:ph idx="4294967295"/>
          </p:nvPr>
        </p:nvSpPr>
        <p:spPr>
          <a:xfrm>
            <a:off x="242888" y="585790"/>
            <a:ext cx="6843711" cy="5686424"/>
          </a:xfrm>
        </p:spPr>
        <p:txBody>
          <a:bodyPr>
            <a:noAutofit/>
          </a:bodyPr>
          <a:lstStyle/>
          <a:p>
            <a:pPr marL="201168" lvl="1" indent="0" algn="just">
              <a:lnSpc>
                <a:spcPct val="120000"/>
              </a:lnSpc>
              <a:buClr>
                <a:srgbClr val="B71E42"/>
              </a:buClr>
              <a:buSzPct val="100000"/>
              <a:buNone/>
            </a:pPr>
            <a:r>
              <a:rPr lang="tr-TR" dirty="0" smtClean="0">
                <a:solidFill>
                  <a:prstClr val="black"/>
                </a:solidFill>
                <a:latin typeface="Gill Sans MT" panose="020B0502020104020203"/>
              </a:rPr>
              <a:t>	Bireylerin </a:t>
            </a:r>
            <a:r>
              <a:rPr lang="tr-TR" dirty="0">
                <a:solidFill>
                  <a:prstClr val="black"/>
                </a:solidFill>
                <a:latin typeface="Gill Sans MT" panose="020B0502020104020203"/>
              </a:rPr>
              <a:t>kaybı kabullenemediği, ölümün gerçekleştiğine inanmadığı dönemdir. </a:t>
            </a:r>
            <a:r>
              <a:rPr lang="tr-TR" dirty="0" smtClean="0">
                <a:solidFill>
                  <a:prstClr val="black"/>
                </a:solidFill>
                <a:latin typeface="Gill Sans MT" panose="020B0502020104020203"/>
              </a:rPr>
              <a:t>‘</a:t>
            </a:r>
            <a:r>
              <a:rPr lang="tr-TR" dirty="0">
                <a:solidFill>
                  <a:prstClr val="black"/>
                </a:solidFill>
                <a:latin typeface="Gill Sans MT" panose="020B0502020104020203"/>
              </a:rPr>
              <a:t>İnkar, çoğu zaman geçici bir savunma olarak </a:t>
            </a:r>
            <a:r>
              <a:rPr lang="tr-TR" dirty="0" err="1" smtClean="0">
                <a:solidFill>
                  <a:prstClr val="black"/>
                </a:solidFill>
                <a:latin typeface="Gill Sans MT" panose="020B0502020104020203"/>
              </a:rPr>
              <a:t>değerlendirilir.’Ölümün</a:t>
            </a:r>
            <a:r>
              <a:rPr lang="tr-TR" dirty="0" smtClean="0">
                <a:solidFill>
                  <a:prstClr val="black"/>
                </a:solidFill>
                <a:latin typeface="Gill Sans MT" panose="020B0502020104020203"/>
              </a:rPr>
              <a:t> </a:t>
            </a:r>
            <a:r>
              <a:rPr lang="tr-TR" dirty="0">
                <a:solidFill>
                  <a:prstClr val="black"/>
                </a:solidFill>
                <a:latin typeface="Gill Sans MT" panose="020B0502020104020203"/>
              </a:rPr>
              <a:t>gerçekliği daha fazla inkar edilemez hale geldiğinde yerini öfkeye bırakır</a:t>
            </a:r>
            <a:r>
              <a:rPr lang="tr-TR" dirty="0" smtClean="0">
                <a:solidFill>
                  <a:prstClr val="black"/>
                </a:solidFill>
                <a:latin typeface="Gill Sans MT" panose="020B0502020104020203"/>
              </a:rPr>
              <a:t>.</a:t>
            </a:r>
          </a:p>
          <a:p>
            <a:pPr lvl="0" algn="just">
              <a:lnSpc>
                <a:spcPct val="120000"/>
              </a:lnSpc>
              <a:buClr>
                <a:srgbClr val="B71E42"/>
              </a:buClr>
              <a:buSzPct val="100000"/>
              <a:buFont typeface="Wingdings" panose="05000000000000000000" pitchFamily="2" charset="2"/>
              <a:buChar char="Ø"/>
            </a:pPr>
            <a:r>
              <a:rPr lang="tr-TR" sz="1800" b="1" cap="all" dirty="0" smtClean="0">
                <a:solidFill>
                  <a:srgbClr val="C00000"/>
                </a:solidFill>
                <a:latin typeface="Gill Sans MT" panose="020B0502020104020203"/>
                <a:ea typeface="+mj-ea"/>
                <a:cs typeface="+mj-cs"/>
              </a:rPr>
              <a:t>Öfke</a:t>
            </a:r>
          </a:p>
          <a:p>
            <a:pPr marL="0" lvl="0" indent="0" algn="just">
              <a:lnSpc>
                <a:spcPct val="120000"/>
              </a:lnSpc>
              <a:buClr>
                <a:srgbClr val="B71E42"/>
              </a:buClr>
              <a:buSzPct val="100000"/>
              <a:buNone/>
            </a:pPr>
            <a:r>
              <a:rPr lang="tr-TR" sz="1800" cap="all" dirty="0">
                <a:solidFill>
                  <a:srgbClr val="C00000"/>
                </a:solidFill>
                <a:latin typeface="Gill Sans MT" panose="020B0502020104020203"/>
                <a:ea typeface="+mj-ea"/>
                <a:cs typeface="+mj-cs"/>
              </a:rPr>
              <a:t>	</a:t>
            </a:r>
            <a:r>
              <a:rPr lang="tr-TR" sz="1800" dirty="0" smtClean="0">
                <a:solidFill>
                  <a:prstClr val="black"/>
                </a:solidFill>
                <a:latin typeface="Gill Sans MT" panose="020B0502020104020203"/>
              </a:rPr>
              <a:t>Çoğu </a:t>
            </a:r>
            <a:r>
              <a:rPr lang="tr-TR" sz="1800" dirty="0">
                <a:solidFill>
                  <a:prstClr val="black"/>
                </a:solidFill>
                <a:latin typeface="Gill Sans MT" panose="020B0502020104020203"/>
              </a:rPr>
              <a:t>zaman ‘neden ben?’ sorusuyla beraber gelen öfkenin belirli bir kaynağı ya da yönü olmayabilir. </a:t>
            </a:r>
            <a:r>
              <a:rPr lang="tr-TR" sz="1800" dirty="0" smtClean="0">
                <a:solidFill>
                  <a:prstClr val="black"/>
                </a:solidFill>
                <a:latin typeface="Gill Sans MT" panose="020B0502020104020203"/>
              </a:rPr>
              <a:t>Yakınını </a:t>
            </a:r>
            <a:r>
              <a:rPr lang="tr-TR" sz="1800" dirty="0">
                <a:solidFill>
                  <a:prstClr val="black"/>
                </a:solidFill>
                <a:latin typeface="Gill Sans MT" panose="020B0502020104020203"/>
              </a:rPr>
              <a:t>kaybeden kişinin bu kayıp karşısında öfkelenmesi normal bir tepkidir</a:t>
            </a:r>
            <a:r>
              <a:rPr lang="tr-TR" sz="1800" dirty="0" smtClean="0">
                <a:solidFill>
                  <a:prstClr val="black"/>
                </a:solidFill>
                <a:latin typeface="Gill Sans MT" panose="020B0502020104020203"/>
              </a:rPr>
              <a:t>.</a:t>
            </a:r>
          </a:p>
          <a:p>
            <a:pPr algn="just">
              <a:lnSpc>
                <a:spcPct val="120000"/>
              </a:lnSpc>
              <a:buClr>
                <a:srgbClr val="B71E42"/>
              </a:buClr>
              <a:buFont typeface="Wingdings" panose="05000000000000000000" pitchFamily="2" charset="2"/>
              <a:buChar char="Ø"/>
            </a:pPr>
            <a:r>
              <a:rPr lang="tr-TR" sz="1800" b="1" cap="all" dirty="0" smtClean="0">
                <a:solidFill>
                  <a:srgbClr val="C00000"/>
                </a:solidFill>
                <a:latin typeface="Gill Sans MT" panose="020B0502020104020203"/>
                <a:ea typeface="+mj-ea"/>
                <a:cs typeface="+mj-cs"/>
              </a:rPr>
              <a:t>Pazarlık etme</a:t>
            </a:r>
          </a:p>
          <a:p>
            <a:pPr marL="0" indent="0" algn="just">
              <a:lnSpc>
                <a:spcPct val="120000"/>
              </a:lnSpc>
              <a:buClr>
                <a:srgbClr val="B71E42"/>
              </a:buClr>
              <a:buNone/>
            </a:pPr>
            <a:r>
              <a:rPr lang="tr-TR" sz="1800" cap="all" dirty="0">
                <a:solidFill>
                  <a:srgbClr val="C00000"/>
                </a:solidFill>
                <a:latin typeface="Gill Sans MT" panose="020B0502020104020203"/>
                <a:ea typeface="+mj-ea"/>
                <a:cs typeface="+mj-cs"/>
              </a:rPr>
              <a:t>	</a:t>
            </a:r>
            <a:r>
              <a:rPr lang="tr-TR" sz="1800" dirty="0" smtClean="0">
                <a:solidFill>
                  <a:prstClr val="black"/>
                </a:solidFill>
                <a:latin typeface="Gill Sans MT" panose="020B0502020104020203"/>
              </a:rPr>
              <a:t>Pazarlık </a:t>
            </a:r>
            <a:r>
              <a:rPr lang="tr-TR" sz="1800" dirty="0">
                <a:solidFill>
                  <a:prstClr val="black"/>
                </a:solidFill>
                <a:latin typeface="Gill Sans MT" panose="020B0502020104020203"/>
              </a:rPr>
              <a:t>sürecine giren birey tanrıyla anlaşma yapmaya çalışır ve kaybının geri gelmesi karşılığında yapabileceklerini sunar ya da neler yapsaydı kaybı önleyebilirdi diye düşünür.</a:t>
            </a:r>
          </a:p>
          <a:p>
            <a:pPr marL="201168" lvl="1" indent="0" algn="just">
              <a:lnSpc>
                <a:spcPct val="120000"/>
              </a:lnSpc>
              <a:buClr>
                <a:srgbClr val="B71E42"/>
              </a:buClr>
              <a:buSzPct val="100000"/>
              <a:buNone/>
            </a:pPr>
            <a:r>
              <a:rPr lang="tr-TR" dirty="0" smtClean="0">
                <a:solidFill>
                  <a:prstClr val="black"/>
                </a:solidFill>
                <a:latin typeface="Gill Sans MT" panose="020B0502020104020203"/>
              </a:rPr>
              <a:t>	Pazarlık </a:t>
            </a:r>
            <a:r>
              <a:rPr lang="tr-TR" dirty="0">
                <a:solidFill>
                  <a:prstClr val="black"/>
                </a:solidFill>
                <a:latin typeface="Gill Sans MT" panose="020B0502020104020203"/>
              </a:rPr>
              <a:t>aşaması çok ilerlemiş hastalıklarda yani ölüm tehdidinin yoğunlaştığı dönemlerde de görülür. Bazı durumlarda pazarlık, bir kayıp daha yaşamamak için de yapılabilir.</a:t>
            </a:r>
          </a:p>
          <a:p>
            <a:pPr marL="0" lvl="0" indent="0" algn="just">
              <a:lnSpc>
                <a:spcPct val="120000"/>
              </a:lnSpc>
              <a:buClr>
                <a:srgbClr val="B71E42"/>
              </a:buClr>
              <a:buSzPct val="100000"/>
              <a:buNone/>
            </a:pPr>
            <a:endParaRPr lang="tr-TR" sz="1800" dirty="0">
              <a:solidFill>
                <a:prstClr val="black"/>
              </a:solidFill>
              <a:latin typeface="Gill Sans MT" panose="020B0502020104020203"/>
            </a:endParaRPr>
          </a:p>
        </p:txBody>
      </p:sp>
      <p:pic>
        <p:nvPicPr>
          <p:cNvPr id="4" name="Resim 3"/>
          <p:cNvPicPr>
            <a:picLocks noChangeAspect="1"/>
          </p:cNvPicPr>
          <p:nvPr/>
        </p:nvPicPr>
        <p:blipFill>
          <a:blip r:embed="rId2"/>
          <a:stretch>
            <a:fillRect/>
          </a:stretch>
        </p:blipFill>
        <p:spPr>
          <a:xfrm>
            <a:off x="7529513" y="2343150"/>
            <a:ext cx="4157662" cy="2786063"/>
          </a:xfrm>
          <a:prstGeom prst="rect">
            <a:avLst/>
          </a:prstGeom>
          <a:ln>
            <a:noFill/>
          </a:ln>
          <a:effectLst>
            <a:softEdge rad="112500"/>
          </a:effectLst>
        </p:spPr>
      </p:pic>
    </p:spTree>
    <p:extLst>
      <p:ext uri="{BB962C8B-B14F-4D97-AF65-F5344CB8AC3E}">
        <p14:creationId xmlns:p14="http://schemas.microsoft.com/office/powerpoint/2010/main" val="17420718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idx="4294967295"/>
          </p:nvPr>
        </p:nvSpPr>
        <p:spPr>
          <a:xfrm>
            <a:off x="0" y="114301"/>
            <a:ext cx="10515600" cy="457199"/>
          </a:xfrm>
        </p:spPr>
        <p:txBody>
          <a:bodyPr>
            <a:normAutofit/>
          </a:bodyPr>
          <a:lstStyle/>
          <a:p>
            <a:pPr marL="342900" indent="-342900">
              <a:buFont typeface="Wingdings" panose="05000000000000000000" pitchFamily="2" charset="2"/>
              <a:buChar char="Ø"/>
            </a:pPr>
            <a:r>
              <a:rPr lang="tr-TR" sz="1800" b="1" cap="all" dirty="0">
                <a:solidFill>
                  <a:srgbClr val="C00000"/>
                </a:solidFill>
                <a:latin typeface="Gill Sans MT" panose="020B0502020104020203"/>
              </a:rPr>
              <a:t>depresyon</a:t>
            </a:r>
            <a:endParaRPr lang="tr-TR" sz="1800" b="1" dirty="0">
              <a:solidFill>
                <a:srgbClr val="C00000"/>
              </a:solidFill>
            </a:endParaRPr>
          </a:p>
        </p:txBody>
      </p:sp>
      <p:sp>
        <p:nvSpPr>
          <p:cNvPr id="3" name="İçerik Yer Tutucusu 2"/>
          <p:cNvSpPr>
            <a:spLocks noGrp="1"/>
          </p:cNvSpPr>
          <p:nvPr>
            <p:ph idx="4294967295"/>
          </p:nvPr>
        </p:nvSpPr>
        <p:spPr>
          <a:xfrm>
            <a:off x="0" y="757239"/>
            <a:ext cx="6757988" cy="5419724"/>
          </a:xfrm>
        </p:spPr>
        <p:txBody>
          <a:bodyPr>
            <a:normAutofit/>
          </a:bodyPr>
          <a:lstStyle/>
          <a:p>
            <a:pPr marL="201168" lvl="1" indent="0">
              <a:lnSpc>
                <a:spcPct val="120000"/>
              </a:lnSpc>
              <a:buClr>
                <a:srgbClr val="B71E42"/>
              </a:buClr>
              <a:buSzPct val="100000"/>
              <a:buNone/>
            </a:pPr>
            <a:r>
              <a:rPr lang="tr-TR" dirty="0" smtClean="0">
                <a:solidFill>
                  <a:prstClr val="black"/>
                </a:solidFill>
                <a:latin typeface="Gill Sans MT" panose="020B0502020104020203"/>
              </a:rPr>
              <a:t>	Kaybedilen </a:t>
            </a:r>
            <a:r>
              <a:rPr lang="tr-TR" dirty="0">
                <a:solidFill>
                  <a:prstClr val="black"/>
                </a:solidFill>
                <a:latin typeface="Gill Sans MT" panose="020B0502020104020203"/>
              </a:rPr>
              <a:t>kişinin geri dönmeyeceğini kabullenen birey, yasın bir sonraki aşamasına geçer ve ölüm karşısındaki çaresizlikle beraber depresif duygu durumuna girer. </a:t>
            </a:r>
            <a:r>
              <a:rPr lang="tr-TR" sz="2000" dirty="0" smtClean="0">
                <a:solidFill>
                  <a:prstClr val="black"/>
                </a:solidFill>
                <a:latin typeface="Gill Sans MT" panose="020B0502020104020203"/>
              </a:rPr>
              <a:t>Yoğun </a:t>
            </a:r>
            <a:r>
              <a:rPr lang="tr-TR" sz="2000" dirty="0">
                <a:solidFill>
                  <a:prstClr val="black"/>
                </a:solidFill>
                <a:latin typeface="Gill Sans MT" panose="020B0502020104020203"/>
              </a:rPr>
              <a:t>üzüntü ve çaresizlik duygularını yaşayan birey, bu duygularını ifade etmesi ve özgürce yaşaması için izin verildiğinde bu aşmayı rahatlıkla atlatabilir</a:t>
            </a:r>
            <a:r>
              <a:rPr lang="tr-TR" sz="2000" dirty="0" smtClean="0">
                <a:solidFill>
                  <a:prstClr val="black"/>
                </a:solidFill>
                <a:latin typeface="Gill Sans MT" panose="020B0502020104020203"/>
              </a:rPr>
              <a:t>.</a:t>
            </a:r>
          </a:p>
          <a:p>
            <a:pPr marL="201168" lvl="1" indent="0">
              <a:lnSpc>
                <a:spcPct val="120000"/>
              </a:lnSpc>
              <a:buClr>
                <a:srgbClr val="B71E42"/>
              </a:buClr>
              <a:buSzPct val="100000"/>
              <a:buNone/>
            </a:pPr>
            <a:endParaRPr lang="tr-TR" sz="2000" dirty="0">
              <a:solidFill>
                <a:prstClr val="black"/>
              </a:solidFill>
              <a:latin typeface="Gill Sans MT" panose="020B0502020104020203"/>
            </a:endParaRPr>
          </a:p>
          <a:p>
            <a:pPr>
              <a:buFont typeface="Wingdings" panose="05000000000000000000" pitchFamily="2" charset="2"/>
              <a:buChar char="Ø"/>
            </a:pPr>
            <a:r>
              <a:rPr lang="tr-TR" sz="1800" b="1" cap="all" dirty="0" smtClean="0">
                <a:solidFill>
                  <a:srgbClr val="C00000"/>
                </a:solidFill>
                <a:latin typeface="Gill Sans MT" panose="020B0502020104020203"/>
                <a:ea typeface="+mj-ea"/>
                <a:cs typeface="+mj-cs"/>
              </a:rPr>
              <a:t>Kabullenme</a:t>
            </a:r>
          </a:p>
          <a:p>
            <a:pPr marL="201168" lvl="1" indent="0">
              <a:lnSpc>
                <a:spcPct val="120000"/>
              </a:lnSpc>
              <a:buClr>
                <a:srgbClr val="B71E42"/>
              </a:buClr>
              <a:buSzPct val="100000"/>
              <a:buNone/>
            </a:pPr>
            <a:r>
              <a:rPr lang="tr-TR" dirty="0" smtClean="0">
                <a:solidFill>
                  <a:prstClr val="black"/>
                </a:solidFill>
                <a:latin typeface="Gill Sans MT" panose="020B0502020104020203"/>
              </a:rPr>
              <a:t>	Tüm </a:t>
            </a:r>
            <a:r>
              <a:rPr lang="tr-TR" dirty="0">
                <a:solidFill>
                  <a:prstClr val="black"/>
                </a:solidFill>
                <a:latin typeface="Gill Sans MT" panose="020B0502020104020203"/>
              </a:rPr>
              <a:t>aşamaları yaşamak için yeterince zamanı olmuş birey öfkeli ya da depresif değildir, kaybıyla nasıl başa çıkacağını öğrenmeye başlar ve gündelik hayatına döner. </a:t>
            </a:r>
            <a:r>
              <a:rPr lang="tr-TR" sz="2000" dirty="0" smtClean="0">
                <a:solidFill>
                  <a:prstClr val="black"/>
                </a:solidFill>
                <a:latin typeface="Gill Sans MT" panose="020B0502020104020203"/>
              </a:rPr>
              <a:t>Kaybın </a:t>
            </a:r>
            <a:r>
              <a:rPr lang="tr-TR" sz="2000" dirty="0">
                <a:solidFill>
                  <a:prstClr val="black"/>
                </a:solidFill>
                <a:latin typeface="Gill Sans MT" panose="020B0502020104020203"/>
              </a:rPr>
              <a:t>ardından bireylerin yaşadıkları kaybı kabullenerek bu kayıpla yaşamayı öğrenmeleri; duygusal, bilişsel, fizyolojik ve davranışsal tepkilerini normale çevirmeye başlamaları, süreci başa çıkma, uyum ya da adapte olma süreci olarak tanımlanır.</a:t>
            </a:r>
          </a:p>
          <a:p>
            <a:endParaRPr lang="tr-TR" sz="2400" dirty="0"/>
          </a:p>
        </p:txBody>
      </p:sp>
      <p:pic>
        <p:nvPicPr>
          <p:cNvPr id="4" name="Resim 3"/>
          <p:cNvPicPr>
            <a:picLocks noChangeAspect="1"/>
          </p:cNvPicPr>
          <p:nvPr/>
        </p:nvPicPr>
        <p:blipFill>
          <a:blip r:embed="rId2"/>
          <a:stretch>
            <a:fillRect/>
          </a:stretch>
        </p:blipFill>
        <p:spPr>
          <a:xfrm>
            <a:off x="8310561" y="757239"/>
            <a:ext cx="3096000" cy="235199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4483493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97280" y="1000124"/>
            <a:ext cx="10058400" cy="700089"/>
          </a:xfrm>
        </p:spPr>
        <p:txBody>
          <a:bodyPr>
            <a:normAutofit/>
          </a:bodyPr>
          <a:lstStyle/>
          <a:p>
            <a:pPr algn="ctr"/>
            <a:r>
              <a:rPr lang="tr-TR" sz="2400" cap="all" dirty="0">
                <a:solidFill>
                  <a:srgbClr val="C00000"/>
                </a:solidFill>
                <a:latin typeface="Gill Sans MT" panose="020B0502020104020203"/>
              </a:rPr>
              <a:t>Yası etkileyen değişkenler/risk faktörleri</a:t>
            </a:r>
            <a:endParaRPr lang="tr-TR" sz="5400" dirty="0">
              <a:solidFill>
                <a:srgbClr val="C00000"/>
              </a:solidFill>
            </a:endParaRPr>
          </a:p>
        </p:txBody>
      </p:sp>
      <p:sp>
        <p:nvSpPr>
          <p:cNvPr id="3" name="İçerik Yer Tutucusu 2"/>
          <p:cNvSpPr>
            <a:spLocks noGrp="1"/>
          </p:cNvSpPr>
          <p:nvPr>
            <p:ph idx="1"/>
          </p:nvPr>
        </p:nvSpPr>
        <p:spPr/>
        <p:txBody>
          <a:bodyPr>
            <a:normAutofit lnSpcReduction="10000"/>
          </a:bodyPr>
          <a:lstStyle/>
          <a:p>
            <a:pPr lvl="0">
              <a:lnSpc>
                <a:spcPct val="120000"/>
              </a:lnSpc>
              <a:buClr>
                <a:srgbClr val="B71E42"/>
              </a:buClr>
              <a:buSzPct val="100000"/>
            </a:pPr>
            <a:r>
              <a:rPr lang="tr-TR" sz="2400" dirty="0">
                <a:solidFill>
                  <a:prstClr val="black"/>
                </a:solidFill>
              </a:rPr>
              <a:t>Yas sürecini etkileyen bazı faktörler vardır.  Bunlar;</a:t>
            </a:r>
          </a:p>
          <a:p>
            <a:pPr marL="0" lvl="0" indent="0">
              <a:lnSpc>
                <a:spcPct val="120000"/>
              </a:lnSpc>
              <a:buClr>
                <a:srgbClr val="B71E42"/>
              </a:buClr>
              <a:buSzPct val="100000"/>
              <a:buNone/>
            </a:pPr>
            <a:r>
              <a:rPr lang="tr-TR" sz="2400" dirty="0">
                <a:solidFill>
                  <a:prstClr val="black"/>
                </a:solidFill>
              </a:rPr>
              <a:t>1) Yakınlık, cinsiyet ve yaş</a:t>
            </a:r>
          </a:p>
          <a:p>
            <a:pPr marL="0" lvl="0" indent="0">
              <a:lnSpc>
                <a:spcPct val="120000"/>
              </a:lnSpc>
              <a:buClr>
                <a:srgbClr val="B71E42"/>
              </a:buClr>
              <a:buSzPct val="100000"/>
              <a:buNone/>
            </a:pPr>
            <a:r>
              <a:rPr lang="tr-TR" sz="2400" dirty="0">
                <a:solidFill>
                  <a:prstClr val="black"/>
                </a:solidFill>
              </a:rPr>
              <a:t>2) Ölüm şekli</a:t>
            </a:r>
          </a:p>
          <a:p>
            <a:pPr marL="0" lvl="0" indent="0">
              <a:lnSpc>
                <a:spcPct val="120000"/>
              </a:lnSpc>
              <a:buClr>
                <a:srgbClr val="B71E42"/>
              </a:buClr>
              <a:buSzPct val="100000"/>
              <a:buNone/>
            </a:pPr>
            <a:r>
              <a:rPr lang="tr-TR" sz="2400" dirty="0">
                <a:solidFill>
                  <a:prstClr val="black"/>
                </a:solidFill>
              </a:rPr>
              <a:t>3) Kişisel </a:t>
            </a:r>
            <a:r>
              <a:rPr lang="tr-TR" sz="2400" dirty="0" err="1">
                <a:solidFill>
                  <a:prstClr val="black"/>
                </a:solidFill>
              </a:rPr>
              <a:t>incinebilirlik</a:t>
            </a:r>
            <a:endParaRPr lang="tr-TR" sz="2400" dirty="0">
              <a:solidFill>
                <a:prstClr val="black"/>
              </a:solidFill>
            </a:endParaRPr>
          </a:p>
          <a:p>
            <a:pPr marL="0" lvl="0" indent="0">
              <a:lnSpc>
                <a:spcPct val="120000"/>
              </a:lnSpc>
              <a:buClr>
                <a:srgbClr val="B71E42"/>
              </a:buClr>
              <a:buSzPct val="100000"/>
              <a:buNone/>
            </a:pPr>
            <a:r>
              <a:rPr lang="tr-TR" sz="2400" dirty="0">
                <a:solidFill>
                  <a:prstClr val="black"/>
                </a:solidFill>
              </a:rPr>
              <a:t>4) Çoğul kayıp</a:t>
            </a:r>
          </a:p>
          <a:p>
            <a:pPr marL="0" lvl="0" indent="0">
              <a:lnSpc>
                <a:spcPct val="120000"/>
              </a:lnSpc>
              <a:buClr>
                <a:srgbClr val="B71E42"/>
              </a:buClr>
              <a:buSzPct val="100000"/>
              <a:buNone/>
            </a:pPr>
            <a:r>
              <a:rPr lang="tr-TR" sz="2400" dirty="0">
                <a:solidFill>
                  <a:prstClr val="black"/>
                </a:solidFill>
              </a:rPr>
              <a:t>5) Sosyal destek</a:t>
            </a:r>
          </a:p>
          <a:p>
            <a:pPr marL="0" lvl="0" indent="0">
              <a:lnSpc>
                <a:spcPct val="120000"/>
              </a:lnSpc>
              <a:buClr>
                <a:srgbClr val="B71E42"/>
              </a:buClr>
              <a:buSzPct val="100000"/>
              <a:buNone/>
            </a:pPr>
            <a:r>
              <a:rPr lang="tr-TR" sz="2400" dirty="0">
                <a:solidFill>
                  <a:prstClr val="black"/>
                </a:solidFill>
              </a:rPr>
              <a:t>6) Kültür</a:t>
            </a:r>
          </a:p>
          <a:p>
            <a:endParaRPr lang="tr-TR" dirty="0"/>
          </a:p>
        </p:txBody>
      </p:sp>
    </p:spTree>
    <p:extLst>
      <p:ext uri="{BB962C8B-B14F-4D97-AF65-F5344CB8AC3E}">
        <p14:creationId xmlns:p14="http://schemas.microsoft.com/office/powerpoint/2010/main" val="34245977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97280" y="286604"/>
            <a:ext cx="10058400" cy="656372"/>
          </a:xfrm>
        </p:spPr>
        <p:txBody>
          <a:bodyPr>
            <a:normAutofit/>
          </a:bodyPr>
          <a:lstStyle/>
          <a:p>
            <a:pPr algn="ctr"/>
            <a:r>
              <a:rPr lang="tr-TR" sz="2800" b="1" cap="all" dirty="0">
                <a:solidFill>
                  <a:srgbClr val="C00000"/>
                </a:solidFill>
                <a:latin typeface="+mn-lt"/>
              </a:rPr>
              <a:t>Gelişimsel olarak çocuklarda ve ergenlerde ölüm kavramı</a:t>
            </a:r>
            <a:endParaRPr lang="tr-TR" sz="2800" b="1" dirty="0">
              <a:solidFill>
                <a:srgbClr val="C00000"/>
              </a:solidFill>
              <a:latin typeface="+mn-lt"/>
            </a:endParaRPr>
          </a:p>
        </p:txBody>
      </p:sp>
      <p:sp>
        <p:nvSpPr>
          <p:cNvPr id="3" name="İçerik Yer Tutucusu 2"/>
          <p:cNvSpPr>
            <a:spLocks noGrp="1"/>
          </p:cNvSpPr>
          <p:nvPr>
            <p:ph idx="1"/>
          </p:nvPr>
        </p:nvSpPr>
        <p:spPr/>
        <p:txBody>
          <a:bodyPr>
            <a:normAutofit/>
          </a:bodyPr>
          <a:lstStyle/>
          <a:p>
            <a:pPr marL="201168" lvl="1" indent="0">
              <a:buNone/>
            </a:pPr>
            <a:r>
              <a:rPr lang="tr-TR" sz="2000" dirty="0" smtClean="0"/>
              <a:t>	Ölüm kavramının algılanmasında birçok kuram tarafından üç temel faktörün önemi belirtilir. Bu faktörler </a:t>
            </a:r>
            <a:r>
              <a:rPr lang="tr-TR" sz="2000" dirty="0" err="1" smtClean="0"/>
              <a:t>Speece</a:t>
            </a:r>
            <a:r>
              <a:rPr lang="tr-TR" sz="2000" dirty="0" smtClean="0"/>
              <a:t> ve </a:t>
            </a:r>
            <a:r>
              <a:rPr lang="tr-TR" sz="2000" dirty="0" err="1" smtClean="0"/>
              <a:t>Brent</a:t>
            </a:r>
            <a:r>
              <a:rPr lang="tr-TR" sz="2000" dirty="0" smtClean="0"/>
              <a:t> (1984) tarafından ;</a:t>
            </a:r>
          </a:p>
          <a:p>
            <a:r>
              <a:rPr lang="tr-TR" sz="2400" dirty="0" smtClean="0"/>
              <a:t>a) Evrensellik</a:t>
            </a:r>
          </a:p>
          <a:p>
            <a:r>
              <a:rPr lang="tr-TR" sz="2400" dirty="0" smtClean="0"/>
              <a:t>b) Geri </a:t>
            </a:r>
            <a:r>
              <a:rPr lang="tr-TR" sz="2400" dirty="0" err="1" smtClean="0"/>
              <a:t>dönülmezlik</a:t>
            </a:r>
            <a:endParaRPr lang="tr-TR" sz="2400" dirty="0" smtClean="0"/>
          </a:p>
          <a:p>
            <a:r>
              <a:rPr lang="tr-TR" sz="2400" dirty="0" smtClean="0"/>
              <a:t>c) İşlevsizlik, olarak özetlenmiştir.</a:t>
            </a:r>
          </a:p>
          <a:p>
            <a:endParaRPr lang="tr-TR" sz="2400" dirty="0" smtClean="0"/>
          </a:p>
          <a:p>
            <a:pPr marL="201168" lvl="1" indent="0">
              <a:buNone/>
            </a:pPr>
            <a:r>
              <a:rPr lang="tr-TR" sz="2000" dirty="0" smtClean="0"/>
              <a:t>	Çocukların ölümü anlama kapasiteleri duygusal olgunluk düzeyleriyle doğrudan ilişkilidir.</a:t>
            </a:r>
          </a:p>
          <a:p>
            <a:endParaRPr lang="tr-TR" sz="2400" dirty="0"/>
          </a:p>
        </p:txBody>
      </p:sp>
    </p:spTree>
    <p:extLst>
      <p:ext uri="{BB962C8B-B14F-4D97-AF65-F5344CB8AC3E}">
        <p14:creationId xmlns:p14="http://schemas.microsoft.com/office/powerpoint/2010/main" val="11249460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97280" y="286603"/>
            <a:ext cx="10058400" cy="756385"/>
          </a:xfrm>
        </p:spPr>
        <p:txBody>
          <a:bodyPr/>
          <a:lstStyle/>
          <a:p>
            <a:r>
              <a:rPr lang="tr-TR" b="1" dirty="0" smtClean="0">
                <a:solidFill>
                  <a:srgbClr val="C00000"/>
                </a:solidFill>
              </a:rPr>
              <a:t>Küçük Çocuklar İçin Ölüm Ne Demektir?</a:t>
            </a:r>
            <a:endParaRPr lang="tr-TR" b="1" dirty="0">
              <a:solidFill>
                <a:srgbClr val="C00000"/>
              </a:solidFill>
            </a:endParaRPr>
          </a:p>
        </p:txBody>
      </p:sp>
      <p:sp>
        <p:nvSpPr>
          <p:cNvPr id="3" name="İçerik Yer Tutucusu 2"/>
          <p:cNvSpPr>
            <a:spLocks noGrp="1"/>
          </p:cNvSpPr>
          <p:nvPr>
            <p:ph idx="1"/>
          </p:nvPr>
        </p:nvSpPr>
        <p:spPr>
          <a:xfrm>
            <a:off x="557213" y="1257301"/>
            <a:ext cx="10598467" cy="4611794"/>
          </a:xfrm>
        </p:spPr>
        <p:txBody>
          <a:bodyPr>
            <a:normAutofit/>
          </a:bodyPr>
          <a:lstStyle/>
          <a:p>
            <a:pPr marL="0" indent="0">
              <a:lnSpc>
                <a:spcPct val="150000"/>
              </a:lnSpc>
              <a:buNone/>
            </a:pPr>
            <a:r>
              <a:rPr lang="tr-TR" dirty="0" smtClean="0"/>
              <a:t>	Çocuklar, tekrarlayan olaylara alışık olduklarından ölümün bir son olduğunu kavramakta güçlük çekerler. Onlar her sabah kalkarlar, anaokuluna giderler, her akşam eve dönerler ve ertesi sabah yine aynı şeyleri yaparlar. Hayat böyle kendini tekrar ederken, ölen kişinin neden geri gelmediğini anlamak onlar için çok güçtür. Zaman kavramı çocuklarda yavaş yavaş değişir ve değiştikçe zamanı geçmişten şimdiye, şimdiden geleceğe uzanan düz bir çizgi gibi algılamaya başlarlar.</a:t>
            </a:r>
          </a:p>
          <a:p>
            <a:pPr marL="0" lvl="0" indent="0">
              <a:lnSpc>
                <a:spcPct val="150000"/>
              </a:lnSpc>
              <a:buNone/>
            </a:pPr>
            <a:r>
              <a:rPr lang="tr-TR" dirty="0" smtClean="0">
                <a:solidFill>
                  <a:prstClr val="black"/>
                </a:solidFill>
              </a:rPr>
              <a:t>	Çok </a:t>
            </a:r>
            <a:r>
              <a:rPr lang="tr-TR" dirty="0">
                <a:solidFill>
                  <a:prstClr val="black"/>
                </a:solidFill>
              </a:rPr>
              <a:t>küçük çocuklar için ölüm, gündelik hayatta var olan birinin artık orada olmaması kadar basit bir anlama gelir: “Baba öldü, baba </a:t>
            </a:r>
            <a:r>
              <a:rPr lang="tr-TR" dirty="0" err="1" smtClean="0">
                <a:solidFill>
                  <a:prstClr val="black"/>
                </a:solidFill>
              </a:rPr>
              <a:t>gitti.Anne</a:t>
            </a:r>
            <a:r>
              <a:rPr lang="tr-TR" dirty="0" smtClean="0">
                <a:solidFill>
                  <a:prstClr val="black"/>
                </a:solidFill>
              </a:rPr>
              <a:t> </a:t>
            </a:r>
            <a:r>
              <a:rPr lang="tr-TR" dirty="0">
                <a:solidFill>
                  <a:prstClr val="black"/>
                </a:solidFill>
              </a:rPr>
              <a:t>hayatta, anne burada”. Zaman içerisinde, çocuk ölen kişinin geri dönmediğini fark ettikçe, ölümün bir son olduğunu </a:t>
            </a:r>
            <a:r>
              <a:rPr lang="tr-TR" dirty="0" smtClean="0">
                <a:solidFill>
                  <a:prstClr val="black"/>
                </a:solidFill>
              </a:rPr>
              <a:t>anlar.</a:t>
            </a:r>
            <a:endParaRPr lang="tr-TR" dirty="0">
              <a:solidFill>
                <a:prstClr val="black"/>
              </a:solidFill>
            </a:endParaRPr>
          </a:p>
          <a:p>
            <a:pPr>
              <a:lnSpc>
                <a:spcPct val="150000"/>
              </a:lnSpc>
            </a:pPr>
            <a:endParaRPr lang="tr-TR" dirty="0"/>
          </a:p>
        </p:txBody>
      </p:sp>
    </p:spTree>
    <p:extLst>
      <p:ext uri="{BB962C8B-B14F-4D97-AF65-F5344CB8AC3E}">
        <p14:creationId xmlns:p14="http://schemas.microsoft.com/office/powerpoint/2010/main" val="17511060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00050" y="286603"/>
            <a:ext cx="10755630" cy="1450757"/>
          </a:xfrm>
        </p:spPr>
        <p:txBody>
          <a:bodyPr>
            <a:noAutofit/>
          </a:bodyPr>
          <a:lstStyle/>
          <a:p>
            <a:pPr>
              <a:lnSpc>
                <a:spcPct val="150000"/>
              </a:lnSpc>
            </a:pPr>
            <a:r>
              <a:rPr lang="tr-TR" sz="3200" b="1" dirty="0" smtClean="0">
                <a:solidFill>
                  <a:srgbClr val="C00000"/>
                </a:solidFill>
              </a:rPr>
              <a:t>Küçük Çocuklar Kayba Nasıl Tepki Verirler? </a:t>
            </a:r>
            <a:br>
              <a:rPr lang="tr-TR" sz="3200" b="1" dirty="0" smtClean="0">
                <a:solidFill>
                  <a:srgbClr val="C00000"/>
                </a:solidFill>
              </a:rPr>
            </a:br>
            <a:r>
              <a:rPr lang="tr-TR" sz="3200" b="1" dirty="0" smtClean="0">
                <a:solidFill>
                  <a:srgbClr val="C00000"/>
                </a:solidFill>
              </a:rPr>
              <a:t>Kaybın Hemen Ardından Görülen Tepkiler</a:t>
            </a:r>
            <a:endParaRPr lang="tr-TR" sz="3200" b="1" dirty="0">
              <a:solidFill>
                <a:srgbClr val="C00000"/>
              </a:solidFill>
            </a:endParaRPr>
          </a:p>
        </p:txBody>
      </p:sp>
      <p:sp>
        <p:nvSpPr>
          <p:cNvPr id="3" name="İçerik Yer Tutucusu 2"/>
          <p:cNvSpPr>
            <a:spLocks noGrp="1"/>
          </p:cNvSpPr>
          <p:nvPr>
            <p:ph idx="1"/>
          </p:nvPr>
        </p:nvSpPr>
        <p:spPr>
          <a:xfrm>
            <a:off x="500063" y="1900238"/>
            <a:ext cx="10655617" cy="3968856"/>
          </a:xfrm>
        </p:spPr>
        <p:txBody>
          <a:bodyPr>
            <a:normAutofit/>
          </a:bodyPr>
          <a:lstStyle/>
          <a:p>
            <a:pPr marL="201168" lvl="1" indent="0" algn="just">
              <a:lnSpc>
                <a:spcPct val="150000"/>
              </a:lnSpc>
              <a:buNone/>
            </a:pPr>
            <a:r>
              <a:rPr lang="tr-TR" sz="2400" dirty="0" smtClean="0"/>
              <a:t>	Çocukların, birisinin kaybı karşısında tepkileri çok çeşitli olabilmektedir. Birinin öldüğünü öğrenen çocuklar, ya hiç tepki vermeyebilir; ya da çok ciddi duygusal patlamalar da gösterebilirler. Bazıları duruma yüksek sesle isyan edebilir, bağırabilir, ağlayabilir, hatta haberi veren kişiye öfkeyle vurmak isteyebilir. Bazıları da duydukları habere o kadar tepkisiz kalırlar ki, haberi veren kişi, çocuğun söylenenleri duymadığını sanarak söylediklerini tekrar etme ihtiyacı duyabilir.</a:t>
            </a:r>
            <a:endParaRPr lang="tr-TR" sz="2400" dirty="0"/>
          </a:p>
        </p:txBody>
      </p:sp>
    </p:spTree>
    <p:extLst>
      <p:ext uri="{BB962C8B-B14F-4D97-AF65-F5344CB8AC3E}">
        <p14:creationId xmlns:p14="http://schemas.microsoft.com/office/powerpoint/2010/main" val="466928042"/>
      </p:ext>
    </p:extLst>
  </p:cSld>
  <p:clrMapOvr>
    <a:masterClrMapping/>
  </p:clrMapOvr>
</p:sld>
</file>

<file path=ppt/theme/theme1.xml><?xml version="1.0" encoding="utf-8"?>
<a:theme xmlns:a="http://schemas.openxmlformats.org/drawingml/2006/main" name="Geçmişe bakış">
  <a:themeElements>
    <a:clrScheme name="Geçmişe bakış">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Geçmişe bakış">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eçmişe bakış">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02006FA4-1611-4B07-AF7F-85CF6D20EB3E}"/>
    </a:ext>
  </a:extLst>
</a:theme>
</file>

<file path=ppt/theme/theme2.xml><?xml version="1.0" encoding="utf-8"?>
<a:theme xmlns:a="http://schemas.openxmlformats.org/drawingml/2006/main" name="1_Geçmişe bakış">
  <a:themeElements>
    <a:clrScheme name="Geçmişe bakış">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Geçmişe bakış">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eçmişe bakış">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1049</TotalTime>
  <Words>775</Words>
  <Application>Microsoft Office PowerPoint</Application>
  <PresentationFormat>Geniş ekran</PresentationFormat>
  <Paragraphs>135</Paragraphs>
  <Slides>30</Slides>
  <Notes>0</Notes>
  <HiddenSlides>0</HiddenSlides>
  <MMClips>0</MMClips>
  <ScaleCrop>false</ScaleCrop>
  <HeadingPairs>
    <vt:vector size="6" baseType="variant">
      <vt:variant>
        <vt:lpstr>Kullanılan Yazı Tipleri</vt:lpstr>
      </vt:variant>
      <vt:variant>
        <vt:i4>6</vt:i4>
      </vt:variant>
      <vt:variant>
        <vt:lpstr>Tema</vt:lpstr>
      </vt:variant>
      <vt:variant>
        <vt:i4>2</vt:i4>
      </vt:variant>
      <vt:variant>
        <vt:lpstr>Slayt Başlıkları</vt:lpstr>
      </vt:variant>
      <vt:variant>
        <vt:i4>30</vt:i4>
      </vt:variant>
    </vt:vector>
  </HeadingPairs>
  <TitlesOfParts>
    <vt:vector size="38" baseType="lpstr">
      <vt:lpstr>Calibri</vt:lpstr>
      <vt:lpstr>Calibri Light</vt:lpstr>
      <vt:lpstr>Gill Sans MT</vt:lpstr>
      <vt:lpstr>TeXGyrePagella</vt:lpstr>
      <vt:lpstr>Trebuchet MS</vt:lpstr>
      <vt:lpstr>Wingdings</vt:lpstr>
      <vt:lpstr>Geçmişe bakış</vt:lpstr>
      <vt:lpstr>1_Geçmişe bakış</vt:lpstr>
      <vt:lpstr>PowerPoint Sunusu</vt:lpstr>
      <vt:lpstr>     YAS NEDİR? </vt:lpstr>
      <vt:lpstr>Yas tepkileri</vt:lpstr>
      <vt:lpstr>inkar</vt:lpstr>
      <vt:lpstr>depresyon</vt:lpstr>
      <vt:lpstr>Yası etkileyen değişkenler/risk faktörleri</vt:lpstr>
      <vt:lpstr>Gelişimsel olarak çocuklarda ve ergenlerde ölüm kavramı</vt:lpstr>
      <vt:lpstr>Küçük Çocuklar İçin Ölüm Ne Demektir?</vt:lpstr>
      <vt:lpstr>Küçük Çocuklar Kayba Nasıl Tepki Verirler?  Kaybın Hemen Ardından Görülen Tepkiler</vt:lpstr>
      <vt:lpstr>Gelişimsel Evrelere Göre Çocuklarda  Ölüm Algısı</vt:lpstr>
      <vt:lpstr>Erken Çocukluk Dönemi (1-3 Yaş)</vt:lpstr>
      <vt:lpstr>Okul Öncesi Dönem  (3-6 Yaş)</vt:lpstr>
      <vt:lpstr> Okul Dönemi (6-12 Yaş)  </vt:lpstr>
      <vt:lpstr>   Ergenlik Dönemi (12-18 Yaş) </vt:lpstr>
      <vt:lpstr>Çocuk ve ergenlerde yas tepkileri ve belirtileri</vt:lpstr>
      <vt:lpstr>Çocukların Yas Tepkileri</vt:lpstr>
      <vt:lpstr>Çocukların Yas Tepkileri</vt:lpstr>
      <vt:lpstr> Çocuğu Yas Yaşayan Anne Babalara Yönelik Öneriler</vt:lpstr>
      <vt:lpstr>Çocuğu Yas Yaşayan Anne Babalara Yönelik Öneriler</vt:lpstr>
      <vt:lpstr>Çocuğu Yas Yaşayan Anne Babalara Yönelik Öneriler</vt:lpstr>
      <vt:lpstr>Çocuğu Yas Yaşayan Anne Babalara Yönelik Öneriler</vt:lpstr>
      <vt:lpstr>Çocuğu Yas Yaşayan Anne Babalara Yönelik Öneriler</vt:lpstr>
      <vt:lpstr>Çocuğu Yas Yaşayan Anne Babalara Yönelik Öneriler</vt:lpstr>
      <vt:lpstr>Açık ve Dürüst İletişim </vt:lpstr>
      <vt:lpstr>Karışıklıktan Kaçının </vt:lpstr>
      <vt:lpstr>Düşüncelerin Kavranması İçin Zaman Tanıyın </vt:lpstr>
      <vt:lpstr>Kaybı Bir Gerçek Haline Getirin </vt:lpstr>
      <vt:lpstr>Evde, Okulda, Kreşte Devamlılık </vt:lpstr>
      <vt:lpstr>Çocuğun Anne ve Babasının Ölmesinden ya da Kendi Ölümünden Korktuğu Durumlarda Kaygısını Azaltmak İçin:</vt:lpstr>
      <vt:lpstr>Çocuğun Muhtemel Suçluluk Duygularını Ortadan Kaldırmasına Yardım Etmek İçin:</vt:lpstr>
    </vt:vector>
  </TitlesOfParts>
  <Company>Silentall Unattended Installer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YAS NEDİR?</dc:title>
  <dc:creator>ronaldinho424</dc:creator>
  <cp:lastModifiedBy>ronaldinho424</cp:lastModifiedBy>
  <cp:revision>40</cp:revision>
  <dcterms:created xsi:type="dcterms:W3CDTF">2022-03-22T10:16:03Z</dcterms:created>
  <dcterms:modified xsi:type="dcterms:W3CDTF">2022-03-31T08:32:04Z</dcterms:modified>
</cp:coreProperties>
</file>