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64"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4EB15BA-9132-4787-9552-F5298AEEC816}" type="datetimeFigureOut">
              <a:rPr lang="tr-TR" smtClean="0"/>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8467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4EB15BA-9132-4787-9552-F5298AEEC816}" type="datetimeFigureOut">
              <a:rPr lang="tr-TR" smtClean="0"/>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393472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4EB15BA-9132-4787-9552-F5298AEEC816}" type="datetimeFigureOut">
              <a:rPr lang="tr-TR" smtClean="0"/>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1053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4EB15BA-9132-4787-9552-F5298AEEC816}" type="datetimeFigureOut">
              <a:rPr lang="tr-TR" smtClean="0"/>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3265100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4EB15BA-9132-4787-9552-F5298AEEC816}" type="datetimeFigureOut">
              <a:rPr lang="tr-TR" smtClean="0"/>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504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4EB15BA-9132-4787-9552-F5298AEEC816}" type="datetimeFigureOut">
              <a:rPr lang="tr-TR" smtClean="0"/>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613338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4EB15BA-9132-4787-9552-F5298AEEC816}" type="datetimeFigureOut">
              <a:rPr lang="tr-TR" smtClean="0"/>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3380467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4EB15BA-9132-4787-9552-F5298AEEC816}" type="datetimeFigureOut">
              <a:rPr lang="tr-TR" smtClean="0"/>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49790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4EB15BA-9132-4787-9552-F5298AEEC816}" type="datetimeFigureOut">
              <a:rPr lang="tr-TR" smtClean="0"/>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273597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4EB15BA-9132-4787-9552-F5298AEEC816}" type="datetimeFigureOut">
              <a:rPr lang="tr-TR" smtClean="0"/>
              <a:t>25.3.2022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221740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4EB15BA-9132-4787-9552-F5298AEEC816}" type="datetimeFigureOut">
              <a:rPr lang="tr-TR" smtClean="0"/>
              <a:t>25.3.2022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33328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4EB15BA-9132-4787-9552-F5298AEEC816}" type="datetimeFigureOut">
              <a:rPr lang="tr-TR" smtClean="0"/>
              <a:t>25.3.2022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247411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4EB15BA-9132-4787-9552-F5298AEEC816}" type="datetimeFigureOut">
              <a:rPr lang="tr-TR" smtClean="0"/>
              <a:t>25.3.2022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167410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B15BA-9132-4787-9552-F5298AEEC816}" type="datetimeFigureOut">
              <a:rPr lang="tr-TR" smtClean="0"/>
              <a:t>25.3.2022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229637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4EB15BA-9132-4787-9552-F5298AEEC816}" type="datetimeFigureOut">
              <a:rPr lang="tr-TR" smtClean="0"/>
              <a:t>25.3.2022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270179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4EB15BA-9132-4787-9552-F5298AEEC816}" type="datetimeFigureOut">
              <a:rPr lang="tr-TR" smtClean="0"/>
              <a:t>25.3.2022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EAF7D4-4727-4FB3-B3CD-776905EF60B7}" type="slidenum">
              <a:rPr lang="tr-TR" smtClean="0"/>
              <a:t>‹#›</a:t>
            </a:fld>
            <a:endParaRPr lang="tr-TR"/>
          </a:p>
        </p:txBody>
      </p:sp>
    </p:spTree>
    <p:extLst>
      <p:ext uri="{BB962C8B-B14F-4D97-AF65-F5344CB8AC3E}">
        <p14:creationId xmlns:p14="http://schemas.microsoft.com/office/powerpoint/2010/main" val="412376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EB15BA-9132-4787-9552-F5298AEEC816}" type="datetimeFigureOut">
              <a:rPr lang="tr-TR" smtClean="0"/>
              <a:t>25.3.2022</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3EAF7D4-4727-4FB3-B3CD-776905EF60B7}" type="slidenum">
              <a:rPr lang="tr-TR" smtClean="0"/>
              <a:t>‹#›</a:t>
            </a:fld>
            <a:endParaRPr lang="tr-TR"/>
          </a:p>
        </p:txBody>
      </p:sp>
    </p:spTree>
    <p:extLst>
      <p:ext uri="{BB962C8B-B14F-4D97-AF65-F5344CB8AC3E}">
        <p14:creationId xmlns:p14="http://schemas.microsoft.com/office/powerpoint/2010/main" val="10005042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7067" y="396999"/>
            <a:ext cx="2520701" cy="2520701"/>
          </a:xfrm>
          <a:prstGeom prst="rect">
            <a:avLst/>
          </a:prstGeom>
        </p:spPr>
      </p:pic>
      <p:sp>
        <p:nvSpPr>
          <p:cNvPr id="5" name="Dikdörtgen 4"/>
          <p:cNvSpPr/>
          <p:nvPr/>
        </p:nvSpPr>
        <p:spPr>
          <a:xfrm>
            <a:off x="4027769" y="614362"/>
            <a:ext cx="5687732" cy="1287981"/>
          </a:xfrm>
          <a:prstGeom prst="rect">
            <a:avLst/>
          </a:prstGeom>
        </p:spPr>
        <p:txBody>
          <a:bodyPr wrap="square">
            <a:spAutoFit/>
          </a:bodyPr>
          <a:lstStyle/>
          <a:p>
            <a:pPr>
              <a:lnSpc>
                <a:spcPct val="150000"/>
              </a:lnSpc>
            </a:pPr>
            <a:r>
              <a:rPr lang="tr-TR" b="1" dirty="0" smtClean="0">
                <a:solidFill>
                  <a:srgbClr val="002060"/>
                </a:solidFill>
              </a:rPr>
              <a:t>Adres    </a:t>
            </a:r>
            <a:r>
              <a:rPr lang="tr-TR" dirty="0" smtClean="0"/>
              <a:t>: </a:t>
            </a:r>
            <a:r>
              <a:rPr lang="sv-SE" dirty="0" smtClean="0"/>
              <a:t>Pınar</a:t>
            </a:r>
            <a:r>
              <a:rPr lang="sv-SE" dirty="0"/>
              <a:t>, 74041. Sk. 2-1, 01160 </a:t>
            </a:r>
            <a:r>
              <a:rPr lang="sv-SE" dirty="0" smtClean="0"/>
              <a:t>Seyhan/Adana</a:t>
            </a:r>
            <a:endParaRPr lang="tr-TR" dirty="0" smtClean="0"/>
          </a:p>
          <a:p>
            <a:pPr>
              <a:lnSpc>
                <a:spcPct val="150000"/>
              </a:lnSpc>
            </a:pPr>
            <a:r>
              <a:rPr lang="tr-TR" b="1" dirty="0" smtClean="0">
                <a:solidFill>
                  <a:srgbClr val="002060"/>
                </a:solidFill>
              </a:rPr>
              <a:t>Telefon</a:t>
            </a:r>
            <a:r>
              <a:rPr lang="tr-TR" dirty="0" smtClean="0"/>
              <a:t> : (0322) 457 87 13 </a:t>
            </a:r>
          </a:p>
          <a:p>
            <a:pPr>
              <a:lnSpc>
                <a:spcPct val="150000"/>
              </a:lnSpc>
            </a:pPr>
            <a:r>
              <a:rPr lang="tr-TR" dirty="0" smtClean="0"/>
              <a:t>      Seyhan Ram</a:t>
            </a:r>
            <a:endParaRPr lang="tr-TR" dirty="0"/>
          </a:p>
        </p:txBody>
      </p:sp>
      <p:pic>
        <p:nvPicPr>
          <p:cNvPr id="6" name="Resim 5"/>
          <p:cNvPicPr>
            <a:picLocks noChangeAspect="1"/>
          </p:cNvPicPr>
          <p:nvPr/>
        </p:nvPicPr>
        <p:blipFill>
          <a:blip r:embed="rId3"/>
          <a:stretch>
            <a:fillRect/>
          </a:stretch>
        </p:blipFill>
        <p:spPr>
          <a:xfrm>
            <a:off x="4132124" y="1504936"/>
            <a:ext cx="298730" cy="304826"/>
          </a:xfrm>
          <a:prstGeom prst="rect">
            <a:avLst/>
          </a:prstGeom>
        </p:spPr>
      </p:pic>
      <p:pic>
        <p:nvPicPr>
          <p:cNvPr id="7" name="image9.png"/>
          <p:cNvPicPr/>
          <p:nvPr/>
        </p:nvPicPr>
        <p:blipFill rotWithShape="1">
          <a:blip r:embed="rId4" cstate="print"/>
          <a:srcRect b="52000"/>
          <a:stretch/>
        </p:blipFill>
        <p:spPr>
          <a:xfrm>
            <a:off x="3284818" y="3657600"/>
            <a:ext cx="6430683" cy="1457325"/>
          </a:xfrm>
          <a:prstGeom prst="rect">
            <a:avLst/>
          </a:prstGeom>
        </p:spPr>
      </p:pic>
    </p:spTree>
    <p:extLst>
      <p:ext uri="{BB962C8B-B14F-4D97-AF65-F5344CB8AC3E}">
        <p14:creationId xmlns:p14="http://schemas.microsoft.com/office/powerpoint/2010/main" val="1513747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lnSpc>
                <a:spcPct val="150000"/>
              </a:lnSpc>
              <a:buNone/>
            </a:pPr>
            <a:r>
              <a:rPr lang="tr-TR" dirty="0" smtClean="0"/>
              <a:t>	Bireyler </a:t>
            </a:r>
            <a:r>
              <a:rPr lang="tr-TR" dirty="0"/>
              <a:t>yaşamları boyunca birden fazla kayıp ya da kayıp yaratacak durumlarla karşı karşıya kalabilmektedir. Örneğin sevilen, değer verilen birinin kaybı, iş kaybı, ilişki kaybı, organ kaybı, önemli bir eşyanın kaybı ve düşüncelerin, değerlerin kaybı gibi durumlar. Bu kayıp durumları kişilerin hayatında önemli etkiler bırakabilir. Kişilerin duygusal, düşünsel, davranışsal ve fizyolojik tepkiler geliştirmesine neden olabilmektedir.</a:t>
            </a:r>
          </a:p>
        </p:txBody>
      </p:sp>
      <p:pic>
        <p:nvPicPr>
          <p:cNvPr id="4" name="Resim 3"/>
          <p:cNvPicPr>
            <a:picLocks noChangeAspect="1"/>
          </p:cNvPicPr>
          <p:nvPr/>
        </p:nvPicPr>
        <p:blipFill>
          <a:blip r:embed="rId2"/>
          <a:stretch>
            <a:fillRect/>
          </a:stretch>
        </p:blipFill>
        <p:spPr>
          <a:xfrm>
            <a:off x="677334" y="257176"/>
            <a:ext cx="8596668" cy="1085849"/>
          </a:xfrm>
          <a:prstGeom prst="rect">
            <a:avLst/>
          </a:prstGeom>
          <a:solidFill>
            <a:srgbClr val="00B0F0"/>
          </a:solidFill>
        </p:spPr>
      </p:pic>
      <p:pic>
        <p:nvPicPr>
          <p:cNvPr id="5" name="Resim 4"/>
          <p:cNvPicPr>
            <a:picLocks noChangeAspect="1"/>
          </p:cNvPicPr>
          <p:nvPr/>
        </p:nvPicPr>
        <p:blipFill>
          <a:blip r:embed="rId3"/>
          <a:stretch>
            <a:fillRect/>
          </a:stretch>
        </p:blipFill>
        <p:spPr>
          <a:xfrm>
            <a:off x="6654627" y="4643438"/>
            <a:ext cx="2619375" cy="221456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331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643063"/>
            <a:ext cx="4623329" cy="4629150"/>
          </a:xfrm>
        </p:spPr>
        <p:txBody>
          <a:bodyPr>
            <a:normAutofit/>
          </a:bodyPr>
          <a:lstStyle/>
          <a:p>
            <a:pPr marL="0" indent="0" algn="just">
              <a:lnSpc>
                <a:spcPct val="150000"/>
              </a:lnSpc>
              <a:buNone/>
            </a:pPr>
            <a:r>
              <a:rPr lang="tr-TR" sz="2000" dirty="0" smtClean="0"/>
              <a:t>	Yas</a:t>
            </a:r>
            <a:r>
              <a:rPr lang="tr-TR" sz="2000" dirty="0"/>
              <a:t>, kayba karşı gelişen doğal bir tepki olup hastalık değildir. İnsan yaşamının doğal bir sonucu olan ölüm olgusu hem bireyler için hem de toplum için oldukça önemlidir. Çünkü insan yaşamında ölümün kendisi, ölümün gerçek olması insanı derinden etkileyebilmektedir.</a:t>
            </a:r>
          </a:p>
        </p:txBody>
      </p:sp>
      <p:pic>
        <p:nvPicPr>
          <p:cNvPr id="4" name="Resim 3"/>
          <p:cNvPicPr>
            <a:picLocks noChangeAspect="1"/>
          </p:cNvPicPr>
          <p:nvPr/>
        </p:nvPicPr>
        <p:blipFill>
          <a:blip r:embed="rId2"/>
          <a:stretch>
            <a:fillRect/>
          </a:stretch>
        </p:blipFill>
        <p:spPr>
          <a:xfrm>
            <a:off x="677334" y="214646"/>
            <a:ext cx="8596105" cy="1085182"/>
          </a:xfrm>
          <a:prstGeom prst="rect">
            <a:avLst/>
          </a:prstGeom>
        </p:spPr>
      </p:pic>
      <p:pic>
        <p:nvPicPr>
          <p:cNvPr id="5" name="Resim 4"/>
          <p:cNvPicPr>
            <a:picLocks noChangeAspect="1"/>
          </p:cNvPicPr>
          <p:nvPr/>
        </p:nvPicPr>
        <p:blipFill>
          <a:blip r:embed="rId3"/>
          <a:stretch>
            <a:fillRect/>
          </a:stretch>
        </p:blipFill>
        <p:spPr>
          <a:xfrm>
            <a:off x="6491288" y="3957638"/>
            <a:ext cx="2463260" cy="2304000"/>
          </a:xfrm>
          <a:prstGeom prst="rect">
            <a:avLst/>
          </a:prstGeom>
        </p:spPr>
      </p:pic>
    </p:spTree>
    <p:extLst>
      <p:ext uri="{BB962C8B-B14F-4D97-AF65-F5344CB8AC3E}">
        <p14:creationId xmlns:p14="http://schemas.microsoft.com/office/powerpoint/2010/main" val="2693270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557339"/>
            <a:ext cx="8596668" cy="4484024"/>
          </a:xfrm>
        </p:spPr>
        <p:txBody>
          <a:bodyPr/>
          <a:lstStyle/>
          <a:p>
            <a:pPr marL="0" indent="0" algn="just">
              <a:lnSpc>
                <a:spcPct val="150000"/>
              </a:lnSpc>
              <a:buNone/>
            </a:pPr>
            <a:r>
              <a:rPr lang="tr-TR" dirty="0" smtClean="0"/>
              <a:t>	Yas</a:t>
            </a:r>
            <a:r>
              <a:rPr lang="tr-TR" dirty="0"/>
              <a:t>, sevilen ve değer verilen bir kişinin yaşamını yitirmesi sonucu o kişiden yoksun kalınmasından dolayı yaşanan duyguların dışa vurulmuş bir hâlidir. Yasa daha genel olarak bakılırsa, kişinin sevdiği bir yakınının hayatını kaybetmesine vermiş olduğu fiziksel, bilişsel, duygusal ve </a:t>
            </a:r>
            <a:r>
              <a:rPr lang="tr-TR" dirty="0" smtClean="0"/>
              <a:t>davranışsal tepkilerin </a:t>
            </a:r>
            <a:r>
              <a:rPr lang="tr-TR" dirty="0"/>
              <a:t>tümüdür. Ayrıca yas, kaybedilen kişi ile ilgili bitirilmemiş planları, istekleri, arzuları ve hayalleri de içermektedir. Kayıp sonrası bireylerde şiddet ve süresi dikkate alınarak normal kabul edilen fiziksel ve psikolojik bazı tepkiler olur</a:t>
            </a:r>
          </a:p>
          <a:p>
            <a:pPr marL="0" indent="0" algn="just">
              <a:lnSpc>
                <a:spcPct val="150000"/>
              </a:lnSpc>
              <a:buNone/>
            </a:pPr>
            <a:endParaRPr lang="tr-TR" dirty="0"/>
          </a:p>
        </p:txBody>
      </p:sp>
      <p:pic>
        <p:nvPicPr>
          <p:cNvPr id="4" name="Resim 3"/>
          <p:cNvPicPr>
            <a:picLocks noChangeAspect="1"/>
          </p:cNvPicPr>
          <p:nvPr/>
        </p:nvPicPr>
        <p:blipFill>
          <a:blip r:embed="rId2"/>
          <a:stretch>
            <a:fillRect/>
          </a:stretch>
        </p:blipFill>
        <p:spPr>
          <a:xfrm>
            <a:off x="677334" y="243222"/>
            <a:ext cx="8596105" cy="985503"/>
          </a:xfrm>
          <a:prstGeom prst="rect">
            <a:avLst/>
          </a:prstGeom>
        </p:spPr>
      </p:pic>
      <p:pic>
        <p:nvPicPr>
          <p:cNvPr id="5" name="Resim 4"/>
          <p:cNvPicPr>
            <a:picLocks noChangeAspect="1"/>
          </p:cNvPicPr>
          <p:nvPr/>
        </p:nvPicPr>
        <p:blipFill>
          <a:blip r:embed="rId3"/>
          <a:stretch>
            <a:fillRect/>
          </a:stretch>
        </p:blipFill>
        <p:spPr>
          <a:xfrm>
            <a:off x="3572830" y="4957762"/>
            <a:ext cx="2805112" cy="1685925"/>
          </a:xfrm>
          <a:prstGeom prst="rect">
            <a:avLst/>
          </a:prstGeom>
        </p:spPr>
      </p:pic>
    </p:spTree>
    <p:extLst>
      <p:ext uri="{BB962C8B-B14F-4D97-AF65-F5344CB8AC3E}">
        <p14:creationId xmlns:p14="http://schemas.microsoft.com/office/powerpoint/2010/main" val="3363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343025"/>
            <a:ext cx="8596668" cy="4698337"/>
          </a:xfrm>
        </p:spPr>
        <p:txBody>
          <a:bodyPr/>
          <a:lstStyle/>
          <a:p>
            <a:pPr marL="0" indent="0" algn="just">
              <a:buNone/>
            </a:pPr>
            <a:r>
              <a:rPr lang="tr-TR" dirty="0" smtClean="0"/>
              <a:t>	Kişisel </a:t>
            </a:r>
            <a:r>
              <a:rPr lang="tr-TR" dirty="0"/>
              <a:t>farklılıklardan ve kültürel etkilerden dolayı tepkilerde çeşitlilik olabilmekle birlikte genelde ortak tepkiler olarak tanımlanabilecekler aşağıdaki tabloda özetlenmiştir:</a:t>
            </a:r>
          </a:p>
        </p:txBody>
      </p:sp>
      <p:pic>
        <p:nvPicPr>
          <p:cNvPr id="4" name="Resim 3"/>
          <p:cNvPicPr>
            <a:picLocks noChangeAspect="1"/>
          </p:cNvPicPr>
          <p:nvPr/>
        </p:nvPicPr>
        <p:blipFill>
          <a:blip r:embed="rId2"/>
          <a:stretch>
            <a:fillRect/>
          </a:stretch>
        </p:blipFill>
        <p:spPr>
          <a:xfrm>
            <a:off x="677334" y="191981"/>
            <a:ext cx="8596105" cy="987638"/>
          </a:xfrm>
          <a:prstGeom prst="rect">
            <a:avLst/>
          </a:prstGeom>
        </p:spPr>
      </p:pic>
      <p:pic>
        <p:nvPicPr>
          <p:cNvPr id="5" name="Resim 4"/>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677334" y="2300288"/>
            <a:ext cx="8596105" cy="4536081"/>
          </a:xfrm>
          <a:prstGeom prst="rect">
            <a:avLst/>
          </a:prstGeom>
        </p:spPr>
      </p:pic>
    </p:spTree>
    <p:extLst>
      <p:ext uri="{BB962C8B-B14F-4D97-AF65-F5344CB8AC3E}">
        <p14:creationId xmlns:p14="http://schemas.microsoft.com/office/powerpoint/2010/main" val="175034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600201"/>
            <a:ext cx="4537604" cy="4441162"/>
          </a:xfrm>
        </p:spPr>
        <p:txBody>
          <a:bodyPr>
            <a:normAutofit/>
          </a:bodyPr>
          <a:lstStyle/>
          <a:p>
            <a:pPr marL="0" indent="0">
              <a:lnSpc>
                <a:spcPct val="150000"/>
              </a:lnSpc>
              <a:buNone/>
            </a:pPr>
            <a:r>
              <a:rPr lang="tr-TR" sz="2000" dirty="0"/>
              <a:t>-Kaybı yaşayan arkadaşınızın tepkileri paylaşılmalı, ona destek olunmalıdır.</a:t>
            </a:r>
          </a:p>
          <a:p>
            <a:pPr marL="0" indent="0">
              <a:lnSpc>
                <a:spcPct val="150000"/>
              </a:lnSpc>
              <a:buNone/>
            </a:pPr>
            <a:endParaRPr lang="tr-TR" sz="2000" dirty="0"/>
          </a:p>
          <a:p>
            <a:pPr marL="0" indent="0">
              <a:lnSpc>
                <a:spcPct val="150000"/>
              </a:lnSpc>
              <a:buNone/>
            </a:pPr>
            <a:r>
              <a:rPr lang="tr-TR" sz="2000" dirty="0"/>
              <a:t>-Korkuları ve/veya suçluluk duyguları hakkında</a:t>
            </a:r>
          </a:p>
          <a:p>
            <a:pPr marL="0" indent="0">
              <a:lnSpc>
                <a:spcPct val="150000"/>
              </a:lnSpc>
              <a:buNone/>
            </a:pPr>
            <a:r>
              <a:rPr lang="tr-TR" sz="2000" dirty="0"/>
              <a:t>konuşulmalıdır, üzülmesin diye çaba sarf edilmemeli aksine üzüntüsüne ortak olunmalıdır.</a:t>
            </a:r>
          </a:p>
          <a:p>
            <a:pPr marL="0" indent="0">
              <a:lnSpc>
                <a:spcPct val="150000"/>
              </a:lnSpc>
              <a:buNone/>
            </a:pPr>
            <a:endParaRPr lang="tr-TR" sz="2000" dirty="0"/>
          </a:p>
        </p:txBody>
      </p:sp>
      <p:pic>
        <p:nvPicPr>
          <p:cNvPr id="4" name="Resim 3"/>
          <p:cNvPicPr>
            <a:picLocks noChangeAspect="1"/>
          </p:cNvPicPr>
          <p:nvPr/>
        </p:nvPicPr>
        <p:blipFill>
          <a:blip r:embed="rId2"/>
          <a:stretch>
            <a:fillRect/>
          </a:stretch>
        </p:blipFill>
        <p:spPr>
          <a:xfrm>
            <a:off x="677334" y="138063"/>
            <a:ext cx="8596668" cy="976361"/>
          </a:xfrm>
          <a:prstGeom prst="rect">
            <a:avLst/>
          </a:prstGeom>
          <a:solidFill>
            <a:srgbClr val="00B0F0"/>
          </a:solidFill>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870" y="1600201"/>
            <a:ext cx="3487132" cy="4441162"/>
          </a:xfrm>
          <a:prstGeom prst="rect">
            <a:avLst/>
          </a:prstGeom>
          <a:ln>
            <a:noFill/>
          </a:ln>
          <a:effectLst>
            <a:softEdge rad="112500"/>
          </a:effectLst>
        </p:spPr>
      </p:pic>
    </p:spTree>
    <p:extLst>
      <p:ext uri="{BB962C8B-B14F-4D97-AF65-F5344CB8AC3E}">
        <p14:creationId xmlns:p14="http://schemas.microsoft.com/office/powerpoint/2010/main" val="29983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500188"/>
            <a:ext cx="4909079" cy="4541175"/>
          </a:xfrm>
        </p:spPr>
        <p:txBody>
          <a:bodyPr>
            <a:noAutofit/>
          </a:bodyPr>
          <a:lstStyle/>
          <a:p>
            <a:pPr marL="0" indent="0" algn="just">
              <a:lnSpc>
                <a:spcPct val="150000"/>
              </a:lnSpc>
              <a:buNone/>
            </a:pPr>
            <a:r>
              <a:rPr lang="tr-TR" dirty="0"/>
              <a:t>-Kaybı takip eden dönemde arkadaşınızın günlük aktivitelerinde eskisi gibi devam etmesi için; kendinizin ve arkadaşınızın güçlü yanlarını keşfedin, zihnini meşgul edecek, kendisini iyi hissettirecek faaliyetleri birlikte yapın</a:t>
            </a:r>
            <a:r>
              <a:rPr lang="tr-TR" dirty="0" smtClean="0"/>
              <a:t>.</a:t>
            </a:r>
            <a:endParaRPr lang="tr-TR" dirty="0"/>
          </a:p>
          <a:p>
            <a:pPr marL="0" indent="0" algn="just">
              <a:lnSpc>
                <a:spcPct val="150000"/>
              </a:lnSpc>
              <a:buNone/>
            </a:pPr>
            <a:r>
              <a:rPr lang="tr-TR" dirty="0"/>
              <a:t>-Belli bir süre sonra arkadaşınızın şikâyetlerinde bir azalma olmaz ve aksine devam ederse veya artarsa öğretmenlerinize bu durumu bildirin.</a:t>
            </a:r>
          </a:p>
          <a:p>
            <a:pPr algn="just">
              <a:lnSpc>
                <a:spcPct val="150000"/>
              </a:lnSpc>
            </a:pPr>
            <a:endParaRPr lang="tr-TR" dirty="0"/>
          </a:p>
        </p:txBody>
      </p:sp>
      <p:pic>
        <p:nvPicPr>
          <p:cNvPr id="4" name="Resim 3"/>
          <p:cNvPicPr>
            <a:picLocks noChangeAspect="1"/>
          </p:cNvPicPr>
          <p:nvPr/>
        </p:nvPicPr>
        <p:blipFill>
          <a:blip r:embed="rId2"/>
          <a:stretch>
            <a:fillRect/>
          </a:stretch>
        </p:blipFill>
        <p:spPr>
          <a:xfrm>
            <a:off x="677334" y="126639"/>
            <a:ext cx="8596105" cy="975445"/>
          </a:xfrm>
          <a:prstGeom prst="rect">
            <a:avLst/>
          </a:prstGeom>
        </p:spPr>
      </p:pic>
      <p:pic>
        <p:nvPicPr>
          <p:cNvPr id="5" name="Resim 4"/>
          <p:cNvPicPr>
            <a:picLocks noChangeAspect="1"/>
          </p:cNvPicPr>
          <p:nvPr/>
        </p:nvPicPr>
        <p:blipFill>
          <a:blip r:embed="rId3"/>
          <a:stretch>
            <a:fillRect/>
          </a:stretch>
        </p:blipFill>
        <p:spPr>
          <a:xfrm>
            <a:off x="6192091" y="1718138"/>
            <a:ext cx="3752615" cy="25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3143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77334" y="190418"/>
            <a:ext cx="8596668" cy="1538369"/>
          </a:xfrm>
          <a:prstGeom prst="rect">
            <a:avLst/>
          </a:prstGeom>
          <a:solidFill>
            <a:srgbClr val="00B0F0"/>
          </a:solidFill>
        </p:spPr>
      </p:pic>
      <p:pic>
        <p:nvPicPr>
          <p:cNvPr id="6" name="Resim 5"/>
          <p:cNvPicPr>
            <a:picLocks noChangeAspect="1"/>
          </p:cNvPicPr>
          <p:nvPr/>
        </p:nvPicPr>
        <p:blipFill rotWithShape="1">
          <a:blip r:embed="rId3"/>
          <a:srcRect t="1" b="45614"/>
          <a:stretch/>
        </p:blipFill>
        <p:spPr>
          <a:xfrm>
            <a:off x="336769" y="1965006"/>
            <a:ext cx="8092856" cy="4248000"/>
          </a:xfrm>
          <a:prstGeom prst="rect">
            <a:avLst/>
          </a:prstGeom>
        </p:spPr>
      </p:pic>
      <p:pic>
        <p:nvPicPr>
          <p:cNvPr id="7" name="Resim 6"/>
          <p:cNvPicPr>
            <a:picLocks noChangeAspect="1"/>
          </p:cNvPicPr>
          <p:nvPr/>
        </p:nvPicPr>
        <p:blipFill>
          <a:blip r:embed="rId4"/>
          <a:stretch>
            <a:fillRect/>
          </a:stretch>
        </p:blipFill>
        <p:spPr>
          <a:xfrm rot="20594526">
            <a:off x="8235934" y="2911052"/>
            <a:ext cx="3384000" cy="1692000"/>
          </a:xfrm>
          <a:prstGeom prst="rect">
            <a:avLst/>
          </a:prstGeom>
          <a:ln>
            <a:noFill/>
          </a:ln>
          <a:effectLst>
            <a:softEdge rad="112500"/>
          </a:effectLst>
        </p:spPr>
      </p:pic>
    </p:spTree>
    <p:extLst>
      <p:ext uri="{BB962C8B-B14F-4D97-AF65-F5344CB8AC3E}">
        <p14:creationId xmlns:p14="http://schemas.microsoft.com/office/powerpoint/2010/main" val="591793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77334" y="197222"/>
            <a:ext cx="8596105" cy="1542422"/>
          </a:xfrm>
          <a:prstGeom prst="rect">
            <a:avLst/>
          </a:prstGeom>
        </p:spPr>
      </p:pic>
      <p:pic>
        <p:nvPicPr>
          <p:cNvPr id="5" name="Resim 4"/>
          <p:cNvPicPr>
            <a:picLocks noChangeAspect="1"/>
          </p:cNvPicPr>
          <p:nvPr/>
        </p:nvPicPr>
        <p:blipFill rotWithShape="1">
          <a:blip r:embed="rId3"/>
          <a:srcRect l="4080" t="53584" r="7205"/>
          <a:stretch/>
        </p:blipFill>
        <p:spPr>
          <a:xfrm>
            <a:off x="677334" y="2332499"/>
            <a:ext cx="6086476" cy="3176155"/>
          </a:xfrm>
          <a:prstGeom prst="rect">
            <a:avLst/>
          </a:prstGeom>
        </p:spPr>
      </p:pic>
      <p:pic>
        <p:nvPicPr>
          <p:cNvPr id="6" name="Resim 5"/>
          <p:cNvPicPr>
            <a:picLocks noChangeAspect="1"/>
          </p:cNvPicPr>
          <p:nvPr/>
        </p:nvPicPr>
        <p:blipFill>
          <a:blip r:embed="rId4"/>
          <a:stretch>
            <a:fillRect/>
          </a:stretch>
        </p:blipFill>
        <p:spPr>
          <a:xfrm>
            <a:off x="7301764" y="2528888"/>
            <a:ext cx="3471431" cy="1944000"/>
          </a:xfrm>
          <a:prstGeom prst="flowChartAlternateProcess">
            <a:avLst/>
          </a:prstGeom>
        </p:spPr>
      </p:pic>
    </p:spTree>
    <p:extLst>
      <p:ext uri="{BB962C8B-B14F-4D97-AF65-F5344CB8AC3E}">
        <p14:creationId xmlns:p14="http://schemas.microsoft.com/office/powerpoint/2010/main" val="115668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77334" y="190419"/>
            <a:ext cx="8596668" cy="1381206"/>
          </a:xfrm>
          <a:prstGeom prst="rect">
            <a:avLst/>
          </a:prstGeom>
          <a:solidFill>
            <a:srgbClr val="00B0F0"/>
          </a:solidFill>
        </p:spPr>
      </p:pic>
      <p:pic>
        <p:nvPicPr>
          <p:cNvPr id="6" name="Resim 5"/>
          <p:cNvPicPr>
            <a:picLocks noChangeAspect="1"/>
          </p:cNvPicPr>
          <p:nvPr/>
        </p:nvPicPr>
        <p:blipFill rotWithShape="1">
          <a:blip r:embed="rId3"/>
          <a:srcRect l="4045" r="3907" b="48837"/>
          <a:stretch/>
        </p:blipFill>
        <p:spPr>
          <a:xfrm>
            <a:off x="677322" y="2138323"/>
            <a:ext cx="8596680" cy="3996000"/>
          </a:xfrm>
          <a:prstGeom prst="roundRect">
            <a:avLst/>
          </a:prstGeom>
        </p:spPr>
      </p:pic>
    </p:spTree>
    <p:extLst>
      <p:ext uri="{BB962C8B-B14F-4D97-AF65-F5344CB8AC3E}">
        <p14:creationId xmlns:p14="http://schemas.microsoft.com/office/powerpoint/2010/main" val="3814140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77334" y="165294"/>
            <a:ext cx="8596105" cy="1383912"/>
          </a:xfrm>
          <a:prstGeom prst="rect">
            <a:avLst/>
          </a:prstGeom>
        </p:spPr>
      </p:pic>
      <p:pic>
        <p:nvPicPr>
          <p:cNvPr id="5" name="Resim 4"/>
          <p:cNvPicPr>
            <a:picLocks noChangeAspect="1"/>
          </p:cNvPicPr>
          <p:nvPr/>
        </p:nvPicPr>
        <p:blipFill rotWithShape="1">
          <a:blip r:embed="rId3"/>
          <a:srcRect t="51381"/>
          <a:stretch/>
        </p:blipFill>
        <p:spPr>
          <a:xfrm>
            <a:off x="677333" y="2028826"/>
            <a:ext cx="8596105" cy="4829174"/>
          </a:xfrm>
          <a:prstGeom prst="roundRect">
            <a:avLst/>
          </a:prstGeom>
          <a:solidFill>
            <a:schemeClr val="bg2">
              <a:lumMod val="90000"/>
            </a:schemeClr>
          </a:solidFill>
        </p:spPr>
      </p:pic>
    </p:spTree>
    <p:extLst>
      <p:ext uri="{BB962C8B-B14F-4D97-AF65-F5344CB8AC3E}">
        <p14:creationId xmlns:p14="http://schemas.microsoft.com/office/powerpoint/2010/main" val="7040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357313"/>
            <a:ext cx="8596668" cy="5129212"/>
          </a:xfrm>
        </p:spPr>
        <p:txBody>
          <a:bodyPr>
            <a:normAutofit fontScale="92500"/>
          </a:bodyPr>
          <a:lstStyle/>
          <a:p>
            <a:pPr marL="0" indent="0" algn="just">
              <a:lnSpc>
                <a:spcPct val="150000"/>
              </a:lnSpc>
              <a:buNone/>
            </a:pPr>
            <a:r>
              <a:rPr lang="tr-TR" dirty="0" smtClean="0"/>
              <a:t>	Günlük </a:t>
            </a:r>
            <a:r>
              <a:rPr lang="tr-TR" dirty="0"/>
              <a:t>hayatımızda zaman zaman duygusal olarak ciddi biçimde zorlandığımız dönemler olur. Bizi zorlayan bu yaşantılar değişik biçimlerde ortaya çıkabilir</a:t>
            </a:r>
            <a:r>
              <a:rPr lang="tr-TR" dirty="0" smtClean="0"/>
              <a:t>.</a:t>
            </a:r>
            <a:endParaRPr lang="tr-TR" dirty="0"/>
          </a:p>
          <a:p>
            <a:pPr marL="0" indent="0" algn="just">
              <a:lnSpc>
                <a:spcPct val="150000"/>
              </a:lnSpc>
              <a:buNone/>
            </a:pPr>
            <a:r>
              <a:rPr lang="tr-TR" dirty="0" smtClean="0"/>
              <a:t>	Olumsuz </a:t>
            </a:r>
            <a:r>
              <a:rPr lang="tr-TR" dirty="0"/>
              <a:t>yaşantılar bazen deprem, sel gibi doğal afetler sonucu oluşmakta bazen de savaş, göç, terör, cinsel istismar, trafik kazası, rehin alınma gibi insan eliyle ortaya çıkmaktadır. Bu tür yaşantılara </a:t>
            </a:r>
            <a:r>
              <a:rPr lang="tr-TR" dirty="0" smtClean="0"/>
              <a:t>bazen doğrudan </a:t>
            </a:r>
            <a:r>
              <a:rPr lang="tr-TR" dirty="0"/>
              <a:t>maruz kalıyor bazen de tanıklık ederek dolaylı olarak etkilenebiliyoruz</a:t>
            </a:r>
            <a:r>
              <a:rPr lang="tr-TR" dirty="0" smtClean="0"/>
              <a:t>.</a:t>
            </a:r>
          </a:p>
          <a:p>
            <a:pPr marL="0" indent="0" algn="just">
              <a:lnSpc>
                <a:spcPct val="150000"/>
              </a:lnSpc>
              <a:buNone/>
            </a:pPr>
            <a:r>
              <a:rPr lang="tr-TR" dirty="0" smtClean="0"/>
              <a:t>	Günümüzde </a:t>
            </a:r>
            <a:r>
              <a:rPr lang="tr-TR" dirty="0"/>
              <a:t>kitle iletişim araçlarının yaygınlaşması ile bu tür olaylardan her zamankinden daha fazla haberdar oluyoruz. Dolayısıyla, sadece kendi yaşam alanımızdaki yaşanan travmatik olaylara </a:t>
            </a:r>
            <a:r>
              <a:rPr lang="tr-TR" dirty="0" smtClean="0"/>
              <a:t>doğrudan maruz </a:t>
            </a:r>
            <a:r>
              <a:rPr lang="tr-TR" dirty="0"/>
              <a:t>kalmıyor aynı zamanda dünyanın dört bir yanında yaşanan olaylardan da anında haberdar olabiliyoruz. Bazen görece çok az kişinin doğrudan mağdur olduğu travmatik olayların bile genel ruh sağlığını tehdit edici yaygın ve uzun süreli etkileri olabilmektedir.</a:t>
            </a:r>
          </a:p>
          <a:p>
            <a:pPr marL="0" indent="0" algn="just">
              <a:lnSpc>
                <a:spcPct val="150000"/>
              </a:lnSpc>
              <a:buNone/>
            </a:pPr>
            <a:endParaRPr lang="tr-TR" dirty="0"/>
          </a:p>
          <a:p>
            <a:pPr marL="0" indent="0" algn="just">
              <a:lnSpc>
                <a:spcPct val="150000"/>
              </a:lnSpc>
              <a:buNone/>
            </a:pPr>
            <a:endParaRPr lang="tr-TR" dirty="0"/>
          </a:p>
        </p:txBody>
      </p:sp>
      <p:sp>
        <p:nvSpPr>
          <p:cNvPr id="6" name="Dikdörtgen 5"/>
          <p:cNvSpPr/>
          <p:nvPr/>
        </p:nvSpPr>
        <p:spPr>
          <a:xfrm>
            <a:off x="677334" y="242888"/>
            <a:ext cx="8596667" cy="646331"/>
          </a:xfrm>
          <a:prstGeom prst="rect">
            <a:avLst/>
          </a:prstGeom>
          <a:solidFill>
            <a:schemeClr val="accent2"/>
          </a:solidFill>
        </p:spPr>
        <p:txBody>
          <a:bodyPr wrap="square">
            <a:spAutoFit/>
          </a:bodyPr>
          <a:lstStyle/>
          <a:p>
            <a:pPr algn="ctr"/>
            <a:r>
              <a:rPr lang="tr-TR" sz="3600" b="1" dirty="0">
                <a:solidFill>
                  <a:schemeClr val="bg1"/>
                </a:solidFill>
              </a:rPr>
              <a:t>TRAVMA NEDİR?</a:t>
            </a:r>
          </a:p>
        </p:txBody>
      </p:sp>
    </p:spTree>
    <p:extLst>
      <p:ext uri="{BB962C8B-B14F-4D97-AF65-F5344CB8AC3E}">
        <p14:creationId xmlns:p14="http://schemas.microsoft.com/office/powerpoint/2010/main" val="269368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214439"/>
            <a:ext cx="8596668" cy="4826924"/>
          </a:xfrm>
        </p:spPr>
        <p:txBody>
          <a:bodyPr/>
          <a:lstStyle/>
          <a:p>
            <a:pPr marL="0" indent="0" algn="just">
              <a:buNone/>
            </a:pPr>
            <a:r>
              <a:rPr lang="tr-TR" dirty="0" smtClean="0"/>
              <a:t>	Travma</a:t>
            </a:r>
            <a:r>
              <a:rPr lang="tr-TR" dirty="0"/>
              <a:t>; kişinin hayatını ya da ruhsal dengesini tehdit eden ve duygusal anlamda üstesinden gelmekte zorlandığı olaylar, deneyimler veya durumlardır</a:t>
            </a:r>
            <a:r>
              <a:rPr lang="tr-TR" dirty="0" smtClean="0"/>
              <a:t>.</a:t>
            </a:r>
          </a:p>
          <a:p>
            <a:pPr marL="0" indent="0" algn="just">
              <a:buNone/>
            </a:pPr>
            <a:endParaRPr lang="tr-TR" dirty="0"/>
          </a:p>
        </p:txBody>
      </p:sp>
      <p:pic>
        <p:nvPicPr>
          <p:cNvPr id="4" name="Resim 3"/>
          <p:cNvPicPr>
            <a:picLocks noChangeAspect="1"/>
          </p:cNvPicPr>
          <p:nvPr/>
        </p:nvPicPr>
        <p:blipFill>
          <a:blip r:embed="rId2"/>
          <a:stretch>
            <a:fillRect/>
          </a:stretch>
        </p:blipFill>
        <p:spPr>
          <a:xfrm>
            <a:off x="677334" y="0"/>
            <a:ext cx="8596105" cy="969348"/>
          </a:xfrm>
          <a:prstGeom prst="rect">
            <a:avLst/>
          </a:prstGeom>
        </p:spPr>
      </p:pic>
      <p:pic>
        <p:nvPicPr>
          <p:cNvPr id="5" name="Resim 4"/>
          <p:cNvPicPr>
            <a:picLocks noChangeAspect="1"/>
          </p:cNvPicPr>
          <p:nvPr/>
        </p:nvPicPr>
        <p:blipFill>
          <a:blip r:embed="rId3"/>
          <a:stretch>
            <a:fillRect/>
          </a:stretch>
        </p:blipFill>
        <p:spPr>
          <a:xfrm>
            <a:off x="677334" y="2383445"/>
            <a:ext cx="8596105" cy="4176000"/>
          </a:xfrm>
          <a:prstGeom prst="rect">
            <a:avLst/>
          </a:prstGeom>
        </p:spPr>
      </p:pic>
    </p:spTree>
    <p:extLst>
      <p:ext uri="{BB962C8B-B14F-4D97-AF65-F5344CB8AC3E}">
        <p14:creationId xmlns:p14="http://schemas.microsoft.com/office/powerpoint/2010/main" val="423028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84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stretch>
            <a:fillRect/>
          </a:stretch>
        </p:blipFill>
        <p:spPr>
          <a:xfrm>
            <a:off x="117755" y="1200150"/>
            <a:ext cx="9715823" cy="4277328"/>
          </a:xfrm>
          <a:prstGeom prst="rect">
            <a:avLst/>
          </a:prstGeom>
        </p:spPr>
      </p:pic>
      <p:sp>
        <p:nvSpPr>
          <p:cNvPr id="6" name="Dikdörtgen 5"/>
          <p:cNvSpPr/>
          <p:nvPr/>
        </p:nvSpPr>
        <p:spPr>
          <a:xfrm>
            <a:off x="677334" y="242888"/>
            <a:ext cx="8596667" cy="523220"/>
          </a:xfrm>
          <a:prstGeom prst="rect">
            <a:avLst/>
          </a:prstGeom>
          <a:solidFill>
            <a:schemeClr val="accent2"/>
          </a:solidFill>
        </p:spPr>
        <p:txBody>
          <a:bodyPr wrap="square">
            <a:spAutoFit/>
          </a:bodyPr>
          <a:lstStyle/>
          <a:p>
            <a:pPr algn="ctr"/>
            <a:r>
              <a:rPr lang="tr-TR" sz="2800" b="1" dirty="0">
                <a:solidFill>
                  <a:schemeClr val="bg1"/>
                </a:solidFill>
              </a:rPr>
              <a:t>TRAVMATİK OLAY ANINDA VERİLEN TEPKİLER</a:t>
            </a:r>
          </a:p>
        </p:txBody>
      </p:sp>
      <p:pic>
        <p:nvPicPr>
          <p:cNvPr id="8" name="Resim 7"/>
          <p:cNvPicPr>
            <a:picLocks noChangeAspect="1"/>
          </p:cNvPicPr>
          <p:nvPr/>
        </p:nvPicPr>
        <p:blipFill>
          <a:blip r:embed="rId3">
            <a:duotone>
              <a:schemeClr val="accent6">
                <a:shade val="45000"/>
                <a:satMod val="135000"/>
              </a:schemeClr>
              <a:prstClr val="white"/>
            </a:duotone>
          </a:blip>
          <a:stretch>
            <a:fillRect/>
          </a:stretch>
        </p:blipFill>
        <p:spPr>
          <a:xfrm>
            <a:off x="9480710" y="4014789"/>
            <a:ext cx="2711289" cy="2673562"/>
          </a:xfrm>
          <a:prstGeom prst="ellipse">
            <a:avLst/>
          </a:prstGeom>
          <a:ln>
            <a:noFill/>
          </a:ln>
          <a:effectLst>
            <a:softEdge rad="112500"/>
          </a:effectLst>
        </p:spPr>
      </p:pic>
    </p:spTree>
    <p:extLst>
      <p:ext uri="{BB962C8B-B14F-4D97-AF65-F5344CB8AC3E}">
        <p14:creationId xmlns:p14="http://schemas.microsoft.com/office/powerpoint/2010/main" val="308950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677334" y="1214438"/>
            <a:ext cx="8452379" cy="4827587"/>
          </a:xfrm>
          <a:prstGeom prst="rect">
            <a:avLst/>
          </a:prstGeom>
          <a:ln>
            <a:solidFill>
              <a:schemeClr val="bg1"/>
            </a:solidFill>
          </a:ln>
        </p:spPr>
      </p:pic>
      <p:sp>
        <p:nvSpPr>
          <p:cNvPr id="4" name="Dikdörtgen 3"/>
          <p:cNvSpPr/>
          <p:nvPr/>
        </p:nvSpPr>
        <p:spPr>
          <a:xfrm>
            <a:off x="677334" y="242888"/>
            <a:ext cx="8596667" cy="523220"/>
          </a:xfrm>
          <a:prstGeom prst="rect">
            <a:avLst/>
          </a:prstGeom>
          <a:solidFill>
            <a:schemeClr val="accent2"/>
          </a:solidFill>
        </p:spPr>
        <p:txBody>
          <a:bodyPr wrap="square">
            <a:spAutoFit/>
          </a:bodyPr>
          <a:lstStyle/>
          <a:p>
            <a:pPr algn="ctr"/>
            <a:r>
              <a:rPr lang="tr-TR" sz="2800" b="1" dirty="0">
                <a:solidFill>
                  <a:schemeClr val="bg1"/>
                </a:solidFill>
              </a:rPr>
              <a:t>TRAVMATİK OLAY ANINDA VERİLEN TEPKİLER</a:t>
            </a:r>
          </a:p>
        </p:txBody>
      </p:sp>
      <p:pic>
        <p:nvPicPr>
          <p:cNvPr id="6" name="Resim 5"/>
          <p:cNvPicPr>
            <a:picLocks noChangeAspect="1"/>
          </p:cNvPicPr>
          <p:nvPr/>
        </p:nvPicPr>
        <p:blipFill>
          <a:blip r:embed="rId3"/>
          <a:stretch>
            <a:fillRect/>
          </a:stretch>
        </p:blipFill>
        <p:spPr>
          <a:xfrm rot="1382693">
            <a:off x="8039097" y="1943101"/>
            <a:ext cx="3119329" cy="2614612"/>
          </a:xfrm>
          <a:prstGeom prst="rect">
            <a:avLst/>
          </a:prstGeom>
          <a:ln>
            <a:noFill/>
          </a:ln>
          <a:effectLst>
            <a:softEdge rad="112500"/>
          </a:effectLst>
        </p:spPr>
      </p:pic>
    </p:spTree>
    <p:extLst>
      <p:ext uri="{BB962C8B-B14F-4D97-AF65-F5344CB8AC3E}">
        <p14:creationId xmlns:p14="http://schemas.microsoft.com/office/powerpoint/2010/main" val="69844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677335" y="1200150"/>
            <a:ext cx="7752290" cy="4226061"/>
          </a:xfrm>
          <a:prstGeom prst="rect">
            <a:avLst/>
          </a:prstGeom>
        </p:spPr>
      </p:pic>
      <p:sp>
        <p:nvSpPr>
          <p:cNvPr id="4" name="Dikdörtgen 3"/>
          <p:cNvSpPr/>
          <p:nvPr/>
        </p:nvSpPr>
        <p:spPr>
          <a:xfrm>
            <a:off x="677334" y="142876"/>
            <a:ext cx="8596668"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tr-TR" sz="2400" b="1" dirty="0"/>
              <a:t>TRAVMANIN UZUN DÖNEM ETKİLERİ</a:t>
            </a:r>
          </a:p>
        </p:txBody>
      </p:sp>
      <p:pic>
        <p:nvPicPr>
          <p:cNvPr id="6" name="Resim 5"/>
          <p:cNvPicPr>
            <a:picLocks noChangeAspect="1"/>
          </p:cNvPicPr>
          <p:nvPr/>
        </p:nvPicPr>
        <p:blipFill rotWithShape="1">
          <a:blip r:embed="rId3"/>
          <a:srcRect l="57003" b="23967"/>
          <a:stretch/>
        </p:blipFill>
        <p:spPr>
          <a:xfrm>
            <a:off x="6829424" y="3437107"/>
            <a:ext cx="2090737" cy="3420893"/>
          </a:xfrm>
          <a:prstGeom prst="rect">
            <a:avLst/>
          </a:prstGeom>
        </p:spPr>
      </p:pic>
    </p:spTree>
    <p:extLst>
      <p:ext uri="{BB962C8B-B14F-4D97-AF65-F5344CB8AC3E}">
        <p14:creationId xmlns:p14="http://schemas.microsoft.com/office/powerpoint/2010/main" val="98152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88640" y="1451505"/>
            <a:ext cx="7526648" cy="4935007"/>
          </a:xfrm>
          <a:prstGeom prst="rect">
            <a:avLst/>
          </a:prstGeom>
        </p:spPr>
      </p:pic>
      <p:pic>
        <p:nvPicPr>
          <p:cNvPr id="5" name="Resim 4"/>
          <p:cNvPicPr>
            <a:picLocks noChangeAspect="1"/>
          </p:cNvPicPr>
          <p:nvPr/>
        </p:nvPicPr>
        <p:blipFill>
          <a:blip r:embed="rId3"/>
          <a:stretch>
            <a:fillRect/>
          </a:stretch>
        </p:blipFill>
        <p:spPr>
          <a:xfrm>
            <a:off x="488640" y="142875"/>
            <a:ext cx="8614395" cy="1014412"/>
          </a:xfrm>
          <a:prstGeom prst="rect">
            <a:avLst/>
          </a:prstGeom>
        </p:spPr>
      </p:pic>
      <p:pic>
        <p:nvPicPr>
          <p:cNvPr id="6" name="Resim 5"/>
          <p:cNvPicPr>
            <a:picLocks noChangeAspect="1"/>
          </p:cNvPicPr>
          <p:nvPr/>
        </p:nvPicPr>
        <p:blipFill>
          <a:blip r:embed="rId4"/>
          <a:stretch>
            <a:fillRect/>
          </a:stretch>
        </p:blipFill>
        <p:spPr>
          <a:xfrm>
            <a:off x="5740699" y="1337205"/>
            <a:ext cx="3633799" cy="2304000"/>
          </a:xfrm>
          <a:prstGeom prst="rect">
            <a:avLst/>
          </a:prstGeom>
        </p:spPr>
      </p:pic>
    </p:spTree>
    <p:extLst>
      <p:ext uri="{BB962C8B-B14F-4D97-AF65-F5344CB8AC3E}">
        <p14:creationId xmlns:p14="http://schemas.microsoft.com/office/powerpoint/2010/main" val="1028277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22413" y="164892"/>
            <a:ext cx="8706509" cy="509666"/>
          </a:xfrm>
          <a:prstGeom prst="rect">
            <a:avLst/>
          </a:prstGeom>
          <a:solidFill>
            <a:schemeClr val="bg2">
              <a:lumMod val="75000"/>
            </a:schemeClr>
          </a:solidFill>
        </p:spPr>
      </p:pic>
      <p:pic>
        <p:nvPicPr>
          <p:cNvPr id="5" name="Resim 4"/>
          <p:cNvPicPr>
            <a:picLocks noChangeAspect="1"/>
          </p:cNvPicPr>
          <p:nvPr/>
        </p:nvPicPr>
        <p:blipFill>
          <a:blip r:embed="rId3"/>
          <a:stretch>
            <a:fillRect/>
          </a:stretch>
        </p:blipFill>
        <p:spPr>
          <a:xfrm>
            <a:off x="622414" y="1394780"/>
            <a:ext cx="7951960" cy="4961049"/>
          </a:xfrm>
          <a:prstGeom prst="rect">
            <a:avLst/>
          </a:prstGeom>
        </p:spPr>
      </p:pic>
      <p:pic>
        <p:nvPicPr>
          <p:cNvPr id="6" name="Resim 5"/>
          <p:cNvPicPr>
            <a:picLocks noChangeAspect="1"/>
          </p:cNvPicPr>
          <p:nvPr/>
        </p:nvPicPr>
        <p:blipFill>
          <a:blip r:embed="rId4"/>
          <a:stretch>
            <a:fillRect/>
          </a:stretch>
        </p:blipFill>
        <p:spPr>
          <a:xfrm>
            <a:off x="7858124" y="1394780"/>
            <a:ext cx="3895074" cy="259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075279"/>
      </p:ext>
    </p:extLst>
  </p:cSld>
  <p:clrMapOvr>
    <a:masterClrMapping/>
  </p:clrMapOvr>
</p:sld>
</file>

<file path=ppt/theme/theme1.xml><?xml version="1.0" encoding="utf-8"?>
<a:theme xmlns:a="http://schemas.openxmlformats.org/drawingml/2006/main" name="Yüzeyler">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218</TotalTime>
  <Words>122</Words>
  <Application>Microsoft Office PowerPoint</Application>
  <PresentationFormat>Geniş ekran</PresentationFormat>
  <Paragraphs>21</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Arial</vt:lpstr>
      <vt:lpstr>Trebuchet MS</vt:lpstr>
      <vt:lpstr>Wingdings 3</vt:lpstr>
      <vt:lpstr>Yüzeyler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ronaldinho424</cp:lastModifiedBy>
  <cp:revision>11</cp:revision>
  <dcterms:created xsi:type="dcterms:W3CDTF">2022-03-24T08:21:04Z</dcterms:created>
  <dcterms:modified xsi:type="dcterms:W3CDTF">2022-03-25T12:06:07Z</dcterms:modified>
</cp:coreProperties>
</file>