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3" r:id="rId28"/>
    <p:sldId id="284" r:id="rId29"/>
    <p:sldId id="285" r:id="rId30"/>
    <p:sldId id="286" r:id="rId31"/>
    <p:sldId id="281" r:id="rId32"/>
    <p:sldId id="287" r:id="rId33"/>
    <p:sldId id="288"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2A54C80-263E-416B-A8E0-580EDEADCBDC}" type="datetimeFigureOut">
              <a:rPr lang="en-US" dirty="0"/>
              <a:t>1/24/2022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1/24/2022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1/24/2022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07067" y="2404534"/>
            <a:ext cx="7766936" cy="1409820"/>
          </a:xfrm>
        </p:spPr>
        <p:txBody>
          <a:bodyPr/>
          <a:lstStyle/>
          <a:p>
            <a:r>
              <a:rPr lang="tr-TR" dirty="0" smtClean="0"/>
              <a:t>ERGENLİK  ve </a:t>
            </a:r>
            <a:r>
              <a:rPr lang="tr-TR" dirty="0"/>
              <a:t/>
            </a:r>
            <a:br>
              <a:rPr lang="tr-TR" dirty="0"/>
            </a:br>
            <a:r>
              <a:rPr lang="tr-TR" dirty="0" smtClean="0"/>
              <a:t>ERGENLİKTE İLETİŞİM </a:t>
            </a:r>
            <a:endParaRPr lang="tr-TR" dirty="0"/>
          </a:p>
        </p:txBody>
      </p:sp>
      <p:sp>
        <p:nvSpPr>
          <p:cNvPr id="3" name="Alt Başlık 2"/>
          <p:cNvSpPr>
            <a:spLocks noGrp="1"/>
          </p:cNvSpPr>
          <p:nvPr>
            <p:ph type="subTitle" idx="1"/>
          </p:nvPr>
        </p:nvSpPr>
        <p:spPr/>
        <p:txBody>
          <a:bodyPr/>
          <a:lstStyle/>
          <a:p>
            <a:r>
              <a:rPr lang="tr-TR" dirty="0" smtClean="0"/>
              <a:t>OCAK 2022</a:t>
            </a:r>
            <a:endParaRPr lang="tr-TR" dirty="0"/>
          </a:p>
        </p:txBody>
      </p:sp>
      <p:pic>
        <p:nvPicPr>
          <p:cNvPr id="4" name="Resim 3"/>
          <p:cNvPicPr>
            <a:picLocks noChangeAspect="1"/>
          </p:cNvPicPr>
          <p:nvPr/>
        </p:nvPicPr>
        <p:blipFill>
          <a:blip r:embed="rId2"/>
          <a:stretch>
            <a:fillRect/>
          </a:stretch>
        </p:blipFill>
        <p:spPr>
          <a:xfrm>
            <a:off x="1507067" y="282942"/>
            <a:ext cx="2158171" cy="2121592"/>
          </a:xfrm>
          <a:prstGeom prst="rect">
            <a:avLst/>
          </a:prstGeom>
        </p:spPr>
      </p:pic>
    </p:spTree>
    <p:extLst>
      <p:ext uri="{BB962C8B-B14F-4D97-AF65-F5344CB8AC3E}">
        <p14:creationId xmlns:p14="http://schemas.microsoft.com/office/powerpoint/2010/main" val="24758032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BEDENSEL GELİŞİM</a:t>
            </a:r>
            <a:br>
              <a:rPr lang="tr-TR" dirty="0"/>
            </a:br>
            <a:endParaRPr lang="tr-TR" dirty="0"/>
          </a:p>
        </p:txBody>
      </p:sp>
      <p:sp>
        <p:nvSpPr>
          <p:cNvPr id="3" name="İçerik Yer Tutucusu 2"/>
          <p:cNvSpPr>
            <a:spLocks noGrp="1"/>
          </p:cNvSpPr>
          <p:nvPr>
            <p:ph idx="1"/>
          </p:nvPr>
        </p:nvSpPr>
        <p:spPr/>
        <p:txBody>
          <a:bodyPr/>
          <a:lstStyle/>
          <a:p>
            <a:pPr lvl="0" defTabSz="914400" fontAlgn="base">
              <a:lnSpc>
                <a:spcPct val="105000"/>
              </a:lnSpc>
              <a:spcBef>
                <a:spcPct val="20000"/>
              </a:spcBef>
              <a:spcAft>
                <a:spcPct val="0"/>
              </a:spcAft>
              <a:buClr>
                <a:srgbClr val="FFCC00"/>
              </a:buClr>
              <a:buSzPct val="120000"/>
              <a:buFontTx/>
              <a:buChar char="•"/>
              <a:defRPr/>
            </a:pPr>
            <a:r>
              <a:rPr lang="tr-TR" sz="3200" kern="0" dirty="0">
                <a:solidFill>
                  <a:schemeClr val="tx1"/>
                </a:solidFill>
                <a:latin typeface="Comic Sans MS" pitchFamily="66" charset="0"/>
              </a:rPr>
              <a:t>Çocukta yeni bir tip meydana gelir. Boy uzar, kas ve kemikler gelişir, sivilceler görülebilir. </a:t>
            </a:r>
          </a:p>
          <a:p>
            <a:pPr lvl="0" defTabSz="914400" fontAlgn="base">
              <a:lnSpc>
                <a:spcPct val="105000"/>
              </a:lnSpc>
              <a:spcBef>
                <a:spcPct val="20000"/>
              </a:spcBef>
              <a:spcAft>
                <a:spcPct val="0"/>
              </a:spcAft>
              <a:buClr>
                <a:srgbClr val="FFCC00"/>
              </a:buClr>
              <a:buSzPct val="120000"/>
              <a:buFontTx/>
              <a:buChar char="•"/>
              <a:defRPr/>
            </a:pPr>
            <a:r>
              <a:rPr lang="tr-TR" sz="3200" kern="0" dirty="0">
                <a:solidFill>
                  <a:schemeClr val="tx1"/>
                </a:solidFill>
                <a:latin typeface="Comic Sans MS" pitchFamily="66" charset="0"/>
              </a:rPr>
              <a:t>Bedensel gelişime bağlı olarak bel ve bacak ağrıları görülebilir.</a:t>
            </a:r>
          </a:p>
          <a:p>
            <a:pPr lvl="0" defTabSz="914400" fontAlgn="base">
              <a:lnSpc>
                <a:spcPct val="105000"/>
              </a:lnSpc>
              <a:spcBef>
                <a:spcPct val="20000"/>
              </a:spcBef>
              <a:spcAft>
                <a:spcPct val="0"/>
              </a:spcAft>
              <a:buClr>
                <a:srgbClr val="FFCC00"/>
              </a:buClr>
              <a:buSzPct val="120000"/>
              <a:buFontTx/>
              <a:buChar char="•"/>
              <a:defRPr/>
            </a:pPr>
            <a:r>
              <a:rPr lang="tr-TR" sz="3200" kern="0" dirty="0">
                <a:solidFill>
                  <a:schemeClr val="tx1"/>
                </a:solidFill>
                <a:latin typeface="Comic Sans MS" pitchFamily="66" charset="0"/>
              </a:rPr>
              <a:t>El ve ayaklardaki büyümeler sakarlıklara neden olabilir. </a:t>
            </a:r>
          </a:p>
          <a:p>
            <a:pPr marL="0" indent="0">
              <a:buNone/>
            </a:pPr>
            <a:endParaRPr lang="tr-TR" dirty="0">
              <a:solidFill>
                <a:schemeClr val="tx1"/>
              </a:solidFill>
            </a:endParaRPr>
          </a:p>
        </p:txBody>
      </p:sp>
    </p:spTree>
    <p:extLst>
      <p:ext uri="{BB962C8B-B14F-4D97-AF65-F5344CB8AC3E}">
        <p14:creationId xmlns:p14="http://schemas.microsoft.com/office/powerpoint/2010/main" val="2696335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defTabSz="914400" fontAlgn="base">
              <a:spcAft>
                <a:spcPct val="0"/>
              </a:spcAft>
              <a:defRPr/>
            </a:pPr>
            <a:r>
              <a:rPr lang="tr-TR" sz="3200" dirty="0">
                <a:solidFill>
                  <a:srgbClr val="FF3300"/>
                </a:solidFill>
                <a:effectLst>
                  <a:outerShdw blurRad="38100" dist="38100" dir="2700000" algn="tl">
                    <a:srgbClr val="000000"/>
                  </a:outerShdw>
                </a:effectLst>
                <a:latin typeface="Comic Sans MS" panose="030F0702030302020204" pitchFamily="66" charset="0"/>
                <a:ea typeface="+mn-ea"/>
                <a:cs typeface="+mn-cs"/>
              </a:rPr>
              <a:t>ZİHİNSEL GELİŞİM</a:t>
            </a:r>
            <a:br>
              <a:rPr lang="tr-TR" sz="3200" dirty="0">
                <a:solidFill>
                  <a:srgbClr val="FF3300"/>
                </a:solidFill>
                <a:effectLst>
                  <a:outerShdw blurRad="38100" dist="38100" dir="2700000" algn="tl">
                    <a:srgbClr val="000000"/>
                  </a:outerShdw>
                </a:effectLst>
                <a:latin typeface="Comic Sans MS" panose="030F0702030302020204" pitchFamily="66" charset="0"/>
                <a:ea typeface="+mn-ea"/>
                <a:cs typeface="+mn-cs"/>
              </a:rPr>
            </a:br>
            <a:endParaRPr lang="tr-TR" dirty="0"/>
          </a:p>
        </p:txBody>
      </p:sp>
      <p:sp>
        <p:nvSpPr>
          <p:cNvPr id="3" name="İçerik Yer Tutucusu 2"/>
          <p:cNvSpPr>
            <a:spLocks noGrp="1"/>
          </p:cNvSpPr>
          <p:nvPr>
            <p:ph idx="1"/>
          </p:nvPr>
        </p:nvSpPr>
        <p:spPr/>
        <p:txBody>
          <a:bodyPr/>
          <a:lstStyle/>
          <a:p>
            <a:pPr lvl="0" defTabSz="914400" fontAlgn="base">
              <a:lnSpc>
                <a:spcPct val="110000"/>
              </a:lnSpc>
              <a:spcBef>
                <a:spcPct val="20000"/>
              </a:spcBef>
              <a:spcAft>
                <a:spcPct val="0"/>
              </a:spcAft>
              <a:buClr>
                <a:srgbClr val="FFCC00"/>
              </a:buClr>
              <a:buSzPct val="120000"/>
              <a:buFontTx/>
              <a:buChar char="•"/>
              <a:defRPr/>
            </a:pPr>
            <a:r>
              <a:rPr lang="tr-TR" sz="3200" kern="0" dirty="0">
                <a:solidFill>
                  <a:schemeClr val="tx1"/>
                </a:solidFill>
                <a:latin typeface="Comic Sans MS" pitchFamily="66" charset="0"/>
              </a:rPr>
              <a:t>Çocuk 11 yaşından sonra yetişkinler gibi mantıksal düşünme düzeyine erişir.</a:t>
            </a:r>
          </a:p>
          <a:p>
            <a:pPr lvl="0" defTabSz="914400" fontAlgn="base">
              <a:lnSpc>
                <a:spcPct val="110000"/>
              </a:lnSpc>
              <a:spcBef>
                <a:spcPct val="20000"/>
              </a:spcBef>
              <a:spcAft>
                <a:spcPct val="0"/>
              </a:spcAft>
              <a:buClr>
                <a:srgbClr val="FFCC00"/>
              </a:buClr>
              <a:buSzPct val="120000"/>
              <a:buFontTx/>
              <a:buChar char="•"/>
              <a:defRPr/>
            </a:pPr>
            <a:r>
              <a:rPr lang="tr-TR" sz="3200" kern="0" dirty="0">
                <a:solidFill>
                  <a:schemeClr val="tx1"/>
                </a:solidFill>
                <a:latin typeface="Comic Sans MS" pitchFamily="66" charset="0"/>
              </a:rPr>
              <a:t>Bir sorunun çözümünde birçok faktörü görebilir ve ele alabilir.</a:t>
            </a:r>
          </a:p>
          <a:p>
            <a:pPr lvl="0" defTabSz="914400" fontAlgn="base">
              <a:lnSpc>
                <a:spcPct val="110000"/>
              </a:lnSpc>
              <a:spcBef>
                <a:spcPct val="20000"/>
              </a:spcBef>
              <a:spcAft>
                <a:spcPct val="0"/>
              </a:spcAft>
              <a:buClr>
                <a:srgbClr val="FFCC00"/>
              </a:buClr>
              <a:buSzPct val="120000"/>
              <a:buFontTx/>
              <a:buChar char="•"/>
              <a:defRPr/>
            </a:pPr>
            <a:r>
              <a:rPr lang="tr-TR" sz="3200" kern="0" dirty="0">
                <a:solidFill>
                  <a:schemeClr val="tx1"/>
                </a:solidFill>
                <a:latin typeface="Comic Sans MS" pitchFamily="66" charset="0"/>
              </a:rPr>
              <a:t>Mizah ve espri anlayışı gelişmiştir.</a:t>
            </a:r>
          </a:p>
          <a:p>
            <a:pPr marL="0" indent="0">
              <a:buNone/>
            </a:pPr>
            <a:endParaRPr lang="tr-TR" dirty="0">
              <a:solidFill>
                <a:schemeClr val="tx1"/>
              </a:solidFill>
            </a:endParaRPr>
          </a:p>
        </p:txBody>
      </p:sp>
    </p:spTree>
    <p:extLst>
      <p:ext uri="{BB962C8B-B14F-4D97-AF65-F5344CB8AC3E}">
        <p14:creationId xmlns:p14="http://schemas.microsoft.com/office/powerpoint/2010/main" val="1105466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defTabSz="914400" fontAlgn="base">
              <a:spcAft>
                <a:spcPct val="0"/>
              </a:spcAft>
              <a:defRPr/>
            </a:pPr>
            <a:r>
              <a:rPr lang="tr-TR" sz="3200" dirty="0">
                <a:effectLst>
                  <a:outerShdw blurRad="38100" dist="38100" dir="2700000" algn="tl">
                    <a:srgbClr val="000000"/>
                  </a:outerShdw>
                </a:effectLst>
                <a:latin typeface="Comic Sans MS" panose="030F0702030302020204" pitchFamily="66" charset="0"/>
                <a:ea typeface="+mn-ea"/>
                <a:cs typeface="+mn-cs"/>
              </a:rPr>
              <a:t>SOSYAL GELİŞİM</a:t>
            </a:r>
          </a:p>
        </p:txBody>
      </p:sp>
      <p:sp>
        <p:nvSpPr>
          <p:cNvPr id="3" name="İçerik Yer Tutucusu 2"/>
          <p:cNvSpPr>
            <a:spLocks noGrp="1"/>
          </p:cNvSpPr>
          <p:nvPr>
            <p:ph idx="1"/>
          </p:nvPr>
        </p:nvSpPr>
        <p:spPr>
          <a:xfrm>
            <a:off x="677334" y="1639615"/>
            <a:ext cx="8596668" cy="4401748"/>
          </a:xfrm>
        </p:spPr>
        <p:txBody>
          <a:bodyPr>
            <a:normAutofit fontScale="85000" lnSpcReduction="10000"/>
          </a:bodyPr>
          <a:lstStyle/>
          <a:p>
            <a:pPr lvl="0" defTabSz="914400" fontAlgn="base">
              <a:lnSpc>
                <a:spcPct val="160000"/>
              </a:lnSpc>
              <a:spcBef>
                <a:spcPct val="20000"/>
              </a:spcBef>
              <a:spcAft>
                <a:spcPct val="0"/>
              </a:spcAft>
              <a:buClr>
                <a:srgbClr val="FFCC00"/>
              </a:buClr>
              <a:buSzPct val="120000"/>
              <a:buFontTx/>
              <a:buChar char="•"/>
              <a:defRPr/>
            </a:pPr>
            <a:r>
              <a:rPr lang="tr-TR" sz="3200" kern="0" dirty="0">
                <a:solidFill>
                  <a:schemeClr val="tx1"/>
                </a:solidFill>
                <a:latin typeface="Comic Sans MS" pitchFamily="66" charset="0"/>
              </a:rPr>
              <a:t>Ergen toplumda saygınlık kazanmak ve statü sahibi olmak ister.</a:t>
            </a:r>
          </a:p>
          <a:p>
            <a:pPr lvl="0" defTabSz="914400" fontAlgn="base">
              <a:lnSpc>
                <a:spcPct val="160000"/>
              </a:lnSpc>
              <a:spcBef>
                <a:spcPct val="20000"/>
              </a:spcBef>
              <a:spcAft>
                <a:spcPct val="0"/>
              </a:spcAft>
              <a:buClr>
                <a:srgbClr val="FFCC00"/>
              </a:buClr>
              <a:buSzPct val="120000"/>
              <a:buFontTx/>
              <a:buChar char="•"/>
              <a:defRPr/>
            </a:pPr>
            <a:r>
              <a:rPr lang="tr-TR" sz="3200" kern="0" dirty="0">
                <a:solidFill>
                  <a:schemeClr val="tx1"/>
                </a:solidFill>
                <a:latin typeface="Comic Sans MS" pitchFamily="66" charset="0"/>
              </a:rPr>
              <a:t>Aileye olan bağımlılığı azalır, arkadaşlıklar önem kazanır.</a:t>
            </a:r>
          </a:p>
          <a:p>
            <a:pPr lvl="0" defTabSz="914400" fontAlgn="base">
              <a:lnSpc>
                <a:spcPct val="160000"/>
              </a:lnSpc>
              <a:spcBef>
                <a:spcPct val="20000"/>
              </a:spcBef>
              <a:spcAft>
                <a:spcPct val="0"/>
              </a:spcAft>
              <a:buClr>
                <a:srgbClr val="FFCC00"/>
              </a:buClr>
              <a:buSzPct val="120000"/>
              <a:buFontTx/>
              <a:buChar char="•"/>
              <a:defRPr/>
            </a:pPr>
            <a:r>
              <a:rPr lang="tr-TR" sz="3200" kern="0" dirty="0">
                <a:solidFill>
                  <a:schemeClr val="tx1"/>
                </a:solidFill>
                <a:latin typeface="Comic Sans MS" pitchFamily="66" charset="0"/>
              </a:rPr>
              <a:t>Çevresinde onlar gibi olmak istediği kişileri arar.</a:t>
            </a:r>
          </a:p>
          <a:p>
            <a:pPr lvl="0" defTabSz="914400" fontAlgn="base">
              <a:lnSpc>
                <a:spcPct val="160000"/>
              </a:lnSpc>
              <a:spcBef>
                <a:spcPct val="20000"/>
              </a:spcBef>
              <a:spcAft>
                <a:spcPct val="0"/>
              </a:spcAft>
              <a:buClr>
                <a:srgbClr val="FFCC00"/>
              </a:buClr>
              <a:buSzPct val="120000"/>
              <a:buFontTx/>
              <a:buChar char="•"/>
              <a:defRPr/>
            </a:pPr>
            <a:r>
              <a:rPr lang="tr-TR" sz="3200" kern="0" dirty="0">
                <a:solidFill>
                  <a:schemeClr val="tx1"/>
                </a:solidFill>
                <a:latin typeface="Comic Sans MS" pitchFamily="66" charset="0"/>
              </a:rPr>
              <a:t>Bir kimlik arayışı içindedir.</a:t>
            </a:r>
            <a:endParaRPr lang="tr-TR" sz="3200" kern="0" dirty="0">
              <a:solidFill>
                <a:schemeClr val="tx1"/>
              </a:solidFill>
              <a:latin typeface="Tahoma"/>
            </a:endParaRPr>
          </a:p>
          <a:p>
            <a:pPr marL="0" indent="0">
              <a:lnSpc>
                <a:spcPct val="160000"/>
              </a:lnSpc>
              <a:buNone/>
            </a:pPr>
            <a:endParaRPr lang="tr-TR" dirty="0">
              <a:solidFill>
                <a:schemeClr val="tx1"/>
              </a:solidFill>
            </a:endParaRPr>
          </a:p>
        </p:txBody>
      </p:sp>
    </p:spTree>
    <p:extLst>
      <p:ext uri="{BB962C8B-B14F-4D97-AF65-F5344CB8AC3E}">
        <p14:creationId xmlns:p14="http://schemas.microsoft.com/office/powerpoint/2010/main" val="1697000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defTabSz="914400" fontAlgn="base">
              <a:spcAft>
                <a:spcPct val="0"/>
              </a:spcAft>
              <a:defRPr/>
            </a:pPr>
            <a:r>
              <a:rPr lang="tr-TR" sz="3200" dirty="0">
                <a:effectLst>
                  <a:outerShdw blurRad="38100" dist="38100" dir="2700000" algn="tl">
                    <a:srgbClr val="000000"/>
                  </a:outerShdw>
                </a:effectLst>
                <a:latin typeface="Comic Sans MS" panose="030F0702030302020204" pitchFamily="66" charset="0"/>
                <a:ea typeface="+mn-ea"/>
                <a:cs typeface="+mn-cs"/>
              </a:rPr>
              <a:t>DUYGUSAL GELİŞİM</a:t>
            </a:r>
          </a:p>
        </p:txBody>
      </p:sp>
      <p:sp>
        <p:nvSpPr>
          <p:cNvPr id="3" name="İçerik Yer Tutucusu 2"/>
          <p:cNvSpPr>
            <a:spLocks noGrp="1"/>
          </p:cNvSpPr>
          <p:nvPr>
            <p:ph idx="1"/>
          </p:nvPr>
        </p:nvSpPr>
        <p:spPr>
          <a:xfrm>
            <a:off x="677334" y="1545021"/>
            <a:ext cx="8596668" cy="4496341"/>
          </a:xfrm>
        </p:spPr>
        <p:txBody>
          <a:bodyPr>
            <a:normAutofit fontScale="77500" lnSpcReduction="20000"/>
          </a:bodyPr>
          <a:lstStyle/>
          <a:p>
            <a:pPr lvl="0" defTabSz="914400" fontAlgn="base">
              <a:lnSpc>
                <a:spcPct val="160000"/>
              </a:lnSpc>
              <a:spcBef>
                <a:spcPct val="20000"/>
              </a:spcBef>
              <a:spcAft>
                <a:spcPct val="0"/>
              </a:spcAft>
              <a:buClr>
                <a:srgbClr val="FFCC00"/>
              </a:buClr>
              <a:buSzPct val="120000"/>
              <a:buFontTx/>
              <a:buChar char="•"/>
              <a:defRPr/>
            </a:pPr>
            <a:r>
              <a:rPr lang="tr-TR" sz="3200" kern="0" dirty="0">
                <a:solidFill>
                  <a:schemeClr val="tx1"/>
                </a:solidFill>
                <a:latin typeface="Comic Sans MS" pitchFamily="66" charset="0"/>
              </a:rPr>
              <a:t>Çok sayıda duygusal değişiklik görülür.</a:t>
            </a:r>
          </a:p>
          <a:p>
            <a:pPr lvl="0" defTabSz="914400" fontAlgn="base">
              <a:lnSpc>
                <a:spcPct val="160000"/>
              </a:lnSpc>
              <a:spcBef>
                <a:spcPct val="20000"/>
              </a:spcBef>
              <a:spcAft>
                <a:spcPct val="0"/>
              </a:spcAft>
              <a:buClr>
                <a:srgbClr val="FFCC00"/>
              </a:buClr>
              <a:buSzPct val="120000"/>
              <a:buFontTx/>
              <a:buChar char="•"/>
              <a:defRPr/>
            </a:pPr>
            <a:r>
              <a:rPr lang="tr-TR" sz="3200" kern="0" dirty="0">
                <a:solidFill>
                  <a:schemeClr val="tx1"/>
                </a:solidFill>
                <a:latin typeface="Comic Sans MS" pitchFamily="66" charset="0"/>
              </a:rPr>
              <a:t>Yoğun çelişkiler ve ikilemler yaşar.</a:t>
            </a:r>
          </a:p>
          <a:p>
            <a:pPr lvl="0" defTabSz="914400" fontAlgn="base">
              <a:lnSpc>
                <a:spcPct val="160000"/>
              </a:lnSpc>
              <a:spcBef>
                <a:spcPct val="20000"/>
              </a:spcBef>
              <a:spcAft>
                <a:spcPct val="0"/>
              </a:spcAft>
              <a:buClr>
                <a:srgbClr val="FFCC00"/>
              </a:buClr>
              <a:buSzPct val="120000"/>
              <a:buFontTx/>
              <a:buChar char="•"/>
              <a:defRPr/>
            </a:pPr>
            <a:r>
              <a:rPr lang="tr-TR" sz="3200" kern="0" dirty="0">
                <a:solidFill>
                  <a:schemeClr val="tx1"/>
                </a:solidFill>
                <a:latin typeface="Comic Sans MS" pitchFamily="66" charset="0"/>
              </a:rPr>
              <a:t>Duygusal gelgitler yaşar.</a:t>
            </a:r>
          </a:p>
          <a:p>
            <a:pPr lvl="0" defTabSz="914400" fontAlgn="base">
              <a:lnSpc>
                <a:spcPct val="160000"/>
              </a:lnSpc>
              <a:spcBef>
                <a:spcPct val="20000"/>
              </a:spcBef>
              <a:spcAft>
                <a:spcPct val="0"/>
              </a:spcAft>
              <a:buClr>
                <a:srgbClr val="FFCC00"/>
              </a:buClr>
              <a:buSzPct val="120000"/>
              <a:buFontTx/>
              <a:buChar char="•"/>
              <a:defRPr/>
            </a:pPr>
            <a:r>
              <a:rPr lang="tr-TR" sz="3200" kern="0" dirty="0">
                <a:solidFill>
                  <a:schemeClr val="tx1"/>
                </a:solidFill>
                <a:latin typeface="Comic Sans MS" pitchFamily="66" charset="0"/>
              </a:rPr>
              <a:t>Çok kırılgandır. </a:t>
            </a:r>
          </a:p>
          <a:p>
            <a:pPr lvl="0" defTabSz="914400" fontAlgn="base">
              <a:lnSpc>
                <a:spcPct val="160000"/>
              </a:lnSpc>
              <a:spcBef>
                <a:spcPct val="20000"/>
              </a:spcBef>
              <a:spcAft>
                <a:spcPct val="0"/>
              </a:spcAft>
              <a:buClr>
                <a:srgbClr val="FFCC00"/>
              </a:buClr>
              <a:buSzPct val="120000"/>
              <a:buFontTx/>
              <a:buChar char="•"/>
              <a:defRPr/>
            </a:pPr>
            <a:r>
              <a:rPr lang="tr-TR" sz="3200" kern="0" dirty="0">
                <a:solidFill>
                  <a:schemeClr val="tx1"/>
                </a:solidFill>
                <a:latin typeface="Comic Sans MS" pitchFamily="66" charset="0"/>
              </a:rPr>
              <a:t>En ufak eleştiriyi benliklerine yapılan bir saldırı olarak algılar ve abartılı tepkiler gösterir.</a:t>
            </a:r>
          </a:p>
          <a:p>
            <a:pPr lvl="0" defTabSz="914400" fontAlgn="base">
              <a:lnSpc>
                <a:spcPct val="160000"/>
              </a:lnSpc>
              <a:spcBef>
                <a:spcPct val="20000"/>
              </a:spcBef>
              <a:spcAft>
                <a:spcPct val="0"/>
              </a:spcAft>
              <a:buClr>
                <a:srgbClr val="FFCC00"/>
              </a:buClr>
              <a:buSzPct val="120000"/>
              <a:buFontTx/>
              <a:buChar char="•"/>
              <a:defRPr/>
            </a:pPr>
            <a:r>
              <a:rPr lang="tr-TR" sz="3200" kern="0" dirty="0">
                <a:solidFill>
                  <a:schemeClr val="tx1"/>
                </a:solidFill>
                <a:latin typeface="Comic Sans MS" pitchFamily="66" charset="0"/>
              </a:rPr>
              <a:t>Başkalarına acımasız eleştiriler yaparlar. </a:t>
            </a:r>
          </a:p>
          <a:p>
            <a:pPr marL="0" indent="0">
              <a:lnSpc>
                <a:spcPct val="160000"/>
              </a:lnSpc>
              <a:buNone/>
            </a:pPr>
            <a:endParaRPr lang="tr-TR" dirty="0">
              <a:solidFill>
                <a:schemeClr val="tx1"/>
              </a:solidFill>
            </a:endParaRPr>
          </a:p>
        </p:txBody>
      </p:sp>
    </p:spTree>
    <p:extLst>
      <p:ext uri="{BB962C8B-B14F-4D97-AF65-F5344CB8AC3E}">
        <p14:creationId xmlns:p14="http://schemas.microsoft.com/office/powerpoint/2010/main" val="28796357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ERGENLERİN EN SIK YAŞADIKLARI DUYGULAR</a:t>
            </a:r>
          </a:p>
        </p:txBody>
      </p:sp>
      <p:sp>
        <p:nvSpPr>
          <p:cNvPr id="3" name="İçerik Yer Tutucusu 2"/>
          <p:cNvSpPr>
            <a:spLocks noGrp="1"/>
          </p:cNvSpPr>
          <p:nvPr>
            <p:ph idx="1"/>
          </p:nvPr>
        </p:nvSpPr>
        <p:spPr/>
        <p:txBody>
          <a:bodyPr>
            <a:noAutofit/>
          </a:bodyPr>
          <a:lstStyle/>
          <a:p>
            <a:pPr marL="0" lvl="0" indent="0" algn="ctr" defTabSz="914400" fontAlgn="base">
              <a:spcBef>
                <a:spcPct val="0"/>
              </a:spcBef>
              <a:spcAft>
                <a:spcPct val="0"/>
              </a:spcAft>
              <a:buClrTx/>
              <a:buSzTx/>
              <a:buNone/>
              <a:defRPr/>
            </a:pPr>
            <a:r>
              <a:rPr lang="tr-TR" sz="5400" b="1" dirty="0" smtClean="0">
                <a:solidFill>
                  <a:schemeClr val="accent3"/>
                </a:solidFill>
                <a:effectLst>
                  <a:outerShdw blurRad="38100" dist="38100" dir="2700000" algn="tl">
                    <a:srgbClr val="000000"/>
                  </a:outerShdw>
                </a:effectLst>
                <a:latin typeface="Comic Sans MS" panose="030F0702030302020204" pitchFamily="66" charset="0"/>
              </a:rPr>
              <a:t>KORKU</a:t>
            </a:r>
            <a:endParaRPr lang="tr-TR" sz="5400" b="1" dirty="0">
              <a:solidFill>
                <a:schemeClr val="accent3"/>
              </a:solidFill>
              <a:effectLst>
                <a:outerShdw blurRad="38100" dist="38100" dir="2700000" algn="tl">
                  <a:srgbClr val="000000"/>
                </a:outerShdw>
              </a:effectLst>
              <a:latin typeface="Comic Sans MS" panose="030F0702030302020204" pitchFamily="66" charset="0"/>
            </a:endParaRPr>
          </a:p>
          <a:p>
            <a:pPr marL="0" lvl="0" indent="0" algn="ctr" defTabSz="914400" fontAlgn="base">
              <a:spcBef>
                <a:spcPct val="0"/>
              </a:spcBef>
              <a:spcAft>
                <a:spcPct val="0"/>
              </a:spcAft>
              <a:buClrTx/>
              <a:buSzTx/>
              <a:buNone/>
              <a:defRPr/>
            </a:pPr>
            <a:r>
              <a:rPr lang="tr-TR" sz="5400" b="1" dirty="0">
                <a:solidFill>
                  <a:schemeClr val="accent3"/>
                </a:solidFill>
                <a:effectLst>
                  <a:outerShdw blurRad="38100" dist="38100" dir="2700000" algn="tl">
                    <a:srgbClr val="000000"/>
                  </a:outerShdw>
                </a:effectLst>
                <a:latin typeface="Comic Sans MS" panose="030F0702030302020204" pitchFamily="66" charset="0"/>
              </a:rPr>
              <a:t>ENDİŞE</a:t>
            </a:r>
          </a:p>
          <a:p>
            <a:pPr marL="0" lvl="0" indent="0" algn="ctr" defTabSz="914400" fontAlgn="base">
              <a:spcBef>
                <a:spcPct val="0"/>
              </a:spcBef>
              <a:spcAft>
                <a:spcPct val="0"/>
              </a:spcAft>
              <a:buClrTx/>
              <a:buSzTx/>
              <a:buNone/>
              <a:defRPr/>
            </a:pPr>
            <a:r>
              <a:rPr lang="tr-TR" sz="5400" b="1" dirty="0">
                <a:solidFill>
                  <a:schemeClr val="accent3"/>
                </a:solidFill>
                <a:effectLst>
                  <a:outerShdw blurRad="38100" dist="38100" dir="2700000" algn="tl">
                    <a:srgbClr val="000000"/>
                  </a:outerShdw>
                </a:effectLst>
                <a:latin typeface="Comic Sans MS" panose="030F0702030302020204" pitchFamily="66" charset="0"/>
              </a:rPr>
              <a:t>ÖFKE</a:t>
            </a:r>
          </a:p>
          <a:p>
            <a:pPr marL="0" lvl="0" indent="0" algn="ctr" defTabSz="914400" fontAlgn="base">
              <a:spcBef>
                <a:spcPct val="0"/>
              </a:spcBef>
              <a:spcAft>
                <a:spcPct val="0"/>
              </a:spcAft>
              <a:buClrTx/>
              <a:buSzTx/>
              <a:buNone/>
              <a:defRPr/>
            </a:pPr>
            <a:r>
              <a:rPr lang="tr-TR" sz="5400" b="1" dirty="0">
                <a:solidFill>
                  <a:schemeClr val="accent3"/>
                </a:solidFill>
                <a:effectLst>
                  <a:outerShdw blurRad="38100" dist="38100" dir="2700000" algn="tl">
                    <a:srgbClr val="000000"/>
                  </a:outerShdw>
                </a:effectLst>
                <a:latin typeface="Comic Sans MS" panose="030F0702030302020204" pitchFamily="66" charset="0"/>
              </a:rPr>
              <a:t>SEVGİ</a:t>
            </a:r>
          </a:p>
        </p:txBody>
      </p:sp>
    </p:spTree>
    <p:extLst>
      <p:ext uri="{BB962C8B-B14F-4D97-AF65-F5344CB8AC3E}">
        <p14:creationId xmlns:p14="http://schemas.microsoft.com/office/powerpoint/2010/main" val="5076154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stretch>
            <a:fillRect/>
          </a:stretch>
        </p:blipFill>
        <p:spPr>
          <a:xfrm>
            <a:off x="1357729" y="1334814"/>
            <a:ext cx="7236579" cy="3888827"/>
          </a:xfrm>
          <a:prstGeom prst="rect">
            <a:avLst/>
          </a:prstGeom>
        </p:spPr>
      </p:pic>
    </p:spTree>
    <p:extLst>
      <p:ext uri="{BB962C8B-B14F-4D97-AF65-F5344CB8AC3E}">
        <p14:creationId xmlns:p14="http://schemas.microsoft.com/office/powerpoint/2010/main" val="4000122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1166649"/>
            <a:ext cx="8596668" cy="4874714"/>
          </a:xfrm>
        </p:spPr>
        <p:txBody>
          <a:bodyPr>
            <a:normAutofit/>
          </a:bodyPr>
          <a:lstStyle/>
          <a:p>
            <a:pPr lvl="0" defTabSz="914400" fontAlgn="base">
              <a:lnSpc>
                <a:spcPct val="105000"/>
              </a:lnSpc>
              <a:spcBef>
                <a:spcPct val="20000"/>
              </a:spcBef>
              <a:spcAft>
                <a:spcPct val="0"/>
              </a:spcAft>
              <a:buClr>
                <a:srgbClr val="FFCC00"/>
              </a:buClr>
              <a:buSzPct val="120000"/>
              <a:buFontTx/>
              <a:buChar char="•"/>
              <a:defRPr/>
            </a:pPr>
            <a:r>
              <a:rPr lang="tr-TR" sz="3200" kern="0" dirty="0">
                <a:solidFill>
                  <a:schemeClr val="tx1"/>
                </a:solidFill>
                <a:latin typeface="Comic Sans MS" pitchFamily="66" charset="0"/>
              </a:rPr>
              <a:t>Saç sakal uzatmak</a:t>
            </a:r>
          </a:p>
          <a:p>
            <a:pPr lvl="0" defTabSz="914400" fontAlgn="base">
              <a:lnSpc>
                <a:spcPct val="105000"/>
              </a:lnSpc>
              <a:spcBef>
                <a:spcPct val="20000"/>
              </a:spcBef>
              <a:spcAft>
                <a:spcPct val="0"/>
              </a:spcAft>
              <a:buClr>
                <a:srgbClr val="FFCC00"/>
              </a:buClr>
              <a:buSzPct val="120000"/>
              <a:buFontTx/>
              <a:buChar char="•"/>
              <a:defRPr/>
            </a:pPr>
            <a:r>
              <a:rPr lang="tr-TR" sz="3200" kern="0" dirty="0">
                <a:solidFill>
                  <a:schemeClr val="tx1"/>
                </a:solidFill>
                <a:latin typeface="Comic Sans MS" pitchFamily="66" charset="0"/>
              </a:rPr>
              <a:t>Eve geç gelme</a:t>
            </a:r>
          </a:p>
          <a:p>
            <a:pPr lvl="0" defTabSz="914400" fontAlgn="base">
              <a:lnSpc>
                <a:spcPct val="105000"/>
              </a:lnSpc>
              <a:spcBef>
                <a:spcPct val="20000"/>
              </a:spcBef>
              <a:spcAft>
                <a:spcPct val="0"/>
              </a:spcAft>
              <a:buClr>
                <a:srgbClr val="FFCC00"/>
              </a:buClr>
              <a:buSzPct val="120000"/>
              <a:buFontTx/>
              <a:buChar char="•"/>
              <a:defRPr/>
            </a:pPr>
            <a:r>
              <a:rPr lang="tr-TR" sz="3200" kern="0" dirty="0">
                <a:solidFill>
                  <a:schemeClr val="tx1"/>
                </a:solidFill>
                <a:latin typeface="Comic Sans MS" pitchFamily="66" charset="0"/>
              </a:rPr>
              <a:t>Farklı giyim tarzı</a:t>
            </a:r>
          </a:p>
          <a:p>
            <a:pPr lvl="0" defTabSz="914400" fontAlgn="base">
              <a:lnSpc>
                <a:spcPct val="105000"/>
              </a:lnSpc>
              <a:spcBef>
                <a:spcPct val="20000"/>
              </a:spcBef>
              <a:spcAft>
                <a:spcPct val="0"/>
              </a:spcAft>
              <a:buClr>
                <a:srgbClr val="FFCC00"/>
              </a:buClr>
              <a:buSzPct val="120000"/>
              <a:buFontTx/>
              <a:buChar char="•"/>
              <a:defRPr/>
            </a:pPr>
            <a:r>
              <a:rPr lang="tr-TR" sz="3200" kern="0" dirty="0">
                <a:solidFill>
                  <a:schemeClr val="tx1"/>
                </a:solidFill>
                <a:latin typeface="Comic Sans MS" pitchFamily="66" charset="0"/>
              </a:rPr>
              <a:t>Arkadaşları ile fazla vakit geçirme</a:t>
            </a:r>
          </a:p>
          <a:p>
            <a:pPr lvl="0" defTabSz="914400" fontAlgn="base">
              <a:lnSpc>
                <a:spcPct val="105000"/>
              </a:lnSpc>
              <a:spcBef>
                <a:spcPct val="20000"/>
              </a:spcBef>
              <a:spcAft>
                <a:spcPct val="0"/>
              </a:spcAft>
              <a:buClr>
                <a:srgbClr val="FFCC00"/>
              </a:buClr>
              <a:buSzPct val="120000"/>
              <a:buFontTx/>
              <a:buChar char="•"/>
              <a:defRPr/>
            </a:pPr>
            <a:r>
              <a:rPr lang="tr-TR" sz="3200" kern="0" dirty="0">
                <a:solidFill>
                  <a:schemeClr val="tx1"/>
                </a:solidFill>
                <a:latin typeface="Comic Sans MS" pitchFamily="66" charset="0"/>
              </a:rPr>
              <a:t>Karşı cinsle arkadaşlık kurma</a:t>
            </a:r>
          </a:p>
          <a:p>
            <a:pPr lvl="0" defTabSz="914400" fontAlgn="base">
              <a:lnSpc>
                <a:spcPct val="105000"/>
              </a:lnSpc>
              <a:spcBef>
                <a:spcPct val="20000"/>
              </a:spcBef>
              <a:spcAft>
                <a:spcPct val="0"/>
              </a:spcAft>
              <a:buClr>
                <a:srgbClr val="FFCC00"/>
              </a:buClr>
              <a:buSzPct val="120000"/>
              <a:buFontTx/>
              <a:buChar char="•"/>
              <a:defRPr/>
            </a:pPr>
            <a:r>
              <a:rPr lang="tr-TR" sz="3200" kern="0" dirty="0">
                <a:solidFill>
                  <a:schemeClr val="tx1"/>
                </a:solidFill>
                <a:latin typeface="Comic Sans MS" pitchFamily="66" charset="0"/>
              </a:rPr>
              <a:t>Yeteri kadar ders çalışmama</a:t>
            </a:r>
          </a:p>
          <a:p>
            <a:pPr lvl="0" defTabSz="914400" fontAlgn="base">
              <a:lnSpc>
                <a:spcPct val="105000"/>
              </a:lnSpc>
              <a:spcBef>
                <a:spcPct val="20000"/>
              </a:spcBef>
              <a:spcAft>
                <a:spcPct val="0"/>
              </a:spcAft>
              <a:buClr>
                <a:srgbClr val="FFCC00"/>
              </a:buClr>
              <a:buSzPct val="120000"/>
              <a:buFontTx/>
              <a:buChar char="•"/>
              <a:defRPr/>
            </a:pPr>
            <a:r>
              <a:rPr lang="tr-TR" sz="3200" kern="0" dirty="0">
                <a:solidFill>
                  <a:schemeClr val="tx1"/>
                </a:solidFill>
                <a:latin typeface="Comic Sans MS" pitchFamily="66" charset="0"/>
              </a:rPr>
              <a:t>Fazla para harcama</a:t>
            </a:r>
          </a:p>
          <a:p>
            <a:pPr lvl="0" defTabSz="914400" fontAlgn="base">
              <a:lnSpc>
                <a:spcPct val="105000"/>
              </a:lnSpc>
              <a:spcBef>
                <a:spcPct val="20000"/>
              </a:spcBef>
              <a:spcAft>
                <a:spcPct val="0"/>
              </a:spcAft>
              <a:buClr>
                <a:srgbClr val="FFCC00"/>
              </a:buClr>
              <a:buSzPct val="120000"/>
              <a:buFontTx/>
              <a:buChar char="•"/>
              <a:defRPr/>
            </a:pPr>
            <a:r>
              <a:rPr lang="tr-TR" sz="3200" kern="0" dirty="0">
                <a:solidFill>
                  <a:schemeClr val="tx1"/>
                </a:solidFill>
                <a:latin typeface="Comic Sans MS" pitchFamily="66" charset="0"/>
              </a:rPr>
              <a:t>Meslek seçimi  </a:t>
            </a:r>
          </a:p>
          <a:p>
            <a:endParaRPr lang="tr-TR" dirty="0">
              <a:solidFill>
                <a:schemeClr val="tx1"/>
              </a:solidFill>
            </a:endParaRPr>
          </a:p>
        </p:txBody>
      </p:sp>
    </p:spTree>
    <p:extLst>
      <p:ext uri="{BB962C8B-B14F-4D97-AF65-F5344CB8AC3E}">
        <p14:creationId xmlns:p14="http://schemas.microsoft.com/office/powerpoint/2010/main" val="21781259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1187669"/>
            <a:ext cx="8939632" cy="4853693"/>
          </a:xfrm>
        </p:spPr>
        <p:txBody>
          <a:bodyPr/>
          <a:lstStyle/>
          <a:p>
            <a:endParaRPr lang="tr-TR" sz="4000" b="1" kern="0" dirty="0" smtClean="0">
              <a:solidFill>
                <a:schemeClr val="accent2"/>
              </a:solidFill>
              <a:effectLst>
                <a:outerShdw blurRad="38100" dist="38100" dir="2700000" algn="tl">
                  <a:srgbClr val="000000"/>
                </a:outerShdw>
              </a:effectLst>
              <a:latin typeface="Comic Sans MS" pitchFamily="66" charset="0"/>
              <a:ea typeface="+mj-ea"/>
              <a:cs typeface="+mj-cs"/>
            </a:endParaRPr>
          </a:p>
          <a:p>
            <a:pPr marL="0" indent="0" algn="ctr">
              <a:buNone/>
            </a:pPr>
            <a:r>
              <a:rPr lang="tr-TR" sz="4000" b="1" kern="0" dirty="0" smtClean="0">
                <a:solidFill>
                  <a:schemeClr val="accent2"/>
                </a:solidFill>
                <a:effectLst>
                  <a:outerShdw blurRad="38100" dist="38100" dir="2700000" algn="tl">
                    <a:srgbClr val="000000"/>
                  </a:outerShdw>
                </a:effectLst>
                <a:latin typeface="Comic Sans MS" pitchFamily="66" charset="0"/>
                <a:ea typeface="+mj-ea"/>
                <a:cs typeface="+mj-cs"/>
              </a:rPr>
              <a:t>ERGENLİKTE </a:t>
            </a:r>
            <a:r>
              <a:rPr lang="tr-TR" sz="4000" b="1" kern="0" dirty="0">
                <a:solidFill>
                  <a:schemeClr val="accent2"/>
                </a:solidFill>
                <a:effectLst>
                  <a:outerShdw blurRad="38100" dist="38100" dir="2700000" algn="tl">
                    <a:srgbClr val="000000"/>
                  </a:outerShdw>
                </a:effectLst>
                <a:latin typeface="Comic Sans MS" pitchFamily="66" charset="0"/>
                <a:ea typeface="+mj-ea"/>
                <a:cs typeface="+mj-cs"/>
              </a:rPr>
              <a:t/>
            </a:r>
            <a:br>
              <a:rPr lang="tr-TR" sz="4000" b="1" kern="0" dirty="0">
                <a:solidFill>
                  <a:schemeClr val="accent2"/>
                </a:solidFill>
                <a:effectLst>
                  <a:outerShdw blurRad="38100" dist="38100" dir="2700000" algn="tl">
                    <a:srgbClr val="000000"/>
                  </a:outerShdw>
                </a:effectLst>
                <a:latin typeface="Comic Sans MS" pitchFamily="66" charset="0"/>
                <a:ea typeface="+mj-ea"/>
                <a:cs typeface="+mj-cs"/>
              </a:rPr>
            </a:br>
            <a:r>
              <a:rPr lang="tr-TR" sz="4000" b="1" kern="0" dirty="0">
                <a:solidFill>
                  <a:schemeClr val="accent2"/>
                </a:solidFill>
                <a:effectLst>
                  <a:outerShdw blurRad="38100" dist="38100" dir="2700000" algn="tl">
                    <a:srgbClr val="000000"/>
                  </a:outerShdw>
                </a:effectLst>
                <a:latin typeface="Comic Sans MS" pitchFamily="66" charset="0"/>
                <a:ea typeface="+mj-ea"/>
                <a:cs typeface="+mj-cs"/>
              </a:rPr>
              <a:t>ANNE-BABA TUTUMLARI</a:t>
            </a:r>
            <a:endParaRPr lang="tr-TR" dirty="0">
              <a:solidFill>
                <a:schemeClr val="accent2"/>
              </a:solidFill>
            </a:endParaRPr>
          </a:p>
        </p:txBody>
      </p:sp>
    </p:spTree>
    <p:extLst>
      <p:ext uri="{BB962C8B-B14F-4D97-AF65-F5344CB8AC3E}">
        <p14:creationId xmlns:p14="http://schemas.microsoft.com/office/powerpoint/2010/main" val="4571407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lvl="0" algn="ctr" defTabSz="914400" fontAlgn="base">
              <a:spcAft>
                <a:spcPct val="0"/>
              </a:spcAft>
              <a:defRPr/>
            </a:pPr>
            <a:r>
              <a:rPr lang="tr-TR" sz="3200" b="1" dirty="0">
                <a:solidFill>
                  <a:schemeClr val="accent2"/>
                </a:solidFill>
                <a:latin typeface="Comic Sans MS" panose="030F0702030302020204" pitchFamily="66" charset="0"/>
                <a:ea typeface="+mn-ea"/>
                <a:cs typeface="+mn-cs"/>
              </a:rPr>
              <a:t>Gevşek Disiplinli-</a:t>
            </a:r>
            <a:r>
              <a:rPr lang="tr-TR" sz="4400" b="1" dirty="0">
                <a:solidFill>
                  <a:schemeClr val="accent2"/>
                </a:solidFill>
                <a:latin typeface="Comic Sans MS" panose="030F0702030302020204" pitchFamily="66" charset="0"/>
                <a:ea typeface="+mn-ea"/>
                <a:cs typeface="+mn-cs"/>
              </a:rPr>
              <a:t> </a:t>
            </a:r>
            <a:r>
              <a:rPr lang="tr-TR" sz="3200" b="1" dirty="0">
                <a:solidFill>
                  <a:schemeClr val="accent2"/>
                </a:solidFill>
                <a:latin typeface="Comic Sans MS" panose="030F0702030302020204" pitchFamily="66" charset="0"/>
                <a:ea typeface="+mn-ea"/>
                <a:cs typeface="+mn-cs"/>
              </a:rPr>
              <a:t>Aşırı Seven/Kollayan </a:t>
            </a:r>
            <a:br>
              <a:rPr lang="tr-TR" sz="3200" b="1" dirty="0">
                <a:solidFill>
                  <a:schemeClr val="accent2"/>
                </a:solidFill>
                <a:latin typeface="Comic Sans MS" panose="030F0702030302020204" pitchFamily="66" charset="0"/>
                <a:ea typeface="+mn-ea"/>
                <a:cs typeface="+mn-cs"/>
              </a:rPr>
            </a:br>
            <a:r>
              <a:rPr lang="tr-TR" sz="3200" b="1" dirty="0">
                <a:solidFill>
                  <a:schemeClr val="accent2"/>
                </a:solidFill>
                <a:latin typeface="Comic Sans MS" panose="030F0702030302020204" pitchFamily="66" charset="0"/>
                <a:ea typeface="+mn-ea"/>
                <a:cs typeface="+mn-cs"/>
              </a:rPr>
              <a:t>Aileler</a:t>
            </a:r>
            <a:br>
              <a:rPr lang="tr-TR" sz="3200" b="1" dirty="0">
                <a:solidFill>
                  <a:schemeClr val="accent2"/>
                </a:solidFill>
                <a:latin typeface="Comic Sans MS" panose="030F0702030302020204" pitchFamily="66" charset="0"/>
                <a:ea typeface="+mn-ea"/>
                <a:cs typeface="+mn-cs"/>
              </a:rPr>
            </a:br>
            <a:endParaRPr lang="tr-TR" sz="4000" dirty="0">
              <a:solidFill>
                <a:schemeClr val="accent2"/>
              </a:solidFill>
            </a:endParaRPr>
          </a:p>
        </p:txBody>
      </p:sp>
      <p:sp>
        <p:nvSpPr>
          <p:cNvPr id="3" name="İçerik Yer Tutucusu 2"/>
          <p:cNvSpPr>
            <a:spLocks noGrp="1"/>
          </p:cNvSpPr>
          <p:nvPr>
            <p:ph idx="1"/>
          </p:nvPr>
        </p:nvSpPr>
        <p:spPr/>
        <p:txBody>
          <a:bodyPr/>
          <a:lstStyle/>
          <a:p>
            <a:pPr lvl="0" algn="just" defTabSz="914400" fontAlgn="base">
              <a:lnSpc>
                <a:spcPct val="115000"/>
              </a:lnSpc>
              <a:spcBef>
                <a:spcPct val="20000"/>
              </a:spcBef>
              <a:spcAft>
                <a:spcPct val="0"/>
              </a:spcAft>
              <a:buClr>
                <a:srgbClr val="FFCC00"/>
              </a:buClr>
              <a:buSzPct val="120000"/>
              <a:buFontTx/>
              <a:buChar char="•"/>
              <a:defRPr/>
            </a:pPr>
            <a:r>
              <a:rPr lang="tr-TR" sz="3200" kern="0" dirty="0">
                <a:solidFill>
                  <a:schemeClr val="tx1"/>
                </a:solidFill>
                <a:latin typeface="Comic Sans MS" pitchFamily="66" charset="0"/>
              </a:rPr>
              <a:t>Tüm yaşamları çocuk üzerine kuruludur.</a:t>
            </a:r>
          </a:p>
          <a:p>
            <a:pPr lvl="0" algn="just" defTabSz="914400" fontAlgn="base">
              <a:lnSpc>
                <a:spcPct val="115000"/>
              </a:lnSpc>
              <a:spcBef>
                <a:spcPct val="20000"/>
              </a:spcBef>
              <a:spcAft>
                <a:spcPct val="0"/>
              </a:spcAft>
              <a:buClr>
                <a:srgbClr val="FFCC00"/>
              </a:buClr>
              <a:buSzPct val="120000"/>
              <a:buFontTx/>
              <a:buChar char="•"/>
              <a:defRPr/>
            </a:pPr>
            <a:r>
              <a:rPr lang="tr-TR" sz="3200" kern="0" dirty="0">
                <a:solidFill>
                  <a:schemeClr val="tx1"/>
                </a:solidFill>
                <a:latin typeface="Comic Sans MS" pitchFamily="66" charset="0"/>
              </a:rPr>
              <a:t> Aileyi çocuk yönetir. </a:t>
            </a:r>
          </a:p>
          <a:p>
            <a:pPr lvl="0" algn="just" defTabSz="914400" fontAlgn="base">
              <a:lnSpc>
                <a:spcPct val="115000"/>
              </a:lnSpc>
              <a:spcBef>
                <a:spcPct val="20000"/>
              </a:spcBef>
              <a:spcAft>
                <a:spcPct val="0"/>
              </a:spcAft>
              <a:buClr>
                <a:srgbClr val="FFCC00"/>
              </a:buClr>
              <a:buSzPct val="120000"/>
              <a:buFontTx/>
              <a:buChar char="•"/>
              <a:defRPr/>
            </a:pPr>
            <a:r>
              <a:rPr lang="tr-TR" sz="3200" kern="0" dirty="0">
                <a:solidFill>
                  <a:schemeClr val="tx1"/>
                </a:solidFill>
                <a:latin typeface="Comic Sans MS" pitchFamily="66" charset="0"/>
              </a:rPr>
              <a:t> Çocuklarının bağımlı</a:t>
            </a:r>
            <a:r>
              <a:rPr lang="tr-TR" sz="3200" kern="0" dirty="0" smtClean="0">
                <a:solidFill>
                  <a:schemeClr val="tx1"/>
                </a:solidFill>
                <a:latin typeface="Comic Sans MS" pitchFamily="66" charset="0"/>
              </a:rPr>
              <a:t>, bencil</a:t>
            </a:r>
            <a:r>
              <a:rPr lang="tr-TR" sz="3200" kern="0" dirty="0">
                <a:solidFill>
                  <a:schemeClr val="tx1"/>
                </a:solidFill>
                <a:latin typeface="Comic Sans MS" pitchFamily="66" charset="0"/>
              </a:rPr>
              <a:t>, tutturucu, nazlı, güçsüz ve güvensiz, </a:t>
            </a:r>
            <a:r>
              <a:rPr lang="tr-TR" sz="3200" kern="0" dirty="0" smtClean="0">
                <a:solidFill>
                  <a:schemeClr val="tx1"/>
                </a:solidFill>
                <a:latin typeface="Comic Sans MS" pitchFamily="66" charset="0"/>
              </a:rPr>
              <a:t>şımarık, sorumsuz </a:t>
            </a:r>
            <a:r>
              <a:rPr lang="tr-TR" sz="3200" kern="0" dirty="0">
                <a:solidFill>
                  <a:schemeClr val="tx1"/>
                </a:solidFill>
                <a:latin typeface="Comic Sans MS" pitchFamily="66" charset="0"/>
              </a:rPr>
              <a:t>kişilik geliştirmesine neden olurlar.</a:t>
            </a:r>
          </a:p>
        </p:txBody>
      </p:sp>
    </p:spTree>
    <p:extLst>
      <p:ext uri="{BB962C8B-B14F-4D97-AF65-F5344CB8AC3E}">
        <p14:creationId xmlns:p14="http://schemas.microsoft.com/office/powerpoint/2010/main" val="41806948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3" y="609600"/>
            <a:ext cx="8813507" cy="1320800"/>
          </a:xfrm>
        </p:spPr>
        <p:txBody>
          <a:bodyPr>
            <a:normAutofit/>
          </a:bodyPr>
          <a:lstStyle/>
          <a:p>
            <a:pPr lvl="0" defTabSz="914400" fontAlgn="base">
              <a:spcAft>
                <a:spcPct val="0"/>
              </a:spcAft>
              <a:defRPr/>
            </a:pPr>
            <a:r>
              <a:rPr lang="tr-TR" sz="3200" b="1" dirty="0">
                <a:solidFill>
                  <a:schemeClr val="accent2"/>
                </a:solidFill>
                <a:latin typeface="Comic Sans MS" panose="030F0702030302020204" pitchFamily="66" charset="0"/>
                <a:ea typeface="+mn-ea"/>
                <a:cs typeface="+mn-cs"/>
              </a:rPr>
              <a:t>Sıkı </a:t>
            </a:r>
            <a:r>
              <a:rPr lang="tr-TR" sz="3200" b="1" dirty="0" smtClean="0">
                <a:solidFill>
                  <a:schemeClr val="accent2"/>
                </a:solidFill>
                <a:latin typeface="Comic Sans MS" panose="030F0702030302020204" pitchFamily="66" charset="0"/>
                <a:ea typeface="+mn-ea"/>
                <a:cs typeface="+mn-cs"/>
              </a:rPr>
              <a:t>Disiplinli - Aşırı </a:t>
            </a:r>
            <a:r>
              <a:rPr lang="tr-TR" sz="3200" b="1" dirty="0">
                <a:solidFill>
                  <a:schemeClr val="accent2"/>
                </a:solidFill>
                <a:latin typeface="Comic Sans MS" panose="030F0702030302020204" pitchFamily="66" charset="0"/>
                <a:ea typeface="+mn-ea"/>
                <a:cs typeface="+mn-cs"/>
              </a:rPr>
              <a:t>Seven Aileler</a:t>
            </a:r>
          </a:p>
        </p:txBody>
      </p:sp>
      <p:sp>
        <p:nvSpPr>
          <p:cNvPr id="3" name="İçerik Yer Tutucusu 2"/>
          <p:cNvSpPr>
            <a:spLocks noGrp="1"/>
          </p:cNvSpPr>
          <p:nvPr>
            <p:ph idx="1"/>
          </p:nvPr>
        </p:nvSpPr>
        <p:spPr/>
        <p:txBody>
          <a:bodyPr>
            <a:normAutofit/>
          </a:bodyPr>
          <a:lstStyle/>
          <a:p>
            <a:pPr lvl="0" algn="just" defTabSz="914400" fontAlgn="base">
              <a:lnSpc>
                <a:spcPct val="150000"/>
              </a:lnSpc>
              <a:spcBef>
                <a:spcPct val="20000"/>
              </a:spcBef>
              <a:spcAft>
                <a:spcPct val="0"/>
              </a:spcAft>
              <a:buClr>
                <a:srgbClr val="FFCC00"/>
              </a:buClr>
              <a:buSzPct val="120000"/>
              <a:buFontTx/>
              <a:buChar char="•"/>
              <a:defRPr/>
            </a:pPr>
            <a:r>
              <a:rPr lang="tr-TR" sz="2400" kern="0" dirty="0">
                <a:solidFill>
                  <a:schemeClr val="tx1"/>
                </a:solidFill>
                <a:latin typeface="Comic Sans MS" pitchFamily="66" charset="0"/>
              </a:rPr>
              <a:t> Çocuklarına karşı sevecen, ilgili ve düşkündür ancak hata yapmasını kabullenemezler. </a:t>
            </a:r>
          </a:p>
          <a:p>
            <a:pPr lvl="0" algn="just" defTabSz="914400" fontAlgn="base">
              <a:lnSpc>
                <a:spcPct val="150000"/>
              </a:lnSpc>
              <a:spcBef>
                <a:spcPct val="20000"/>
              </a:spcBef>
              <a:spcAft>
                <a:spcPct val="0"/>
              </a:spcAft>
              <a:buClr>
                <a:srgbClr val="FFCC00"/>
              </a:buClr>
              <a:buSzPct val="120000"/>
              <a:buFontTx/>
              <a:buChar char="•"/>
              <a:defRPr/>
            </a:pPr>
            <a:r>
              <a:rPr lang="tr-TR" sz="2400" kern="0" dirty="0">
                <a:solidFill>
                  <a:schemeClr val="tx1"/>
                </a:solidFill>
                <a:latin typeface="Comic Sans MS" pitchFamily="66" charset="0"/>
              </a:rPr>
              <a:t> Çocuklarının arkadaşlık ilişkisi zayıf, çekingen, sürekli ana-babadan onay bekleyen, mükemmeliyetçi, kendi başına karar veremeyen</a:t>
            </a:r>
            <a:r>
              <a:rPr lang="tr-TR" sz="2400" kern="0" dirty="0" smtClean="0">
                <a:solidFill>
                  <a:schemeClr val="tx1"/>
                </a:solidFill>
                <a:latin typeface="Comic Sans MS" pitchFamily="66" charset="0"/>
              </a:rPr>
              <a:t>, karşıyı </a:t>
            </a:r>
            <a:r>
              <a:rPr lang="tr-TR" sz="2400" kern="0" dirty="0">
                <a:solidFill>
                  <a:schemeClr val="tx1"/>
                </a:solidFill>
                <a:latin typeface="Comic Sans MS" pitchFamily="66" charset="0"/>
              </a:rPr>
              <a:t>suçlayan kişilik geliştirmesine neden olurlar.</a:t>
            </a:r>
          </a:p>
        </p:txBody>
      </p:sp>
    </p:spTree>
    <p:extLst>
      <p:ext uri="{BB962C8B-B14F-4D97-AF65-F5344CB8AC3E}">
        <p14:creationId xmlns:p14="http://schemas.microsoft.com/office/powerpoint/2010/main" val="2935042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ERGENLİK;</a:t>
            </a:r>
            <a:br>
              <a:rPr lang="tr-TR" dirty="0"/>
            </a:br>
            <a:endParaRPr lang="tr-TR" dirty="0"/>
          </a:p>
        </p:txBody>
      </p:sp>
      <p:sp>
        <p:nvSpPr>
          <p:cNvPr id="3" name="İçerik Yer Tutucusu 2"/>
          <p:cNvSpPr>
            <a:spLocks noGrp="1"/>
          </p:cNvSpPr>
          <p:nvPr>
            <p:ph idx="1"/>
          </p:nvPr>
        </p:nvSpPr>
        <p:spPr/>
        <p:txBody>
          <a:bodyPr/>
          <a:lstStyle/>
          <a:p>
            <a:pPr lvl="0" algn="just" defTabSz="914400" fontAlgn="base">
              <a:lnSpc>
                <a:spcPct val="120000"/>
              </a:lnSpc>
              <a:spcBef>
                <a:spcPct val="20000"/>
              </a:spcBef>
              <a:spcAft>
                <a:spcPct val="0"/>
              </a:spcAft>
              <a:buClr>
                <a:srgbClr val="FFCC00"/>
              </a:buClr>
              <a:buSzPct val="120000"/>
              <a:buNone/>
              <a:defRPr/>
            </a:pPr>
            <a:r>
              <a:rPr lang="tr-TR" sz="3200" kern="0" dirty="0" smtClean="0">
                <a:solidFill>
                  <a:schemeClr val="tx1"/>
                </a:solidFill>
                <a:latin typeface="Comic Sans MS" pitchFamily="66" charset="0"/>
              </a:rPr>
              <a:t>		Bireyde </a:t>
            </a:r>
            <a:r>
              <a:rPr lang="tr-TR" sz="3200" kern="0" dirty="0">
                <a:solidFill>
                  <a:schemeClr val="tx1"/>
                </a:solidFill>
                <a:latin typeface="Comic Sans MS" pitchFamily="66" charset="0"/>
              </a:rPr>
              <a:t>biyolojik, psikolojik, zihinsel ve sosyal açıdan gelişme ve olgunlaşmanın (değişmenin) olduğu; çocukluktan yetişkinliğe (erişkinliğe) geçiş dönemidir.</a:t>
            </a:r>
            <a:endParaRPr lang="tr-TR" sz="3200" kern="0" dirty="0">
              <a:solidFill>
                <a:schemeClr val="tx1"/>
              </a:solidFill>
              <a:latin typeface="Tahoma"/>
            </a:endParaRPr>
          </a:p>
        </p:txBody>
      </p:sp>
    </p:spTree>
    <p:extLst>
      <p:ext uri="{BB962C8B-B14F-4D97-AF65-F5344CB8AC3E}">
        <p14:creationId xmlns:p14="http://schemas.microsoft.com/office/powerpoint/2010/main" val="17837371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lvl="0" defTabSz="914400" fontAlgn="base">
              <a:spcAft>
                <a:spcPct val="0"/>
              </a:spcAft>
              <a:defRPr/>
            </a:pPr>
            <a:r>
              <a:rPr lang="tr-TR" sz="3200" b="1" dirty="0">
                <a:solidFill>
                  <a:schemeClr val="accent2"/>
                </a:solidFill>
                <a:effectLst>
                  <a:outerShdw blurRad="38100" dist="38100" dir="2700000" algn="tl">
                    <a:srgbClr val="000000"/>
                  </a:outerShdw>
                </a:effectLst>
                <a:latin typeface="Comic Sans MS" panose="030F0702030302020204" pitchFamily="66" charset="0"/>
                <a:ea typeface="+mn-ea"/>
                <a:cs typeface="+mn-cs"/>
              </a:rPr>
              <a:t>Sıkı </a:t>
            </a:r>
            <a:r>
              <a:rPr lang="tr-TR" sz="3200" b="1" dirty="0" smtClean="0">
                <a:solidFill>
                  <a:schemeClr val="accent2"/>
                </a:solidFill>
                <a:effectLst>
                  <a:outerShdw blurRad="38100" dist="38100" dir="2700000" algn="tl">
                    <a:srgbClr val="000000"/>
                  </a:outerShdw>
                </a:effectLst>
                <a:latin typeface="Comic Sans MS" panose="030F0702030302020204" pitchFamily="66" charset="0"/>
                <a:ea typeface="+mn-ea"/>
                <a:cs typeface="+mn-cs"/>
              </a:rPr>
              <a:t>Disiplinli –</a:t>
            </a:r>
            <a:r>
              <a:rPr lang="tr-TR" sz="4400" b="1" dirty="0" smtClean="0">
                <a:solidFill>
                  <a:schemeClr val="accent2"/>
                </a:solidFill>
                <a:effectLst>
                  <a:outerShdw blurRad="38100" dist="38100" dir="2700000" algn="tl">
                    <a:srgbClr val="000000"/>
                  </a:outerShdw>
                </a:effectLst>
                <a:latin typeface="Comic Sans MS" panose="030F0702030302020204" pitchFamily="66" charset="0"/>
                <a:ea typeface="+mn-ea"/>
                <a:cs typeface="+mn-cs"/>
              </a:rPr>
              <a:t> </a:t>
            </a:r>
            <a:r>
              <a:rPr lang="tr-TR" sz="3200" b="1" dirty="0" smtClean="0">
                <a:solidFill>
                  <a:schemeClr val="accent2"/>
                </a:solidFill>
                <a:effectLst>
                  <a:outerShdw blurRad="38100" dist="38100" dir="2700000" algn="tl">
                    <a:srgbClr val="000000"/>
                  </a:outerShdw>
                </a:effectLst>
                <a:latin typeface="Comic Sans MS" panose="030F0702030302020204" pitchFamily="66" charset="0"/>
                <a:ea typeface="+mn-ea"/>
                <a:cs typeface="+mn-cs"/>
              </a:rPr>
              <a:t>Sevgisiz Aileler</a:t>
            </a:r>
            <a:endParaRPr lang="tr-TR" sz="3200" b="1" dirty="0">
              <a:solidFill>
                <a:schemeClr val="accent2"/>
              </a:solidFill>
              <a:effectLst>
                <a:outerShdw blurRad="38100" dist="38100" dir="2700000" algn="tl">
                  <a:srgbClr val="000000"/>
                </a:outerShdw>
              </a:effectLst>
              <a:latin typeface="Comic Sans MS" panose="030F0702030302020204" pitchFamily="66" charset="0"/>
              <a:ea typeface="+mn-ea"/>
              <a:cs typeface="+mn-cs"/>
            </a:endParaRPr>
          </a:p>
        </p:txBody>
      </p:sp>
      <p:sp>
        <p:nvSpPr>
          <p:cNvPr id="3" name="İçerik Yer Tutucusu 2"/>
          <p:cNvSpPr>
            <a:spLocks noGrp="1"/>
          </p:cNvSpPr>
          <p:nvPr>
            <p:ph idx="1"/>
          </p:nvPr>
        </p:nvSpPr>
        <p:spPr/>
        <p:txBody>
          <a:bodyPr>
            <a:normAutofit/>
          </a:bodyPr>
          <a:lstStyle/>
          <a:p>
            <a:pPr lvl="0" defTabSz="914400" fontAlgn="base">
              <a:lnSpc>
                <a:spcPct val="150000"/>
              </a:lnSpc>
              <a:spcBef>
                <a:spcPct val="20000"/>
              </a:spcBef>
              <a:spcAft>
                <a:spcPct val="0"/>
              </a:spcAft>
              <a:buClr>
                <a:srgbClr val="FFCC00"/>
              </a:buClr>
              <a:buSzPct val="120000"/>
              <a:buFontTx/>
              <a:buChar char="•"/>
              <a:defRPr/>
            </a:pPr>
            <a:r>
              <a:rPr lang="tr-TR" sz="2400" kern="0" dirty="0">
                <a:solidFill>
                  <a:schemeClr val="tx1"/>
                </a:solidFill>
                <a:latin typeface="Comic Sans MS" pitchFamily="66" charset="0"/>
              </a:rPr>
              <a:t>Ortamın sürekli gergin olduğu, eleştiri, azar ve dayağın yoğun yaşandığı ailedir.</a:t>
            </a:r>
          </a:p>
          <a:p>
            <a:pPr lvl="0" defTabSz="914400" fontAlgn="base">
              <a:lnSpc>
                <a:spcPct val="150000"/>
              </a:lnSpc>
              <a:spcBef>
                <a:spcPct val="20000"/>
              </a:spcBef>
              <a:spcAft>
                <a:spcPct val="0"/>
              </a:spcAft>
              <a:buClr>
                <a:srgbClr val="FFCC00"/>
              </a:buClr>
              <a:buSzPct val="120000"/>
              <a:buFontTx/>
              <a:buChar char="•"/>
              <a:defRPr/>
            </a:pPr>
            <a:r>
              <a:rPr lang="tr-TR" sz="2400" kern="0" dirty="0">
                <a:solidFill>
                  <a:schemeClr val="tx1"/>
                </a:solidFill>
                <a:latin typeface="Comic Sans MS" pitchFamily="66" charset="0"/>
              </a:rPr>
              <a:t>Çocuklarının benlik saygısı düşük, güvensiz, tedirgin, düşmanca duyguları yoğun, saldırgan davranışlara yatkın kişilik geliştirmesine neden olurlar. </a:t>
            </a:r>
          </a:p>
        </p:txBody>
      </p:sp>
    </p:spTree>
    <p:extLst>
      <p:ext uri="{BB962C8B-B14F-4D97-AF65-F5344CB8AC3E}">
        <p14:creationId xmlns:p14="http://schemas.microsoft.com/office/powerpoint/2010/main" val="42118141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lvl="0" defTabSz="914400" fontAlgn="base">
              <a:lnSpc>
                <a:spcPct val="110000"/>
              </a:lnSpc>
              <a:spcAft>
                <a:spcPct val="0"/>
              </a:spcAft>
              <a:defRPr/>
            </a:pPr>
            <a:r>
              <a:rPr lang="tr-TR" sz="2800" b="1" dirty="0">
                <a:solidFill>
                  <a:schemeClr val="accent2"/>
                </a:solidFill>
                <a:effectLst>
                  <a:outerShdw blurRad="38100" dist="38100" dir="2700000" algn="tl">
                    <a:srgbClr val="000000"/>
                  </a:outerShdw>
                </a:effectLst>
                <a:latin typeface="Comic Sans MS" panose="030F0702030302020204" pitchFamily="66" charset="0"/>
                <a:ea typeface="+mn-ea"/>
                <a:cs typeface="+mn-cs"/>
              </a:rPr>
              <a:t>Gevşek Disiplinli-Sevgisi Yetersiz Aileler</a:t>
            </a:r>
          </a:p>
        </p:txBody>
      </p:sp>
      <p:sp>
        <p:nvSpPr>
          <p:cNvPr id="3" name="İçerik Yer Tutucusu 2"/>
          <p:cNvSpPr>
            <a:spLocks noGrp="1"/>
          </p:cNvSpPr>
          <p:nvPr>
            <p:ph idx="1"/>
          </p:nvPr>
        </p:nvSpPr>
        <p:spPr/>
        <p:txBody>
          <a:bodyPr>
            <a:normAutofit/>
          </a:bodyPr>
          <a:lstStyle/>
          <a:p>
            <a:pPr lvl="0" defTabSz="914400" fontAlgn="base">
              <a:lnSpc>
                <a:spcPct val="150000"/>
              </a:lnSpc>
              <a:spcBef>
                <a:spcPct val="20000"/>
              </a:spcBef>
              <a:spcAft>
                <a:spcPct val="0"/>
              </a:spcAft>
              <a:buClr>
                <a:srgbClr val="FFCC00"/>
              </a:buClr>
              <a:buSzPct val="120000"/>
              <a:buFontTx/>
              <a:buChar char="•"/>
              <a:defRPr/>
            </a:pPr>
            <a:r>
              <a:rPr lang="tr-TR" sz="2800" kern="0" dirty="0">
                <a:solidFill>
                  <a:schemeClr val="tx1"/>
                </a:solidFill>
                <a:latin typeface="Comic Sans MS" pitchFamily="66" charset="0"/>
              </a:rPr>
              <a:t>Sevgi ve sevecenliğin yetersiz olduğu, denetimi gevşek ailedir. </a:t>
            </a:r>
          </a:p>
          <a:p>
            <a:pPr lvl="0" defTabSz="914400" fontAlgn="base">
              <a:lnSpc>
                <a:spcPct val="150000"/>
              </a:lnSpc>
              <a:spcBef>
                <a:spcPct val="20000"/>
              </a:spcBef>
              <a:spcAft>
                <a:spcPct val="0"/>
              </a:spcAft>
              <a:buClr>
                <a:srgbClr val="FFCC00"/>
              </a:buClr>
              <a:buSzPct val="120000"/>
              <a:buFontTx/>
              <a:buChar char="•"/>
              <a:defRPr/>
            </a:pPr>
            <a:r>
              <a:rPr lang="tr-TR" sz="2800" kern="0" dirty="0">
                <a:solidFill>
                  <a:schemeClr val="tx1"/>
                </a:solidFill>
                <a:latin typeface="Comic Sans MS" pitchFamily="66" charset="0"/>
              </a:rPr>
              <a:t>Çocuklarının başına buyruk, tutarsız, dikkat çekmek isteyen, davranış bozukluğu ve suça eğilimli kişilik  geliştirmesine neden olurlar.</a:t>
            </a:r>
          </a:p>
          <a:p>
            <a:pPr marL="0" indent="0">
              <a:lnSpc>
                <a:spcPct val="150000"/>
              </a:lnSpc>
              <a:buNone/>
            </a:pPr>
            <a:endParaRPr lang="tr-TR" sz="1600" dirty="0">
              <a:solidFill>
                <a:schemeClr val="tx1"/>
              </a:solidFill>
            </a:endParaRPr>
          </a:p>
        </p:txBody>
      </p:sp>
    </p:spTree>
    <p:extLst>
      <p:ext uri="{BB962C8B-B14F-4D97-AF65-F5344CB8AC3E}">
        <p14:creationId xmlns:p14="http://schemas.microsoft.com/office/powerpoint/2010/main" val="11565955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lvl="0" defTabSz="914400" fontAlgn="base">
              <a:lnSpc>
                <a:spcPct val="110000"/>
              </a:lnSpc>
              <a:spcAft>
                <a:spcPct val="0"/>
              </a:spcAft>
              <a:defRPr/>
            </a:pPr>
            <a:r>
              <a:rPr lang="tr-TR" sz="3200" b="1" dirty="0">
                <a:solidFill>
                  <a:schemeClr val="accent2"/>
                </a:solidFill>
                <a:effectLst>
                  <a:outerShdw blurRad="38100" dist="38100" dir="2700000" algn="tl">
                    <a:srgbClr val="000000"/>
                  </a:outerShdw>
                </a:effectLst>
                <a:latin typeface="Comic Sans MS" panose="030F0702030302020204" pitchFamily="66" charset="0"/>
                <a:ea typeface="+mn-ea"/>
                <a:cs typeface="+mn-cs"/>
              </a:rPr>
              <a:t>Seven-Benimseyen-Demokratik Aileler</a:t>
            </a:r>
          </a:p>
        </p:txBody>
      </p:sp>
      <p:sp>
        <p:nvSpPr>
          <p:cNvPr id="3" name="İçerik Yer Tutucusu 2"/>
          <p:cNvSpPr>
            <a:spLocks noGrp="1"/>
          </p:cNvSpPr>
          <p:nvPr>
            <p:ph idx="1"/>
          </p:nvPr>
        </p:nvSpPr>
        <p:spPr/>
        <p:txBody>
          <a:bodyPr>
            <a:normAutofit/>
          </a:bodyPr>
          <a:lstStyle/>
          <a:p>
            <a:pPr lvl="0" algn="just" defTabSz="914400" fontAlgn="base">
              <a:lnSpc>
                <a:spcPct val="150000"/>
              </a:lnSpc>
              <a:spcBef>
                <a:spcPct val="20000"/>
              </a:spcBef>
              <a:spcAft>
                <a:spcPct val="0"/>
              </a:spcAft>
              <a:buClr>
                <a:srgbClr val="FFCC00"/>
              </a:buClr>
              <a:buSzPct val="120000"/>
              <a:buFontTx/>
              <a:buChar char="•"/>
              <a:defRPr/>
            </a:pPr>
            <a:r>
              <a:rPr lang="tr-TR" sz="2400" kern="0" dirty="0">
                <a:solidFill>
                  <a:schemeClr val="tx1"/>
                </a:solidFill>
                <a:latin typeface="Comic Sans MS" pitchFamily="66" charset="0"/>
              </a:rPr>
              <a:t>Çocuklarını seven, benimseyen, saygı ve sevginin yoğun olduğu sorunların konuşularak çözüldüğü ailedir. </a:t>
            </a:r>
          </a:p>
          <a:p>
            <a:pPr lvl="0" algn="just" defTabSz="914400" fontAlgn="base">
              <a:lnSpc>
                <a:spcPct val="150000"/>
              </a:lnSpc>
              <a:spcBef>
                <a:spcPct val="20000"/>
              </a:spcBef>
              <a:spcAft>
                <a:spcPct val="0"/>
              </a:spcAft>
              <a:buClr>
                <a:srgbClr val="FFCC00"/>
              </a:buClr>
              <a:buSzPct val="120000"/>
              <a:buFontTx/>
              <a:buChar char="•"/>
              <a:defRPr/>
            </a:pPr>
            <a:r>
              <a:rPr lang="tr-TR" sz="2400" kern="0" dirty="0">
                <a:solidFill>
                  <a:schemeClr val="tx1"/>
                </a:solidFill>
                <a:latin typeface="Comic Sans MS" pitchFamily="66" charset="0"/>
              </a:rPr>
              <a:t>Çocuklarının olumlu, ılımlı, kendine güvenen, yanlış yapmaktan korkmayan, sosyal ilişkileri güçlü  kişilik geliştirmeleri sağlarlar.</a:t>
            </a:r>
          </a:p>
          <a:p>
            <a:pPr marL="0" indent="0" algn="just">
              <a:lnSpc>
                <a:spcPct val="150000"/>
              </a:lnSpc>
              <a:buNone/>
            </a:pPr>
            <a:endParaRPr lang="tr-TR" sz="1400" dirty="0">
              <a:solidFill>
                <a:schemeClr val="tx1"/>
              </a:solidFill>
            </a:endParaRPr>
          </a:p>
        </p:txBody>
      </p:sp>
    </p:spTree>
    <p:extLst>
      <p:ext uri="{BB962C8B-B14F-4D97-AF65-F5344CB8AC3E}">
        <p14:creationId xmlns:p14="http://schemas.microsoft.com/office/powerpoint/2010/main" val="29885758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chemeClr val="accent2"/>
                </a:solidFill>
                <a:effectLst>
                  <a:outerShdw blurRad="38100" dist="38100" dir="2700000" algn="tl">
                    <a:srgbClr val="000000"/>
                  </a:outerShdw>
                </a:effectLst>
                <a:latin typeface="Comic Sans MS" panose="030F0702030302020204" pitchFamily="66" charset="0"/>
                <a:ea typeface="+mn-ea"/>
                <a:cs typeface="+mn-cs"/>
              </a:rPr>
              <a:t>ANNE </a:t>
            </a:r>
            <a:r>
              <a:rPr lang="tr-TR" b="1" dirty="0" smtClean="0">
                <a:solidFill>
                  <a:schemeClr val="accent2"/>
                </a:solidFill>
                <a:effectLst>
                  <a:outerShdw blurRad="38100" dist="38100" dir="2700000" algn="tl">
                    <a:srgbClr val="000000"/>
                  </a:outerShdw>
                </a:effectLst>
                <a:latin typeface="Comic Sans MS" panose="030F0702030302020204" pitchFamily="66" charset="0"/>
                <a:ea typeface="+mn-ea"/>
                <a:cs typeface="+mn-cs"/>
              </a:rPr>
              <a:t>BABALARA  ÖNERİLER</a:t>
            </a:r>
            <a:endParaRPr lang="tr-TR" dirty="0">
              <a:solidFill>
                <a:schemeClr val="accent2"/>
              </a:solidFill>
            </a:endParaRPr>
          </a:p>
        </p:txBody>
      </p:sp>
      <p:sp>
        <p:nvSpPr>
          <p:cNvPr id="3" name="İçerik Yer Tutucusu 2"/>
          <p:cNvSpPr>
            <a:spLocks noGrp="1"/>
          </p:cNvSpPr>
          <p:nvPr>
            <p:ph idx="1"/>
          </p:nvPr>
        </p:nvSpPr>
        <p:spPr/>
        <p:txBody>
          <a:bodyPr/>
          <a:lstStyle/>
          <a:p>
            <a:pPr lvl="0" algn="just" defTabSz="914400" fontAlgn="base">
              <a:lnSpc>
                <a:spcPct val="110000"/>
              </a:lnSpc>
              <a:spcBef>
                <a:spcPct val="20000"/>
              </a:spcBef>
              <a:spcAft>
                <a:spcPct val="0"/>
              </a:spcAft>
              <a:buClr>
                <a:srgbClr val="FFCC00"/>
              </a:buClr>
              <a:buSzPct val="120000"/>
              <a:buFontTx/>
              <a:buChar char="•"/>
              <a:defRPr/>
            </a:pPr>
            <a:r>
              <a:rPr lang="tr-TR" sz="3200" kern="0" dirty="0">
                <a:solidFill>
                  <a:schemeClr val="tx1"/>
                </a:solidFill>
                <a:latin typeface="Comic Sans MS" pitchFamily="66" charset="0"/>
              </a:rPr>
              <a:t>Çatışmaların doğal olduğunu kabul edin, soğuk kanlı ve sakin olun. Fevri davranışlardan kaçının. </a:t>
            </a:r>
            <a:endParaRPr lang="tr-TR" sz="3200" kern="0" dirty="0" smtClean="0">
              <a:solidFill>
                <a:schemeClr val="tx1"/>
              </a:solidFill>
              <a:latin typeface="Comic Sans MS" pitchFamily="66" charset="0"/>
            </a:endParaRPr>
          </a:p>
          <a:p>
            <a:pPr marL="0" lvl="0" indent="0" algn="just" defTabSz="914400" fontAlgn="base">
              <a:lnSpc>
                <a:spcPct val="110000"/>
              </a:lnSpc>
              <a:spcBef>
                <a:spcPct val="20000"/>
              </a:spcBef>
              <a:spcAft>
                <a:spcPct val="0"/>
              </a:spcAft>
              <a:buClr>
                <a:srgbClr val="FFCC00"/>
              </a:buClr>
              <a:buSzPct val="120000"/>
              <a:buNone/>
              <a:defRPr/>
            </a:pPr>
            <a:endParaRPr lang="tr-TR" sz="3200" kern="0" dirty="0">
              <a:solidFill>
                <a:schemeClr val="tx1"/>
              </a:solidFill>
              <a:latin typeface="Comic Sans MS" pitchFamily="66" charset="0"/>
            </a:endParaRPr>
          </a:p>
          <a:p>
            <a:pPr lvl="0" algn="just" defTabSz="914400" fontAlgn="base">
              <a:lnSpc>
                <a:spcPct val="110000"/>
              </a:lnSpc>
              <a:spcBef>
                <a:spcPct val="20000"/>
              </a:spcBef>
              <a:spcAft>
                <a:spcPct val="0"/>
              </a:spcAft>
              <a:buClr>
                <a:srgbClr val="FFCC00"/>
              </a:buClr>
              <a:buSzPct val="120000"/>
              <a:buFontTx/>
              <a:buChar char="•"/>
              <a:defRPr/>
            </a:pPr>
            <a:r>
              <a:rPr lang="tr-TR" sz="3200" kern="0" dirty="0">
                <a:solidFill>
                  <a:schemeClr val="tx1"/>
                </a:solidFill>
                <a:latin typeface="Comic Sans MS" pitchFamily="66" charset="0"/>
              </a:rPr>
              <a:t>Akranları veya kardeşleri ile kıyaslamayın.</a:t>
            </a:r>
          </a:p>
        </p:txBody>
      </p:sp>
    </p:spTree>
    <p:extLst>
      <p:ext uri="{BB962C8B-B14F-4D97-AF65-F5344CB8AC3E}">
        <p14:creationId xmlns:p14="http://schemas.microsoft.com/office/powerpoint/2010/main" val="40445254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2662" y="840829"/>
            <a:ext cx="8601340" cy="5200534"/>
          </a:xfrm>
        </p:spPr>
        <p:txBody>
          <a:bodyPr>
            <a:normAutofit/>
          </a:bodyPr>
          <a:lstStyle/>
          <a:p>
            <a:pPr lvl="0" algn="just" defTabSz="914400" fontAlgn="base">
              <a:lnSpc>
                <a:spcPct val="150000"/>
              </a:lnSpc>
              <a:spcBef>
                <a:spcPct val="20000"/>
              </a:spcBef>
              <a:spcAft>
                <a:spcPct val="0"/>
              </a:spcAft>
              <a:buClr>
                <a:srgbClr val="FFCC00"/>
              </a:buClr>
              <a:buSzPct val="120000"/>
              <a:buFontTx/>
              <a:buChar char="•"/>
              <a:defRPr/>
            </a:pPr>
            <a:r>
              <a:rPr lang="tr-TR" sz="2800" kern="0" dirty="0">
                <a:solidFill>
                  <a:schemeClr val="tx1"/>
                </a:solidFill>
                <a:latin typeface="Comic Sans MS" pitchFamily="66" charset="0"/>
              </a:rPr>
              <a:t>Ergen, ana-baba kontrolüne karşı çıksa da, otorite desteğine ihtiyacı vardır. Ona istediği her zaman yanında olduğunuzu hissettirin, söyleyin.</a:t>
            </a:r>
          </a:p>
          <a:p>
            <a:pPr lvl="0" algn="just" defTabSz="914400" fontAlgn="base">
              <a:lnSpc>
                <a:spcPct val="150000"/>
              </a:lnSpc>
              <a:spcBef>
                <a:spcPct val="20000"/>
              </a:spcBef>
              <a:spcAft>
                <a:spcPct val="0"/>
              </a:spcAft>
              <a:buClr>
                <a:srgbClr val="FFCC00"/>
              </a:buClr>
              <a:buSzPct val="120000"/>
              <a:buFontTx/>
              <a:buChar char="•"/>
              <a:defRPr/>
            </a:pPr>
            <a:r>
              <a:rPr lang="tr-TR" sz="2800" kern="0" dirty="0">
                <a:solidFill>
                  <a:schemeClr val="tx1"/>
                </a:solidFill>
                <a:latin typeface="Comic Sans MS" pitchFamily="66" charset="0"/>
              </a:rPr>
              <a:t>Sıkıcı ve öğüt veren konuşmalardan kaçının.</a:t>
            </a:r>
          </a:p>
          <a:p>
            <a:pPr lvl="0" algn="just" defTabSz="914400" fontAlgn="base">
              <a:lnSpc>
                <a:spcPct val="150000"/>
              </a:lnSpc>
              <a:spcBef>
                <a:spcPct val="20000"/>
              </a:spcBef>
              <a:spcAft>
                <a:spcPct val="0"/>
              </a:spcAft>
              <a:buClr>
                <a:srgbClr val="FFCC00"/>
              </a:buClr>
              <a:buSzPct val="120000"/>
              <a:buFontTx/>
              <a:buChar char="•"/>
              <a:defRPr/>
            </a:pPr>
            <a:r>
              <a:rPr lang="tr-TR" sz="2800" kern="0" dirty="0">
                <a:solidFill>
                  <a:schemeClr val="tx1"/>
                </a:solidFill>
                <a:latin typeface="Comic Sans MS" pitchFamily="66" charset="0"/>
              </a:rPr>
              <a:t>Disiplin konusunda eşinizle görüş birliğinde olun, gencin yanında tartışmamaya özen gösterin.</a:t>
            </a:r>
          </a:p>
        </p:txBody>
      </p:sp>
    </p:spTree>
    <p:extLst>
      <p:ext uri="{BB962C8B-B14F-4D97-AF65-F5344CB8AC3E}">
        <p14:creationId xmlns:p14="http://schemas.microsoft.com/office/powerpoint/2010/main" val="12748972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451945"/>
            <a:ext cx="8596668" cy="5589417"/>
          </a:xfrm>
        </p:spPr>
        <p:txBody>
          <a:bodyPr>
            <a:noAutofit/>
          </a:bodyPr>
          <a:lstStyle/>
          <a:p>
            <a:pPr lvl="0" algn="just" defTabSz="914400" fontAlgn="base">
              <a:lnSpc>
                <a:spcPct val="170000"/>
              </a:lnSpc>
              <a:spcBef>
                <a:spcPct val="20000"/>
              </a:spcBef>
              <a:spcAft>
                <a:spcPct val="0"/>
              </a:spcAft>
              <a:buClr>
                <a:srgbClr val="FFCC00"/>
              </a:buClr>
              <a:buSzPct val="120000"/>
              <a:buFontTx/>
              <a:buChar char="•"/>
              <a:defRPr/>
            </a:pPr>
            <a:r>
              <a:rPr lang="tr-TR" sz="2800" kern="0" dirty="0">
                <a:solidFill>
                  <a:schemeClr val="tx1"/>
                </a:solidFill>
                <a:latin typeface="Comic Sans MS" pitchFamily="66" charset="0"/>
              </a:rPr>
              <a:t>Çocuklarınızın sizinle paylaşmak istemedikleri bazı sırları, mektupları, hatıra defterleri olabilir. Buna saygı gösterin.</a:t>
            </a:r>
          </a:p>
          <a:p>
            <a:pPr lvl="0" algn="just" defTabSz="914400" fontAlgn="base">
              <a:lnSpc>
                <a:spcPct val="170000"/>
              </a:lnSpc>
              <a:spcBef>
                <a:spcPct val="20000"/>
              </a:spcBef>
              <a:spcAft>
                <a:spcPct val="0"/>
              </a:spcAft>
              <a:buClr>
                <a:srgbClr val="FFCC00"/>
              </a:buClr>
              <a:buSzPct val="120000"/>
              <a:buFontTx/>
              <a:buChar char="•"/>
              <a:defRPr/>
            </a:pPr>
            <a:r>
              <a:rPr lang="tr-TR" sz="2800" kern="0" dirty="0">
                <a:solidFill>
                  <a:schemeClr val="tx1"/>
                </a:solidFill>
                <a:latin typeface="Comic Sans MS" pitchFamily="66" charset="0"/>
              </a:rPr>
              <a:t>Onların sorumluluklarını kendi üzerinize almayın. </a:t>
            </a:r>
          </a:p>
          <a:p>
            <a:pPr lvl="0" algn="just" defTabSz="914400" fontAlgn="base">
              <a:lnSpc>
                <a:spcPct val="170000"/>
              </a:lnSpc>
              <a:spcBef>
                <a:spcPct val="20000"/>
              </a:spcBef>
              <a:spcAft>
                <a:spcPct val="0"/>
              </a:spcAft>
              <a:buClr>
                <a:srgbClr val="FFCC00"/>
              </a:buClr>
              <a:buSzPct val="120000"/>
              <a:buFontTx/>
              <a:buChar char="•"/>
              <a:defRPr/>
            </a:pPr>
            <a:r>
              <a:rPr lang="tr-TR" sz="2800" kern="0" dirty="0">
                <a:solidFill>
                  <a:schemeClr val="tx1"/>
                </a:solidFill>
                <a:latin typeface="Comic Sans MS" pitchFamily="66" charset="0"/>
              </a:rPr>
              <a:t>İletişim kurarken iyi bir dinleyici olun. Onu dinlemeye her an hazır olduğunuzu hissettirin.</a:t>
            </a:r>
            <a:endParaRPr lang="tr-TR" sz="2800" kern="0" dirty="0">
              <a:solidFill>
                <a:schemeClr val="tx1"/>
              </a:solidFill>
              <a:latin typeface="Tahoma"/>
            </a:endParaRPr>
          </a:p>
          <a:p>
            <a:pPr marL="0" indent="0" algn="just">
              <a:lnSpc>
                <a:spcPct val="170000"/>
              </a:lnSpc>
              <a:buNone/>
            </a:pPr>
            <a:endParaRPr lang="tr-TR" sz="1400" dirty="0">
              <a:solidFill>
                <a:schemeClr val="tx1"/>
              </a:solidFill>
            </a:endParaRPr>
          </a:p>
        </p:txBody>
      </p:sp>
    </p:spTree>
    <p:extLst>
      <p:ext uri="{BB962C8B-B14F-4D97-AF65-F5344CB8AC3E}">
        <p14:creationId xmlns:p14="http://schemas.microsoft.com/office/powerpoint/2010/main" val="10516118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0414" y="441435"/>
            <a:ext cx="8853588" cy="5599928"/>
          </a:xfrm>
        </p:spPr>
        <p:txBody>
          <a:bodyPr>
            <a:normAutofit/>
          </a:bodyPr>
          <a:lstStyle/>
          <a:p>
            <a:pPr lvl="0" algn="just" defTabSz="914400" fontAlgn="base">
              <a:lnSpc>
                <a:spcPct val="150000"/>
              </a:lnSpc>
              <a:spcBef>
                <a:spcPct val="20000"/>
              </a:spcBef>
              <a:spcAft>
                <a:spcPct val="0"/>
              </a:spcAft>
              <a:buClr>
                <a:srgbClr val="FFCC00"/>
              </a:buClr>
              <a:buSzPct val="120000"/>
              <a:buFontTx/>
              <a:buChar char="•"/>
              <a:defRPr/>
            </a:pPr>
            <a:r>
              <a:rPr lang="tr-TR" sz="2800" kern="0" dirty="0">
                <a:solidFill>
                  <a:schemeClr val="tx1"/>
                </a:solidFill>
                <a:latin typeface="Comic Sans MS" pitchFamily="66" charset="0"/>
              </a:rPr>
              <a:t>Problemlerinizi “Kapı aralığında” çözmeye çalışmayın.</a:t>
            </a:r>
          </a:p>
          <a:p>
            <a:pPr lvl="0" algn="just" defTabSz="914400" fontAlgn="base">
              <a:lnSpc>
                <a:spcPct val="150000"/>
              </a:lnSpc>
              <a:spcBef>
                <a:spcPct val="20000"/>
              </a:spcBef>
              <a:spcAft>
                <a:spcPct val="0"/>
              </a:spcAft>
              <a:buClr>
                <a:srgbClr val="FFCC00"/>
              </a:buClr>
              <a:buSzPct val="120000"/>
              <a:buFontTx/>
              <a:buChar char="•"/>
              <a:defRPr/>
            </a:pPr>
            <a:r>
              <a:rPr lang="tr-TR" sz="2800" kern="0" dirty="0">
                <a:solidFill>
                  <a:schemeClr val="tx1"/>
                </a:solidFill>
                <a:latin typeface="Comic Sans MS" pitchFamily="66" charset="0"/>
              </a:rPr>
              <a:t>Çocuklarınızı severken boğmayın. Özgürlük kişiliklerinin gelişmesini olumlu yönde etkileyecektir.</a:t>
            </a:r>
          </a:p>
          <a:p>
            <a:pPr lvl="0" algn="just" defTabSz="914400" fontAlgn="base">
              <a:lnSpc>
                <a:spcPct val="150000"/>
              </a:lnSpc>
              <a:spcBef>
                <a:spcPct val="20000"/>
              </a:spcBef>
              <a:spcAft>
                <a:spcPct val="0"/>
              </a:spcAft>
              <a:buClr>
                <a:srgbClr val="FFCC00"/>
              </a:buClr>
              <a:buSzPct val="120000"/>
              <a:buFontTx/>
              <a:buChar char="•"/>
              <a:defRPr/>
            </a:pPr>
            <a:r>
              <a:rPr lang="tr-TR" sz="2800" kern="0" dirty="0">
                <a:solidFill>
                  <a:schemeClr val="tx1"/>
                </a:solidFill>
                <a:latin typeface="Comic Sans MS" pitchFamily="66" charset="0"/>
              </a:rPr>
              <a:t>Onları sürekli denetim altında tutmaya çalışmayın. Ona güvendiğinizi hissettirin.</a:t>
            </a:r>
          </a:p>
          <a:p>
            <a:pPr marL="0" indent="0" algn="just">
              <a:lnSpc>
                <a:spcPct val="150000"/>
              </a:lnSpc>
              <a:buNone/>
            </a:pPr>
            <a:endParaRPr lang="tr-TR" sz="1600" dirty="0">
              <a:solidFill>
                <a:schemeClr val="tx1"/>
              </a:solidFill>
            </a:endParaRPr>
          </a:p>
        </p:txBody>
      </p:sp>
    </p:spTree>
    <p:extLst>
      <p:ext uri="{BB962C8B-B14F-4D97-AF65-F5344CB8AC3E}">
        <p14:creationId xmlns:p14="http://schemas.microsoft.com/office/powerpoint/2010/main" val="15750748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04497" y="819807"/>
            <a:ext cx="8769505" cy="5221555"/>
          </a:xfrm>
        </p:spPr>
        <p:txBody>
          <a:bodyPr>
            <a:noAutofit/>
          </a:bodyPr>
          <a:lstStyle/>
          <a:p>
            <a:pPr lvl="0" algn="just" defTabSz="914400" fontAlgn="base">
              <a:lnSpc>
                <a:spcPct val="150000"/>
              </a:lnSpc>
              <a:spcBef>
                <a:spcPct val="20000"/>
              </a:spcBef>
              <a:spcAft>
                <a:spcPct val="0"/>
              </a:spcAft>
              <a:buClr>
                <a:srgbClr val="FFCC00"/>
              </a:buClr>
              <a:buSzPct val="120000"/>
              <a:buFontTx/>
              <a:buChar char="•"/>
              <a:defRPr/>
            </a:pPr>
            <a:r>
              <a:rPr lang="tr-TR" sz="2400" kern="0" dirty="0">
                <a:solidFill>
                  <a:schemeClr val="tx1"/>
                </a:solidFill>
                <a:latin typeface="Comic Sans MS" pitchFamily="66" charset="0"/>
              </a:rPr>
              <a:t>Onların görüş ve düşüncelerine önem verdiğinizi onlara söyleyin.</a:t>
            </a:r>
          </a:p>
          <a:p>
            <a:pPr lvl="0" algn="just" defTabSz="914400" fontAlgn="base">
              <a:lnSpc>
                <a:spcPct val="150000"/>
              </a:lnSpc>
              <a:spcBef>
                <a:spcPct val="20000"/>
              </a:spcBef>
              <a:spcAft>
                <a:spcPct val="0"/>
              </a:spcAft>
              <a:buClr>
                <a:srgbClr val="FFCC00"/>
              </a:buClr>
              <a:buSzPct val="120000"/>
              <a:buFontTx/>
              <a:buChar char="•"/>
              <a:defRPr/>
            </a:pPr>
            <a:r>
              <a:rPr lang="tr-TR" sz="2400" kern="0" dirty="0">
                <a:solidFill>
                  <a:schemeClr val="tx1"/>
                </a:solidFill>
                <a:latin typeface="Comic Sans MS" pitchFamily="66" charset="0"/>
              </a:rPr>
              <a:t>Onlardan mükemmel olmalarını beklemeyin. </a:t>
            </a:r>
          </a:p>
          <a:p>
            <a:pPr lvl="0" algn="just" defTabSz="914400" fontAlgn="base">
              <a:lnSpc>
                <a:spcPct val="150000"/>
              </a:lnSpc>
              <a:spcBef>
                <a:spcPct val="20000"/>
              </a:spcBef>
              <a:spcAft>
                <a:spcPct val="0"/>
              </a:spcAft>
              <a:buClr>
                <a:srgbClr val="FFCC00"/>
              </a:buClr>
              <a:buSzPct val="120000"/>
              <a:buFontTx/>
              <a:buChar char="•"/>
              <a:defRPr/>
            </a:pPr>
            <a:r>
              <a:rPr lang="tr-TR" sz="2400" kern="0" dirty="0">
                <a:solidFill>
                  <a:schemeClr val="tx1"/>
                </a:solidFill>
                <a:latin typeface="Comic Sans MS" pitchFamily="66" charset="0"/>
              </a:rPr>
              <a:t>Ufak tefek hatalarını görmezden gelin.</a:t>
            </a:r>
          </a:p>
          <a:p>
            <a:pPr lvl="0" algn="just" defTabSz="914400" fontAlgn="base">
              <a:lnSpc>
                <a:spcPct val="150000"/>
              </a:lnSpc>
              <a:spcBef>
                <a:spcPct val="20000"/>
              </a:spcBef>
              <a:spcAft>
                <a:spcPct val="0"/>
              </a:spcAft>
              <a:buClr>
                <a:srgbClr val="FFCC00"/>
              </a:buClr>
              <a:buSzPct val="120000"/>
              <a:buFontTx/>
              <a:buChar char="•"/>
              <a:defRPr/>
            </a:pPr>
            <a:r>
              <a:rPr lang="tr-TR" sz="2400" kern="0" dirty="0">
                <a:solidFill>
                  <a:schemeClr val="tx1"/>
                </a:solidFill>
                <a:latin typeface="Comic Sans MS" pitchFamily="66" charset="0"/>
              </a:rPr>
              <a:t>Gerektiğinde özür dilemesini bilin.</a:t>
            </a:r>
          </a:p>
          <a:p>
            <a:pPr lvl="0" algn="just" defTabSz="914400" fontAlgn="base">
              <a:lnSpc>
                <a:spcPct val="150000"/>
              </a:lnSpc>
              <a:spcBef>
                <a:spcPct val="20000"/>
              </a:spcBef>
              <a:spcAft>
                <a:spcPct val="0"/>
              </a:spcAft>
              <a:buClr>
                <a:srgbClr val="FFCC00"/>
              </a:buClr>
              <a:buSzPct val="120000"/>
              <a:buFontTx/>
              <a:buChar char="•"/>
              <a:defRPr/>
            </a:pPr>
            <a:r>
              <a:rPr lang="tr-TR" sz="2400" kern="0" dirty="0">
                <a:solidFill>
                  <a:schemeClr val="tx1"/>
                </a:solidFill>
                <a:latin typeface="Comic Sans MS" pitchFamily="66" charset="0"/>
              </a:rPr>
              <a:t>Ergenlikte yaşayacağı fiziksel ve psikolojik değişimler konusunda daha önceden bilgi vererek hazırlıklı olmalarını sağlayın.</a:t>
            </a:r>
          </a:p>
          <a:p>
            <a:pPr marL="0" indent="0" algn="just">
              <a:lnSpc>
                <a:spcPct val="150000"/>
              </a:lnSpc>
              <a:buNone/>
            </a:pPr>
            <a:endParaRPr lang="tr-TR" sz="1400" dirty="0">
              <a:solidFill>
                <a:schemeClr val="tx1"/>
              </a:solidFill>
            </a:endParaRPr>
          </a:p>
        </p:txBody>
      </p:sp>
    </p:spTree>
    <p:extLst>
      <p:ext uri="{BB962C8B-B14F-4D97-AF65-F5344CB8AC3E}">
        <p14:creationId xmlns:p14="http://schemas.microsoft.com/office/powerpoint/2010/main" val="30841773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641131"/>
            <a:ext cx="8596668" cy="5400231"/>
          </a:xfrm>
        </p:spPr>
        <p:txBody>
          <a:bodyPr>
            <a:normAutofit/>
          </a:bodyPr>
          <a:lstStyle/>
          <a:p>
            <a:pPr lvl="0" algn="ctr" defTabSz="914400" fontAlgn="base">
              <a:spcBef>
                <a:spcPct val="20000"/>
              </a:spcBef>
              <a:spcAft>
                <a:spcPct val="0"/>
              </a:spcAft>
              <a:buClr>
                <a:srgbClr val="FFCC00"/>
              </a:buClr>
              <a:buSzPct val="120000"/>
              <a:buNone/>
              <a:defRPr/>
            </a:pPr>
            <a:r>
              <a:rPr lang="tr-TR" sz="4000" i="1" kern="0" dirty="0">
                <a:solidFill>
                  <a:schemeClr val="accent3"/>
                </a:solidFill>
                <a:effectLst>
                  <a:outerShdw blurRad="38100" dist="38100" dir="2700000" algn="tl">
                    <a:srgbClr val="000000"/>
                  </a:outerShdw>
                </a:effectLst>
                <a:latin typeface="Comic Sans MS" pitchFamily="66" charset="0"/>
              </a:rPr>
              <a:t>SENİ SEVİYORUM” </a:t>
            </a:r>
            <a:r>
              <a:rPr lang="tr-TR" sz="4000" i="1" kern="0" dirty="0" smtClean="0">
                <a:solidFill>
                  <a:schemeClr val="accent3"/>
                </a:solidFill>
                <a:effectLst>
                  <a:outerShdw blurRad="38100" dist="38100" dir="2700000" algn="tl">
                    <a:srgbClr val="000000"/>
                  </a:outerShdw>
                </a:effectLst>
                <a:latin typeface="Comic Sans MS" pitchFamily="66" charset="0"/>
              </a:rPr>
              <a:t>,</a:t>
            </a:r>
          </a:p>
          <a:p>
            <a:pPr lvl="0" algn="ctr" defTabSz="914400" fontAlgn="base">
              <a:spcBef>
                <a:spcPct val="20000"/>
              </a:spcBef>
              <a:spcAft>
                <a:spcPct val="0"/>
              </a:spcAft>
              <a:buClr>
                <a:srgbClr val="FFCC00"/>
              </a:buClr>
              <a:buSzPct val="120000"/>
              <a:buNone/>
              <a:defRPr/>
            </a:pPr>
            <a:r>
              <a:rPr lang="tr-TR" sz="4000" i="1" kern="0" dirty="0" smtClean="0">
                <a:solidFill>
                  <a:schemeClr val="accent3"/>
                </a:solidFill>
                <a:effectLst>
                  <a:outerShdw blurRad="38100" dist="38100" dir="2700000" algn="tl">
                    <a:srgbClr val="000000"/>
                  </a:outerShdw>
                </a:effectLst>
                <a:latin typeface="Comic Sans MS" pitchFamily="66" charset="0"/>
              </a:rPr>
              <a:t>” İYİ Kİ </a:t>
            </a:r>
            <a:r>
              <a:rPr lang="tr-TR" sz="4000" i="1" kern="0" dirty="0" err="1">
                <a:solidFill>
                  <a:schemeClr val="accent3"/>
                </a:solidFill>
                <a:effectLst>
                  <a:outerShdw blurRad="38100" dist="38100" dir="2700000" algn="tl">
                    <a:srgbClr val="000000"/>
                  </a:outerShdw>
                </a:effectLst>
                <a:latin typeface="Comic Sans MS" pitchFamily="66" charset="0"/>
              </a:rPr>
              <a:t>VARSIN”ve</a:t>
            </a:r>
            <a:r>
              <a:rPr lang="tr-TR" sz="4000" i="1" kern="0" dirty="0">
                <a:solidFill>
                  <a:schemeClr val="accent3"/>
                </a:solidFill>
                <a:effectLst>
                  <a:outerShdw blurRad="38100" dist="38100" dir="2700000" algn="tl">
                    <a:srgbClr val="000000"/>
                  </a:outerShdw>
                </a:effectLst>
                <a:latin typeface="Comic Sans MS" pitchFamily="66" charset="0"/>
              </a:rPr>
              <a:t> </a:t>
            </a:r>
            <a:endParaRPr lang="tr-TR" sz="4000" i="1" kern="0" dirty="0" smtClean="0">
              <a:solidFill>
                <a:schemeClr val="accent3"/>
              </a:solidFill>
              <a:effectLst>
                <a:outerShdw blurRad="38100" dist="38100" dir="2700000" algn="tl">
                  <a:srgbClr val="000000"/>
                </a:outerShdw>
              </a:effectLst>
              <a:latin typeface="Comic Sans MS" pitchFamily="66" charset="0"/>
            </a:endParaRPr>
          </a:p>
          <a:p>
            <a:pPr lvl="0" algn="ctr" defTabSz="914400" fontAlgn="base">
              <a:spcBef>
                <a:spcPct val="20000"/>
              </a:spcBef>
              <a:spcAft>
                <a:spcPct val="0"/>
              </a:spcAft>
              <a:buClr>
                <a:srgbClr val="FFCC00"/>
              </a:buClr>
              <a:buSzPct val="120000"/>
              <a:buNone/>
              <a:defRPr/>
            </a:pPr>
            <a:r>
              <a:rPr lang="tr-TR" sz="4000" i="1" kern="0" dirty="0" smtClean="0">
                <a:solidFill>
                  <a:schemeClr val="accent3"/>
                </a:solidFill>
                <a:effectLst>
                  <a:outerShdw blurRad="38100" dist="38100" dir="2700000" algn="tl">
                    <a:srgbClr val="000000"/>
                  </a:outerShdw>
                </a:effectLst>
                <a:latin typeface="Comic Sans MS" pitchFamily="66" charset="0"/>
              </a:rPr>
              <a:t>“</a:t>
            </a:r>
            <a:r>
              <a:rPr lang="tr-TR" sz="4000" i="1" kern="0" dirty="0">
                <a:solidFill>
                  <a:schemeClr val="accent3"/>
                </a:solidFill>
                <a:effectLst>
                  <a:outerShdw blurRad="38100" dist="38100" dir="2700000" algn="tl">
                    <a:srgbClr val="000000"/>
                  </a:outerShdw>
                </a:effectLst>
                <a:latin typeface="Comic Sans MS" pitchFamily="66" charset="0"/>
              </a:rPr>
              <a:t>SANA GÜVENİYORUM” </a:t>
            </a:r>
            <a:endParaRPr lang="tr-TR" sz="4000" i="1" kern="0" dirty="0" smtClean="0">
              <a:solidFill>
                <a:schemeClr val="accent3"/>
              </a:solidFill>
              <a:effectLst>
                <a:outerShdw blurRad="38100" dist="38100" dir="2700000" algn="tl">
                  <a:srgbClr val="000000"/>
                </a:outerShdw>
              </a:effectLst>
              <a:latin typeface="Comic Sans MS" pitchFamily="66" charset="0"/>
            </a:endParaRPr>
          </a:p>
          <a:p>
            <a:pPr lvl="0" algn="ctr" defTabSz="914400" fontAlgn="base">
              <a:spcBef>
                <a:spcPct val="20000"/>
              </a:spcBef>
              <a:spcAft>
                <a:spcPct val="0"/>
              </a:spcAft>
              <a:buClr>
                <a:srgbClr val="FFCC00"/>
              </a:buClr>
              <a:buSzPct val="120000"/>
              <a:buNone/>
              <a:defRPr/>
            </a:pPr>
            <a:r>
              <a:rPr lang="tr-TR" sz="4000" i="1" kern="0" dirty="0" smtClean="0">
                <a:solidFill>
                  <a:schemeClr val="accent3"/>
                </a:solidFill>
                <a:effectLst>
                  <a:outerShdw blurRad="38100" dist="38100" dir="2700000" algn="tl">
                    <a:srgbClr val="000000"/>
                  </a:outerShdw>
                </a:effectLst>
                <a:latin typeface="Comic Sans MS" pitchFamily="66" charset="0"/>
              </a:rPr>
              <a:t>sözlerini </a:t>
            </a:r>
            <a:r>
              <a:rPr lang="tr-TR" sz="4000" i="1" kern="0" dirty="0">
                <a:solidFill>
                  <a:schemeClr val="accent3"/>
                </a:solidFill>
                <a:effectLst>
                  <a:outerShdw blurRad="38100" dist="38100" dir="2700000" algn="tl">
                    <a:srgbClr val="000000"/>
                  </a:outerShdw>
                </a:effectLst>
                <a:latin typeface="Comic Sans MS" pitchFamily="66" charset="0"/>
              </a:rPr>
              <a:t>korkmadan ve cömertçe kullanın. </a:t>
            </a:r>
          </a:p>
        </p:txBody>
      </p:sp>
    </p:spTree>
    <p:extLst>
      <p:ext uri="{BB962C8B-B14F-4D97-AF65-F5344CB8AC3E}">
        <p14:creationId xmlns:p14="http://schemas.microsoft.com/office/powerpoint/2010/main" val="41267490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ERGENLİK DÖNEMİNDE ÖĞRETMENİN ÖĞRENCİYE YAKLAŞIMI NASIL OLMALI?</a:t>
            </a:r>
          </a:p>
        </p:txBody>
      </p:sp>
      <p:sp>
        <p:nvSpPr>
          <p:cNvPr id="3" name="İçerik Yer Tutucusu 2"/>
          <p:cNvSpPr>
            <a:spLocks noGrp="1"/>
          </p:cNvSpPr>
          <p:nvPr>
            <p:ph idx="1"/>
          </p:nvPr>
        </p:nvSpPr>
        <p:spPr/>
        <p:txBody>
          <a:bodyPr>
            <a:normAutofit/>
          </a:bodyPr>
          <a:lstStyle/>
          <a:p>
            <a:pPr algn="just">
              <a:lnSpc>
                <a:spcPct val="150000"/>
              </a:lnSpc>
            </a:pPr>
            <a:r>
              <a:rPr lang="tr-TR" dirty="0">
                <a:solidFill>
                  <a:schemeClr val="tx1"/>
                </a:solidFill>
                <a:latin typeface="Roboto"/>
              </a:rPr>
              <a:t>Öğrencideki değişimi en iyi öğretmeni görür</a:t>
            </a:r>
          </a:p>
          <a:p>
            <a:pPr algn="just">
              <a:lnSpc>
                <a:spcPct val="150000"/>
              </a:lnSpc>
            </a:pPr>
            <a:r>
              <a:rPr lang="tr-TR" dirty="0">
                <a:solidFill>
                  <a:schemeClr val="tx1"/>
                </a:solidFill>
                <a:latin typeface="Verdana" panose="020B0604030504040204" pitchFamily="34" charset="0"/>
              </a:rPr>
              <a:t>Ergenlik dönemindeki birey kendisi için ideal kişilikler oluşturabilmektedir. İdeal kişilikler, hayal unsuru olabileceği gibi bir ünlü ya da öğrencinin kendi yaşamından biri de olabilir. Özellikle öğretmenler, ergenlik dönemindeki birey için ideal birer rol modelidir. Ailesinden fazla gördüğü arkadaş çevresi ve öğretmenler, bireyin hayatının şekillenmesine yardım edebilecek önemdedir.</a:t>
            </a:r>
            <a:endParaRPr lang="tr-TR" b="0" i="0" dirty="0">
              <a:solidFill>
                <a:schemeClr val="tx1"/>
              </a:solidFill>
              <a:effectLst/>
              <a:latin typeface="Verdana" panose="020B0604030504040204" pitchFamily="34" charset="0"/>
            </a:endParaRPr>
          </a:p>
        </p:txBody>
      </p:sp>
    </p:spTree>
    <p:extLst>
      <p:ext uri="{BB962C8B-B14F-4D97-AF65-F5344CB8AC3E}">
        <p14:creationId xmlns:p14="http://schemas.microsoft.com/office/powerpoint/2010/main" val="1992879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Ergenliğe giriş;</a:t>
            </a:r>
          </a:p>
        </p:txBody>
      </p:sp>
      <p:sp>
        <p:nvSpPr>
          <p:cNvPr id="3" name="İçerik Yer Tutucusu 2"/>
          <p:cNvSpPr>
            <a:spLocks noGrp="1"/>
          </p:cNvSpPr>
          <p:nvPr>
            <p:ph idx="1"/>
          </p:nvPr>
        </p:nvSpPr>
        <p:spPr/>
        <p:txBody>
          <a:bodyPr/>
          <a:lstStyle/>
          <a:p>
            <a:pPr lvl="0" defTabSz="914400" fontAlgn="base">
              <a:lnSpc>
                <a:spcPct val="120000"/>
              </a:lnSpc>
              <a:spcBef>
                <a:spcPct val="20000"/>
              </a:spcBef>
              <a:spcAft>
                <a:spcPct val="0"/>
              </a:spcAft>
              <a:buClr>
                <a:srgbClr val="FFCC00"/>
              </a:buClr>
              <a:buSzPct val="120000"/>
              <a:buNone/>
              <a:defRPr/>
            </a:pPr>
            <a:endParaRPr lang="tr-TR" sz="2800" b="1" kern="0" dirty="0">
              <a:solidFill>
                <a:schemeClr val="tx1"/>
              </a:solidFill>
              <a:latin typeface="Comic Sans MS" pitchFamily="66" charset="0"/>
            </a:endParaRPr>
          </a:p>
          <a:p>
            <a:pPr lvl="0" defTabSz="914400" fontAlgn="base">
              <a:lnSpc>
                <a:spcPct val="120000"/>
              </a:lnSpc>
              <a:spcBef>
                <a:spcPct val="20000"/>
              </a:spcBef>
              <a:spcAft>
                <a:spcPct val="0"/>
              </a:spcAft>
              <a:buClr>
                <a:srgbClr val="FFCC00"/>
              </a:buClr>
              <a:buSzPct val="120000"/>
              <a:buNone/>
              <a:defRPr/>
            </a:pPr>
            <a:r>
              <a:rPr lang="tr-TR" sz="2800" b="1" kern="0" dirty="0" smtClean="0">
                <a:solidFill>
                  <a:schemeClr val="tx1"/>
                </a:solidFill>
                <a:latin typeface="Comic Sans MS" pitchFamily="66" charset="0"/>
              </a:rPr>
              <a:t>Kızlarda</a:t>
            </a:r>
            <a:r>
              <a:rPr lang="tr-TR" sz="2800" kern="0" dirty="0" smtClean="0">
                <a:solidFill>
                  <a:schemeClr val="tx1"/>
                </a:solidFill>
                <a:latin typeface="Comic Sans MS" pitchFamily="66" charset="0"/>
              </a:rPr>
              <a:t>                </a:t>
            </a:r>
            <a:r>
              <a:rPr lang="tr-TR" sz="2800" b="1" kern="0" dirty="0">
                <a:solidFill>
                  <a:schemeClr val="tx1"/>
                </a:solidFill>
                <a:latin typeface="Comic Sans MS" pitchFamily="66" charset="0"/>
              </a:rPr>
              <a:t>11-11.5 yaş</a:t>
            </a:r>
          </a:p>
          <a:p>
            <a:pPr lvl="0" defTabSz="914400" fontAlgn="base">
              <a:lnSpc>
                <a:spcPct val="120000"/>
              </a:lnSpc>
              <a:spcBef>
                <a:spcPct val="20000"/>
              </a:spcBef>
              <a:spcAft>
                <a:spcPct val="0"/>
              </a:spcAft>
              <a:buClr>
                <a:srgbClr val="FFCC00"/>
              </a:buClr>
              <a:buSzPct val="120000"/>
              <a:buNone/>
              <a:defRPr/>
            </a:pPr>
            <a:r>
              <a:rPr lang="tr-TR" sz="2800" b="1" kern="0" dirty="0" smtClean="0">
                <a:solidFill>
                  <a:schemeClr val="tx1"/>
                </a:solidFill>
                <a:latin typeface="Comic Sans MS" pitchFamily="66" charset="0"/>
              </a:rPr>
              <a:t>Erkeklerde</a:t>
            </a:r>
            <a:r>
              <a:rPr lang="tr-TR" sz="2800" kern="0" dirty="0" smtClean="0">
                <a:solidFill>
                  <a:schemeClr val="tx1"/>
                </a:solidFill>
                <a:latin typeface="Comic Sans MS" pitchFamily="66" charset="0"/>
              </a:rPr>
              <a:t>            </a:t>
            </a:r>
            <a:r>
              <a:rPr lang="tr-TR" sz="2800" b="1" kern="0" dirty="0">
                <a:solidFill>
                  <a:schemeClr val="tx1"/>
                </a:solidFill>
                <a:latin typeface="Comic Sans MS" pitchFamily="66" charset="0"/>
              </a:rPr>
              <a:t>11.5-12 yaş</a:t>
            </a:r>
          </a:p>
        </p:txBody>
      </p:sp>
    </p:spTree>
    <p:extLst>
      <p:ext uri="{BB962C8B-B14F-4D97-AF65-F5344CB8AC3E}">
        <p14:creationId xmlns:p14="http://schemas.microsoft.com/office/powerpoint/2010/main" val="14001194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567559"/>
            <a:ext cx="8596668" cy="5473803"/>
          </a:xfrm>
        </p:spPr>
        <p:txBody>
          <a:bodyPr>
            <a:noAutofit/>
          </a:bodyPr>
          <a:lstStyle/>
          <a:p>
            <a:pPr algn="just">
              <a:lnSpc>
                <a:spcPct val="150000"/>
              </a:lnSpc>
            </a:pPr>
            <a:r>
              <a:rPr lang="tr-TR" sz="2400" dirty="0">
                <a:solidFill>
                  <a:schemeClr val="tx1"/>
                </a:solidFill>
                <a:latin typeface="Verdana" panose="020B0604030504040204" pitchFamily="34" charset="0"/>
              </a:rPr>
              <a:t>Öğretmenler rol modeli olmanın yanı sıra okulda öğrencilere yapılacak rehberlik hizmetinde de kilit rol oynarlar. Rehberliğin temel amacı bireyin kendisini tanımasına yardımcı olmaktır. Bu yüzden okulda güvenlik görevlisinden üst yönetime kadar her kademe, öğrencilerin karakteristik özelliklerinin farkına varmalı ve ona göre davranmalıdır.</a:t>
            </a:r>
            <a:endParaRPr lang="tr-TR" sz="2400" dirty="0">
              <a:solidFill>
                <a:schemeClr val="tx1"/>
              </a:solidFill>
            </a:endParaRPr>
          </a:p>
        </p:txBody>
      </p:sp>
    </p:spTree>
    <p:extLst>
      <p:ext uri="{BB962C8B-B14F-4D97-AF65-F5344CB8AC3E}">
        <p14:creationId xmlns:p14="http://schemas.microsoft.com/office/powerpoint/2010/main" val="1477534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30621" y="483477"/>
            <a:ext cx="8923282" cy="5557886"/>
          </a:xfrm>
        </p:spPr>
        <p:txBody>
          <a:bodyPr>
            <a:normAutofit/>
          </a:bodyPr>
          <a:lstStyle/>
          <a:p>
            <a:pPr algn="just">
              <a:lnSpc>
                <a:spcPct val="150000"/>
              </a:lnSpc>
            </a:pPr>
            <a:r>
              <a:rPr lang="tr-TR" sz="2400" dirty="0">
                <a:solidFill>
                  <a:schemeClr val="tx1"/>
                </a:solidFill>
                <a:latin typeface="Verdana" panose="020B0604030504040204" pitchFamily="34" charset="0"/>
              </a:rPr>
              <a:t>Uzman kişilerin ergenlere ulaşması her zaman mümkün olmaz, ancak öğretmenler rehberlik uzmanlarının yönlendirmeleri ve koordinasyonuyla sorunların üstesinden gelinmesine yardımcı olabilirler. Öğretmenler okulda, kendi etki alanındaki tüm öğrencileri yakından tanıma fırsatı bulurlar. </a:t>
            </a:r>
            <a:endParaRPr lang="tr-TR" sz="2400" dirty="0">
              <a:solidFill>
                <a:schemeClr val="tx1"/>
              </a:solidFill>
            </a:endParaRPr>
          </a:p>
        </p:txBody>
      </p:sp>
    </p:spTree>
    <p:extLst>
      <p:ext uri="{BB962C8B-B14F-4D97-AF65-F5344CB8AC3E}">
        <p14:creationId xmlns:p14="http://schemas.microsoft.com/office/powerpoint/2010/main" val="27543296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714703"/>
            <a:ext cx="8596668" cy="5326659"/>
          </a:xfrm>
        </p:spPr>
        <p:txBody>
          <a:bodyPr>
            <a:normAutofit/>
          </a:bodyPr>
          <a:lstStyle/>
          <a:p>
            <a:pPr algn="just">
              <a:lnSpc>
                <a:spcPct val="150000"/>
              </a:lnSpc>
            </a:pPr>
            <a:r>
              <a:rPr lang="tr-TR" sz="2000" dirty="0">
                <a:solidFill>
                  <a:schemeClr val="tx1"/>
                </a:solidFill>
                <a:latin typeface="Verdana" panose="020B0604030504040204" pitchFamily="34" charset="0"/>
              </a:rPr>
              <a:t> Rehberlik biriminin ve bu alandaki danışmanların yönlendirilmesiyle branş öğretmenleri de öğrencilerin gelişim aşamalarını takip ve kontrol edebilirler. Bu nedenle ergenlik dönemine ait sosyal, fiziksel, ruhsal gelişimsel özellikleri bilmeleri ve bu bilgilere göre hareket etmeleri yararlı olacaktır. Branş öğretmenleri bu amaçla ergenlik psikolojisiyle ile ilgili yapılan çalışmaları takip edebilir ya da okul rehberlik </a:t>
            </a:r>
            <a:r>
              <a:rPr lang="tr-TR" sz="2000" dirty="0" smtClean="0">
                <a:solidFill>
                  <a:schemeClr val="tx1"/>
                </a:solidFill>
                <a:latin typeface="Verdana" panose="020B0604030504040204" pitchFamily="34" charset="0"/>
              </a:rPr>
              <a:t>servisi işbirliğiyle ilerleyebilirler</a:t>
            </a:r>
            <a:r>
              <a:rPr lang="tr-TR" sz="2000" dirty="0">
                <a:solidFill>
                  <a:schemeClr val="tx1"/>
                </a:solidFill>
                <a:latin typeface="Verdana" panose="020B0604030504040204" pitchFamily="34" charset="0"/>
              </a:rPr>
              <a:t>.</a:t>
            </a:r>
            <a:endParaRPr lang="tr-TR" sz="2000" dirty="0">
              <a:solidFill>
                <a:schemeClr val="tx1"/>
              </a:solidFill>
            </a:endParaRPr>
          </a:p>
        </p:txBody>
      </p:sp>
    </p:spTree>
    <p:extLst>
      <p:ext uri="{BB962C8B-B14F-4D97-AF65-F5344CB8AC3E}">
        <p14:creationId xmlns:p14="http://schemas.microsoft.com/office/powerpoint/2010/main" val="14802096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stretch>
            <a:fillRect/>
          </a:stretch>
        </p:blipFill>
        <p:spPr>
          <a:xfrm>
            <a:off x="3853543" y="2438366"/>
            <a:ext cx="3432787" cy="3374605"/>
          </a:xfrm>
          <a:prstGeom prst="rect">
            <a:avLst/>
          </a:prstGeom>
        </p:spPr>
      </p:pic>
    </p:spTree>
    <p:extLst>
      <p:ext uri="{BB962C8B-B14F-4D97-AF65-F5344CB8AC3E}">
        <p14:creationId xmlns:p14="http://schemas.microsoft.com/office/powerpoint/2010/main" val="3552085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ERGENLİĞİN EVRELERİ</a:t>
            </a:r>
          </a:p>
        </p:txBody>
      </p:sp>
      <p:sp>
        <p:nvSpPr>
          <p:cNvPr id="3" name="İçerik Yer Tutucusu 2"/>
          <p:cNvSpPr>
            <a:spLocks noGrp="1"/>
          </p:cNvSpPr>
          <p:nvPr>
            <p:ph idx="1"/>
          </p:nvPr>
        </p:nvSpPr>
        <p:spPr>
          <a:xfrm>
            <a:off x="677334" y="1513491"/>
            <a:ext cx="8596668" cy="4527872"/>
          </a:xfrm>
        </p:spPr>
        <p:txBody>
          <a:bodyPr>
            <a:normAutofit/>
          </a:bodyPr>
          <a:lstStyle/>
          <a:p>
            <a:pPr>
              <a:lnSpc>
                <a:spcPct val="150000"/>
              </a:lnSpc>
            </a:pPr>
            <a:r>
              <a:rPr lang="tr-TR" b="1" dirty="0">
                <a:solidFill>
                  <a:schemeClr val="tx1"/>
                </a:solidFill>
              </a:rPr>
              <a:t>-Başlangıç Dönemi        </a:t>
            </a:r>
            <a:r>
              <a:rPr lang="tr-TR" b="1" dirty="0" smtClean="0">
                <a:solidFill>
                  <a:schemeClr val="tx1"/>
                </a:solidFill>
              </a:rPr>
              <a:t> kızlarda </a:t>
            </a:r>
            <a:r>
              <a:rPr lang="tr-TR" b="1" dirty="0">
                <a:solidFill>
                  <a:schemeClr val="tx1"/>
                </a:solidFill>
              </a:rPr>
              <a:t>13-15 yaş                                                  				      </a:t>
            </a:r>
            <a:r>
              <a:rPr lang="tr-TR" b="1" dirty="0" smtClean="0">
                <a:solidFill>
                  <a:schemeClr val="tx1"/>
                </a:solidFill>
              </a:rPr>
              <a:t>          </a:t>
            </a:r>
            <a:r>
              <a:rPr lang="tr-TR" b="1" dirty="0" smtClean="0">
                <a:solidFill>
                  <a:schemeClr val="tx1"/>
                </a:solidFill>
              </a:rPr>
              <a:t>erkeklerde </a:t>
            </a:r>
            <a:r>
              <a:rPr lang="tr-TR" b="1" dirty="0">
                <a:solidFill>
                  <a:schemeClr val="tx1"/>
                </a:solidFill>
              </a:rPr>
              <a:t>15-17 yaş   </a:t>
            </a:r>
          </a:p>
          <a:p>
            <a:pPr>
              <a:lnSpc>
                <a:spcPct val="150000"/>
              </a:lnSpc>
            </a:pPr>
            <a:endParaRPr lang="tr-TR" b="1" dirty="0" smtClean="0">
              <a:solidFill>
                <a:schemeClr val="tx1"/>
              </a:solidFill>
            </a:endParaRPr>
          </a:p>
          <a:p>
            <a:pPr>
              <a:lnSpc>
                <a:spcPct val="150000"/>
              </a:lnSpc>
            </a:pPr>
            <a:r>
              <a:rPr lang="tr-TR" b="1" dirty="0" smtClean="0">
                <a:solidFill>
                  <a:schemeClr val="tx1"/>
                </a:solidFill>
              </a:rPr>
              <a:t>-</a:t>
            </a:r>
            <a:r>
              <a:rPr lang="tr-TR" b="1" dirty="0">
                <a:solidFill>
                  <a:schemeClr val="tx1"/>
                </a:solidFill>
              </a:rPr>
              <a:t>Orta Dönem                </a:t>
            </a:r>
            <a:r>
              <a:rPr lang="tr-TR" b="1" dirty="0" smtClean="0">
                <a:solidFill>
                  <a:schemeClr val="tx1"/>
                </a:solidFill>
              </a:rPr>
              <a:t> kızlarda </a:t>
            </a:r>
            <a:r>
              <a:rPr lang="tr-TR" b="1" dirty="0">
                <a:solidFill>
                  <a:schemeClr val="tx1"/>
                </a:solidFill>
              </a:rPr>
              <a:t>15-18 yaş</a:t>
            </a:r>
          </a:p>
          <a:p>
            <a:pPr marL="0" indent="0">
              <a:lnSpc>
                <a:spcPct val="150000"/>
              </a:lnSpc>
              <a:buNone/>
            </a:pPr>
            <a:r>
              <a:rPr lang="tr-TR" b="1" dirty="0" smtClean="0">
                <a:solidFill>
                  <a:schemeClr val="tx1"/>
                </a:solidFill>
              </a:rPr>
              <a:t>                                          erkeklerde </a:t>
            </a:r>
            <a:r>
              <a:rPr lang="tr-TR" b="1" dirty="0">
                <a:solidFill>
                  <a:schemeClr val="tx1"/>
                </a:solidFill>
              </a:rPr>
              <a:t>17-19 yaş</a:t>
            </a:r>
          </a:p>
          <a:p>
            <a:pPr>
              <a:lnSpc>
                <a:spcPct val="150000"/>
              </a:lnSpc>
            </a:pPr>
            <a:endParaRPr lang="tr-TR" b="1" dirty="0" smtClean="0">
              <a:solidFill>
                <a:schemeClr val="tx1"/>
              </a:solidFill>
            </a:endParaRPr>
          </a:p>
          <a:p>
            <a:pPr>
              <a:lnSpc>
                <a:spcPct val="150000"/>
              </a:lnSpc>
            </a:pPr>
            <a:r>
              <a:rPr lang="tr-TR" b="1" dirty="0" smtClean="0">
                <a:solidFill>
                  <a:schemeClr val="tx1"/>
                </a:solidFill>
              </a:rPr>
              <a:t>-</a:t>
            </a:r>
            <a:r>
              <a:rPr lang="tr-TR" b="1" dirty="0">
                <a:solidFill>
                  <a:schemeClr val="tx1"/>
                </a:solidFill>
              </a:rPr>
              <a:t>Son Dönem                  kızlarda 18-20 yaş</a:t>
            </a:r>
          </a:p>
          <a:p>
            <a:pPr marL="0" indent="0">
              <a:lnSpc>
                <a:spcPct val="150000"/>
              </a:lnSpc>
              <a:buNone/>
            </a:pPr>
            <a:r>
              <a:rPr lang="tr-TR" b="1" dirty="0" smtClean="0">
                <a:solidFill>
                  <a:schemeClr val="tx1"/>
                </a:solidFill>
              </a:rPr>
              <a:t>                                          </a:t>
            </a:r>
            <a:r>
              <a:rPr lang="tr-TR" b="1" dirty="0" smtClean="0">
                <a:solidFill>
                  <a:schemeClr val="tx1"/>
                </a:solidFill>
              </a:rPr>
              <a:t>erkeklerde </a:t>
            </a:r>
            <a:r>
              <a:rPr lang="tr-TR" b="1" dirty="0">
                <a:solidFill>
                  <a:schemeClr val="tx1"/>
                </a:solidFill>
              </a:rPr>
              <a:t>19-21 yaş</a:t>
            </a:r>
          </a:p>
        </p:txBody>
      </p:sp>
    </p:spTree>
    <p:extLst>
      <p:ext uri="{BB962C8B-B14F-4D97-AF65-F5344CB8AC3E}">
        <p14:creationId xmlns:p14="http://schemas.microsoft.com/office/powerpoint/2010/main" val="144003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BAŞLANGIÇ DÖNEMİ</a:t>
            </a:r>
            <a:br>
              <a:rPr lang="tr-TR" dirty="0"/>
            </a:br>
            <a:endParaRPr lang="tr-TR" dirty="0"/>
          </a:p>
        </p:txBody>
      </p:sp>
      <p:sp>
        <p:nvSpPr>
          <p:cNvPr id="3" name="İçerik Yer Tutucusu 2"/>
          <p:cNvSpPr>
            <a:spLocks noGrp="1"/>
          </p:cNvSpPr>
          <p:nvPr>
            <p:ph idx="1"/>
          </p:nvPr>
        </p:nvSpPr>
        <p:spPr>
          <a:xfrm>
            <a:off x="677334" y="1608083"/>
            <a:ext cx="8596668" cy="4433279"/>
          </a:xfrm>
        </p:spPr>
        <p:txBody>
          <a:bodyPr>
            <a:normAutofit fontScale="92500" lnSpcReduction="20000"/>
          </a:bodyPr>
          <a:lstStyle/>
          <a:p>
            <a:pPr lvl="0" defTabSz="914400" fontAlgn="base">
              <a:spcBef>
                <a:spcPct val="20000"/>
              </a:spcBef>
              <a:spcAft>
                <a:spcPct val="0"/>
              </a:spcAft>
              <a:buClr>
                <a:srgbClr val="FFCC00"/>
              </a:buClr>
              <a:buSzPct val="120000"/>
              <a:buNone/>
              <a:defRPr/>
            </a:pPr>
            <a:r>
              <a:rPr lang="tr-TR" sz="2400" kern="0" dirty="0">
                <a:solidFill>
                  <a:srgbClr val="FFFFFF"/>
                </a:solidFill>
                <a:effectLst>
                  <a:outerShdw blurRad="38100" dist="38100" dir="2700000" algn="tl">
                    <a:srgbClr val="000000"/>
                  </a:outerShdw>
                </a:effectLst>
                <a:latin typeface="Comic Sans MS" pitchFamily="66" charset="0"/>
              </a:rPr>
              <a:t> </a:t>
            </a:r>
            <a:r>
              <a:rPr lang="tr-TR" sz="3600" kern="0" dirty="0">
                <a:solidFill>
                  <a:srgbClr val="66FFFF"/>
                </a:solidFill>
                <a:effectLst>
                  <a:outerShdw blurRad="38100" dist="38100" dir="2700000" algn="tl">
                    <a:srgbClr val="000000"/>
                  </a:outerShdw>
                </a:effectLst>
                <a:latin typeface="Comic Sans MS" pitchFamily="66" charset="0"/>
              </a:rPr>
              <a:t>Erkeklere Ait </a:t>
            </a:r>
            <a:r>
              <a:rPr lang="tr-TR" sz="3600" kern="0" dirty="0" smtClean="0">
                <a:solidFill>
                  <a:srgbClr val="66FFFF"/>
                </a:solidFill>
                <a:effectLst>
                  <a:outerShdw blurRad="38100" dist="38100" dir="2700000" algn="tl">
                    <a:srgbClr val="000000"/>
                  </a:outerShdw>
                </a:effectLst>
                <a:latin typeface="Comic Sans MS" pitchFamily="66" charset="0"/>
              </a:rPr>
              <a:t>Özellikler</a:t>
            </a:r>
          </a:p>
          <a:p>
            <a:pPr lvl="0" defTabSz="914400" fontAlgn="base">
              <a:spcBef>
                <a:spcPct val="20000"/>
              </a:spcBef>
              <a:spcAft>
                <a:spcPct val="0"/>
              </a:spcAft>
              <a:buClr>
                <a:srgbClr val="FFCC00"/>
              </a:buClr>
              <a:buSzPct val="120000"/>
              <a:buNone/>
              <a:defRPr/>
            </a:pPr>
            <a:endParaRPr lang="tr-TR" sz="3600" kern="0" dirty="0">
              <a:solidFill>
                <a:srgbClr val="66FFFF"/>
              </a:solidFill>
              <a:effectLst>
                <a:outerShdw blurRad="38100" dist="38100" dir="2700000" algn="tl">
                  <a:srgbClr val="000000"/>
                </a:outerShdw>
              </a:effectLst>
              <a:latin typeface="Tahoma"/>
            </a:endParaRPr>
          </a:p>
          <a:p>
            <a:pPr lvl="0" defTabSz="914400" fontAlgn="base">
              <a:lnSpc>
                <a:spcPct val="110000"/>
              </a:lnSpc>
              <a:spcBef>
                <a:spcPct val="20000"/>
              </a:spcBef>
              <a:spcAft>
                <a:spcPct val="0"/>
              </a:spcAft>
              <a:buClr>
                <a:srgbClr val="FFCC00"/>
              </a:buClr>
              <a:buSzPct val="120000"/>
              <a:buFontTx/>
              <a:buChar char="•"/>
              <a:defRPr/>
            </a:pPr>
            <a:r>
              <a:rPr lang="tr-TR" sz="2800" kern="0" dirty="0">
                <a:solidFill>
                  <a:schemeClr val="tx1"/>
                </a:solidFill>
                <a:latin typeface="Comic Sans MS" pitchFamily="66" charset="0"/>
              </a:rPr>
              <a:t>Gürültücülük</a:t>
            </a:r>
          </a:p>
          <a:p>
            <a:pPr lvl="0" defTabSz="914400" fontAlgn="base">
              <a:lnSpc>
                <a:spcPct val="110000"/>
              </a:lnSpc>
              <a:spcBef>
                <a:spcPct val="20000"/>
              </a:spcBef>
              <a:spcAft>
                <a:spcPct val="0"/>
              </a:spcAft>
              <a:buClr>
                <a:srgbClr val="FFCC00"/>
              </a:buClr>
              <a:buSzPct val="120000"/>
              <a:buFontTx/>
              <a:buChar char="•"/>
              <a:defRPr/>
            </a:pPr>
            <a:r>
              <a:rPr lang="tr-TR" sz="2800" kern="0" dirty="0">
                <a:solidFill>
                  <a:schemeClr val="tx1"/>
                </a:solidFill>
                <a:latin typeface="Comic Sans MS" pitchFamily="66" charset="0"/>
              </a:rPr>
              <a:t>Sakarlık</a:t>
            </a:r>
          </a:p>
          <a:p>
            <a:pPr lvl="0" defTabSz="914400" fontAlgn="base">
              <a:lnSpc>
                <a:spcPct val="110000"/>
              </a:lnSpc>
              <a:spcBef>
                <a:spcPct val="20000"/>
              </a:spcBef>
              <a:spcAft>
                <a:spcPct val="0"/>
              </a:spcAft>
              <a:buClr>
                <a:srgbClr val="FFCC00"/>
              </a:buClr>
              <a:buSzPct val="120000"/>
              <a:buFontTx/>
              <a:buChar char="•"/>
              <a:defRPr/>
            </a:pPr>
            <a:r>
              <a:rPr lang="tr-TR" sz="2800" kern="0" dirty="0">
                <a:solidFill>
                  <a:schemeClr val="tx1"/>
                </a:solidFill>
                <a:latin typeface="Comic Sans MS" pitchFamily="66" charset="0"/>
              </a:rPr>
              <a:t>Çabuk sinirlenme</a:t>
            </a:r>
          </a:p>
          <a:p>
            <a:pPr lvl="0" defTabSz="914400" fontAlgn="base">
              <a:lnSpc>
                <a:spcPct val="110000"/>
              </a:lnSpc>
              <a:spcBef>
                <a:spcPct val="20000"/>
              </a:spcBef>
              <a:spcAft>
                <a:spcPct val="0"/>
              </a:spcAft>
              <a:buClr>
                <a:srgbClr val="FFCC00"/>
              </a:buClr>
              <a:buSzPct val="120000"/>
              <a:buFontTx/>
              <a:buChar char="•"/>
              <a:defRPr/>
            </a:pPr>
            <a:r>
              <a:rPr lang="tr-TR" sz="2800" kern="0" dirty="0">
                <a:solidFill>
                  <a:schemeClr val="tx1"/>
                </a:solidFill>
                <a:latin typeface="Comic Sans MS" pitchFamily="66" charset="0"/>
              </a:rPr>
              <a:t>Dağınıktır, temizliğe yeterince önem vermeme</a:t>
            </a:r>
          </a:p>
          <a:p>
            <a:pPr lvl="0" defTabSz="914400" fontAlgn="base">
              <a:lnSpc>
                <a:spcPct val="110000"/>
              </a:lnSpc>
              <a:spcBef>
                <a:spcPct val="20000"/>
              </a:spcBef>
              <a:spcAft>
                <a:spcPct val="0"/>
              </a:spcAft>
              <a:buClr>
                <a:srgbClr val="FFCC00"/>
              </a:buClr>
              <a:buSzPct val="120000"/>
              <a:buFontTx/>
              <a:buChar char="•"/>
              <a:defRPr/>
            </a:pPr>
            <a:r>
              <a:rPr lang="tr-TR" sz="2800" kern="0" dirty="0">
                <a:solidFill>
                  <a:schemeClr val="tx1"/>
                </a:solidFill>
                <a:latin typeface="Comic Sans MS" pitchFamily="66" charset="0"/>
              </a:rPr>
              <a:t>Kızlara göre boy ve ağırlık olarak daha hızlı gelişir.</a:t>
            </a:r>
          </a:p>
          <a:p>
            <a:pPr lvl="0" defTabSz="914400" fontAlgn="base">
              <a:lnSpc>
                <a:spcPct val="110000"/>
              </a:lnSpc>
              <a:spcBef>
                <a:spcPct val="20000"/>
              </a:spcBef>
              <a:spcAft>
                <a:spcPct val="0"/>
              </a:spcAft>
              <a:buClr>
                <a:srgbClr val="FFCC00"/>
              </a:buClr>
              <a:buSzPct val="120000"/>
              <a:buFontTx/>
              <a:buChar char="•"/>
              <a:defRPr/>
            </a:pPr>
            <a:r>
              <a:rPr lang="tr-TR" sz="2800" kern="0" dirty="0">
                <a:solidFill>
                  <a:schemeClr val="tx1"/>
                </a:solidFill>
                <a:latin typeface="Comic Sans MS" pitchFamily="66" charset="0"/>
              </a:rPr>
              <a:t>Cinsellik ve kızlar hakkında daha fazla konuşur.</a:t>
            </a:r>
          </a:p>
          <a:p>
            <a:pPr lvl="0" defTabSz="914400" fontAlgn="base">
              <a:lnSpc>
                <a:spcPct val="110000"/>
              </a:lnSpc>
              <a:spcBef>
                <a:spcPct val="20000"/>
              </a:spcBef>
              <a:spcAft>
                <a:spcPct val="0"/>
              </a:spcAft>
              <a:buClr>
                <a:srgbClr val="FFCC00"/>
              </a:buClr>
              <a:buSzPct val="120000"/>
              <a:buFontTx/>
              <a:buChar char="•"/>
              <a:defRPr/>
            </a:pPr>
            <a:r>
              <a:rPr lang="tr-TR" sz="2800" kern="0" dirty="0">
                <a:solidFill>
                  <a:schemeClr val="tx1"/>
                </a:solidFill>
                <a:latin typeface="Comic Sans MS" pitchFamily="66" charset="0"/>
              </a:rPr>
              <a:t>Ev dışında arkadaşları ile vakit geçirme istekleri artar.</a:t>
            </a:r>
            <a:endParaRPr lang="tr-TR" dirty="0">
              <a:solidFill>
                <a:schemeClr val="tx1"/>
              </a:solidFill>
            </a:endParaRPr>
          </a:p>
        </p:txBody>
      </p:sp>
    </p:spTree>
    <p:extLst>
      <p:ext uri="{BB962C8B-B14F-4D97-AF65-F5344CB8AC3E}">
        <p14:creationId xmlns:p14="http://schemas.microsoft.com/office/powerpoint/2010/main" val="4027254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41131" y="620111"/>
            <a:ext cx="8632871" cy="5421252"/>
          </a:xfrm>
        </p:spPr>
        <p:txBody>
          <a:bodyPr/>
          <a:lstStyle/>
          <a:p>
            <a:pPr lvl="0" defTabSz="914400" fontAlgn="base">
              <a:lnSpc>
                <a:spcPct val="150000"/>
              </a:lnSpc>
              <a:spcBef>
                <a:spcPct val="20000"/>
              </a:spcBef>
              <a:spcAft>
                <a:spcPct val="0"/>
              </a:spcAft>
              <a:buClr>
                <a:srgbClr val="FFCC00"/>
              </a:buClr>
              <a:buSzPct val="120000"/>
              <a:buNone/>
              <a:defRPr/>
            </a:pPr>
            <a:r>
              <a:rPr lang="tr-TR" sz="3200" kern="0" dirty="0">
                <a:solidFill>
                  <a:srgbClr val="0070C0"/>
                </a:solidFill>
                <a:latin typeface="Tahoma"/>
              </a:rPr>
              <a:t> </a:t>
            </a:r>
            <a:r>
              <a:rPr lang="tr-TR" sz="3200" b="1" kern="0" dirty="0">
                <a:solidFill>
                  <a:schemeClr val="accent2">
                    <a:lumMod val="60000"/>
                    <a:lumOff val="40000"/>
                  </a:schemeClr>
                </a:solidFill>
                <a:latin typeface="Comic Sans MS" pitchFamily="66" charset="0"/>
              </a:rPr>
              <a:t>Kızlara Ait Özellikler</a:t>
            </a:r>
          </a:p>
          <a:p>
            <a:pPr lvl="0" defTabSz="914400" fontAlgn="base">
              <a:lnSpc>
                <a:spcPct val="150000"/>
              </a:lnSpc>
              <a:spcBef>
                <a:spcPct val="20000"/>
              </a:spcBef>
              <a:spcAft>
                <a:spcPct val="0"/>
              </a:spcAft>
              <a:buClr>
                <a:srgbClr val="FFCC00"/>
              </a:buClr>
              <a:buSzPct val="120000"/>
              <a:buFontTx/>
              <a:buChar char="•"/>
              <a:defRPr/>
            </a:pPr>
            <a:r>
              <a:rPr lang="tr-TR" sz="3200" kern="0" dirty="0">
                <a:solidFill>
                  <a:schemeClr val="tx1"/>
                </a:solidFill>
                <a:latin typeface="Comic Sans MS" pitchFamily="66" charset="0"/>
              </a:rPr>
              <a:t>Erkeklere göre daha belirsiz ve silik özelliklere sahiptirler. </a:t>
            </a:r>
          </a:p>
          <a:p>
            <a:pPr lvl="0" defTabSz="914400" fontAlgn="base">
              <a:lnSpc>
                <a:spcPct val="150000"/>
              </a:lnSpc>
              <a:spcBef>
                <a:spcPct val="20000"/>
              </a:spcBef>
              <a:spcAft>
                <a:spcPct val="0"/>
              </a:spcAft>
              <a:buClr>
                <a:srgbClr val="FFCC00"/>
              </a:buClr>
              <a:buSzPct val="120000"/>
              <a:buFontTx/>
              <a:buChar char="•"/>
              <a:defRPr/>
            </a:pPr>
            <a:r>
              <a:rPr lang="tr-TR" sz="3200" kern="0" dirty="0">
                <a:solidFill>
                  <a:schemeClr val="tx1"/>
                </a:solidFill>
                <a:latin typeface="Comic Sans MS" pitchFamily="66" charset="0"/>
              </a:rPr>
              <a:t>Yaşça büyük erkeklere ilgi duyarlar.</a:t>
            </a:r>
          </a:p>
          <a:p>
            <a:pPr lvl="0" defTabSz="914400" fontAlgn="base">
              <a:lnSpc>
                <a:spcPct val="150000"/>
              </a:lnSpc>
              <a:spcBef>
                <a:spcPct val="20000"/>
              </a:spcBef>
              <a:spcAft>
                <a:spcPct val="0"/>
              </a:spcAft>
              <a:buClr>
                <a:srgbClr val="FFCC00"/>
              </a:buClr>
              <a:buSzPct val="120000"/>
              <a:buFontTx/>
              <a:buChar char="•"/>
              <a:defRPr/>
            </a:pPr>
            <a:r>
              <a:rPr lang="tr-TR" sz="3200" kern="0" dirty="0">
                <a:solidFill>
                  <a:schemeClr val="tx1"/>
                </a:solidFill>
                <a:latin typeface="Comic Sans MS" pitchFamily="66" charset="0"/>
              </a:rPr>
              <a:t>Romantik aşkla ilgilenirler</a:t>
            </a:r>
          </a:p>
          <a:p>
            <a:pPr lvl="0" defTabSz="914400" fontAlgn="base">
              <a:lnSpc>
                <a:spcPct val="150000"/>
              </a:lnSpc>
              <a:spcBef>
                <a:spcPct val="20000"/>
              </a:spcBef>
              <a:spcAft>
                <a:spcPct val="0"/>
              </a:spcAft>
              <a:buClr>
                <a:srgbClr val="FFCC00"/>
              </a:buClr>
              <a:buSzPct val="120000"/>
              <a:buFontTx/>
              <a:buChar char="•"/>
              <a:defRPr/>
            </a:pPr>
            <a:r>
              <a:rPr lang="tr-TR" sz="3200" kern="0" dirty="0">
                <a:solidFill>
                  <a:schemeClr val="tx1"/>
                </a:solidFill>
                <a:latin typeface="Comic Sans MS" pitchFamily="66" charset="0"/>
              </a:rPr>
              <a:t>Olur olmaz şeylere gülme eğilimindedirler. </a:t>
            </a:r>
            <a:endParaRPr lang="tr-TR" dirty="0">
              <a:solidFill>
                <a:schemeClr val="tx1"/>
              </a:solidFill>
            </a:endParaRPr>
          </a:p>
        </p:txBody>
      </p:sp>
    </p:spTree>
    <p:extLst>
      <p:ext uri="{BB962C8B-B14F-4D97-AF65-F5344CB8AC3E}">
        <p14:creationId xmlns:p14="http://schemas.microsoft.com/office/powerpoint/2010/main" val="1436522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283779"/>
            <a:ext cx="8596668" cy="1646621"/>
          </a:xfrm>
        </p:spPr>
        <p:txBody>
          <a:bodyPr>
            <a:normAutofit/>
          </a:bodyPr>
          <a:lstStyle/>
          <a:p>
            <a:r>
              <a:rPr lang="tr-TR" sz="4000" dirty="0"/>
              <a:t>ORTA DÖNEM</a:t>
            </a:r>
            <a:br>
              <a:rPr lang="tr-TR" sz="4000" dirty="0"/>
            </a:br>
            <a:endParaRPr lang="tr-TR" sz="4000" dirty="0"/>
          </a:p>
        </p:txBody>
      </p:sp>
      <p:sp>
        <p:nvSpPr>
          <p:cNvPr id="3" name="İçerik Yer Tutucusu 2"/>
          <p:cNvSpPr>
            <a:spLocks noGrp="1"/>
          </p:cNvSpPr>
          <p:nvPr>
            <p:ph idx="1"/>
          </p:nvPr>
        </p:nvSpPr>
        <p:spPr>
          <a:xfrm>
            <a:off x="677334" y="1566041"/>
            <a:ext cx="8596668" cy="4475321"/>
          </a:xfrm>
        </p:spPr>
        <p:txBody>
          <a:bodyPr>
            <a:normAutofit fontScale="85000" lnSpcReduction="10000"/>
          </a:bodyPr>
          <a:lstStyle/>
          <a:p>
            <a:pPr lvl="0" algn="just" defTabSz="914400" fontAlgn="base">
              <a:lnSpc>
                <a:spcPct val="160000"/>
              </a:lnSpc>
              <a:spcBef>
                <a:spcPct val="20000"/>
              </a:spcBef>
              <a:spcAft>
                <a:spcPct val="0"/>
              </a:spcAft>
              <a:buClr>
                <a:srgbClr val="FFCC00"/>
              </a:buClr>
              <a:buSzPct val="120000"/>
              <a:buFontTx/>
              <a:buChar char="•"/>
              <a:defRPr/>
            </a:pPr>
            <a:r>
              <a:rPr lang="tr-TR" sz="3600" kern="0" dirty="0">
                <a:solidFill>
                  <a:schemeClr val="tx1"/>
                </a:solidFill>
                <a:latin typeface="Comic Sans MS" pitchFamily="66" charset="0"/>
              </a:rPr>
              <a:t>İçki ve sigara gibi bağımlılık yapan madde kullanımının en fazla denendiği yaşlardır.</a:t>
            </a:r>
          </a:p>
          <a:p>
            <a:pPr lvl="0" algn="just" defTabSz="914400" fontAlgn="base">
              <a:lnSpc>
                <a:spcPct val="160000"/>
              </a:lnSpc>
              <a:spcBef>
                <a:spcPct val="20000"/>
              </a:spcBef>
              <a:spcAft>
                <a:spcPct val="0"/>
              </a:spcAft>
              <a:buClr>
                <a:srgbClr val="FFCC00"/>
              </a:buClr>
              <a:buSzPct val="120000"/>
              <a:buFontTx/>
              <a:buChar char="•"/>
              <a:defRPr/>
            </a:pPr>
            <a:r>
              <a:rPr lang="tr-TR" sz="3600" kern="0" dirty="0">
                <a:solidFill>
                  <a:schemeClr val="tx1"/>
                </a:solidFill>
                <a:latin typeface="Comic Sans MS" pitchFamily="66" charset="0"/>
              </a:rPr>
              <a:t>Neden sonuç kavramlarına sahip değillerdir.</a:t>
            </a:r>
          </a:p>
          <a:p>
            <a:pPr lvl="0" algn="just" defTabSz="914400" fontAlgn="base">
              <a:lnSpc>
                <a:spcPct val="160000"/>
              </a:lnSpc>
              <a:spcBef>
                <a:spcPct val="20000"/>
              </a:spcBef>
              <a:spcAft>
                <a:spcPct val="0"/>
              </a:spcAft>
              <a:buClr>
                <a:srgbClr val="FFCC00"/>
              </a:buClr>
              <a:buSzPct val="120000"/>
              <a:buFontTx/>
              <a:buChar char="•"/>
              <a:defRPr/>
            </a:pPr>
            <a:r>
              <a:rPr lang="tr-TR" sz="3600" kern="0" dirty="0">
                <a:solidFill>
                  <a:schemeClr val="tx1"/>
                </a:solidFill>
                <a:latin typeface="Comic Sans MS" pitchFamily="66" charset="0"/>
              </a:rPr>
              <a:t>Güçlü olduklarına ve zarar görmeyeceklerine ilişkin inançları yüksektir. </a:t>
            </a:r>
            <a:endParaRPr lang="tr-TR" sz="3600" kern="0" dirty="0">
              <a:solidFill>
                <a:schemeClr val="tx1"/>
              </a:solidFill>
              <a:latin typeface="Tahoma"/>
            </a:endParaRPr>
          </a:p>
        </p:txBody>
      </p:sp>
    </p:spTree>
    <p:extLst>
      <p:ext uri="{BB962C8B-B14F-4D97-AF65-F5344CB8AC3E}">
        <p14:creationId xmlns:p14="http://schemas.microsoft.com/office/powerpoint/2010/main" val="1059869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557049"/>
            <a:ext cx="8664402" cy="5484314"/>
          </a:xfrm>
        </p:spPr>
        <p:txBody>
          <a:bodyPr/>
          <a:lstStyle/>
          <a:p>
            <a:pPr lvl="0" defTabSz="914400" fontAlgn="base">
              <a:lnSpc>
                <a:spcPct val="110000"/>
              </a:lnSpc>
              <a:spcBef>
                <a:spcPct val="20000"/>
              </a:spcBef>
              <a:spcAft>
                <a:spcPct val="0"/>
              </a:spcAft>
              <a:buClr>
                <a:srgbClr val="FFCC00"/>
              </a:buClr>
              <a:buSzPct val="120000"/>
              <a:buFontTx/>
              <a:buChar char="•"/>
              <a:defRPr/>
            </a:pPr>
            <a:r>
              <a:rPr lang="tr-TR" sz="3200" kern="0" dirty="0">
                <a:solidFill>
                  <a:schemeClr val="tx1"/>
                </a:solidFill>
                <a:latin typeface="Comic Sans MS" pitchFamily="66" charset="0"/>
              </a:rPr>
              <a:t>Bağımsız olma yönündeki çabaları artar.</a:t>
            </a:r>
          </a:p>
          <a:p>
            <a:pPr lvl="0" defTabSz="914400" fontAlgn="base">
              <a:lnSpc>
                <a:spcPct val="110000"/>
              </a:lnSpc>
              <a:spcBef>
                <a:spcPct val="20000"/>
              </a:spcBef>
              <a:spcAft>
                <a:spcPct val="0"/>
              </a:spcAft>
              <a:buClr>
                <a:srgbClr val="FFCC00"/>
              </a:buClr>
              <a:buSzPct val="120000"/>
              <a:buFontTx/>
              <a:buChar char="•"/>
              <a:defRPr/>
            </a:pPr>
            <a:r>
              <a:rPr lang="tr-TR" sz="3200" kern="0" dirty="0">
                <a:solidFill>
                  <a:schemeClr val="tx1"/>
                </a:solidFill>
                <a:latin typeface="Comic Sans MS" pitchFamily="66" charset="0"/>
              </a:rPr>
              <a:t>Aile içi çatışmalar fazladır.</a:t>
            </a:r>
          </a:p>
          <a:p>
            <a:pPr lvl="0" defTabSz="914400" fontAlgn="base">
              <a:lnSpc>
                <a:spcPct val="110000"/>
              </a:lnSpc>
              <a:spcBef>
                <a:spcPct val="20000"/>
              </a:spcBef>
              <a:spcAft>
                <a:spcPct val="0"/>
              </a:spcAft>
              <a:buClr>
                <a:srgbClr val="FFCC00"/>
              </a:buClr>
              <a:buSzPct val="120000"/>
              <a:buFontTx/>
              <a:buChar char="•"/>
              <a:defRPr/>
            </a:pPr>
            <a:r>
              <a:rPr lang="tr-TR" sz="3200" kern="0" dirty="0">
                <a:solidFill>
                  <a:schemeClr val="tx1"/>
                </a:solidFill>
                <a:latin typeface="Comic Sans MS" pitchFamily="66" charset="0"/>
              </a:rPr>
              <a:t>Cinsellik bu dönemin en temel özelliğidir.</a:t>
            </a:r>
          </a:p>
          <a:p>
            <a:pPr lvl="0" defTabSz="914400" fontAlgn="base">
              <a:lnSpc>
                <a:spcPct val="110000"/>
              </a:lnSpc>
              <a:spcBef>
                <a:spcPct val="20000"/>
              </a:spcBef>
              <a:spcAft>
                <a:spcPct val="0"/>
              </a:spcAft>
              <a:buClr>
                <a:srgbClr val="FFCC00"/>
              </a:buClr>
              <a:buSzPct val="120000"/>
              <a:buFontTx/>
              <a:buChar char="•"/>
              <a:defRPr/>
            </a:pPr>
            <a:r>
              <a:rPr lang="tr-TR" sz="3200" kern="0" dirty="0">
                <a:solidFill>
                  <a:schemeClr val="tx1"/>
                </a:solidFill>
                <a:latin typeface="Comic Sans MS" pitchFamily="66" charset="0"/>
              </a:rPr>
              <a:t>Gizliliğe önem verirler.</a:t>
            </a:r>
          </a:p>
          <a:p>
            <a:pPr lvl="0" defTabSz="914400" fontAlgn="base">
              <a:lnSpc>
                <a:spcPct val="110000"/>
              </a:lnSpc>
              <a:spcBef>
                <a:spcPct val="20000"/>
              </a:spcBef>
              <a:spcAft>
                <a:spcPct val="0"/>
              </a:spcAft>
              <a:buClr>
                <a:srgbClr val="FFCC00"/>
              </a:buClr>
              <a:buSzPct val="120000"/>
              <a:buFontTx/>
              <a:buChar char="•"/>
              <a:defRPr/>
            </a:pPr>
            <a:r>
              <a:rPr lang="tr-TR" sz="3200" kern="0" dirty="0">
                <a:solidFill>
                  <a:schemeClr val="tx1"/>
                </a:solidFill>
                <a:latin typeface="Comic Sans MS" pitchFamily="66" charset="0"/>
              </a:rPr>
              <a:t>Derslere olan ilgi azalmıştır.</a:t>
            </a:r>
          </a:p>
          <a:p>
            <a:pPr marL="0" indent="0">
              <a:buNone/>
            </a:pPr>
            <a:endParaRPr lang="tr-TR" dirty="0">
              <a:solidFill>
                <a:schemeClr val="tx1"/>
              </a:solidFill>
            </a:endParaRPr>
          </a:p>
        </p:txBody>
      </p:sp>
    </p:spTree>
    <p:extLst>
      <p:ext uri="{BB962C8B-B14F-4D97-AF65-F5344CB8AC3E}">
        <p14:creationId xmlns:p14="http://schemas.microsoft.com/office/powerpoint/2010/main" val="1287329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178676"/>
            <a:ext cx="8596668" cy="893379"/>
          </a:xfrm>
        </p:spPr>
        <p:txBody>
          <a:bodyPr>
            <a:noAutofit/>
          </a:bodyPr>
          <a:lstStyle/>
          <a:p>
            <a:r>
              <a:rPr lang="tr-TR" b="1" dirty="0"/>
              <a:t>SON DÖNEM</a:t>
            </a:r>
            <a:br>
              <a:rPr lang="tr-TR" b="1" dirty="0"/>
            </a:br>
            <a:endParaRPr lang="tr-TR" b="1" dirty="0"/>
          </a:p>
        </p:txBody>
      </p:sp>
      <p:sp>
        <p:nvSpPr>
          <p:cNvPr id="3" name="İçerik Yer Tutucusu 2"/>
          <p:cNvSpPr>
            <a:spLocks noGrp="1"/>
          </p:cNvSpPr>
          <p:nvPr>
            <p:ph idx="1"/>
          </p:nvPr>
        </p:nvSpPr>
        <p:spPr>
          <a:xfrm>
            <a:off x="567559" y="1450429"/>
            <a:ext cx="9059917" cy="4590934"/>
          </a:xfrm>
        </p:spPr>
        <p:txBody>
          <a:bodyPr>
            <a:normAutofit fontScale="85000" lnSpcReduction="10000"/>
          </a:bodyPr>
          <a:lstStyle/>
          <a:p>
            <a:pPr marL="0" lvl="0" indent="0" defTabSz="914400" fontAlgn="base">
              <a:lnSpc>
                <a:spcPct val="160000"/>
              </a:lnSpc>
              <a:spcBef>
                <a:spcPct val="0"/>
              </a:spcBef>
              <a:spcAft>
                <a:spcPct val="0"/>
              </a:spcAft>
              <a:buClr>
                <a:srgbClr val="FFCC00"/>
              </a:buClr>
              <a:buSzTx/>
              <a:buFontTx/>
              <a:buChar char="•"/>
              <a:defRPr/>
            </a:pPr>
            <a:r>
              <a:rPr lang="tr-TR" sz="3200" dirty="0">
                <a:solidFill>
                  <a:schemeClr val="tx1"/>
                </a:solidFill>
                <a:latin typeface="Comic Sans MS" panose="030F0702030302020204" pitchFamily="66" charset="0"/>
              </a:rPr>
              <a:t>Fiziksel gelişim hemen hemen tamamlanmıştır.   </a:t>
            </a:r>
          </a:p>
          <a:p>
            <a:pPr marL="0" lvl="0" indent="0" defTabSz="914400" fontAlgn="base">
              <a:lnSpc>
                <a:spcPct val="160000"/>
              </a:lnSpc>
              <a:spcBef>
                <a:spcPct val="0"/>
              </a:spcBef>
              <a:spcAft>
                <a:spcPct val="0"/>
              </a:spcAft>
              <a:buClr>
                <a:srgbClr val="FFCC00"/>
              </a:buClr>
              <a:buSzTx/>
              <a:buFontTx/>
              <a:buChar char="•"/>
              <a:defRPr/>
            </a:pPr>
            <a:r>
              <a:rPr lang="tr-TR" sz="3200" dirty="0">
                <a:solidFill>
                  <a:schemeClr val="tx1"/>
                </a:solidFill>
                <a:latin typeface="Comic Sans MS" panose="030F0702030302020204" pitchFamily="66" charset="0"/>
              </a:rPr>
              <a:t>Fiziksel büyüme yavaşlar. </a:t>
            </a:r>
          </a:p>
          <a:p>
            <a:pPr marL="0" lvl="0" indent="0" defTabSz="914400" fontAlgn="base">
              <a:lnSpc>
                <a:spcPct val="160000"/>
              </a:lnSpc>
              <a:spcBef>
                <a:spcPct val="0"/>
              </a:spcBef>
              <a:spcAft>
                <a:spcPct val="0"/>
              </a:spcAft>
              <a:buClr>
                <a:srgbClr val="FFCC00"/>
              </a:buClr>
              <a:buSzTx/>
              <a:buFontTx/>
              <a:buChar char="•"/>
              <a:defRPr/>
            </a:pPr>
            <a:r>
              <a:rPr lang="tr-TR" sz="3200" dirty="0">
                <a:solidFill>
                  <a:schemeClr val="tx1"/>
                </a:solidFill>
                <a:latin typeface="Comic Sans MS" panose="030F0702030302020204" pitchFamily="66" charset="0"/>
              </a:rPr>
              <a:t>Arkadaşları ile beraber olma ihtiyacı devam etmektedir. </a:t>
            </a:r>
          </a:p>
          <a:p>
            <a:pPr marL="0" lvl="0" indent="0" defTabSz="914400" fontAlgn="base">
              <a:lnSpc>
                <a:spcPct val="160000"/>
              </a:lnSpc>
              <a:spcBef>
                <a:spcPct val="0"/>
              </a:spcBef>
              <a:spcAft>
                <a:spcPct val="0"/>
              </a:spcAft>
              <a:buClr>
                <a:srgbClr val="FFCC00"/>
              </a:buClr>
              <a:buSzTx/>
              <a:buFontTx/>
              <a:buChar char="•"/>
              <a:defRPr/>
            </a:pPr>
            <a:r>
              <a:rPr lang="tr-TR" sz="3200" dirty="0">
                <a:solidFill>
                  <a:schemeClr val="tx1"/>
                </a:solidFill>
                <a:latin typeface="Comic Sans MS" panose="030F0702030302020204" pitchFamily="66" charset="0"/>
              </a:rPr>
              <a:t>Toplum yaşadığı çevre ve okulca kabul görmek ister.</a:t>
            </a:r>
          </a:p>
          <a:p>
            <a:pPr marL="0" lvl="0" indent="0" defTabSz="914400" fontAlgn="base">
              <a:lnSpc>
                <a:spcPct val="160000"/>
              </a:lnSpc>
              <a:spcBef>
                <a:spcPct val="0"/>
              </a:spcBef>
              <a:spcAft>
                <a:spcPct val="0"/>
              </a:spcAft>
              <a:buClr>
                <a:srgbClr val="FFCC00"/>
              </a:buClr>
              <a:buSzTx/>
              <a:buFontTx/>
              <a:buChar char="•"/>
              <a:defRPr/>
            </a:pPr>
            <a:r>
              <a:rPr lang="tr-TR" sz="3200" dirty="0">
                <a:solidFill>
                  <a:schemeClr val="tx1"/>
                </a:solidFill>
                <a:latin typeface="Comic Sans MS" panose="030F0702030302020204" pitchFamily="66" charset="0"/>
              </a:rPr>
              <a:t>Düşüncelerine ve duygularına aileleri tarafından saygı duyulması ihtiyacındadırlar.</a:t>
            </a:r>
          </a:p>
        </p:txBody>
      </p:sp>
    </p:spTree>
    <p:extLst>
      <p:ext uri="{BB962C8B-B14F-4D97-AF65-F5344CB8AC3E}">
        <p14:creationId xmlns:p14="http://schemas.microsoft.com/office/powerpoint/2010/main" val="3435312247"/>
      </p:ext>
    </p:extLst>
  </p:cSld>
  <p:clrMapOvr>
    <a:masterClrMapping/>
  </p:clrMapOvr>
</p:sld>
</file>

<file path=ppt/theme/theme1.xml><?xml version="1.0" encoding="utf-8"?>
<a:theme xmlns:a="http://schemas.openxmlformats.org/drawingml/2006/main" name="Yüzeyler">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250</TotalTime>
  <Words>903</Words>
  <Application>Microsoft Office PowerPoint</Application>
  <PresentationFormat>Geniş ekran</PresentationFormat>
  <Paragraphs>125</Paragraphs>
  <Slides>33</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33</vt:i4>
      </vt:variant>
    </vt:vector>
  </HeadingPairs>
  <TitlesOfParts>
    <vt:vector size="41" baseType="lpstr">
      <vt:lpstr>Arial</vt:lpstr>
      <vt:lpstr>Comic Sans MS</vt:lpstr>
      <vt:lpstr>Roboto</vt:lpstr>
      <vt:lpstr>Tahoma</vt:lpstr>
      <vt:lpstr>Trebuchet MS</vt:lpstr>
      <vt:lpstr>Verdana</vt:lpstr>
      <vt:lpstr>Wingdings 3</vt:lpstr>
      <vt:lpstr>Yüzeyler</vt:lpstr>
      <vt:lpstr>ERGENLİK  ve  ERGENLİKTE İLETİŞİM </vt:lpstr>
      <vt:lpstr>ERGENLİK; </vt:lpstr>
      <vt:lpstr>Ergenliğe giriş;</vt:lpstr>
      <vt:lpstr>ERGENLİĞİN EVRELERİ</vt:lpstr>
      <vt:lpstr>BAŞLANGIÇ DÖNEMİ </vt:lpstr>
      <vt:lpstr>PowerPoint Sunusu</vt:lpstr>
      <vt:lpstr>ORTA DÖNEM </vt:lpstr>
      <vt:lpstr>PowerPoint Sunusu</vt:lpstr>
      <vt:lpstr>SON DÖNEM </vt:lpstr>
      <vt:lpstr>BEDENSEL GELİŞİM </vt:lpstr>
      <vt:lpstr>ZİHİNSEL GELİŞİM </vt:lpstr>
      <vt:lpstr>SOSYAL GELİŞİM</vt:lpstr>
      <vt:lpstr>DUYGUSAL GELİŞİM</vt:lpstr>
      <vt:lpstr>ERGENLERİN EN SIK YAŞADIKLARI DUYGULAR</vt:lpstr>
      <vt:lpstr>PowerPoint Sunusu</vt:lpstr>
      <vt:lpstr>PowerPoint Sunusu</vt:lpstr>
      <vt:lpstr>PowerPoint Sunusu</vt:lpstr>
      <vt:lpstr>Gevşek Disiplinli- Aşırı Seven/Kollayan  Aileler </vt:lpstr>
      <vt:lpstr>Sıkı Disiplinli - Aşırı Seven Aileler</vt:lpstr>
      <vt:lpstr>Sıkı Disiplinli – Sevgisiz Aileler</vt:lpstr>
      <vt:lpstr>Gevşek Disiplinli-Sevgisi Yetersiz Aileler</vt:lpstr>
      <vt:lpstr>Seven-Benimseyen-Demokratik Aileler</vt:lpstr>
      <vt:lpstr>ANNE BABALARA  ÖNERİLER</vt:lpstr>
      <vt:lpstr>PowerPoint Sunusu</vt:lpstr>
      <vt:lpstr>PowerPoint Sunusu</vt:lpstr>
      <vt:lpstr>PowerPoint Sunusu</vt:lpstr>
      <vt:lpstr>PowerPoint Sunusu</vt:lpstr>
      <vt:lpstr>PowerPoint Sunusu</vt:lpstr>
      <vt:lpstr>ERGENLİK DÖNEMİNDE ÖĞRETMENİN ÖĞRENCİYE YAKLAŞIMI NASIL OLMALI?</vt:lpstr>
      <vt:lpstr>PowerPoint Sunusu</vt:lpstr>
      <vt:lpstr>PowerPoint Sunusu</vt:lpstr>
      <vt:lpstr>PowerPoint Sunusu</vt:lpstr>
      <vt:lpstr>PowerPoint Sunusu</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ERGENLİK  ve  ERGENLİKTE İLETİŞİM</dc:title>
  <dc:creator>ronaldinho424</dc:creator>
  <cp:lastModifiedBy>ronaldinho424</cp:lastModifiedBy>
  <cp:revision>14</cp:revision>
  <dcterms:created xsi:type="dcterms:W3CDTF">2022-01-19T08:40:36Z</dcterms:created>
  <dcterms:modified xsi:type="dcterms:W3CDTF">2022-01-24T08:24:12Z</dcterms:modified>
</cp:coreProperties>
</file>