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9EBED86-0525-47A5-8A25-0FB4199BAF6D}" type="datetimeFigureOut">
              <a:rPr lang="tr-TR" smtClean="0"/>
              <a:t>24.1.2022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255346" y="2750337"/>
            <a:ext cx="1171888" cy="1356442"/>
          </a:xfrm>
        </p:spPr>
        <p:txBody>
          <a:bodyPr/>
          <a:lstStyle/>
          <a:p>
            <a:fld id="{FC9BE9D3-1636-40B7-960A-778B47D1E0FF}" type="slidenum">
              <a:rPr lang="tr-TR" smtClean="0"/>
              <a:t>‹#›</a:t>
            </a:fld>
            <a:endParaRPr lang="tr-TR"/>
          </a:p>
        </p:txBody>
      </p:sp>
    </p:spTree>
    <p:extLst>
      <p:ext uri="{BB962C8B-B14F-4D97-AF65-F5344CB8AC3E}">
        <p14:creationId xmlns:p14="http://schemas.microsoft.com/office/powerpoint/2010/main" val="3431885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9EBED86-0525-47A5-8A25-0FB4199BAF6D}" type="datetimeFigureOut">
              <a:rPr lang="tr-TR" smtClean="0"/>
              <a:t>24.1.2022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309"/>
            <a:ext cx="1154151" cy="1090789"/>
          </a:xfrm>
        </p:spPr>
        <p:txBody>
          <a:bodyPr/>
          <a:lstStyle/>
          <a:p>
            <a:fld id="{FC9BE9D3-1636-40B7-960A-778B47D1E0FF}" type="slidenum">
              <a:rPr lang="tr-TR" smtClean="0"/>
              <a:t>‹#›</a:t>
            </a:fld>
            <a:endParaRPr lang="tr-TR"/>
          </a:p>
        </p:txBody>
      </p:sp>
    </p:spTree>
    <p:extLst>
      <p:ext uri="{BB962C8B-B14F-4D97-AF65-F5344CB8AC3E}">
        <p14:creationId xmlns:p14="http://schemas.microsoft.com/office/powerpoint/2010/main" val="329670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9EBED86-0525-47A5-8A25-0FB4199BAF6D}" type="datetimeFigureOut">
              <a:rPr lang="tr-TR" smtClean="0"/>
              <a:t>24.1.2022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615"/>
            <a:ext cx="1154151" cy="1090789"/>
          </a:xfrm>
        </p:spPr>
        <p:txBody>
          <a:bodyPr/>
          <a:lstStyle/>
          <a:p>
            <a:fld id="{FC9BE9D3-1636-40B7-960A-778B47D1E0FF}" type="slidenum">
              <a:rPr lang="tr-TR" smtClean="0"/>
              <a:t>‹#›</a:t>
            </a:fld>
            <a:endParaRPr lang="tr-TR"/>
          </a:p>
        </p:txBody>
      </p:sp>
    </p:spTree>
    <p:extLst>
      <p:ext uri="{BB962C8B-B14F-4D97-AF65-F5344CB8AC3E}">
        <p14:creationId xmlns:p14="http://schemas.microsoft.com/office/powerpoint/2010/main" val="34648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9EBED86-0525-47A5-8A25-0FB4199BAF6D}" type="datetimeFigureOut">
              <a:rPr lang="tr-TR" smtClean="0"/>
              <a:t>24.1.2022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FC9BE9D3-1636-40B7-960A-778B47D1E0FF}" type="slidenum">
              <a:rPr lang="tr-TR" smtClean="0"/>
              <a:t>‹#›</a:t>
            </a:fld>
            <a:endParaRPr lang="tr-T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7543492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9EBED86-0525-47A5-8A25-0FB4199BAF6D}" type="datetimeFigureOut">
              <a:rPr lang="tr-TR" smtClean="0"/>
              <a:t>24.1.2022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FC9BE9D3-1636-40B7-960A-778B47D1E0FF}" type="slidenum">
              <a:rPr lang="tr-TR" smtClean="0"/>
              <a:t>‹#›</a:t>
            </a:fld>
            <a:endParaRPr lang="tr-TR"/>
          </a:p>
        </p:txBody>
      </p:sp>
    </p:spTree>
    <p:extLst>
      <p:ext uri="{BB962C8B-B14F-4D97-AF65-F5344CB8AC3E}">
        <p14:creationId xmlns:p14="http://schemas.microsoft.com/office/powerpoint/2010/main" val="21347824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9EBED86-0525-47A5-8A25-0FB4199BAF6D}" type="datetimeFigureOut">
              <a:rPr lang="tr-TR" smtClean="0"/>
              <a:t>24.1.2022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C9BE9D3-1636-40B7-960A-778B47D1E0FF}" type="slidenum">
              <a:rPr lang="tr-TR" smtClean="0"/>
              <a:t>‹#›</a:t>
            </a:fld>
            <a:endParaRPr lang="tr-TR"/>
          </a:p>
        </p:txBody>
      </p:sp>
    </p:spTree>
    <p:extLst>
      <p:ext uri="{BB962C8B-B14F-4D97-AF65-F5344CB8AC3E}">
        <p14:creationId xmlns:p14="http://schemas.microsoft.com/office/powerpoint/2010/main" val="2505104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9EBED86-0525-47A5-8A25-0FB4199BAF6D}" type="datetimeFigureOut">
              <a:rPr lang="tr-TR" smtClean="0"/>
              <a:t>24.1.2022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C9BE9D3-1636-40B7-960A-778B47D1E0FF}" type="slidenum">
              <a:rPr lang="tr-TR" smtClean="0"/>
              <a:t>‹#›</a:t>
            </a:fld>
            <a:endParaRPr lang="tr-TR"/>
          </a:p>
        </p:txBody>
      </p:sp>
    </p:spTree>
    <p:extLst>
      <p:ext uri="{BB962C8B-B14F-4D97-AF65-F5344CB8AC3E}">
        <p14:creationId xmlns:p14="http://schemas.microsoft.com/office/powerpoint/2010/main" val="7362114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9EBED86-0525-47A5-8A25-0FB4199BAF6D}" type="datetimeFigureOut">
              <a:rPr lang="tr-TR" smtClean="0"/>
              <a:t>24.1.2022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9BE9D3-1636-40B7-960A-778B47D1E0FF}" type="slidenum">
              <a:rPr lang="tr-TR" smtClean="0"/>
              <a:t>‹#›</a:t>
            </a:fld>
            <a:endParaRPr lang="tr-TR"/>
          </a:p>
        </p:txBody>
      </p:sp>
    </p:spTree>
    <p:extLst>
      <p:ext uri="{BB962C8B-B14F-4D97-AF65-F5344CB8AC3E}">
        <p14:creationId xmlns:p14="http://schemas.microsoft.com/office/powerpoint/2010/main" val="769353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9EBED86-0525-47A5-8A25-0FB4199BAF6D}" type="datetimeFigureOut">
              <a:rPr lang="tr-TR" smtClean="0"/>
              <a:t>24.1.2022</a:t>
            </a:fld>
            <a:endParaRPr lang="tr-TR"/>
          </a:p>
        </p:txBody>
      </p:sp>
      <p:sp>
        <p:nvSpPr>
          <p:cNvPr id="5" name="Footer Placeholder 4"/>
          <p:cNvSpPr>
            <a:spLocks noGrp="1"/>
          </p:cNvSpPr>
          <p:nvPr>
            <p:ph type="ftr" sz="quarter" idx="11"/>
          </p:nvPr>
        </p:nvSpPr>
        <p:spPr>
          <a:xfrm>
            <a:off x="680321" y="5936188"/>
            <a:ext cx="6126805" cy="365125"/>
          </a:xfrm>
        </p:spPr>
        <p:txBody>
          <a:bodyPr/>
          <a:lstStyle/>
          <a:p>
            <a:endParaRPr lang="tr-T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FC9BE9D3-1636-40B7-960A-778B47D1E0FF}" type="slidenum">
              <a:rPr lang="tr-TR" smtClean="0"/>
              <a:t>‹#›</a:t>
            </a:fld>
            <a:endParaRPr lang="tr-TR"/>
          </a:p>
        </p:txBody>
      </p:sp>
    </p:spTree>
    <p:extLst>
      <p:ext uri="{BB962C8B-B14F-4D97-AF65-F5344CB8AC3E}">
        <p14:creationId xmlns:p14="http://schemas.microsoft.com/office/powerpoint/2010/main" val="3175532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9EBED86-0525-47A5-8A25-0FB4199BAF6D}" type="datetimeFigureOut">
              <a:rPr lang="tr-TR" smtClean="0"/>
              <a:t>24.1.2022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9BE9D3-1636-40B7-960A-778B47D1E0FF}" type="slidenum">
              <a:rPr lang="tr-TR" smtClean="0"/>
              <a:t>‹#›</a:t>
            </a:fld>
            <a:endParaRPr lang="tr-TR"/>
          </a:p>
        </p:txBody>
      </p:sp>
    </p:spTree>
    <p:extLst>
      <p:ext uri="{BB962C8B-B14F-4D97-AF65-F5344CB8AC3E}">
        <p14:creationId xmlns:p14="http://schemas.microsoft.com/office/powerpoint/2010/main" val="284810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9EBED86-0525-47A5-8A25-0FB4199BAF6D}" type="datetimeFigureOut">
              <a:rPr lang="tr-TR" smtClean="0"/>
              <a:t>24.1.2022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729455" y="2869895"/>
            <a:ext cx="1154151" cy="1090789"/>
          </a:xfrm>
        </p:spPr>
        <p:txBody>
          <a:bodyPr/>
          <a:lstStyle/>
          <a:p>
            <a:fld id="{FC9BE9D3-1636-40B7-960A-778B47D1E0FF}" type="slidenum">
              <a:rPr lang="tr-TR" smtClean="0"/>
              <a:t>‹#›</a:t>
            </a:fld>
            <a:endParaRPr lang="tr-TR"/>
          </a:p>
        </p:txBody>
      </p:sp>
    </p:spTree>
    <p:extLst>
      <p:ext uri="{BB962C8B-B14F-4D97-AF65-F5344CB8AC3E}">
        <p14:creationId xmlns:p14="http://schemas.microsoft.com/office/powerpoint/2010/main" val="524502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9EBED86-0525-47A5-8A25-0FB4199BAF6D}" type="datetimeFigureOut">
              <a:rPr lang="tr-TR" smtClean="0"/>
              <a:t>24.1.2022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C9BE9D3-1636-40B7-960A-778B47D1E0FF}" type="slidenum">
              <a:rPr lang="tr-TR" smtClean="0"/>
              <a:t>‹#›</a:t>
            </a:fld>
            <a:endParaRPr lang="tr-TR"/>
          </a:p>
        </p:txBody>
      </p:sp>
    </p:spTree>
    <p:extLst>
      <p:ext uri="{BB962C8B-B14F-4D97-AF65-F5344CB8AC3E}">
        <p14:creationId xmlns:p14="http://schemas.microsoft.com/office/powerpoint/2010/main" val="282692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9EBED86-0525-47A5-8A25-0FB4199BAF6D}" type="datetimeFigureOut">
              <a:rPr lang="tr-TR" smtClean="0"/>
              <a:t>24.1.2022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C9BE9D3-1636-40B7-960A-778B47D1E0FF}" type="slidenum">
              <a:rPr lang="tr-TR" smtClean="0"/>
              <a:t>‹#›</a:t>
            </a:fld>
            <a:endParaRPr lang="tr-TR"/>
          </a:p>
        </p:txBody>
      </p:sp>
    </p:spTree>
    <p:extLst>
      <p:ext uri="{BB962C8B-B14F-4D97-AF65-F5344CB8AC3E}">
        <p14:creationId xmlns:p14="http://schemas.microsoft.com/office/powerpoint/2010/main" val="4232475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9EBED86-0525-47A5-8A25-0FB4199BAF6D}" type="datetimeFigureOut">
              <a:rPr lang="tr-TR" smtClean="0"/>
              <a:t>24.1.2022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C9BE9D3-1636-40B7-960A-778B47D1E0FF}" type="slidenum">
              <a:rPr lang="tr-TR" smtClean="0"/>
              <a:t>‹#›</a:t>
            </a:fld>
            <a:endParaRPr lang="tr-TR"/>
          </a:p>
        </p:txBody>
      </p:sp>
    </p:spTree>
    <p:extLst>
      <p:ext uri="{BB962C8B-B14F-4D97-AF65-F5344CB8AC3E}">
        <p14:creationId xmlns:p14="http://schemas.microsoft.com/office/powerpoint/2010/main" val="3676843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9EBED86-0525-47A5-8A25-0FB4199BAF6D}" type="datetimeFigureOut">
              <a:rPr lang="tr-TR" smtClean="0"/>
              <a:t>24.1.2022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C9BE9D3-1636-40B7-960A-778B47D1E0FF}" type="slidenum">
              <a:rPr lang="tr-TR" smtClean="0"/>
              <a:t>‹#›</a:t>
            </a:fld>
            <a:endParaRPr lang="tr-TR"/>
          </a:p>
        </p:txBody>
      </p:sp>
    </p:spTree>
    <p:extLst>
      <p:ext uri="{BB962C8B-B14F-4D97-AF65-F5344CB8AC3E}">
        <p14:creationId xmlns:p14="http://schemas.microsoft.com/office/powerpoint/2010/main" val="241020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9EBED86-0525-47A5-8A25-0FB4199BAF6D}" type="datetimeFigureOut">
              <a:rPr lang="tr-TR" smtClean="0"/>
              <a:t>24.1.2022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C9BE9D3-1636-40B7-960A-778B47D1E0FF}" type="slidenum">
              <a:rPr lang="tr-TR" smtClean="0"/>
              <a:t>‹#›</a:t>
            </a:fld>
            <a:endParaRPr lang="tr-TR"/>
          </a:p>
        </p:txBody>
      </p:sp>
    </p:spTree>
    <p:extLst>
      <p:ext uri="{BB962C8B-B14F-4D97-AF65-F5344CB8AC3E}">
        <p14:creationId xmlns:p14="http://schemas.microsoft.com/office/powerpoint/2010/main" val="187040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9EBED86-0525-47A5-8A25-0FB4199BAF6D}" type="datetimeFigureOut">
              <a:rPr lang="tr-TR" smtClean="0"/>
              <a:t>24.1.2022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C9BE9D3-1636-40B7-960A-778B47D1E0FF}" type="slidenum">
              <a:rPr lang="tr-TR" smtClean="0"/>
              <a:t>‹#›</a:t>
            </a:fld>
            <a:endParaRPr lang="tr-TR"/>
          </a:p>
        </p:txBody>
      </p:sp>
    </p:spTree>
    <p:extLst>
      <p:ext uri="{BB962C8B-B14F-4D97-AF65-F5344CB8AC3E}">
        <p14:creationId xmlns:p14="http://schemas.microsoft.com/office/powerpoint/2010/main" val="297822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9EBED86-0525-47A5-8A25-0FB4199BAF6D}" type="datetimeFigureOut">
              <a:rPr lang="tr-TR" smtClean="0"/>
              <a:t>24.1.2022</a:t>
            </a:fld>
            <a:endParaRPr lang="tr-T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FC9BE9D3-1636-40B7-960A-778B47D1E0FF}" type="slidenum">
              <a:rPr lang="tr-TR" smtClean="0"/>
              <a:t>‹#›</a:t>
            </a:fld>
            <a:endParaRPr lang="tr-TR"/>
          </a:p>
        </p:txBody>
      </p:sp>
    </p:spTree>
    <p:extLst>
      <p:ext uri="{BB962C8B-B14F-4D97-AF65-F5344CB8AC3E}">
        <p14:creationId xmlns:p14="http://schemas.microsoft.com/office/powerpoint/2010/main" val="1987002249"/>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ÇOCUK VE ERGENLERDE DİSSOSİYATİF BOZUKLUKLAR</a:t>
            </a:r>
            <a:endParaRPr lang="tr-TR" dirty="0"/>
          </a:p>
        </p:txBody>
      </p:sp>
      <p:sp>
        <p:nvSpPr>
          <p:cNvPr id="3" name="Alt Başlık 2"/>
          <p:cNvSpPr>
            <a:spLocks noGrp="1"/>
          </p:cNvSpPr>
          <p:nvPr>
            <p:ph type="subTitle" idx="1"/>
          </p:nvPr>
        </p:nvSpPr>
        <p:spPr/>
        <p:txBody>
          <a:bodyPr/>
          <a:lstStyle/>
          <a:p>
            <a:r>
              <a:rPr lang="tr-TR" dirty="0" smtClean="0"/>
              <a:t>SEYHAN RAM</a:t>
            </a:r>
          </a:p>
          <a:p>
            <a:r>
              <a:rPr lang="tr-TR" dirty="0" smtClean="0"/>
              <a:t>OCAK 2022</a:t>
            </a:r>
            <a:endParaRPr lang="tr-TR" dirty="0"/>
          </a:p>
        </p:txBody>
      </p:sp>
    </p:spTree>
    <p:extLst>
      <p:ext uri="{BB962C8B-B14F-4D97-AF65-F5344CB8AC3E}">
        <p14:creationId xmlns:p14="http://schemas.microsoft.com/office/powerpoint/2010/main" val="1971639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marL="0" indent="0" algn="just">
              <a:lnSpc>
                <a:spcPct val="150000"/>
              </a:lnSpc>
              <a:buNone/>
            </a:pPr>
            <a:r>
              <a:rPr lang="tr-TR" dirty="0"/>
              <a:t> </a:t>
            </a:r>
            <a:r>
              <a:rPr lang="tr-TR" dirty="0" smtClean="0"/>
              <a:t>	Normalde </a:t>
            </a:r>
            <a:r>
              <a:rPr lang="tr-TR" dirty="0"/>
              <a:t>hayali arkadaşlar çocuklara destek veren, yardımcı olan, sevecen, kötülük düşünmeyen karakterlerken </a:t>
            </a:r>
            <a:r>
              <a:rPr lang="tr-TR" dirty="0" err="1"/>
              <a:t>disosiyatif</a:t>
            </a:r>
            <a:r>
              <a:rPr lang="tr-TR" dirty="0"/>
              <a:t> bozukluğundaki hayali arkadaşlar kötü, kötülük yapmalarını isteyen, başkalarına zarar vermelerini söyleyen, kendilerine zarar vermelerini söyleyen karakterlerdir. Normal çocuklardaki hayali arkadaşlar yönlendirilebilirken </a:t>
            </a:r>
            <a:r>
              <a:rPr lang="tr-TR" dirty="0" err="1"/>
              <a:t>disosiyatif</a:t>
            </a:r>
            <a:r>
              <a:rPr lang="tr-TR" dirty="0"/>
              <a:t> bozukluklarındaki hayali arkadaşlar yönlendirilemez ve aynı zamanda çocuğu kötülük yapma yönünde yönlendirir.</a:t>
            </a:r>
          </a:p>
        </p:txBody>
      </p:sp>
    </p:spTree>
    <p:extLst>
      <p:ext uri="{BB962C8B-B14F-4D97-AF65-F5344CB8AC3E}">
        <p14:creationId xmlns:p14="http://schemas.microsoft.com/office/powerpoint/2010/main" val="767178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Disosiyatif</a:t>
            </a:r>
            <a:r>
              <a:rPr lang="tr-TR" b="1" dirty="0"/>
              <a:t> Bozukluğun Belirtileri</a:t>
            </a:r>
            <a:endParaRPr lang="tr-TR" dirty="0"/>
          </a:p>
        </p:txBody>
      </p:sp>
      <p:sp>
        <p:nvSpPr>
          <p:cNvPr id="3" name="İçerik Yer Tutucusu 2"/>
          <p:cNvSpPr>
            <a:spLocks noGrp="1"/>
          </p:cNvSpPr>
          <p:nvPr>
            <p:ph idx="1"/>
          </p:nvPr>
        </p:nvSpPr>
        <p:spPr>
          <a:xfrm>
            <a:off x="680321" y="2142309"/>
            <a:ext cx="10501485" cy="4402182"/>
          </a:xfrm>
        </p:spPr>
        <p:txBody>
          <a:bodyPr>
            <a:normAutofit fontScale="77500" lnSpcReduction="20000"/>
          </a:bodyPr>
          <a:lstStyle/>
          <a:p>
            <a:r>
              <a:rPr lang="tr-TR" dirty="0"/>
              <a:t>Unutkanlık</a:t>
            </a:r>
          </a:p>
          <a:p>
            <a:r>
              <a:rPr lang="tr-TR" dirty="0"/>
              <a:t>Geçici bilinç kayıpları</a:t>
            </a:r>
          </a:p>
          <a:p>
            <a:r>
              <a:rPr lang="tr-TR" dirty="0"/>
              <a:t>Yetenek ve kazanılmış becerilerde dalgalanmalar ve tutarsızlıklar (Ör: ders başarısının birden düşmesi..)</a:t>
            </a:r>
          </a:p>
          <a:p>
            <a:r>
              <a:rPr lang="tr-TR" dirty="0"/>
              <a:t>Tutarsızlık</a:t>
            </a:r>
          </a:p>
          <a:p>
            <a:r>
              <a:rPr lang="tr-TR" dirty="0"/>
              <a:t>Alışkanlıklarda ve tercihlerde belirgin değişiklikler (Ör: önceden sevmediği kıyafetleri giymeye başlama, önceden sevmediği yemekleri yeme..)</a:t>
            </a:r>
          </a:p>
          <a:p>
            <a:r>
              <a:rPr lang="tr-TR" dirty="0"/>
              <a:t>Dalma nöbetleri (Ör: Gözünü bir noktaya dikip bakma..)</a:t>
            </a:r>
          </a:p>
          <a:p>
            <a:r>
              <a:rPr lang="tr-TR" dirty="0"/>
              <a:t>Geçmişi unutma</a:t>
            </a:r>
          </a:p>
          <a:p>
            <a:r>
              <a:rPr lang="tr-TR" dirty="0"/>
              <a:t>Yaşadığı travmanın aklına gelmesi ile somatik yakınmalar (Ör: bayılma, kendine zarar verme..)</a:t>
            </a:r>
          </a:p>
          <a:p>
            <a:r>
              <a:rPr lang="tr-TR" dirty="0"/>
              <a:t>Kendi kendine konuşma</a:t>
            </a:r>
          </a:p>
          <a:p>
            <a:r>
              <a:rPr lang="tr-TR" dirty="0"/>
              <a:t>Yönlendiren sesler duyma (Ör: emir verici ya da yönlendirici sesler..)</a:t>
            </a:r>
          </a:p>
          <a:p>
            <a:r>
              <a:rPr lang="tr-TR" dirty="0"/>
              <a:t>Pasif etkilenme ve yöneltilme ( Ör: kendi iradesi dışında yönlendirildiğini ifade </a:t>
            </a:r>
            <a:r>
              <a:rPr lang="tr-TR" dirty="0" err="1"/>
              <a:t>ederler..kendisini</a:t>
            </a:r>
            <a:r>
              <a:rPr lang="tr-TR" dirty="0"/>
              <a:t> istemediği bir iş yaparken bulabilirler..)</a:t>
            </a:r>
          </a:p>
          <a:p>
            <a:pPr marL="0" indent="0">
              <a:buNone/>
            </a:pPr>
            <a:endParaRPr lang="tr-TR" dirty="0"/>
          </a:p>
        </p:txBody>
      </p:sp>
    </p:spTree>
    <p:extLst>
      <p:ext uri="{BB962C8B-B14F-4D97-AF65-F5344CB8AC3E}">
        <p14:creationId xmlns:p14="http://schemas.microsoft.com/office/powerpoint/2010/main" val="3522874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80321" y="2336873"/>
            <a:ext cx="10632113" cy="4168430"/>
          </a:xfrm>
        </p:spPr>
        <p:txBody>
          <a:bodyPr>
            <a:normAutofit fontScale="85000" lnSpcReduction="20000"/>
          </a:bodyPr>
          <a:lstStyle/>
          <a:p>
            <a:r>
              <a:rPr lang="tr-TR" dirty="0"/>
              <a:t> Görsel halüsinasyonlar görme (Ör: Yaşlı, karanlık bedenler, ak sakallı dedeler  görme..)</a:t>
            </a:r>
          </a:p>
          <a:p>
            <a:r>
              <a:rPr lang="tr-TR" dirty="0"/>
              <a:t>Anlamsız gülmeler</a:t>
            </a:r>
          </a:p>
          <a:p>
            <a:r>
              <a:rPr lang="tr-TR" dirty="0"/>
              <a:t>Aniden ortaya çıkan davranış değişiklikleri (Ör: bebek gibi konuşmaya başlama, bebek gibi davranma, ses tonunda değişmeler..)</a:t>
            </a:r>
          </a:p>
          <a:p>
            <a:r>
              <a:rPr lang="tr-TR" dirty="0"/>
              <a:t>Hayali arkadaşlar</a:t>
            </a:r>
          </a:p>
          <a:p>
            <a:r>
              <a:rPr lang="tr-TR" dirty="0"/>
              <a:t>Kötü rüyalar ya da gece kabusları</a:t>
            </a:r>
          </a:p>
          <a:p>
            <a:r>
              <a:rPr lang="tr-TR" dirty="0"/>
              <a:t>Nedensiz kaygılar</a:t>
            </a:r>
          </a:p>
          <a:p>
            <a:r>
              <a:rPr lang="tr-TR" dirty="0"/>
              <a:t>Depresif belirtiler</a:t>
            </a:r>
          </a:p>
          <a:p>
            <a:r>
              <a:rPr lang="tr-TR" dirty="0"/>
              <a:t>Ölüm düşünceleri</a:t>
            </a:r>
          </a:p>
          <a:p>
            <a:r>
              <a:rPr lang="tr-TR" dirty="0"/>
              <a:t>İntihar girişimleri</a:t>
            </a:r>
          </a:p>
          <a:p>
            <a:r>
              <a:rPr lang="tr-TR" dirty="0"/>
              <a:t>Davranım </a:t>
            </a:r>
            <a:r>
              <a:rPr lang="tr-TR" dirty="0" smtClean="0"/>
              <a:t>sorunları</a:t>
            </a:r>
          </a:p>
          <a:p>
            <a:pPr marL="0" indent="0">
              <a:buNone/>
            </a:pPr>
            <a:r>
              <a:rPr lang="tr-TR" dirty="0" err="1"/>
              <a:t>Disosiyatif</a:t>
            </a:r>
            <a:r>
              <a:rPr lang="tr-TR" dirty="0"/>
              <a:t> bozukluklar çoğu zaman çocukluk döneminde başlar.  Erken tanınması hem bozukluk gelişmesinin önlenmesi hem de tedaviye yanıtı artırır.</a:t>
            </a:r>
          </a:p>
        </p:txBody>
      </p:sp>
    </p:spTree>
    <p:extLst>
      <p:ext uri="{BB962C8B-B14F-4D97-AF65-F5344CB8AC3E}">
        <p14:creationId xmlns:p14="http://schemas.microsoft.com/office/powerpoint/2010/main" val="3776268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Disosiyatif</a:t>
            </a:r>
            <a:r>
              <a:rPr lang="tr-TR" b="1" dirty="0"/>
              <a:t> Bozukluk Ayırıcı Tanı</a:t>
            </a:r>
            <a:r>
              <a:rPr lang="tr-TR" dirty="0"/>
              <a:t/>
            </a:r>
            <a:br>
              <a:rPr lang="tr-TR" dirty="0"/>
            </a:br>
            <a:endParaRPr lang="tr-TR" dirty="0"/>
          </a:p>
        </p:txBody>
      </p:sp>
      <p:sp>
        <p:nvSpPr>
          <p:cNvPr id="3" name="İçerik Yer Tutucusu 2"/>
          <p:cNvSpPr>
            <a:spLocks noGrp="1"/>
          </p:cNvSpPr>
          <p:nvPr>
            <p:ph idx="1"/>
          </p:nvPr>
        </p:nvSpPr>
        <p:spPr/>
        <p:txBody>
          <a:bodyPr>
            <a:normAutofit fontScale="92500"/>
          </a:bodyPr>
          <a:lstStyle/>
          <a:p>
            <a:pPr marL="0" indent="0" algn="just">
              <a:lnSpc>
                <a:spcPct val="150000"/>
              </a:lnSpc>
              <a:buNone/>
            </a:pPr>
            <a:r>
              <a:rPr lang="tr-TR" dirty="0" smtClean="0"/>
              <a:t>	</a:t>
            </a:r>
            <a:r>
              <a:rPr lang="tr-TR" dirty="0" err="1" smtClean="0"/>
              <a:t>Disosiyatif</a:t>
            </a:r>
            <a:r>
              <a:rPr lang="tr-TR" dirty="0" smtClean="0"/>
              <a:t> </a:t>
            </a:r>
            <a:r>
              <a:rPr lang="tr-TR" dirty="0"/>
              <a:t>Bozukluk Normal hayali arkadaşlıklarla, Dikkat Eksikliği </a:t>
            </a:r>
            <a:r>
              <a:rPr lang="tr-TR" dirty="0" err="1"/>
              <a:t>Hiperaktivite</a:t>
            </a:r>
            <a:r>
              <a:rPr lang="tr-TR" dirty="0"/>
              <a:t> Bozukluğuyla, </a:t>
            </a:r>
            <a:r>
              <a:rPr lang="tr-TR" dirty="0" err="1"/>
              <a:t>Psikotik</a:t>
            </a:r>
            <a:r>
              <a:rPr lang="tr-TR" dirty="0"/>
              <a:t> Bozukluklarla, </a:t>
            </a:r>
            <a:r>
              <a:rPr lang="tr-TR" dirty="0" err="1"/>
              <a:t>Duygudurum</a:t>
            </a:r>
            <a:r>
              <a:rPr lang="tr-TR" dirty="0"/>
              <a:t> Bozukluklarıyla, Epilepsiyle, </a:t>
            </a:r>
            <a:r>
              <a:rPr lang="tr-TR" dirty="0" err="1"/>
              <a:t>Borderline</a:t>
            </a:r>
            <a:r>
              <a:rPr lang="tr-TR" dirty="0"/>
              <a:t> Özelliklerle, Davranım Bozukluklarıyla Akut Stres Bozukluklarıyla, Uyum Bozukluklarıyla, Travma Sonrası Stres Bozukluklarıyla sık olarak karışır. Tedavi şekilleri çok farklı olduğu için ayırıcı tanı çok önemlidir.</a:t>
            </a:r>
          </a:p>
          <a:p>
            <a:pPr marL="0" indent="0" algn="just">
              <a:lnSpc>
                <a:spcPct val="150000"/>
              </a:lnSpc>
              <a:buNone/>
            </a:pPr>
            <a:endParaRPr lang="tr-TR" dirty="0"/>
          </a:p>
        </p:txBody>
      </p:sp>
    </p:spTree>
    <p:extLst>
      <p:ext uri="{BB962C8B-B14F-4D97-AF65-F5344CB8AC3E}">
        <p14:creationId xmlns:p14="http://schemas.microsoft.com/office/powerpoint/2010/main" val="2788531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endParaRPr lang="tr-TR" dirty="0" smtClean="0"/>
          </a:p>
          <a:p>
            <a:pPr marL="0" indent="0">
              <a:buNone/>
            </a:pPr>
            <a:endParaRPr lang="tr-TR" dirty="0"/>
          </a:p>
          <a:p>
            <a:pPr marL="0" indent="0">
              <a:buNone/>
            </a:pPr>
            <a:endParaRPr lang="tr-TR" dirty="0" smtClean="0"/>
          </a:p>
          <a:p>
            <a:pPr marL="0" indent="0" algn="ctr">
              <a:buNone/>
            </a:pPr>
            <a:r>
              <a:rPr lang="tr-TR" dirty="0" smtClean="0"/>
              <a:t>DİNLEDİĞİNİZ İÇİN TEŞEKKÜR EDERİZ.</a:t>
            </a:r>
            <a:endParaRPr lang="tr-TR" dirty="0"/>
          </a:p>
        </p:txBody>
      </p:sp>
    </p:spTree>
    <p:extLst>
      <p:ext uri="{BB962C8B-B14F-4D97-AF65-F5344CB8AC3E}">
        <p14:creationId xmlns:p14="http://schemas.microsoft.com/office/powerpoint/2010/main" val="1513301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DİSOSİYATİF NEDİR?</a:t>
            </a:r>
            <a:endParaRPr lang="tr-TR" dirty="0"/>
          </a:p>
        </p:txBody>
      </p:sp>
      <p:sp>
        <p:nvSpPr>
          <p:cNvPr id="3" name="İçerik Yer Tutucusu 2"/>
          <p:cNvSpPr>
            <a:spLocks noGrp="1"/>
          </p:cNvSpPr>
          <p:nvPr>
            <p:ph idx="1"/>
          </p:nvPr>
        </p:nvSpPr>
        <p:spPr/>
        <p:txBody>
          <a:bodyPr/>
          <a:lstStyle/>
          <a:p>
            <a:pPr marL="0" indent="0" algn="just">
              <a:lnSpc>
                <a:spcPct val="150000"/>
              </a:lnSpc>
              <a:buNone/>
            </a:pPr>
            <a:r>
              <a:rPr lang="tr-TR" dirty="0" smtClean="0"/>
              <a:t>	</a:t>
            </a:r>
            <a:r>
              <a:rPr lang="tr-TR" dirty="0" err="1" smtClean="0"/>
              <a:t>Disosiyasyon</a:t>
            </a:r>
            <a:r>
              <a:rPr lang="tr-TR" dirty="0" smtClean="0"/>
              <a:t> </a:t>
            </a:r>
            <a:r>
              <a:rPr lang="tr-TR" dirty="0"/>
              <a:t>psikolojik olarak ayrımlaşma anlamında kullanılır. Fiziksel, cinsel , duygusal istismara maruz kalmış çocuk ve ergenlerde gözüken psikiyatrik bozukluktur. Çocuk ve ergenler yaşadıkları istismar karşısında duygu ve düşüncelerini ifade edemez ve kendilerini hem fiziksel hem psikolojik olarak savunamazlar.</a:t>
            </a:r>
          </a:p>
        </p:txBody>
      </p:sp>
    </p:spTree>
    <p:extLst>
      <p:ext uri="{BB962C8B-B14F-4D97-AF65-F5344CB8AC3E}">
        <p14:creationId xmlns:p14="http://schemas.microsoft.com/office/powerpoint/2010/main" val="207053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lnSpc>
                <a:spcPct val="150000"/>
              </a:lnSpc>
              <a:buNone/>
            </a:pPr>
            <a:r>
              <a:rPr lang="tr-TR" dirty="0" smtClean="0"/>
              <a:t>	Çoğu </a:t>
            </a:r>
            <a:r>
              <a:rPr lang="tr-TR" dirty="0"/>
              <a:t>zaman yaşadıkları travmalar yakın çevreleri tarafından yapıldığı için bu travmalardan kaçma ve uzaklaşma </a:t>
            </a:r>
            <a:r>
              <a:rPr lang="tr-TR" dirty="0" smtClean="0"/>
              <a:t>şansları da </a:t>
            </a:r>
            <a:r>
              <a:rPr lang="tr-TR" dirty="0"/>
              <a:t>yoktur. Yaşadıkları travmayı kimseye anlatamazlar. Bu </a:t>
            </a:r>
            <a:r>
              <a:rPr lang="tr-TR" dirty="0" smtClean="0"/>
              <a:t>anlatamamanın altında da </a:t>
            </a:r>
            <a:r>
              <a:rPr lang="tr-TR" dirty="0"/>
              <a:t>da çoğu zaman korku ve kimsenin ona inanmayacağı yatar. Bu şartlar altında yaşadığı travmalarından kaçma yolunu tercih ederler. </a:t>
            </a:r>
          </a:p>
        </p:txBody>
      </p:sp>
    </p:spTree>
    <p:extLst>
      <p:ext uri="{BB962C8B-B14F-4D97-AF65-F5344CB8AC3E}">
        <p14:creationId xmlns:p14="http://schemas.microsoft.com/office/powerpoint/2010/main" val="3776131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marL="0" indent="0" algn="just">
              <a:lnSpc>
                <a:spcPct val="150000"/>
              </a:lnSpc>
              <a:buNone/>
            </a:pPr>
            <a:r>
              <a:rPr lang="tr-TR" dirty="0" smtClean="0"/>
              <a:t>	Aslında </a:t>
            </a:r>
            <a:r>
              <a:rPr lang="tr-TR" dirty="0"/>
              <a:t>bu hem kaçış hem de kendisini başka şekilde ifade etme şeklidir çünkü yaşadıklarını kabul etmek çok zordur ve aynı zamanda da yardıma </a:t>
            </a:r>
            <a:r>
              <a:rPr lang="tr-TR" dirty="0" smtClean="0"/>
              <a:t>ihtiyaçları </a:t>
            </a:r>
            <a:r>
              <a:rPr lang="tr-TR" dirty="0"/>
              <a:t>vardır. Küçük ve savunmasız bedenleri bu travmaları kaldıramaz. Sonuçta kendilerine ayrı bir dünya yaratırlar. Bu sayede azda olsa yaşadıkları travmanın etkisini en aza indirmeye çalışırlar. Gerçekle karşılaşmak hem korkutucu hem de üzücüdür.</a:t>
            </a:r>
          </a:p>
        </p:txBody>
      </p:sp>
    </p:spTree>
    <p:extLst>
      <p:ext uri="{BB962C8B-B14F-4D97-AF65-F5344CB8AC3E}">
        <p14:creationId xmlns:p14="http://schemas.microsoft.com/office/powerpoint/2010/main" val="3403536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lnSpc>
                <a:spcPct val="150000"/>
              </a:lnSpc>
              <a:buNone/>
            </a:pPr>
            <a:r>
              <a:rPr lang="tr-TR" dirty="0" smtClean="0"/>
              <a:t>	</a:t>
            </a:r>
            <a:r>
              <a:rPr lang="tr-TR" dirty="0" err="1" smtClean="0"/>
              <a:t>Disosiyasyon</a:t>
            </a:r>
            <a:r>
              <a:rPr lang="tr-TR" dirty="0" smtClean="0"/>
              <a:t> </a:t>
            </a:r>
            <a:r>
              <a:rPr lang="tr-TR" dirty="0"/>
              <a:t>kişilerin yaşadıkları travma karşısında ortaya çıkan bir savunma mekanizmasıdır. Ancak travmanın şiddeti ve süresi uzadıkça bozukluk halini almaya başlar. Zaman zaman </a:t>
            </a:r>
            <a:r>
              <a:rPr lang="tr-TR" dirty="0" err="1"/>
              <a:t>disosiyasyon</a:t>
            </a:r>
            <a:r>
              <a:rPr lang="tr-TR" dirty="0"/>
              <a:t> savunma mekanizmasını gündelik hayatta da kullanırız.</a:t>
            </a:r>
          </a:p>
        </p:txBody>
      </p:sp>
    </p:spTree>
    <p:extLst>
      <p:ext uri="{BB962C8B-B14F-4D97-AF65-F5344CB8AC3E}">
        <p14:creationId xmlns:p14="http://schemas.microsoft.com/office/powerpoint/2010/main" val="1005441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lnSpc>
                <a:spcPct val="150000"/>
              </a:lnSpc>
              <a:buNone/>
            </a:pPr>
            <a:r>
              <a:rPr lang="tr-TR" dirty="0" smtClean="0"/>
              <a:t>	Unutkanlık </a:t>
            </a:r>
            <a:r>
              <a:rPr lang="tr-TR" dirty="0" err="1"/>
              <a:t>disosiyatif</a:t>
            </a:r>
            <a:r>
              <a:rPr lang="tr-TR" dirty="0"/>
              <a:t> bozukluğun olmazsa olmaz belirtisidir. Unutmalar basit konularda olabileceği gibi önemli </a:t>
            </a:r>
            <a:r>
              <a:rPr lang="tr-TR" dirty="0" smtClean="0"/>
              <a:t>şeyleri de </a:t>
            </a:r>
            <a:r>
              <a:rPr lang="tr-TR" dirty="0"/>
              <a:t>unutabilirler. (Ör: okulda eşya unutabileceği gibi zaman zaman en yakınındaki kişilerin ismini bile unutabilirler</a:t>
            </a:r>
            <a:r>
              <a:rPr lang="tr-TR" dirty="0" smtClean="0"/>
              <a:t>..)</a:t>
            </a:r>
          </a:p>
          <a:p>
            <a:pPr algn="just">
              <a:lnSpc>
                <a:spcPct val="150000"/>
              </a:lnSpc>
            </a:pPr>
            <a:endParaRPr lang="tr-TR" dirty="0"/>
          </a:p>
        </p:txBody>
      </p:sp>
    </p:spTree>
    <p:extLst>
      <p:ext uri="{BB962C8B-B14F-4D97-AF65-F5344CB8AC3E}">
        <p14:creationId xmlns:p14="http://schemas.microsoft.com/office/powerpoint/2010/main" val="778084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marL="0" indent="0" algn="just">
              <a:lnSpc>
                <a:spcPct val="150000"/>
              </a:lnSpc>
              <a:buNone/>
            </a:pPr>
            <a:r>
              <a:rPr lang="tr-TR" dirty="0" smtClean="0"/>
              <a:t>	Bir </a:t>
            </a:r>
            <a:r>
              <a:rPr lang="tr-TR" dirty="0"/>
              <a:t>diğer önemli belirti ise davranışlarda, tercihlerde, alışkanlıklardaki ani değişmelerdir. Bir anda mutluyken aniden mutsuz olup kendisine zarar vermek isteyebilir. Spor yapmayı severken birden sporu bırakıp evde oturmayı tercih edebilir. Eskiden renkli giyinmeyi severken birden koyu renkleri giymeyi tercih edebilir. Bu değişimleri çevresindekiler çoğu zaman anlam veremezler.</a:t>
            </a:r>
          </a:p>
        </p:txBody>
      </p:sp>
    </p:spTree>
    <p:extLst>
      <p:ext uri="{BB962C8B-B14F-4D97-AF65-F5344CB8AC3E}">
        <p14:creationId xmlns:p14="http://schemas.microsoft.com/office/powerpoint/2010/main" val="2143834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Autofit/>
          </a:bodyPr>
          <a:lstStyle/>
          <a:p>
            <a:pPr marL="0" indent="0" algn="just">
              <a:lnSpc>
                <a:spcPct val="150000"/>
              </a:lnSpc>
              <a:buNone/>
            </a:pPr>
            <a:r>
              <a:rPr lang="tr-TR" sz="1800" dirty="0" smtClean="0"/>
              <a:t>	Aileler </a:t>
            </a:r>
            <a:r>
              <a:rPr lang="tr-TR" sz="1800" dirty="0"/>
              <a:t>genelde davranış sorunlarıyla doktorlara başvururlar. En sık görülen davranış sorunları ise: arkadaşlarıyla kavga etme, izinsiz eşya ya da para çalma, okuldan kaçma, cinsel davranışlardır. Çoğu zaman tabloya depresyon ve kaygı belirtileri eşlik eder. Öfke nöbetleri, mutsuzluk, güven kaybı, duygusal tutarsızlıklar, sosyal ortamlardan uzak durma, kendisine fiziksel zarar verme, intihar girişimleri depresyonun belirtileri olarak gözlenir</a:t>
            </a:r>
            <a:r>
              <a:rPr lang="tr-TR" sz="1800" dirty="0" smtClean="0"/>
              <a:t>.</a:t>
            </a:r>
          </a:p>
          <a:p>
            <a:pPr marL="0" indent="0">
              <a:lnSpc>
                <a:spcPct val="150000"/>
              </a:lnSpc>
              <a:buNone/>
            </a:pPr>
            <a:r>
              <a:rPr lang="tr-TR" sz="1800" dirty="0" smtClean="0"/>
              <a:t>	En </a:t>
            </a:r>
            <a:r>
              <a:rPr lang="tr-TR" sz="1800" dirty="0"/>
              <a:t>sık gözlenen somatik yakınma ise baş ağrılarıdır. Diğer en sık olan somatik yakınma ise karın ağrılarıdır. Yapılan </a:t>
            </a:r>
            <a:r>
              <a:rPr lang="tr-TR" sz="1800" dirty="0" smtClean="0"/>
              <a:t>tahliller </a:t>
            </a:r>
            <a:r>
              <a:rPr lang="tr-TR" sz="1800" dirty="0"/>
              <a:t>sonrası karın ağrısı ya da baş ağrısını açıklayacak neden bulunamaz.</a:t>
            </a:r>
          </a:p>
        </p:txBody>
      </p:sp>
    </p:spTree>
    <p:extLst>
      <p:ext uri="{BB962C8B-B14F-4D97-AF65-F5344CB8AC3E}">
        <p14:creationId xmlns:p14="http://schemas.microsoft.com/office/powerpoint/2010/main" val="1339928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Hayali Arkadaşlık</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lnSpc>
                <a:spcPct val="150000"/>
              </a:lnSpc>
              <a:buNone/>
            </a:pPr>
            <a:r>
              <a:rPr lang="tr-TR" dirty="0" smtClean="0"/>
              <a:t>	</a:t>
            </a:r>
            <a:r>
              <a:rPr lang="tr-TR" dirty="0" err="1" smtClean="0"/>
              <a:t>Disosiyatif</a:t>
            </a:r>
            <a:r>
              <a:rPr lang="tr-TR" dirty="0" smtClean="0"/>
              <a:t> </a:t>
            </a:r>
            <a:r>
              <a:rPr lang="tr-TR" dirty="0"/>
              <a:t>Bozukluğunda bir diğer görülen tablo Hayali Arkadaşlardır. Hayali Arkadaş: Çocuğun bir süre zaman geçirdiği, oyun oynadığı, konuştuğu, çocuk tarafından ismi konan, çocuk tarafından oluşturulmuş, başkası tarafından görülmeyen karakterlerdir. Hayali arkadaşlar yaklaşık olarak 4 yaş-7 yaş arasında normalken 7 yaşından sonra ortadan kaybolurlar. </a:t>
            </a:r>
            <a:r>
              <a:rPr lang="tr-TR" dirty="0" err="1"/>
              <a:t>Disosiyatif</a:t>
            </a:r>
            <a:r>
              <a:rPr lang="tr-TR" dirty="0"/>
              <a:t> Bozukluklarda ise hayali arkadaşlar ortadan kaybolmaz ve gittikçe özellik kazanıp sayıları artabilir. </a:t>
            </a:r>
          </a:p>
        </p:txBody>
      </p:sp>
    </p:spTree>
    <p:extLst>
      <p:ext uri="{BB962C8B-B14F-4D97-AF65-F5344CB8AC3E}">
        <p14:creationId xmlns:p14="http://schemas.microsoft.com/office/powerpoint/2010/main" val="345091071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38</TotalTime>
  <Words>131</Words>
  <Application>Microsoft Office PowerPoint</Application>
  <PresentationFormat>Geniş ekran</PresentationFormat>
  <Paragraphs>44</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Arial</vt:lpstr>
      <vt:lpstr>Trebuchet MS</vt:lpstr>
      <vt:lpstr>Berlin</vt:lpstr>
      <vt:lpstr>ÇOCUK VE ERGENLERDE DİSSOSİYATİF BOZUKLUKLAR</vt:lpstr>
      <vt:lpstr>DİSOSİYATİF NEDİR?</vt:lpstr>
      <vt:lpstr>PowerPoint Sunusu</vt:lpstr>
      <vt:lpstr>PowerPoint Sunusu</vt:lpstr>
      <vt:lpstr>PowerPoint Sunusu</vt:lpstr>
      <vt:lpstr>PowerPoint Sunusu</vt:lpstr>
      <vt:lpstr>PowerPoint Sunusu</vt:lpstr>
      <vt:lpstr>PowerPoint Sunusu</vt:lpstr>
      <vt:lpstr>Hayali Arkadaşlık</vt:lpstr>
      <vt:lpstr>PowerPoint Sunusu</vt:lpstr>
      <vt:lpstr>Disosiyatif Bozukluğun Belirtileri</vt:lpstr>
      <vt:lpstr>PowerPoint Sunusu</vt:lpstr>
      <vt:lpstr>Disosiyatif Bozukluk Ayırıcı Tanı </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VE ERGENLERDE DİSOSİYATİF BOZUKLUKLAR</dc:title>
  <dc:creator>ronaldinho424</dc:creator>
  <cp:lastModifiedBy>ronaldinho424</cp:lastModifiedBy>
  <cp:revision>6</cp:revision>
  <dcterms:created xsi:type="dcterms:W3CDTF">2022-01-19T06:47:48Z</dcterms:created>
  <dcterms:modified xsi:type="dcterms:W3CDTF">2022-01-24T07:12:15Z</dcterms:modified>
</cp:coreProperties>
</file>