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7" r:id="rId1"/>
  </p:sldMasterIdLst>
  <p:sldIdLst>
    <p:sldId id="274" r:id="rId2"/>
    <p:sldId id="257" r:id="rId3"/>
    <p:sldId id="259" r:id="rId4"/>
    <p:sldId id="260" r:id="rId5"/>
    <p:sldId id="261" r:id="rId6"/>
    <p:sldId id="262" r:id="rId7"/>
    <p:sldId id="267" r:id="rId8"/>
    <p:sldId id="268" r:id="rId9"/>
    <p:sldId id="269" r:id="rId10"/>
    <p:sldId id="271" r:id="rId11"/>
    <p:sldId id="272" r:id="rId12"/>
    <p:sldId id="273" r:id="rId13"/>
    <p:sldId id="263" r:id="rId14"/>
    <p:sldId id="264" r:id="rId15"/>
    <p:sldId id="275" r:id="rId16"/>
    <p:sldId id="276" r:id="rId17"/>
    <p:sldId id="277" r:id="rId18"/>
    <p:sldId id="278" r:id="rId19"/>
    <p:sldId id="279" r:id="rId20"/>
    <p:sldId id="280" r:id="rId21"/>
    <p:sldId id="281"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5" d="100"/>
          <a:sy n="65" d="100"/>
        </p:scale>
        <p:origin x="66"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DE685266-9D2C-4496-BFFF-EAFF71B7CC6C}" type="datetimeFigureOut">
              <a:rPr lang="tr-TR" smtClean="0"/>
              <a:t>10.1.2022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6A40381-B2CB-4BC3-97F4-36A9C103BA71}"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7328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E685266-9D2C-4496-BFFF-EAFF71B7CC6C}" type="datetimeFigureOut">
              <a:rPr lang="tr-TR" smtClean="0"/>
              <a:t>10.1.2022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6A40381-B2CB-4BC3-97F4-36A9C103BA71}" type="slidenum">
              <a:rPr lang="tr-TR" smtClean="0"/>
              <a:t>‹#›</a:t>
            </a:fld>
            <a:endParaRPr lang="tr-TR"/>
          </a:p>
        </p:txBody>
      </p:sp>
    </p:spTree>
    <p:extLst>
      <p:ext uri="{BB962C8B-B14F-4D97-AF65-F5344CB8AC3E}">
        <p14:creationId xmlns:p14="http://schemas.microsoft.com/office/powerpoint/2010/main" val="1830815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E685266-9D2C-4496-BFFF-EAFF71B7CC6C}" type="datetimeFigureOut">
              <a:rPr lang="tr-TR" smtClean="0"/>
              <a:t>10.1.2022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6A40381-B2CB-4BC3-97F4-36A9C103BA71}" type="slidenum">
              <a:rPr lang="tr-TR" smtClean="0"/>
              <a:t>‹#›</a:t>
            </a:fld>
            <a:endParaRPr lang="tr-TR"/>
          </a:p>
        </p:txBody>
      </p:sp>
    </p:spTree>
    <p:extLst>
      <p:ext uri="{BB962C8B-B14F-4D97-AF65-F5344CB8AC3E}">
        <p14:creationId xmlns:p14="http://schemas.microsoft.com/office/powerpoint/2010/main" val="2379413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E685266-9D2C-4496-BFFF-EAFF71B7CC6C}" type="datetimeFigureOut">
              <a:rPr lang="tr-TR" smtClean="0"/>
              <a:t>10.1.2022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6A40381-B2CB-4BC3-97F4-36A9C103BA71}" type="slidenum">
              <a:rPr lang="tr-TR" smtClean="0"/>
              <a:t>‹#›</a:t>
            </a:fld>
            <a:endParaRPr lang="tr-TR"/>
          </a:p>
        </p:txBody>
      </p:sp>
    </p:spTree>
    <p:extLst>
      <p:ext uri="{BB962C8B-B14F-4D97-AF65-F5344CB8AC3E}">
        <p14:creationId xmlns:p14="http://schemas.microsoft.com/office/powerpoint/2010/main" val="4155954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E685266-9D2C-4496-BFFF-EAFF71B7CC6C}" type="datetimeFigureOut">
              <a:rPr lang="tr-TR" smtClean="0"/>
              <a:t>10.1.2022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6A40381-B2CB-4BC3-97F4-36A9C103BA71}"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4466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97278" y="1845734"/>
            <a:ext cx="4937760" cy="4023359"/>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E685266-9D2C-4496-BFFF-EAFF71B7CC6C}" type="datetimeFigureOut">
              <a:rPr lang="tr-TR" smtClean="0"/>
              <a:t>10.1.2022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6A40381-B2CB-4BC3-97F4-36A9C103BA71}" type="slidenum">
              <a:rPr lang="tr-TR" smtClean="0"/>
              <a:t>‹#›</a:t>
            </a:fld>
            <a:endParaRPr lang="tr-TR"/>
          </a:p>
        </p:txBody>
      </p:sp>
    </p:spTree>
    <p:extLst>
      <p:ext uri="{BB962C8B-B14F-4D97-AF65-F5344CB8AC3E}">
        <p14:creationId xmlns:p14="http://schemas.microsoft.com/office/powerpoint/2010/main" val="3068903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097280" y="2582334"/>
            <a:ext cx="4937760" cy="33782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217920" y="2582334"/>
            <a:ext cx="4937760" cy="33782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E685266-9D2C-4496-BFFF-EAFF71B7CC6C}" type="datetimeFigureOut">
              <a:rPr lang="tr-TR" smtClean="0"/>
              <a:t>10.1.2022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6A40381-B2CB-4BC3-97F4-36A9C103BA71}" type="slidenum">
              <a:rPr lang="tr-TR" smtClean="0"/>
              <a:t>‹#›</a:t>
            </a:fld>
            <a:endParaRPr lang="tr-TR"/>
          </a:p>
        </p:txBody>
      </p:sp>
    </p:spTree>
    <p:extLst>
      <p:ext uri="{BB962C8B-B14F-4D97-AF65-F5344CB8AC3E}">
        <p14:creationId xmlns:p14="http://schemas.microsoft.com/office/powerpoint/2010/main" val="628276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DE685266-9D2C-4496-BFFF-EAFF71B7CC6C}" type="datetimeFigureOut">
              <a:rPr lang="tr-TR" smtClean="0"/>
              <a:t>10.1.2022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6A40381-B2CB-4BC3-97F4-36A9C103BA71}" type="slidenum">
              <a:rPr lang="tr-TR" smtClean="0"/>
              <a:t>‹#›</a:t>
            </a:fld>
            <a:endParaRPr lang="tr-TR"/>
          </a:p>
        </p:txBody>
      </p:sp>
    </p:spTree>
    <p:extLst>
      <p:ext uri="{BB962C8B-B14F-4D97-AF65-F5344CB8AC3E}">
        <p14:creationId xmlns:p14="http://schemas.microsoft.com/office/powerpoint/2010/main" val="2157046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E685266-9D2C-4496-BFFF-EAFF71B7CC6C}" type="datetimeFigureOut">
              <a:rPr lang="tr-TR" smtClean="0"/>
              <a:t>10.1.2022</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56A40381-B2CB-4BC3-97F4-36A9C103BA71}" type="slidenum">
              <a:rPr lang="tr-TR" smtClean="0"/>
              <a:t>‹#›</a:t>
            </a:fld>
            <a:endParaRPr lang="tr-TR"/>
          </a:p>
        </p:txBody>
      </p:sp>
    </p:spTree>
    <p:extLst>
      <p:ext uri="{BB962C8B-B14F-4D97-AF65-F5344CB8AC3E}">
        <p14:creationId xmlns:p14="http://schemas.microsoft.com/office/powerpoint/2010/main" val="2941782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0" y="0"/>
            <a:ext cx="405079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E685266-9D2C-4496-BFFF-EAFF71B7CC6C}" type="datetimeFigureOut">
              <a:rPr lang="tr-TR" smtClean="0"/>
              <a:t>10.1.2022</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6A40381-B2CB-4BC3-97F4-36A9C103BA71}" type="slidenum">
              <a:rPr lang="tr-TR" smtClean="0"/>
              <a:t>‹#›</a:t>
            </a:fld>
            <a:endParaRPr lang="tr-TR"/>
          </a:p>
        </p:txBody>
      </p:sp>
    </p:spTree>
    <p:extLst>
      <p:ext uri="{BB962C8B-B14F-4D97-AF65-F5344CB8AC3E}">
        <p14:creationId xmlns:p14="http://schemas.microsoft.com/office/powerpoint/2010/main" val="987557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chemeClr val="tx1"/>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solidFill>
            <a:schemeClr val="bg1">
              <a:lumMod val="50000"/>
              <a:lumOff val="5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lvl1pPr>
              <a:defRPr>
                <a:solidFill>
                  <a:schemeClr val="tx2"/>
                </a:solidFill>
              </a:defRPr>
            </a:lvl1pPr>
          </a:lstStyle>
          <a:p>
            <a:fld id="{DE685266-9D2C-4496-BFFF-EAFF71B7CC6C}" type="datetimeFigureOut">
              <a:rPr lang="tr-TR" smtClean="0"/>
              <a:t>10.1.2022</a:t>
            </a:fld>
            <a:endParaRPr lang="tr-T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6A40381-B2CB-4BC3-97F4-36A9C103BA71}" type="slidenum">
              <a:rPr lang="tr-TR" smtClean="0"/>
              <a:t>‹#›</a:t>
            </a:fld>
            <a:endParaRPr lang="tr-TR"/>
          </a:p>
        </p:txBody>
      </p:sp>
    </p:spTree>
    <p:extLst>
      <p:ext uri="{BB962C8B-B14F-4D97-AF65-F5344CB8AC3E}">
        <p14:creationId xmlns:p14="http://schemas.microsoft.com/office/powerpoint/2010/main" val="1500551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E685266-9D2C-4496-BFFF-EAFF71B7CC6C}" type="datetimeFigureOut">
              <a:rPr lang="tr-TR" smtClean="0"/>
              <a:t>10.1.2022</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6A40381-B2CB-4BC3-97F4-36A9C103BA71}" type="slidenum">
              <a:rPr lang="tr-TR" smtClean="0"/>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4703466"/>
      </p:ext>
    </p:extLst>
  </p:cSld>
  <p:clrMap bg1="dk1" tx1="lt1" bg2="dk2" tx2="lt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hyperlink" Target="https://www.siberay.com/siber-guvenlik-onlemleri"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SİBER GÜVENLİK ÖNLEMLERİ</a:t>
            </a:r>
            <a:endParaRPr lang="tr-TR" dirty="0"/>
          </a:p>
        </p:txBody>
      </p:sp>
      <p:pic>
        <p:nvPicPr>
          <p:cNvPr id="5" name="İçerik Yer Tutucusu 4"/>
          <p:cNvPicPr>
            <a:picLocks noGrp="1" noChangeAspect="1"/>
          </p:cNvPicPr>
          <p:nvPr>
            <p:ph sz="half" idx="1"/>
          </p:nvPr>
        </p:nvPicPr>
        <p:blipFill>
          <a:blip r:embed="rId2"/>
          <a:stretch>
            <a:fillRect/>
          </a:stretch>
        </p:blipFill>
        <p:spPr>
          <a:xfrm>
            <a:off x="1096963" y="2050870"/>
            <a:ext cx="4938712" cy="3187336"/>
          </a:xfrm>
          <a:prstGeom prst="rect">
            <a:avLst/>
          </a:prstGeom>
        </p:spPr>
      </p:pic>
      <p:pic>
        <p:nvPicPr>
          <p:cNvPr id="6" name="İçerik Yer Tutucusu 5"/>
          <p:cNvPicPr>
            <a:picLocks noGrp="1" noChangeAspect="1"/>
          </p:cNvPicPr>
          <p:nvPr>
            <p:ph sz="half" idx="2"/>
          </p:nvPr>
        </p:nvPicPr>
        <p:blipFill>
          <a:blip r:embed="rId3"/>
          <a:stretch>
            <a:fillRect/>
          </a:stretch>
        </p:blipFill>
        <p:spPr>
          <a:xfrm>
            <a:off x="6218238" y="2050868"/>
            <a:ext cx="4937125" cy="3187338"/>
          </a:xfrm>
          <a:prstGeom prst="rect">
            <a:avLst/>
          </a:prstGeom>
        </p:spPr>
      </p:pic>
    </p:spTree>
    <p:extLst>
      <p:ext uri="{BB962C8B-B14F-4D97-AF65-F5344CB8AC3E}">
        <p14:creationId xmlns:p14="http://schemas.microsoft.com/office/powerpoint/2010/main" val="19660406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39634" y="286604"/>
            <a:ext cx="4394598" cy="760532"/>
          </a:xfrm>
        </p:spPr>
        <p:txBody>
          <a:bodyPr>
            <a:normAutofit/>
          </a:bodyPr>
          <a:lstStyle/>
          <a:p>
            <a:r>
              <a:rPr lang="tr-TR" sz="4000" b="1" dirty="0">
                <a:solidFill>
                  <a:srgbClr val="FFC000"/>
                </a:solidFill>
              </a:rPr>
              <a:t>Profillerde Neler Var?</a:t>
            </a:r>
          </a:p>
        </p:txBody>
      </p:sp>
      <p:sp>
        <p:nvSpPr>
          <p:cNvPr id="3" name="İçerik Yer Tutucusu 2"/>
          <p:cNvSpPr>
            <a:spLocks noGrp="1"/>
          </p:cNvSpPr>
          <p:nvPr>
            <p:ph sz="half" idx="1"/>
          </p:nvPr>
        </p:nvSpPr>
        <p:spPr>
          <a:xfrm>
            <a:off x="339633" y="1047136"/>
            <a:ext cx="9084585" cy="5235677"/>
          </a:xfrm>
        </p:spPr>
        <p:txBody>
          <a:bodyPr>
            <a:normAutofit fontScale="92500" lnSpcReduction="10000"/>
          </a:bodyPr>
          <a:lstStyle/>
          <a:p>
            <a:pPr algn="just">
              <a:lnSpc>
                <a:spcPct val="150000"/>
              </a:lnSpc>
            </a:pPr>
            <a:r>
              <a:rPr lang="tr-TR" sz="2400" b="1" dirty="0">
                <a:solidFill>
                  <a:srgbClr val="FFC000"/>
                </a:solidFill>
              </a:rPr>
              <a:t>Çocuk </a:t>
            </a:r>
            <a:r>
              <a:rPr lang="tr-TR" sz="2400" b="1" dirty="0" smtClean="0">
                <a:solidFill>
                  <a:srgbClr val="FFC000"/>
                </a:solidFill>
              </a:rPr>
              <a:t>Profili</a:t>
            </a:r>
            <a:endParaRPr lang="tr-TR" b="1" dirty="0">
              <a:solidFill>
                <a:srgbClr val="FFC000"/>
              </a:solidFill>
            </a:endParaRPr>
          </a:p>
          <a:p>
            <a:pPr marL="201168" lvl="1" indent="0" algn="just">
              <a:lnSpc>
                <a:spcPct val="150000"/>
              </a:lnSpc>
              <a:buNone/>
            </a:pPr>
            <a:r>
              <a:rPr lang="tr-TR" sz="2200" b="1" dirty="0" smtClean="0"/>
              <a:t>	Çocuk </a:t>
            </a:r>
            <a:r>
              <a:rPr lang="tr-TR" sz="2200" b="1" dirty="0"/>
              <a:t>Profili listesinde, çocukların ruhsal ve bedensel sağlıklarını olumsuz etkileyecek veya kullanıcıların yabancı kişilerle doğrudan iletişim kurdukları web siteleri yer almamaktadır</a:t>
            </a:r>
            <a:r>
              <a:rPr lang="tr-TR" sz="2200" b="1" dirty="0" smtClean="0"/>
              <a:t>.</a:t>
            </a:r>
          </a:p>
          <a:p>
            <a:pPr marL="201168" lvl="1" indent="0" algn="just">
              <a:lnSpc>
                <a:spcPct val="150000"/>
              </a:lnSpc>
              <a:buNone/>
            </a:pPr>
            <a:r>
              <a:rPr lang="tr-TR" sz="2200" b="1" dirty="0"/>
              <a:t>	</a:t>
            </a:r>
            <a:r>
              <a:rPr lang="tr-TR" sz="2200" b="1" dirty="0" smtClean="0"/>
              <a:t> </a:t>
            </a:r>
            <a:r>
              <a:rPr lang="tr-TR" sz="2200" b="1" dirty="0"/>
              <a:t>Bu kapsamda sohbet siteleri ile sosyal medya siteleri Çocuk Profilinde yer almazlar. E-posta, anlık mesajlaşma, haber, iş, alışveriş, sağlık, eğitim, resmi kurumlar, bankacılık vb. kategorilerdeki sitelere, tartışılan konuları ve içeriği iyi yönetilen forum siteleri ve çevrimiçi mesajlaşmanın olmadığı oyun sitelerine erişilebilmektedir. Çocuk profili internetteki risklere karşı en yüksek korumayı sağlayan profildir. Aile profilinde erişilemeyen sitelere çocuk profilinde de erişilemez.</a:t>
            </a:r>
          </a:p>
          <a:p>
            <a:pPr algn="just">
              <a:lnSpc>
                <a:spcPct val="150000"/>
              </a:lnSpc>
            </a:pPr>
            <a:endParaRPr lang="tr-TR" b="1" dirty="0"/>
          </a:p>
          <a:p>
            <a:pPr algn="just">
              <a:lnSpc>
                <a:spcPct val="150000"/>
              </a:lnSpc>
            </a:pPr>
            <a:endParaRPr lang="tr-TR" b="1" dirty="0"/>
          </a:p>
        </p:txBody>
      </p:sp>
      <p:pic>
        <p:nvPicPr>
          <p:cNvPr id="9" name="İçerik Yer Tutucusu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964512" y="911224"/>
            <a:ext cx="1975723" cy="2232000"/>
          </a:xfr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0374" y="3685195"/>
            <a:ext cx="1584000" cy="2183898"/>
          </a:xfrm>
          <a:prstGeom prst="rect">
            <a:avLst/>
          </a:prstGeom>
        </p:spPr>
      </p:pic>
    </p:spTree>
    <p:extLst>
      <p:ext uri="{BB962C8B-B14F-4D97-AF65-F5344CB8AC3E}">
        <p14:creationId xmlns:p14="http://schemas.microsoft.com/office/powerpoint/2010/main" val="2666171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206477"/>
            <a:ext cx="3002772" cy="2035277"/>
          </a:xfrm>
        </p:spPr>
        <p:txBody>
          <a:bodyPr>
            <a:normAutofit/>
          </a:bodyPr>
          <a:lstStyle/>
          <a:p>
            <a:r>
              <a:rPr lang="tr-TR" b="1" dirty="0" smtClean="0">
                <a:solidFill>
                  <a:srgbClr val="FFC000"/>
                </a:solidFill>
              </a:rPr>
              <a:t/>
            </a:r>
            <a:br>
              <a:rPr lang="tr-TR" b="1" dirty="0" smtClean="0">
                <a:solidFill>
                  <a:srgbClr val="FFC000"/>
                </a:solidFill>
              </a:rPr>
            </a:br>
            <a:r>
              <a:rPr lang="tr-TR" b="1" dirty="0" smtClean="0">
                <a:solidFill>
                  <a:srgbClr val="FFC000"/>
                </a:solidFill>
              </a:rPr>
              <a:t>Aile </a:t>
            </a:r>
            <a:r>
              <a:rPr lang="tr-TR" b="1" dirty="0">
                <a:solidFill>
                  <a:srgbClr val="FFC000"/>
                </a:solidFill>
              </a:rPr>
              <a:t>Profili</a:t>
            </a:r>
            <a:br>
              <a:rPr lang="tr-TR" b="1" dirty="0">
                <a:solidFill>
                  <a:srgbClr val="FFC000"/>
                </a:solidFill>
              </a:rPr>
            </a:br>
            <a:endParaRPr lang="tr-TR" b="1" dirty="0">
              <a:solidFill>
                <a:srgbClr val="FFC000"/>
              </a:solidFill>
            </a:endParaRPr>
          </a:p>
        </p:txBody>
      </p:sp>
      <p:sp>
        <p:nvSpPr>
          <p:cNvPr id="3" name="İçerik Yer Tutucusu 2"/>
          <p:cNvSpPr>
            <a:spLocks noGrp="1"/>
          </p:cNvSpPr>
          <p:nvPr>
            <p:ph sz="half" idx="1"/>
          </p:nvPr>
        </p:nvSpPr>
        <p:spPr>
          <a:xfrm>
            <a:off x="209005" y="1845734"/>
            <a:ext cx="8728517" cy="4023359"/>
          </a:xfrm>
        </p:spPr>
        <p:txBody>
          <a:bodyPr>
            <a:noAutofit/>
          </a:bodyPr>
          <a:lstStyle/>
          <a:p>
            <a:pPr marL="201168" lvl="1" indent="0">
              <a:lnSpc>
                <a:spcPct val="150000"/>
              </a:lnSpc>
              <a:buNone/>
            </a:pPr>
            <a:r>
              <a:rPr lang="tr-TR" b="1" dirty="0" smtClean="0"/>
              <a:t>	Aile </a:t>
            </a:r>
            <a:r>
              <a:rPr lang="tr-TR" b="1" dirty="0"/>
              <a:t>Profili "yasaklı liste" yöntemi ile çalışmaktadır. Bu yöntemde zararlı ve yasadışı içerik barındıran sitelerden oluşan listeye erişilememekte, bu liste haricindeki tüm sitelere erişilebilmektedir</a:t>
            </a:r>
            <a:r>
              <a:rPr lang="tr-TR" b="1" dirty="0" smtClean="0"/>
              <a:t>.</a:t>
            </a:r>
          </a:p>
          <a:p>
            <a:pPr marL="201168" lvl="1" indent="0">
              <a:lnSpc>
                <a:spcPct val="150000"/>
              </a:lnSpc>
              <a:buNone/>
            </a:pPr>
            <a:r>
              <a:rPr lang="tr-TR" b="1" dirty="0"/>
              <a:t>	</a:t>
            </a:r>
            <a:r>
              <a:rPr lang="tr-TR" b="1" dirty="0" smtClean="0"/>
              <a:t> </a:t>
            </a:r>
            <a:r>
              <a:rPr lang="tr-TR" b="1" dirty="0"/>
              <a:t>Çocuk profilinden daha geniş bir içeriğe sahiptir. Aile Profili listesine kumar, intihara yönlendirme, çocukların cinsel istismarı, uyuşturucu, sağlık için tehlikeli madde, fuhuş, müstehcenlik, ırkçılık, terör, şiddet, zararlı yazılım vb. içeriklere sahip siteler dâhil edilmemektedir</a:t>
            </a:r>
            <a:r>
              <a:rPr lang="tr-TR" b="1" dirty="0" smtClean="0"/>
              <a:t>.</a:t>
            </a:r>
          </a:p>
          <a:p>
            <a:pPr marL="201168" lvl="1" indent="0">
              <a:lnSpc>
                <a:spcPct val="150000"/>
              </a:lnSpc>
              <a:buNone/>
            </a:pPr>
            <a:r>
              <a:rPr lang="tr-TR" b="1" dirty="0"/>
              <a:t>	</a:t>
            </a:r>
            <a:r>
              <a:rPr lang="tr-TR" b="1" dirty="0" smtClean="0"/>
              <a:t> </a:t>
            </a:r>
            <a:r>
              <a:rPr lang="tr-TR" b="1" dirty="0"/>
              <a:t>Aile profilinde forum ve paylaşım sitelerine erişilebilir. Aile Profili tercih edildiğinde ayrıca Oyun, Sosyal Medya ve Sohbet (arkadaşlık-eş bulma) siteleri de isteğe bağlı olarak erişime kapatılabilir.</a:t>
            </a:r>
          </a:p>
          <a:p>
            <a:pPr>
              <a:lnSpc>
                <a:spcPct val="150000"/>
              </a:lnSpc>
            </a:pPr>
            <a:endParaRPr lang="tr-TR" b="1" dirty="0"/>
          </a:p>
        </p:txBody>
      </p:sp>
      <p:pic>
        <p:nvPicPr>
          <p:cNvPr id="5" name="İçerik Yer Tutucus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rot="1577209">
            <a:off x="9444226" y="393791"/>
            <a:ext cx="2268000" cy="20968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7060" y="3543903"/>
            <a:ext cx="2079716" cy="232519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125072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3239" y="103240"/>
            <a:ext cx="11916696" cy="6611070"/>
          </a:xfrm>
        </p:spPr>
        <p:txBody>
          <a:bodyPr>
            <a:normAutofit/>
          </a:bodyPr>
          <a:lstStyle/>
          <a:p>
            <a:pPr algn="just">
              <a:lnSpc>
                <a:spcPct val="150000"/>
              </a:lnSpc>
            </a:pPr>
            <a:r>
              <a:rPr lang="tr-TR" sz="2800" b="1" dirty="0">
                <a:solidFill>
                  <a:srgbClr val="FFC000"/>
                </a:solidFill>
              </a:rPr>
              <a:t>Neden Filtreleme Programları?</a:t>
            </a:r>
          </a:p>
          <a:p>
            <a:pPr marL="201168" lvl="1" indent="0" algn="just">
              <a:lnSpc>
                <a:spcPct val="150000"/>
              </a:lnSpc>
              <a:buNone/>
            </a:pPr>
            <a:r>
              <a:rPr lang="tr-TR" sz="2000" dirty="0" smtClean="0"/>
              <a:t>	İnternet</a:t>
            </a:r>
            <a:r>
              <a:rPr lang="tr-TR" sz="2000" dirty="0"/>
              <a:t>, bilgiye ulaşım için güçlü bir araçtır. Bugün birçok internet sayfası önemli kaynak ve bilgiler sunmaktadır. Öğrenciler çeşitli e-kütüphanelerden yararlanarak, uluslararası veya ulusal yayınları takip ederek ödev hazırlama, proje içeriği oluşturma ve bilgilerini artırma olanağı bulmaktadırlar. Çocuklar tüm bunların yanı sıra bilerek ve bilmeyerek pornografi, uyuşturucu, kumar, çeşitli silahlar, bomba yapımı ve dolandırıcılık yollarını içeren sitelerle karşılaşması ve doğal olarak bunları merak etmesi, dolayısıyla bu sayfaları incelemesi olağan bir durumdur. Çocukların internette gezinmek, okul projeleri için araştırma yapmak, oyun oynamak ve arkadaşlarıyla sohbet etmek için çevrimiçi olduklarında daha güvende olmalarını filtreleme programları ile sağlayabilirsiniz</a:t>
            </a:r>
            <a:r>
              <a:rPr lang="tr-TR" sz="2000" dirty="0" smtClean="0"/>
              <a:t>.</a:t>
            </a:r>
            <a:endParaRPr lang="tr-TR" sz="2000" dirty="0"/>
          </a:p>
          <a:p>
            <a:pPr marL="201168" lvl="1" indent="0" algn="just">
              <a:lnSpc>
                <a:spcPct val="150000"/>
              </a:lnSpc>
              <a:buNone/>
            </a:pPr>
            <a:r>
              <a:rPr lang="tr-TR" sz="2200" dirty="0" smtClean="0"/>
              <a:t>	Ayrıca </a:t>
            </a:r>
            <a:r>
              <a:rPr lang="tr-TR" sz="2200" dirty="0"/>
              <a:t>kullanmış olduğunuz işletim sisteminizden ebeveyn denetim ayarlarını yapabilirsiniz. Örneğin Windows 7 için arama kısmına ebeveyn denetimleri yazarak Microsoft’un sunmuş olduğu ebeveyn denetim ayarlarını oluşturabilirsiniz.</a:t>
            </a:r>
          </a:p>
          <a:p>
            <a:pPr algn="just">
              <a:lnSpc>
                <a:spcPct val="150000"/>
              </a:lnSpc>
            </a:pPr>
            <a:endParaRPr lang="tr-TR" sz="2400" dirty="0"/>
          </a:p>
        </p:txBody>
      </p:sp>
    </p:spTree>
    <p:extLst>
      <p:ext uri="{BB962C8B-B14F-4D97-AF65-F5344CB8AC3E}">
        <p14:creationId xmlns:p14="http://schemas.microsoft.com/office/powerpoint/2010/main" val="30536832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27703" y="235975"/>
            <a:ext cx="10727977" cy="973393"/>
          </a:xfrm>
        </p:spPr>
        <p:txBody>
          <a:bodyPr/>
          <a:lstStyle/>
          <a:p>
            <a:r>
              <a:rPr lang="tr-TR" b="1" dirty="0">
                <a:solidFill>
                  <a:srgbClr val="FFC000"/>
                </a:solidFill>
              </a:rPr>
              <a:t>Çocuğunuza Siber Zorbalık Yapılıyorsa</a:t>
            </a:r>
          </a:p>
        </p:txBody>
      </p:sp>
      <p:sp>
        <p:nvSpPr>
          <p:cNvPr id="3" name="İçerik Yer Tutucusu 2"/>
          <p:cNvSpPr>
            <a:spLocks noGrp="1"/>
          </p:cNvSpPr>
          <p:nvPr>
            <p:ph sz="half" idx="1"/>
          </p:nvPr>
        </p:nvSpPr>
        <p:spPr>
          <a:xfrm>
            <a:off x="427703" y="1845735"/>
            <a:ext cx="5607335" cy="4023358"/>
          </a:xfrm>
        </p:spPr>
        <p:txBody>
          <a:bodyPr>
            <a:normAutofit/>
          </a:bodyPr>
          <a:lstStyle/>
          <a:p>
            <a:pPr algn="just">
              <a:buFont typeface="Wingdings" panose="05000000000000000000" pitchFamily="2" charset="2"/>
              <a:buChar char="Ø"/>
            </a:pPr>
            <a:r>
              <a:rPr lang="tr-TR" sz="2400" b="1" dirty="0" smtClean="0"/>
              <a:t> </a:t>
            </a:r>
            <a:r>
              <a:rPr lang="tr-TR" sz="2400" b="1" dirty="0"/>
              <a:t>Çocuğunuza onu önemsediğinizi gösterin.</a:t>
            </a:r>
          </a:p>
          <a:p>
            <a:pPr algn="just"/>
            <a:r>
              <a:rPr lang="tr-TR" sz="2400" b="1" dirty="0"/>
              <a:t>Önemsediğini göstermenin ilk şartı iyi bir dinleyici</a:t>
            </a:r>
          </a:p>
          <a:p>
            <a:pPr algn="just"/>
            <a:r>
              <a:rPr lang="tr-TR" sz="2400" b="1" dirty="0"/>
              <a:t>olmaktan geçer.</a:t>
            </a:r>
          </a:p>
          <a:p>
            <a:pPr algn="just">
              <a:buFont typeface="Wingdings" panose="05000000000000000000" pitchFamily="2" charset="2"/>
              <a:buChar char="Ø"/>
            </a:pPr>
            <a:r>
              <a:rPr lang="tr-TR" sz="2400" b="1" dirty="0" smtClean="0"/>
              <a:t> </a:t>
            </a:r>
            <a:r>
              <a:rPr lang="tr-TR" sz="2400" b="1" dirty="0"/>
              <a:t>Zorbalık gerçekleşmeden önceki olaylar üzerinden</a:t>
            </a:r>
          </a:p>
          <a:p>
            <a:pPr algn="just"/>
            <a:r>
              <a:rPr lang="tr-TR" sz="2400" b="1" dirty="0"/>
              <a:t>çocuğunuzu eleştirmeyin.</a:t>
            </a:r>
          </a:p>
          <a:p>
            <a:pPr algn="just"/>
            <a:endParaRPr lang="tr-TR" sz="2400" b="1"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6819" y="1983056"/>
            <a:ext cx="4464000" cy="37487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445857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286604"/>
            <a:ext cx="10058400" cy="760532"/>
          </a:xfrm>
        </p:spPr>
        <p:txBody>
          <a:bodyPr/>
          <a:lstStyle/>
          <a:p>
            <a:r>
              <a:rPr lang="tr-TR" b="1" dirty="0">
                <a:solidFill>
                  <a:srgbClr val="FFC000"/>
                </a:solidFill>
              </a:rPr>
              <a:t>Çocuğunuza Siber Zorbalık Yapılıyorsa</a:t>
            </a:r>
          </a:p>
        </p:txBody>
      </p:sp>
      <p:sp>
        <p:nvSpPr>
          <p:cNvPr id="3" name="İçerik Yer Tutucusu 2"/>
          <p:cNvSpPr>
            <a:spLocks noGrp="1"/>
          </p:cNvSpPr>
          <p:nvPr>
            <p:ph idx="1"/>
          </p:nvPr>
        </p:nvSpPr>
        <p:spPr>
          <a:xfrm>
            <a:off x="412956" y="1828800"/>
            <a:ext cx="6194322" cy="3991755"/>
          </a:xfrm>
        </p:spPr>
        <p:txBody>
          <a:bodyPr>
            <a:normAutofit fontScale="85000" lnSpcReduction="10000"/>
          </a:bodyPr>
          <a:lstStyle/>
          <a:p>
            <a:pPr>
              <a:lnSpc>
                <a:spcPct val="150000"/>
              </a:lnSpc>
              <a:buFont typeface="Wingdings" panose="05000000000000000000" pitchFamily="2" charset="2"/>
              <a:buChar char="Ø"/>
            </a:pPr>
            <a:r>
              <a:rPr lang="tr-TR" sz="2400" dirty="0" smtClean="0"/>
              <a:t> </a:t>
            </a:r>
            <a:r>
              <a:rPr lang="tr-TR" sz="2400" dirty="0"/>
              <a:t>Zorbalığın hedefi olduğu </a:t>
            </a:r>
            <a:r>
              <a:rPr lang="tr-TR" sz="2400" dirty="0" smtClean="0"/>
              <a:t>için çocuğunuzu </a:t>
            </a:r>
            <a:r>
              <a:rPr lang="tr-TR" sz="2400" dirty="0"/>
              <a:t>suçlamayın.</a:t>
            </a:r>
          </a:p>
          <a:p>
            <a:pPr>
              <a:lnSpc>
                <a:spcPct val="150000"/>
              </a:lnSpc>
            </a:pPr>
            <a:r>
              <a:rPr lang="tr-TR" sz="2400" dirty="0" smtClean="0"/>
              <a:t> </a:t>
            </a:r>
            <a:r>
              <a:rPr lang="tr-TR" sz="2400" dirty="0" smtClean="0"/>
              <a:t> Bu </a:t>
            </a:r>
            <a:r>
              <a:rPr lang="tr-TR" sz="2400" dirty="0"/>
              <a:t>durumun çocuğunuzun </a:t>
            </a:r>
            <a:r>
              <a:rPr lang="tr-TR" sz="2400" dirty="0" smtClean="0"/>
              <a:t>hatası olmadığını</a:t>
            </a:r>
            <a:r>
              <a:rPr lang="tr-TR" sz="2400" dirty="0"/>
              <a:t>, zorbanın </a:t>
            </a:r>
            <a:r>
              <a:rPr lang="tr-TR" sz="2400" dirty="0" smtClean="0"/>
              <a:t>kendisiyle alakalı </a:t>
            </a:r>
            <a:r>
              <a:rPr lang="tr-TR" sz="2400" dirty="0"/>
              <a:t>olduğunu bilmesini sağlayın</a:t>
            </a:r>
            <a:r>
              <a:rPr lang="tr-TR" sz="2400" dirty="0" smtClean="0"/>
              <a:t>.</a:t>
            </a:r>
          </a:p>
          <a:p>
            <a:pPr>
              <a:lnSpc>
                <a:spcPct val="150000"/>
              </a:lnSpc>
              <a:buFont typeface="Wingdings" panose="05000000000000000000" pitchFamily="2" charset="2"/>
              <a:buChar char="Ø"/>
            </a:pPr>
            <a:r>
              <a:rPr lang="tr-TR" sz="2400" dirty="0"/>
              <a:t> Çocuğunuzu siber zorbalığa karşılık vermemesi için teşvik edin.</a:t>
            </a:r>
          </a:p>
          <a:p>
            <a:pPr>
              <a:lnSpc>
                <a:spcPct val="150000"/>
              </a:lnSpc>
              <a:buFont typeface="Wingdings" panose="05000000000000000000" pitchFamily="2" charset="2"/>
              <a:buChar char="Ø"/>
            </a:pPr>
            <a:r>
              <a:rPr lang="tr-TR" sz="2400" dirty="0"/>
              <a:t> Sağlıklı iletişim kurun</a:t>
            </a:r>
          </a:p>
          <a:p>
            <a:pPr>
              <a:lnSpc>
                <a:spcPct val="150000"/>
              </a:lnSpc>
            </a:pPr>
            <a:endParaRPr lang="tr-TR" sz="24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4568" y="2773117"/>
            <a:ext cx="3212620" cy="2919760"/>
          </a:xfrm>
          <a:prstGeom prst="ellipse">
            <a:avLst/>
          </a:prstGeom>
          <a:ln>
            <a:noFill/>
          </a:ln>
          <a:effectLst>
            <a:softEdge rad="112500"/>
          </a:effectLst>
        </p:spPr>
      </p:pic>
    </p:spTree>
    <p:extLst>
      <p:ext uri="{BB962C8B-B14F-4D97-AF65-F5344CB8AC3E}">
        <p14:creationId xmlns:p14="http://schemas.microsoft.com/office/powerpoint/2010/main" val="929786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52696" y="286603"/>
            <a:ext cx="7249887" cy="922765"/>
          </a:xfrm>
        </p:spPr>
        <p:txBody>
          <a:bodyPr>
            <a:normAutofit/>
          </a:bodyPr>
          <a:lstStyle/>
          <a:p>
            <a:r>
              <a:rPr lang="tr-TR" sz="4000" b="1" dirty="0">
                <a:solidFill>
                  <a:srgbClr val="FFC000"/>
                </a:solidFill>
              </a:rPr>
              <a:t>SİBER GÜVENLİK ÖNLEMLERİ</a:t>
            </a:r>
          </a:p>
        </p:txBody>
      </p:sp>
      <p:sp>
        <p:nvSpPr>
          <p:cNvPr id="3" name="İçerik Yer Tutucusu 2"/>
          <p:cNvSpPr>
            <a:spLocks noGrp="1"/>
          </p:cNvSpPr>
          <p:nvPr>
            <p:ph sz="half" idx="1"/>
          </p:nvPr>
        </p:nvSpPr>
        <p:spPr>
          <a:xfrm>
            <a:off x="352696" y="1845734"/>
            <a:ext cx="8024388" cy="4023359"/>
          </a:xfrm>
        </p:spPr>
        <p:txBody>
          <a:bodyPr>
            <a:noAutofit/>
          </a:bodyPr>
          <a:lstStyle/>
          <a:p>
            <a:pPr algn="just">
              <a:lnSpc>
                <a:spcPct val="160000"/>
              </a:lnSpc>
            </a:pPr>
            <a:r>
              <a:rPr lang="tr-TR" sz="2400" b="1" dirty="0">
                <a:solidFill>
                  <a:srgbClr val="FFC000"/>
                </a:solidFill>
              </a:rPr>
              <a:t>Açık Kablosuz Ağları Mecbur </a:t>
            </a:r>
            <a:r>
              <a:rPr lang="tr-TR" sz="2400" b="1" dirty="0" smtClean="0">
                <a:solidFill>
                  <a:srgbClr val="FFC000"/>
                </a:solidFill>
              </a:rPr>
              <a:t>Olmadıkça </a:t>
            </a:r>
            <a:r>
              <a:rPr lang="tr-TR" sz="2400" b="1" dirty="0" smtClean="0">
                <a:solidFill>
                  <a:srgbClr val="FFC000"/>
                </a:solidFill>
              </a:rPr>
              <a:t>Kullanmayın</a:t>
            </a:r>
            <a:endParaRPr lang="tr-TR" sz="1800" dirty="0" smtClean="0"/>
          </a:p>
          <a:p>
            <a:pPr marL="201168" lvl="1" indent="0" algn="just">
              <a:lnSpc>
                <a:spcPct val="160000"/>
              </a:lnSpc>
              <a:buNone/>
            </a:pPr>
            <a:r>
              <a:rPr lang="tr-TR" sz="1600" dirty="0" smtClean="0"/>
              <a:t>	Mobil </a:t>
            </a:r>
            <a:r>
              <a:rPr lang="tr-TR" sz="1600" dirty="0"/>
              <a:t>cihazınızın internet paketinin kotası kimi zaman can sıkıcı seviyelerde olabilir. Böyle bir durumda ulaşabilir durumdaki, parola gerektirmeyen, güvenlik seviyesi düşük bir açık kablosuz ağ hayat kurtarıcı gibi görünebilir. Ancak bu tip ağlar, yapılarından ötürü saldırıya da açıktır ve güçlü bir siber güvenlik uygulaması kullanmıyorsanız siber saldırganların açık hedefi haline gelebilirsiniz. Böyle bir durumda cihazınızdaki değerli veriler, belki parolalar saldırganların eline geçebilir. Bu nedenle, mecbur değilseniz açık kablosuz ağları kullanmamalısınız.</a:t>
            </a:r>
          </a:p>
          <a:p>
            <a:pPr algn="just">
              <a:lnSpc>
                <a:spcPct val="160000"/>
              </a:lnSpc>
            </a:pPr>
            <a:endParaRPr lang="tr-TR" sz="1800" dirty="0"/>
          </a:p>
          <a:p>
            <a:pPr algn="just">
              <a:lnSpc>
                <a:spcPct val="160000"/>
              </a:lnSpc>
            </a:pPr>
            <a:r>
              <a:rPr lang="tr-TR" sz="1800" dirty="0"/>
              <a:t> </a:t>
            </a:r>
          </a:p>
        </p:txBody>
      </p:sp>
      <p:pic>
        <p:nvPicPr>
          <p:cNvPr id="5" name="İçerik Yer Tutucusu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1156841">
            <a:off x="9165912" y="2617596"/>
            <a:ext cx="2520000" cy="2084728"/>
          </a:xfrm>
        </p:spPr>
      </p:pic>
    </p:spTree>
    <p:extLst>
      <p:ext uri="{BB962C8B-B14F-4D97-AF65-F5344CB8AC3E}">
        <p14:creationId xmlns:p14="http://schemas.microsoft.com/office/powerpoint/2010/main" val="23440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00446" y="286604"/>
            <a:ext cx="10855234" cy="908016"/>
          </a:xfrm>
        </p:spPr>
        <p:txBody>
          <a:bodyPr/>
          <a:lstStyle/>
          <a:p>
            <a:r>
              <a:rPr lang="tr-TR" b="1" dirty="0">
                <a:solidFill>
                  <a:srgbClr val="FFC000"/>
                </a:solidFill>
              </a:rPr>
              <a:t>Önemli Verilerinizi Yedekleyin</a:t>
            </a:r>
          </a:p>
        </p:txBody>
      </p:sp>
      <p:sp>
        <p:nvSpPr>
          <p:cNvPr id="3" name="İçerik Yer Tutucusu 2"/>
          <p:cNvSpPr>
            <a:spLocks noGrp="1"/>
          </p:cNvSpPr>
          <p:nvPr>
            <p:ph sz="half" idx="1"/>
          </p:nvPr>
        </p:nvSpPr>
        <p:spPr>
          <a:xfrm>
            <a:off x="300445" y="1194620"/>
            <a:ext cx="8902549" cy="4674473"/>
          </a:xfrm>
        </p:spPr>
        <p:txBody>
          <a:bodyPr>
            <a:noAutofit/>
          </a:bodyPr>
          <a:lstStyle/>
          <a:p>
            <a:pPr marL="201168" lvl="1" indent="0">
              <a:lnSpc>
                <a:spcPct val="150000"/>
              </a:lnSpc>
              <a:buNone/>
            </a:pPr>
            <a:r>
              <a:rPr lang="tr-TR" sz="2000" b="1" dirty="0" smtClean="0"/>
              <a:t>	Yedekleme </a:t>
            </a:r>
            <a:r>
              <a:rPr lang="tr-TR" sz="2000" b="1" dirty="0"/>
              <a:t>söz konusu olduğunda çoğu birey </a:t>
            </a:r>
            <a:r>
              <a:rPr lang="tr-TR" sz="2000" b="1" dirty="0" smtClean="0"/>
              <a:t>bilgisayarın </a:t>
            </a:r>
            <a:r>
              <a:rPr lang="tr-TR" sz="2000" b="1" dirty="0"/>
              <a:t>sabit diskine ya da telefonunun hafıza kartına güvenmekte. Ancak bu durum hem siber saldırıyla karşı karşıyayken hem de diskin ya da telefonun bozulması veya çalınması durumunda o çok değerli verileri bir daha kurtaramama riskiyle de karşı karşıya bırakmakta. Günümüzde yaygın olarak kullanılan ve hemen hepsini cüzi ücretlerle yüksek kapasiteye taşıyabildiğiniz bulut depolama alanları hayat kurtarıcı olabilir. Ancak burada da güvenlikten taviz vermemeli, yüksek güvenlik standartlarına sahip ve hesabınızın ele geçirilme ihtimaline karşılık çift faktörlü koruma sağlayan servisleri tercih etmelisiniz.</a:t>
            </a:r>
          </a:p>
        </p:txBody>
      </p:sp>
      <p:pic>
        <p:nvPicPr>
          <p:cNvPr id="6" name="İçerik Yer Tutucusu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733935" y="2059297"/>
            <a:ext cx="2052000" cy="22919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39143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61257" y="286603"/>
            <a:ext cx="10894423" cy="1143991"/>
          </a:xfrm>
        </p:spPr>
        <p:txBody>
          <a:bodyPr>
            <a:normAutofit/>
          </a:bodyPr>
          <a:lstStyle/>
          <a:p>
            <a:pPr algn="ctr"/>
            <a:r>
              <a:rPr lang="tr-TR" sz="3600" b="1" dirty="0">
                <a:solidFill>
                  <a:srgbClr val="FFC000"/>
                </a:solidFill>
              </a:rPr>
              <a:t>Bilgisayarınızın ve Telefonunuzun Ekranı Size Özeldir, Paylaşmayın</a:t>
            </a:r>
          </a:p>
        </p:txBody>
      </p:sp>
      <p:sp>
        <p:nvSpPr>
          <p:cNvPr id="3" name="İçerik Yer Tutucusu 2"/>
          <p:cNvSpPr>
            <a:spLocks noGrp="1"/>
          </p:cNvSpPr>
          <p:nvPr>
            <p:ph sz="half" idx="1"/>
          </p:nvPr>
        </p:nvSpPr>
        <p:spPr>
          <a:xfrm>
            <a:off x="261256" y="1845734"/>
            <a:ext cx="8646769" cy="4023359"/>
          </a:xfrm>
        </p:spPr>
        <p:txBody>
          <a:bodyPr>
            <a:normAutofit fontScale="92500"/>
          </a:bodyPr>
          <a:lstStyle/>
          <a:p>
            <a:pPr marL="201168" lvl="1" indent="0" algn="just">
              <a:lnSpc>
                <a:spcPct val="150000"/>
              </a:lnSpc>
              <a:buNone/>
            </a:pPr>
            <a:r>
              <a:rPr lang="tr-TR" sz="2600" dirty="0" smtClean="0"/>
              <a:t>	Kimi </a:t>
            </a:r>
            <a:r>
              <a:rPr lang="tr-TR" sz="2600" dirty="0"/>
              <a:t>zaman açık havada bir kafede bilgisayarınızı açıp çalışmak ya da oyalayıcı bir şeyler yapmak oldukça keyifli olabilir. Ancak böyle ortamlarda meraklı gözlerin de dikkatini üzerine çekebilirsiniz. Böyle bir durumda ekranınıza girdiğiniz kişisel verileriniz bir anda o meraklı gözlerin sahiplerinin eline geçebilir. Bu nedenle cihazınızı sadece sizin görebileceğiniz şekilde konumlandırmalı, söz konusu cihazınız telefonunuzsa da aynı dikkati göstermelisiniz.</a:t>
            </a:r>
          </a:p>
        </p:txBody>
      </p:sp>
      <p:pic>
        <p:nvPicPr>
          <p:cNvPr id="5" name="İçerik Yer Tutucus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347123" y="2108886"/>
            <a:ext cx="2376000" cy="26612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824014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286603"/>
            <a:ext cx="10058400" cy="863771"/>
          </a:xfrm>
        </p:spPr>
        <p:txBody>
          <a:bodyPr/>
          <a:lstStyle/>
          <a:p>
            <a:r>
              <a:rPr lang="tr-TR" b="1" dirty="0">
                <a:solidFill>
                  <a:srgbClr val="FFC000"/>
                </a:solidFill>
              </a:rPr>
              <a:t>Güncellemeleri İhmal Etmeyin</a:t>
            </a:r>
          </a:p>
        </p:txBody>
      </p:sp>
      <p:sp>
        <p:nvSpPr>
          <p:cNvPr id="3" name="İçerik Yer Tutucusu 2"/>
          <p:cNvSpPr>
            <a:spLocks noGrp="1"/>
          </p:cNvSpPr>
          <p:nvPr>
            <p:ph sz="half" idx="1"/>
          </p:nvPr>
        </p:nvSpPr>
        <p:spPr>
          <a:xfrm>
            <a:off x="182879" y="1845734"/>
            <a:ext cx="8931624" cy="4023359"/>
          </a:xfrm>
        </p:spPr>
        <p:txBody>
          <a:bodyPr>
            <a:normAutofit fontScale="92500"/>
          </a:bodyPr>
          <a:lstStyle/>
          <a:p>
            <a:pPr marL="201168" lvl="1" indent="0" algn="just">
              <a:lnSpc>
                <a:spcPct val="150000"/>
              </a:lnSpc>
              <a:buNone/>
            </a:pPr>
            <a:r>
              <a:rPr lang="tr-TR" sz="2600" dirty="0" smtClean="0"/>
              <a:t>	Akıllı </a:t>
            </a:r>
            <a:r>
              <a:rPr lang="tr-TR" sz="2600" dirty="0"/>
              <a:t>telefonlarla birlikte sıklıkla güncellenen uygulamalarla karşılaşır olduk. Eğer cihazlarınızın otomatik güncellemesi açıksa bu yenilikler otomatik olarak cihazınıza yüklenir. Ancak internet kotası ya da benzer endişelerle bunu erteliyorsanız sisteminize sızmak isteyenler için bir açık kapı da bırakmış olursunuz. Bu da cihazınızdaki verilerin ele geçirilmesine, sisteminize bir zararlı yazılım yüklenmesine ya da bir </a:t>
            </a:r>
            <a:r>
              <a:rPr lang="tr-TR" sz="2600" dirty="0" err="1"/>
              <a:t>DDoS</a:t>
            </a:r>
            <a:r>
              <a:rPr lang="tr-TR" sz="2600" dirty="0"/>
              <a:t> saldırısı için </a:t>
            </a:r>
            <a:r>
              <a:rPr lang="tr-TR" sz="2600" dirty="0" err="1"/>
              <a:t>zombi</a:t>
            </a:r>
            <a:r>
              <a:rPr lang="tr-TR" sz="2600" dirty="0"/>
              <a:t> bilgisayar olarak kullanılmasına neden </a:t>
            </a:r>
            <a:r>
              <a:rPr lang="tr-TR" sz="2600" dirty="0" smtClean="0"/>
              <a:t>olabilir</a:t>
            </a:r>
            <a:endParaRPr lang="tr-TR" sz="2600" dirty="0"/>
          </a:p>
        </p:txBody>
      </p:sp>
      <p:pic>
        <p:nvPicPr>
          <p:cNvPr id="5" name="İçerik Yer Tutucus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445710" y="1150374"/>
            <a:ext cx="2592000" cy="25496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15125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286603"/>
            <a:ext cx="10058400" cy="1232481"/>
          </a:xfrm>
        </p:spPr>
        <p:txBody>
          <a:bodyPr>
            <a:normAutofit/>
          </a:bodyPr>
          <a:lstStyle/>
          <a:p>
            <a:r>
              <a:rPr lang="tr-TR" sz="4000" b="1" dirty="0">
                <a:solidFill>
                  <a:srgbClr val="FFC000"/>
                </a:solidFill>
              </a:rPr>
              <a:t>Güvenli Olmayan Sitelerden Alışveriş Yapmayın</a:t>
            </a:r>
          </a:p>
        </p:txBody>
      </p:sp>
      <p:sp>
        <p:nvSpPr>
          <p:cNvPr id="3" name="İçerik Yer Tutucusu 2"/>
          <p:cNvSpPr>
            <a:spLocks noGrp="1"/>
          </p:cNvSpPr>
          <p:nvPr>
            <p:ph sz="half" idx="1"/>
          </p:nvPr>
        </p:nvSpPr>
        <p:spPr>
          <a:xfrm>
            <a:off x="368711" y="1806238"/>
            <a:ext cx="7808638" cy="4062856"/>
          </a:xfrm>
        </p:spPr>
        <p:txBody>
          <a:bodyPr>
            <a:normAutofit fontScale="92500"/>
          </a:bodyPr>
          <a:lstStyle/>
          <a:p>
            <a:pPr marL="201168" lvl="1" indent="0" algn="just">
              <a:lnSpc>
                <a:spcPct val="150000"/>
              </a:lnSpc>
              <a:buNone/>
            </a:pPr>
            <a:r>
              <a:rPr lang="tr-TR" sz="2600" dirty="0" smtClean="0"/>
              <a:t>	İnternetten </a:t>
            </a:r>
            <a:r>
              <a:rPr lang="tr-TR" sz="2600" dirty="0"/>
              <a:t>alışveriş yapmanın artı yönlerinden biri kuşkusuz daha ucuza istediğiniz ürünü satın alabilmek. Ancak fiyat peşinde koşarken </a:t>
            </a:r>
            <a:r>
              <a:rPr lang="tr-TR" sz="2600" dirty="0" smtClean="0"/>
              <a:t>alışveriş </a:t>
            </a:r>
            <a:r>
              <a:rPr lang="tr-TR" sz="2600" dirty="0"/>
              <a:t>yapacağınız sitenin güvenlik standartlarını incelemenizde fayda var. Bunun için adres satırının “http” yerine “</a:t>
            </a:r>
            <a:r>
              <a:rPr lang="tr-TR" sz="2600" dirty="0" err="1"/>
              <a:t>https</a:t>
            </a:r>
            <a:r>
              <a:rPr lang="tr-TR" sz="2600" dirty="0"/>
              <a:t>” ile başlamasına dikkat etmeli, sitenin ana sayfasında hangi güvenlik standartları tarafından korunduğu bilgisini -genelde en altta bulunur- incelemelisiniz.</a:t>
            </a:r>
          </a:p>
        </p:txBody>
      </p:sp>
      <p:pic>
        <p:nvPicPr>
          <p:cNvPr id="5" name="İçerik Yer Tutucusu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1076150">
            <a:off x="8870523" y="2174003"/>
            <a:ext cx="2772000" cy="24303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97124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286604"/>
            <a:ext cx="10058400" cy="495061"/>
          </a:xfrm>
        </p:spPr>
        <p:txBody>
          <a:bodyPr>
            <a:noAutofit/>
          </a:bodyPr>
          <a:lstStyle/>
          <a:p>
            <a:r>
              <a:rPr lang="tr-TR" sz="4000" b="1" dirty="0" smtClean="0">
                <a:solidFill>
                  <a:srgbClr val="FFC000"/>
                </a:solidFill>
              </a:rPr>
              <a:t>İnternetin Çocuklara Olumlu Etkileri</a:t>
            </a:r>
            <a:endParaRPr lang="tr-TR" sz="4000" b="1" dirty="0">
              <a:solidFill>
                <a:srgbClr val="FFC000"/>
              </a:solidFill>
            </a:endParaRPr>
          </a:p>
        </p:txBody>
      </p:sp>
      <p:sp>
        <p:nvSpPr>
          <p:cNvPr id="3" name="İçerik Yer Tutucusu 2"/>
          <p:cNvSpPr>
            <a:spLocks noGrp="1"/>
          </p:cNvSpPr>
          <p:nvPr>
            <p:ph sz="half" idx="1"/>
          </p:nvPr>
        </p:nvSpPr>
        <p:spPr>
          <a:xfrm>
            <a:off x="309716" y="648929"/>
            <a:ext cx="6622025" cy="5528035"/>
          </a:xfrm>
        </p:spPr>
        <p:txBody>
          <a:bodyPr>
            <a:noAutofit/>
          </a:bodyPr>
          <a:lstStyle/>
          <a:p>
            <a:pPr>
              <a:lnSpc>
                <a:spcPct val="160000"/>
              </a:lnSpc>
              <a:buFont typeface="Wingdings" panose="05000000000000000000" pitchFamily="2" charset="2"/>
              <a:buChar char="Ø"/>
            </a:pPr>
            <a:r>
              <a:rPr lang="tr-TR" sz="1800" b="1" dirty="0" smtClean="0"/>
              <a:t> Yeni sosyal mecralar sunar.</a:t>
            </a:r>
          </a:p>
          <a:p>
            <a:pPr>
              <a:lnSpc>
                <a:spcPct val="160000"/>
              </a:lnSpc>
              <a:buFont typeface="Wingdings" panose="05000000000000000000" pitchFamily="2" charset="2"/>
              <a:buChar char="Ø"/>
            </a:pPr>
            <a:r>
              <a:rPr lang="tr-TR" sz="1800" b="1" dirty="0" smtClean="0"/>
              <a:t> Dünya görüşlerini geliştirir.</a:t>
            </a:r>
          </a:p>
          <a:p>
            <a:pPr>
              <a:lnSpc>
                <a:spcPct val="160000"/>
              </a:lnSpc>
              <a:buFont typeface="Wingdings" panose="05000000000000000000" pitchFamily="2" charset="2"/>
              <a:buChar char="Ø"/>
            </a:pPr>
            <a:r>
              <a:rPr lang="tr-TR" sz="1800" b="1" dirty="0" smtClean="0"/>
              <a:t> Bilgi edinme olanaklarını artırır.</a:t>
            </a:r>
          </a:p>
          <a:p>
            <a:pPr>
              <a:lnSpc>
                <a:spcPct val="160000"/>
              </a:lnSpc>
              <a:buFont typeface="Wingdings" panose="05000000000000000000" pitchFamily="2" charset="2"/>
              <a:buChar char="Ø"/>
            </a:pPr>
            <a:r>
              <a:rPr lang="tr-TR" sz="1800" b="1" dirty="0" smtClean="0"/>
              <a:t> Birtakım ihtiyaçlarını internet üzerinden gerçekleştirerek zamandan tasarruf sağlar.</a:t>
            </a:r>
          </a:p>
          <a:p>
            <a:pPr>
              <a:lnSpc>
                <a:spcPct val="160000"/>
              </a:lnSpc>
              <a:buFont typeface="Wingdings" panose="05000000000000000000" pitchFamily="2" charset="2"/>
              <a:buChar char="Ø"/>
            </a:pPr>
            <a:r>
              <a:rPr lang="tr-TR" sz="1800" b="1" dirty="0"/>
              <a:t>  Kendi kimliklerini tanımaları ve karakterlerini geliştirmeleri olanağı sağlar.</a:t>
            </a:r>
          </a:p>
          <a:p>
            <a:pPr>
              <a:lnSpc>
                <a:spcPct val="160000"/>
              </a:lnSpc>
              <a:buFont typeface="Wingdings" panose="05000000000000000000" pitchFamily="2" charset="2"/>
              <a:buChar char="Ø"/>
            </a:pPr>
            <a:r>
              <a:rPr lang="tr-TR" sz="1800" b="1" dirty="0"/>
              <a:t> Kendileriyle aynı fikirde olan kişilerle paylaşımda bulunarak düşüncelerine destek bulmalarını sağlar.</a:t>
            </a:r>
          </a:p>
          <a:p>
            <a:pPr>
              <a:lnSpc>
                <a:spcPct val="160000"/>
              </a:lnSpc>
              <a:buFont typeface="Wingdings" panose="05000000000000000000" pitchFamily="2" charset="2"/>
              <a:buChar char="Ø"/>
            </a:pPr>
            <a:r>
              <a:rPr lang="tr-TR" sz="1800" b="1" dirty="0"/>
              <a:t> Dünyadaki gelişmelerden düzenli ve hızlı haberdar olmalarını sağlar.</a:t>
            </a:r>
          </a:p>
          <a:p>
            <a:pPr marL="0" indent="0">
              <a:lnSpc>
                <a:spcPct val="160000"/>
              </a:lnSpc>
              <a:buNone/>
            </a:pPr>
            <a:endParaRPr lang="tr-TR" sz="1400" b="1"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422864">
            <a:off x="7646407" y="1792958"/>
            <a:ext cx="3888000" cy="3372711"/>
          </a:xfrm>
          <a:prstGeom prst="rect">
            <a:avLst/>
          </a:prstGeom>
        </p:spPr>
      </p:pic>
    </p:spTree>
    <p:extLst>
      <p:ext uri="{BB962C8B-B14F-4D97-AF65-F5344CB8AC3E}">
        <p14:creationId xmlns:p14="http://schemas.microsoft.com/office/powerpoint/2010/main" val="21580647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286604"/>
            <a:ext cx="10058400" cy="583552"/>
          </a:xfrm>
        </p:spPr>
        <p:txBody>
          <a:bodyPr>
            <a:normAutofit/>
          </a:bodyPr>
          <a:lstStyle/>
          <a:p>
            <a:pPr algn="ctr"/>
            <a:r>
              <a:rPr lang="tr-TR" sz="3200" b="1" dirty="0">
                <a:solidFill>
                  <a:srgbClr val="FFC000"/>
                </a:solidFill>
              </a:rPr>
              <a:t>Tüm Dijital Dünyanızı Tek Bir Parola ile Yönetmeyin</a:t>
            </a:r>
          </a:p>
        </p:txBody>
      </p:sp>
      <p:sp>
        <p:nvSpPr>
          <p:cNvPr id="3" name="İçerik Yer Tutucusu 2"/>
          <p:cNvSpPr>
            <a:spLocks noGrp="1"/>
          </p:cNvSpPr>
          <p:nvPr>
            <p:ph sz="half" idx="1"/>
          </p:nvPr>
        </p:nvSpPr>
        <p:spPr>
          <a:xfrm>
            <a:off x="221226" y="1297858"/>
            <a:ext cx="9394722" cy="4571235"/>
          </a:xfrm>
        </p:spPr>
        <p:txBody>
          <a:bodyPr>
            <a:noAutofit/>
          </a:bodyPr>
          <a:lstStyle/>
          <a:p>
            <a:pPr marL="201168" lvl="1" indent="0" algn="just">
              <a:lnSpc>
                <a:spcPct val="150000"/>
              </a:lnSpc>
              <a:buNone/>
            </a:pPr>
            <a:r>
              <a:rPr lang="tr-TR" dirty="0" smtClean="0"/>
              <a:t>	Söz </a:t>
            </a:r>
            <a:r>
              <a:rPr lang="tr-TR" dirty="0"/>
              <a:t>konusu karmaşık parolalar olduğunda insan beyni yeterince verimli olmayabiliyor. Normalde güçlü bir parola harf (büyük ve küçük), sembol ve rakamlardan oluşan bir kombinasyona sahiptir. Ancak pek çok kişi bu tip bir parola kullanmaktansa doğum yılını da içeren parolalar kullanmayı tercih ediyor. “Kim benim doğum yılımı bilebilir ki?” diye düşünebilirsiniz. Burada önemli olan siber saldırganların yılı doğru bilmelerinden ziyade tahmin edilebilir bir parolayı daha kolay çözebilmeleridir aslında. </a:t>
            </a:r>
            <a:endParaRPr lang="tr-TR" dirty="0" smtClean="0"/>
          </a:p>
          <a:p>
            <a:pPr marL="201168" lvl="1" indent="0" algn="just">
              <a:lnSpc>
                <a:spcPct val="150000"/>
              </a:lnSpc>
              <a:buNone/>
            </a:pPr>
            <a:r>
              <a:rPr lang="tr-TR" dirty="0"/>
              <a:t>	</a:t>
            </a:r>
            <a:r>
              <a:rPr lang="tr-TR" dirty="0" smtClean="0"/>
              <a:t>Dikkat </a:t>
            </a:r>
            <a:r>
              <a:rPr lang="tr-TR" dirty="0"/>
              <a:t>etmeniz gereken bir diğer nokta da her yerde aynı parolayı kullanmamanız. Kendinize uygun tipte bir kombinasyonu seçip, biri ele geçirildiğinde bile diğerlerinin tahmin edilemeyeceği bir kombinasyona sahip parolalar kullanmanız siber dünyadaki verilerinizi korumak için son derece önemlidir.</a:t>
            </a:r>
          </a:p>
        </p:txBody>
      </p:sp>
      <p:pic>
        <p:nvPicPr>
          <p:cNvPr id="7" name="İçerik Yer Tutucusu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861763" y="2007967"/>
            <a:ext cx="1872000" cy="28824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18625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1097280" y="286603"/>
            <a:ext cx="3400978" cy="1450757"/>
          </a:xfrm>
        </p:spPr>
        <p:txBody>
          <a:bodyPr/>
          <a:lstStyle/>
          <a:p>
            <a:r>
              <a:rPr lang="tr-TR" dirty="0" smtClean="0"/>
              <a:t>Kaynakça</a:t>
            </a:r>
            <a:endParaRPr lang="tr-TR" dirty="0"/>
          </a:p>
        </p:txBody>
      </p:sp>
      <p:sp>
        <p:nvSpPr>
          <p:cNvPr id="3" name="İçerik Yer Tutucusu 2"/>
          <p:cNvSpPr>
            <a:spLocks noGrp="1"/>
          </p:cNvSpPr>
          <p:nvPr>
            <p:ph idx="1"/>
          </p:nvPr>
        </p:nvSpPr>
        <p:spPr/>
        <p:txBody>
          <a:bodyPr/>
          <a:lstStyle/>
          <a:p>
            <a:r>
              <a:rPr lang="tr-TR" dirty="0">
                <a:hlinkClick r:id="rId2"/>
              </a:rPr>
              <a:t>https://</a:t>
            </a:r>
            <a:r>
              <a:rPr lang="tr-TR" dirty="0" smtClean="0">
                <a:hlinkClick r:id="rId2"/>
              </a:rPr>
              <a:t>www.siberay.com/siber-guvenlik-onlemleri</a:t>
            </a:r>
            <a:endParaRPr lang="tr-TR" dirty="0" smtClean="0"/>
          </a:p>
          <a:p>
            <a:endParaRPr lang="tr-TR" dirty="0"/>
          </a:p>
          <a:p>
            <a:endParaRPr lang="tr-TR" dirty="0"/>
          </a:p>
        </p:txBody>
      </p:sp>
      <p:sp>
        <p:nvSpPr>
          <p:cNvPr id="6" name="Dikdörtgen 5"/>
          <p:cNvSpPr/>
          <p:nvPr/>
        </p:nvSpPr>
        <p:spPr>
          <a:xfrm>
            <a:off x="1319350" y="3244334"/>
            <a:ext cx="5865221" cy="369332"/>
          </a:xfrm>
          <a:prstGeom prst="rect">
            <a:avLst/>
          </a:prstGeom>
        </p:spPr>
        <p:txBody>
          <a:bodyPr wrap="square">
            <a:spAutoFit/>
          </a:bodyPr>
          <a:lstStyle/>
          <a:p>
            <a:r>
              <a:rPr lang="tr-TR" dirty="0"/>
              <a:t>https://www.guvenlinet.org.tr/</a:t>
            </a:r>
          </a:p>
        </p:txBody>
      </p:sp>
      <p:sp>
        <p:nvSpPr>
          <p:cNvPr id="7" name="Dikdörtgen 6"/>
          <p:cNvSpPr/>
          <p:nvPr/>
        </p:nvSpPr>
        <p:spPr>
          <a:xfrm>
            <a:off x="1097280" y="2271252"/>
            <a:ext cx="7291559" cy="1631216"/>
          </a:xfrm>
          <a:prstGeom prst="rect">
            <a:avLst/>
          </a:prstGeom>
        </p:spPr>
        <p:txBody>
          <a:bodyPr wrap="square">
            <a:spAutoFit/>
          </a:bodyPr>
          <a:lstStyle/>
          <a:p>
            <a:r>
              <a:rPr lang="tr-TR" sz="2000" dirty="0"/>
              <a:t>https://yetiskin.tbm.org.tr/Teknoloji-Bagimliligi</a:t>
            </a:r>
          </a:p>
          <a:p>
            <a:endParaRPr lang="tr-TR" sz="2000" dirty="0" smtClean="0"/>
          </a:p>
          <a:p>
            <a:endParaRPr lang="tr-TR" sz="2000" dirty="0" smtClean="0"/>
          </a:p>
          <a:p>
            <a:endParaRPr lang="tr-TR" sz="2000" dirty="0"/>
          </a:p>
          <a:p>
            <a:endParaRPr lang="tr-TR" sz="2000" dirty="0" smtClean="0"/>
          </a:p>
        </p:txBody>
      </p:sp>
    </p:spTree>
    <p:extLst>
      <p:ext uri="{BB962C8B-B14F-4D97-AF65-F5344CB8AC3E}">
        <p14:creationId xmlns:p14="http://schemas.microsoft.com/office/powerpoint/2010/main" val="4285342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286604"/>
            <a:ext cx="10058400" cy="893268"/>
          </a:xfrm>
        </p:spPr>
        <p:txBody>
          <a:bodyPr/>
          <a:lstStyle/>
          <a:p>
            <a:r>
              <a:rPr lang="tr-TR" b="1" dirty="0" smtClean="0">
                <a:solidFill>
                  <a:srgbClr val="FFC000"/>
                </a:solidFill>
              </a:rPr>
              <a:t>İnternetin Çocuklara Olumsuz Etkileri</a:t>
            </a:r>
            <a:endParaRPr lang="tr-TR" b="1" dirty="0">
              <a:solidFill>
                <a:srgbClr val="FFC000"/>
              </a:solidFill>
            </a:endParaRPr>
          </a:p>
        </p:txBody>
      </p:sp>
      <p:sp>
        <p:nvSpPr>
          <p:cNvPr id="3" name="İçerik Yer Tutucusu 2"/>
          <p:cNvSpPr>
            <a:spLocks noGrp="1"/>
          </p:cNvSpPr>
          <p:nvPr>
            <p:ph sz="half" idx="1"/>
          </p:nvPr>
        </p:nvSpPr>
        <p:spPr>
          <a:xfrm>
            <a:off x="535577" y="1845734"/>
            <a:ext cx="7628709" cy="4023359"/>
          </a:xfrm>
        </p:spPr>
        <p:txBody>
          <a:bodyPr>
            <a:normAutofit fontScale="92500"/>
          </a:bodyPr>
          <a:lstStyle/>
          <a:p>
            <a:pPr>
              <a:lnSpc>
                <a:spcPct val="150000"/>
              </a:lnSpc>
              <a:buFont typeface="Wingdings" panose="05000000000000000000" pitchFamily="2" charset="2"/>
              <a:buChar char="Ø"/>
            </a:pPr>
            <a:r>
              <a:rPr lang="tr-TR" sz="2400" dirty="0" smtClean="0"/>
              <a:t> Cinsel içerikli mesajlar, fotoğraflar, görüntüler alarak başka kullanıcılar tarafından rahatsız edilmeleri sonucu siber zorbalığa maruz kalabilirler.</a:t>
            </a:r>
          </a:p>
          <a:p>
            <a:pPr>
              <a:lnSpc>
                <a:spcPct val="150000"/>
              </a:lnSpc>
              <a:buFont typeface="Wingdings" panose="05000000000000000000" pitchFamily="2" charset="2"/>
              <a:buChar char="Ø"/>
            </a:pPr>
            <a:r>
              <a:rPr lang="tr-TR" sz="2400" dirty="0" smtClean="0"/>
              <a:t> Kişisel bilgileri deşifre edilebilir.</a:t>
            </a:r>
          </a:p>
          <a:p>
            <a:pPr>
              <a:lnSpc>
                <a:spcPct val="150000"/>
              </a:lnSpc>
              <a:buFont typeface="Wingdings" panose="05000000000000000000" pitchFamily="2" charset="2"/>
              <a:buChar char="Ø"/>
            </a:pPr>
            <a:r>
              <a:rPr lang="tr-TR" sz="2400" dirty="0" smtClean="0"/>
              <a:t> Yaşlarına uygun olmayan reklam içeriklerine maruz kalabilirler.</a:t>
            </a:r>
          </a:p>
          <a:p>
            <a:pPr>
              <a:lnSpc>
                <a:spcPct val="150000"/>
              </a:lnSpc>
              <a:buFont typeface="Wingdings" panose="05000000000000000000" pitchFamily="2" charset="2"/>
              <a:buChar char="Ø"/>
            </a:pPr>
            <a:r>
              <a:rPr lang="tr-TR" sz="2400" dirty="0" smtClean="0"/>
              <a:t> Fiziksel aktivitelere daha az zaman ayırırlar.</a:t>
            </a:r>
            <a:endParaRPr lang="tr-TR" sz="2400" dirty="0"/>
          </a:p>
        </p:txBody>
      </p:sp>
      <p:pic>
        <p:nvPicPr>
          <p:cNvPr id="5" name="İçerik Yer Tutucus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591989" y="2061271"/>
            <a:ext cx="3265713" cy="359228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587588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286603"/>
            <a:ext cx="10058400" cy="716287"/>
          </a:xfrm>
        </p:spPr>
        <p:txBody>
          <a:bodyPr>
            <a:normAutofit/>
          </a:bodyPr>
          <a:lstStyle/>
          <a:p>
            <a:r>
              <a:rPr lang="tr-TR" b="1" dirty="0">
                <a:solidFill>
                  <a:srgbClr val="FFC000"/>
                </a:solidFill>
              </a:rPr>
              <a:t>İnternetin Çocuklara Olumsuz Etkileri</a:t>
            </a:r>
          </a:p>
        </p:txBody>
      </p:sp>
      <p:sp>
        <p:nvSpPr>
          <p:cNvPr id="3" name="İçerik Yer Tutucusu 2"/>
          <p:cNvSpPr>
            <a:spLocks noGrp="1"/>
          </p:cNvSpPr>
          <p:nvPr>
            <p:ph sz="half" idx="1"/>
          </p:nvPr>
        </p:nvSpPr>
        <p:spPr>
          <a:xfrm>
            <a:off x="287383" y="1845734"/>
            <a:ext cx="6884126" cy="4023359"/>
          </a:xfrm>
        </p:spPr>
        <p:txBody>
          <a:bodyPr>
            <a:normAutofit lnSpcReduction="10000"/>
          </a:bodyPr>
          <a:lstStyle/>
          <a:p>
            <a:pPr algn="just">
              <a:lnSpc>
                <a:spcPct val="150000"/>
              </a:lnSpc>
              <a:buFont typeface="Wingdings" panose="05000000000000000000" pitchFamily="2" charset="2"/>
              <a:buChar char="Ø"/>
            </a:pPr>
            <a:r>
              <a:rPr lang="tr-TR" sz="2800" dirty="0" smtClean="0"/>
              <a:t>Kimliğinin </a:t>
            </a:r>
            <a:r>
              <a:rPr lang="tr-TR" sz="2800" dirty="0" smtClean="0"/>
              <a:t>deşifre edilemeyeceğini düşünerek kolayca nefret söylemi ya da saygısız davranışlar gösterebilirler.</a:t>
            </a:r>
          </a:p>
          <a:p>
            <a:pPr algn="just">
              <a:lnSpc>
                <a:spcPct val="150000"/>
              </a:lnSpc>
              <a:buFont typeface="Wingdings" panose="05000000000000000000" pitchFamily="2" charset="2"/>
              <a:buChar char="Ø"/>
            </a:pPr>
            <a:r>
              <a:rPr lang="tr-TR" sz="2800" dirty="0" smtClean="0"/>
              <a:t> Yanlış propagandanın ve yanıltıcı bilginin kolayca ulaşılabilir olması nedeniyle, çocuklar bu fikirlerden etkilenebilirler.</a:t>
            </a:r>
          </a:p>
          <a:p>
            <a:pPr algn="just">
              <a:lnSpc>
                <a:spcPct val="150000"/>
              </a:lnSpc>
            </a:pPr>
            <a:endParaRPr lang="tr-TR" dirty="0"/>
          </a:p>
        </p:txBody>
      </p:sp>
      <p:pic>
        <p:nvPicPr>
          <p:cNvPr id="5" name="İçerik Yer Tutucus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rot="1369137">
            <a:off x="8774871" y="2236290"/>
            <a:ext cx="2700000" cy="28164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2576873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286602"/>
            <a:ext cx="10058400" cy="1748675"/>
          </a:xfrm>
        </p:spPr>
        <p:txBody>
          <a:bodyPr>
            <a:normAutofit fontScale="90000"/>
          </a:bodyPr>
          <a:lstStyle/>
          <a:p>
            <a:pPr algn="ctr"/>
            <a:r>
              <a:rPr lang="tr-TR" b="1" dirty="0" smtClean="0">
                <a:solidFill>
                  <a:srgbClr val="FFC000"/>
                </a:solidFill>
              </a:rPr>
              <a:t>Ailelere </a:t>
            </a:r>
            <a:r>
              <a:rPr lang="tr-TR" b="1" dirty="0">
                <a:solidFill>
                  <a:srgbClr val="FFC000"/>
                </a:solidFill>
              </a:rPr>
              <a:t>Tavsiyeler</a:t>
            </a:r>
            <a:br>
              <a:rPr lang="tr-TR" b="1" dirty="0">
                <a:solidFill>
                  <a:srgbClr val="FFC000"/>
                </a:solidFill>
              </a:rPr>
            </a:br>
            <a:r>
              <a:rPr lang="tr-TR" b="1" dirty="0" smtClean="0">
                <a:solidFill>
                  <a:srgbClr val="FFC000"/>
                </a:solidFill>
              </a:rPr>
              <a:t/>
            </a:r>
            <a:br>
              <a:rPr lang="tr-TR" b="1" dirty="0" smtClean="0">
                <a:solidFill>
                  <a:srgbClr val="FFC000"/>
                </a:solidFill>
              </a:rPr>
            </a:br>
            <a:r>
              <a:rPr lang="tr-TR" b="1" dirty="0">
                <a:solidFill>
                  <a:srgbClr val="FFC000"/>
                </a:solidFill>
              </a:rPr>
              <a:t/>
            </a:r>
            <a:br>
              <a:rPr lang="tr-TR" b="1" dirty="0">
                <a:solidFill>
                  <a:srgbClr val="FFC000"/>
                </a:solidFill>
              </a:rPr>
            </a:br>
            <a:r>
              <a:rPr lang="tr-TR" b="1" dirty="0" smtClean="0">
                <a:solidFill>
                  <a:srgbClr val="FFC000"/>
                </a:solidFill>
              </a:rPr>
              <a:t/>
            </a:r>
            <a:br>
              <a:rPr lang="tr-TR" b="1" dirty="0" smtClean="0">
                <a:solidFill>
                  <a:srgbClr val="FFC000"/>
                </a:solidFill>
              </a:rPr>
            </a:br>
            <a:r>
              <a:rPr lang="tr-TR" b="1" dirty="0">
                <a:solidFill>
                  <a:srgbClr val="FFC000"/>
                </a:solidFill>
              </a:rPr>
              <a:t/>
            </a:r>
            <a:br>
              <a:rPr lang="tr-TR" b="1" dirty="0">
                <a:solidFill>
                  <a:srgbClr val="FFC000"/>
                </a:solidFill>
              </a:rPr>
            </a:br>
            <a:r>
              <a:rPr lang="tr-TR" b="1" dirty="0" smtClean="0">
                <a:solidFill>
                  <a:srgbClr val="FFC000"/>
                </a:solidFill>
              </a:rPr>
              <a:t/>
            </a:r>
            <a:br>
              <a:rPr lang="tr-TR" b="1" dirty="0" smtClean="0">
                <a:solidFill>
                  <a:srgbClr val="FFC000"/>
                </a:solidFill>
              </a:rPr>
            </a:br>
            <a:r>
              <a:rPr lang="tr-TR" b="1" dirty="0">
                <a:solidFill>
                  <a:srgbClr val="FFC000"/>
                </a:solidFill>
              </a:rPr>
              <a:t/>
            </a:r>
            <a:br>
              <a:rPr lang="tr-TR" b="1" dirty="0">
                <a:solidFill>
                  <a:srgbClr val="FFC000"/>
                </a:solidFill>
              </a:rPr>
            </a:br>
            <a:r>
              <a:rPr lang="tr-TR" b="1" dirty="0" smtClean="0">
                <a:solidFill>
                  <a:srgbClr val="FFC000"/>
                </a:solidFill>
              </a:rPr>
              <a:t/>
            </a:r>
            <a:br>
              <a:rPr lang="tr-TR" b="1" dirty="0" smtClean="0">
                <a:solidFill>
                  <a:srgbClr val="FFC000"/>
                </a:solidFill>
              </a:rPr>
            </a:br>
            <a:r>
              <a:rPr lang="tr-TR" b="1" dirty="0">
                <a:solidFill>
                  <a:srgbClr val="FFC000"/>
                </a:solidFill>
              </a:rPr>
              <a:t/>
            </a:r>
            <a:br>
              <a:rPr lang="tr-TR" b="1" dirty="0">
                <a:solidFill>
                  <a:srgbClr val="FFC000"/>
                </a:solidFill>
              </a:rPr>
            </a:br>
            <a:r>
              <a:rPr lang="tr-TR" b="1" dirty="0" smtClean="0">
                <a:solidFill>
                  <a:srgbClr val="FFC000"/>
                </a:solidFill>
              </a:rPr>
              <a:t/>
            </a:r>
            <a:br>
              <a:rPr lang="tr-TR" b="1" dirty="0" smtClean="0">
                <a:solidFill>
                  <a:srgbClr val="FFC000"/>
                </a:solidFill>
              </a:rPr>
            </a:br>
            <a:r>
              <a:rPr lang="tr-TR" b="1" dirty="0" smtClean="0">
                <a:solidFill>
                  <a:srgbClr val="FFC000"/>
                </a:solidFill>
              </a:rPr>
              <a:t>AİLEMİZİN </a:t>
            </a:r>
            <a:r>
              <a:rPr lang="tr-TR" b="1" dirty="0">
                <a:solidFill>
                  <a:srgbClr val="FFC000"/>
                </a:solidFill>
              </a:rPr>
              <a:t>YENİ ÜYESİNİ TANIYIN</a:t>
            </a:r>
            <a:br>
              <a:rPr lang="tr-TR" b="1" dirty="0">
                <a:solidFill>
                  <a:srgbClr val="FFC000"/>
                </a:solidFill>
              </a:rPr>
            </a:br>
            <a:r>
              <a:rPr lang="tr-TR" b="1" dirty="0" smtClean="0">
                <a:solidFill>
                  <a:srgbClr val="FFC000"/>
                </a:solidFill>
              </a:rPr>
              <a:t/>
            </a:r>
            <a:br>
              <a:rPr lang="tr-TR" b="1" dirty="0" smtClean="0">
                <a:solidFill>
                  <a:srgbClr val="FFC000"/>
                </a:solidFill>
              </a:rPr>
            </a:br>
            <a:endParaRPr lang="tr-TR" b="1" dirty="0">
              <a:solidFill>
                <a:srgbClr val="FFC000"/>
              </a:solidFill>
            </a:endParaRPr>
          </a:p>
        </p:txBody>
      </p:sp>
      <p:sp>
        <p:nvSpPr>
          <p:cNvPr id="3" name="İçerik Yer Tutucusu 2"/>
          <p:cNvSpPr>
            <a:spLocks noGrp="1"/>
          </p:cNvSpPr>
          <p:nvPr>
            <p:ph sz="half" idx="1"/>
          </p:nvPr>
        </p:nvSpPr>
        <p:spPr>
          <a:xfrm>
            <a:off x="235131" y="1356852"/>
            <a:ext cx="7615645" cy="4512241"/>
          </a:xfrm>
        </p:spPr>
        <p:txBody>
          <a:bodyPr>
            <a:normAutofit fontScale="92500" lnSpcReduction="10000"/>
          </a:bodyPr>
          <a:lstStyle/>
          <a:p>
            <a:r>
              <a:rPr lang="tr-TR" dirty="0" smtClean="0"/>
              <a:t>1</a:t>
            </a:r>
            <a:r>
              <a:rPr lang="tr-TR" sz="2200" dirty="0"/>
              <a:t>.  En az çocuğunuzu koruyacak kadar İnternet kullanmayı öğrenin.</a:t>
            </a:r>
          </a:p>
          <a:p>
            <a:endParaRPr lang="tr-TR" sz="2200" dirty="0"/>
          </a:p>
          <a:p>
            <a:r>
              <a:rPr lang="tr-TR" sz="2200" dirty="0"/>
              <a:t>2.  İnternet kullanımında yasaklayıcı değil, zaman açısından sınırlayıcı olun.</a:t>
            </a:r>
          </a:p>
          <a:p>
            <a:endParaRPr lang="tr-TR" sz="2200" dirty="0"/>
          </a:p>
          <a:p>
            <a:r>
              <a:rPr lang="tr-TR" sz="2200" dirty="0"/>
              <a:t>3.  İnternetin derslerini aksatmasına izin vermeyin.</a:t>
            </a:r>
          </a:p>
          <a:p>
            <a:endParaRPr lang="tr-TR" sz="2200" dirty="0"/>
          </a:p>
          <a:p>
            <a:r>
              <a:rPr lang="tr-TR" sz="2200" dirty="0"/>
              <a:t>4.  Diğer sosyal aktivitelere katılımını özendirin.</a:t>
            </a:r>
          </a:p>
          <a:p>
            <a:endParaRPr lang="tr-TR" sz="2200" dirty="0"/>
          </a:p>
          <a:p>
            <a:r>
              <a:rPr lang="tr-TR" sz="2200" dirty="0"/>
              <a:t>5.  İnternet sebebiyle sorumluluklarını yerine getirmemesine </a:t>
            </a:r>
            <a:r>
              <a:rPr lang="tr-TR" sz="2200" dirty="0" smtClean="0"/>
              <a:t>fırsat  vermeyin</a:t>
            </a:r>
            <a:r>
              <a:rPr lang="tr-TR" sz="2200" dirty="0"/>
              <a:t>.</a:t>
            </a:r>
          </a:p>
          <a:p>
            <a:endParaRPr lang="tr-TR" dirty="0"/>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0647" y="1160939"/>
            <a:ext cx="2844000" cy="34622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419469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286603"/>
            <a:ext cx="10058400" cy="775281"/>
          </a:xfrm>
        </p:spPr>
        <p:txBody>
          <a:bodyPr/>
          <a:lstStyle/>
          <a:p>
            <a:r>
              <a:rPr lang="tr-TR" b="1" dirty="0">
                <a:solidFill>
                  <a:srgbClr val="FFC000"/>
                </a:solidFill>
              </a:rPr>
              <a:t>OLASI TEHLİKELERİ ÖĞRENİN</a:t>
            </a:r>
          </a:p>
        </p:txBody>
      </p:sp>
      <p:sp>
        <p:nvSpPr>
          <p:cNvPr id="3" name="İçerik Yer Tutucusu 2"/>
          <p:cNvSpPr>
            <a:spLocks noGrp="1"/>
          </p:cNvSpPr>
          <p:nvPr>
            <p:ph sz="half" idx="1"/>
          </p:nvPr>
        </p:nvSpPr>
        <p:spPr>
          <a:xfrm>
            <a:off x="561703" y="1430594"/>
            <a:ext cx="7184571" cy="4746369"/>
          </a:xfrm>
        </p:spPr>
        <p:txBody>
          <a:bodyPr>
            <a:normAutofit/>
          </a:bodyPr>
          <a:lstStyle/>
          <a:p>
            <a:r>
              <a:rPr lang="tr-TR" sz="2400" dirty="0"/>
              <a:t>1. Tanımadıkları kişilerle arkadaşlık</a:t>
            </a:r>
          </a:p>
          <a:p>
            <a:endParaRPr lang="tr-TR" sz="2400" dirty="0"/>
          </a:p>
          <a:p>
            <a:r>
              <a:rPr lang="tr-TR" sz="2400" dirty="0"/>
              <a:t>2. Aşırı kullanımın sebep olduğu internet bağımlılığı</a:t>
            </a:r>
          </a:p>
          <a:p>
            <a:endParaRPr lang="tr-TR" sz="2400" dirty="0"/>
          </a:p>
          <a:p>
            <a:r>
              <a:rPr lang="tr-TR" sz="2400" dirty="0"/>
              <a:t>3. Fiziki sağlık sorunları</a:t>
            </a:r>
          </a:p>
          <a:p>
            <a:endParaRPr lang="tr-TR" sz="2400" dirty="0"/>
          </a:p>
          <a:p>
            <a:r>
              <a:rPr lang="tr-TR" sz="2400" dirty="0"/>
              <a:t>4. Öfke, şiddet ve yalnızlık gibi psikolojik sorunlar</a:t>
            </a:r>
          </a:p>
          <a:p>
            <a:endParaRPr lang="tr-TR" sz="2400" dirty="0"/>
          </a:p>
          <a:p>
            <a:r>
              <a:rPr lang="tr-TR" sz="2400" dirty="0"/>
              <a:t>5. Şiddet ve müstehcen içerikli görüntüler</a:t>
            </a:r>
          </a:p>
          <a:p>
            <a:endParaRPr lang="tr-TR" sz="2400" dirty="0"/>
          </a:p>
          <a:p>
            <a:endParaRPr lang="tr-TR" sz="2400" dirty="0"/>
          </a:p>
        </p:txBody>
      </p:sp>
      <p:pic>
        <p:nvPicPr>
          <p:cNvPr id="5" name="İçerik Yer Tutucus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572605" y="286603"/>
            <a:ext cx="3492000" cy="3187061"/>
          </a:xfrm>
          <a:prstGeom prst="ellipse">
            <a:avLst/>
          </a:prstGeom>
          <a:ln>
            <a:noFill/>
          </a:ln>
          <a:effectLst>
            <a:softEdge rad="112500"/>
          </a:effectLst>
        </p:spPr>
      </p:pic>
    </p:spTree>
    <p:extLst>
      <p:ext uri="{BB962C8B-B14F-4D97-AF65-F5344CB8AC3E}">
        <p14:creationId xmlns:p14="http://schemas.microsoft.com/office/powerpoint/2010/main" val="10218128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286603"/>
            <a:ext cx="10058400" cy="849023"/>
          </a:xfrm>
        </p:spPr>
        <p:txBody>
          <a:bodyPr/>
          <a:lstStyle/>
          <a:p>
            <a:r>
              <a:rPr lang="tr-TR" b="1" dirty="0">
                <a:solidFill>
                  <a:srgbClr val="FFC000"/>
                </a:solidFill>
              </a:rPr>
              <a:t>BİLMELERİ GEREKENLERİ ÖĞRETİN</a:t>
            </a:r>
          </a:p>
        </p:txBody>
      </p:sp>
      <p:sp>
        <p:nvSpPr>
          <p:cNvPr id="3" name="İçerik Yer Tutucusu 2"/>
          <p:cNvSpPr>
            <a:spLocks noGrp="1"/>
          </p:cNvSpPr>
          <p:nvPr>
            <p:ph sz="half" idx="1"/>
          </p:nvPr>
        </p:nvSpPr>
        <p:spPr>
          <a:xfrm>
            <a:off x="222069" y="1825625"/>
            <a:ext cx="7053942" cy="4351338"/>
          </a:xfrm>
        </p:spPr>
        <p:txBody>
          <a:bodyPr>
            <a:normAutofit lnSpcReduction="10000"/>
          </a:bodyPr>
          <a:lstStyle/>
          <a:p>
            <a:r>
              <a:rPr lang="tr-TR" b="1" dirty="0"/>
              <a:t>1. İnternette tanımadıkları kişilerden gelen arkadaşlık tekliflerine hayır demeyi</a:t>
            </a:r>
          </a:p>
          <a:p>
            <a:endParaRPr lang="tr-TR" b="1" dirty="0"/>
          </a:p>
          <a:p>
            <a:r>
              <a:rPr lang="tr-TR" b="1" dirty="0"/>
              <a:t>2. Hoşlanmadıkları bir durumu sizinle paylaşmaları gerektiğini</a:t>
            </a:r>
          </a:p>
          <a:p>
            <a:endParaRPr lang="tr-TR" b="1" dirty="0"/>
          </a:p>
          <a:p>
            <a:r>
              <a:rPr lang="tr-TR" b="1" dirty="0"/>
              <a:t>3. İnternet üzerinden gelen cazip, fakat aldatıcı teklifleri reddetmeyi</a:t>
            </a:r>
          </a:p>
          <a:p>
            <a:endParaRPr lang="tr-TR" b="1" dirty="0"/>
          </a:p>
          <a:p>
            <a:r>
              <a:rPr lang="tr-TR" b="1" dirty="0"/>
              <a:t>4. İnternetin gerçek hayattan çok farklı olduğunu</a:t>
            </a:r>
          </a:p>
          <a:p>
            <a:endParaRPr lang="tr-TR" b="1" dirty="0"/>
          </a:p>
          <a:p>
            <a:r>
              <a:rPr lang="tr-TR" b="1" dirty="0"/>
              <a:t>5. Hayatın sadece İnternetten ibaret olmadığını</a:t>
            </a:r>
          </a:p>
          <a:p>
            <a:endParaRPr lang="tr-TR" b="1" dirty="0"/>
          </a:p>
        </p:txBody>
      </p:sp>
      <p:pic>
        <p:nvPicPr>
          <p:cNvPr id="6" name="İçerik Yer Tutucusu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8133422" y="2617256"/>
            <a:ext cx="3600000" cy="276807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036407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286603"/>
            <a:ext cx="10058400" cy="863771"/>
          </a:xfrm>
        </p:spPr>
        <p:txBody>
          <a:bodyPr/>
          <a:lstStyle/>
          <a:p>
            <a:pPr algn="ctr"/>
            <a:r>
              <a:rPr lang="tr-TR" b="1" dirty="0">
                <a:solidFill>
                  <a:srgbClr val="FFC000"/>
                </a:solidFill>
              </a:rPr>
              <a:t>ÖNCE SİZ ÖRNEK OLUN</a:t>
            </a:r>
          </a:p>
        </p:txBody>
      </p:sp>
      <p:sp>
        <p:nvSpPr>
          <p:cNvPr id="3" name="İçerik Yer Tutucusu 2"/>
          <p:cNvSpPr>
            <a:spLocks noGrp="1"/>
          </p:cNvSpPr>
          <p:nvPr>
            <p:ph sz="half" idx="1"/>
          </p:nvPr>
        </p:nvSpPr>
        <p:spPr>
          <a:xfrm>
            <a:off x="313509" y="1342103"/>
            <a:ext cx="6688182" cy="4834860"/>
          </a:xfrm>
        </p:spPr>
        <p:txBody>
          <a:bodyPr>
            <a:normAutofit/>
          </a:bodyPr>
          <a:lstStyle/>
          <a:p>
            <a:r>
              <a:rPr lang="tr-TR" dirty="0"/>
              <a:t>1. İnternet kuralları belirleyin ve bunlara önce siz uyun.</a:t>
            </a:r>
          </a:p>
          <a:p>
            <a:endParaRPr lang="tr-TR" dirty="0"/>
          </a:p>
          <a:p>
            <a:r>
              <a:rPr lang="tr-TR" dirty="0"/>
              <a:t>2. Çocuklarınızla aranızda aile sözleşmesi imzalayın ve uygulayın. Örnek sözleşme.</a:t>
            </a:r>
          </a:p>
          <a:p>
            <a:endParaRPr lang="tr-TR" dirty="0"/>
          </a:p>
          <a:p>
            <a:r>
              <a:rPr lang="tr-TR" dirty="0"/>
              <a:t>3. Belirlediğiniz İnternet kullanım zamanına siz de riayet edin.</a:t>
            </a:r>
          </a:p>
          <a:p>
            <a:endParaRPr lang="tr-TR" dirty="0"/>
          </a:p>
          <a:p>
            <a:r>
              <a:rPr lang="tr-TR" dirty="0"/>
              <a:t>4. İnternet dışında aile içi aktiviteler düzenleyin.</a:t>
            </a:r>
          </a:p>
          <a:p>
            <a:endParaRPr lang="tr-TR" dirty="0"/>
          </a:p>
          <a:p>
            <a:r>
              <a:rPr lang="tr-TR" dirty="0"/>
              <a:t>5. Çocuğunuzun en iyi ve en güvenilir arkadaşı siz olun.</a:t>
            </a:r>
          </a:p>
          <a:p>
            <a:endParaRPr lang="tr-TR" dirty="0"/>
          </a:p>
        </p:txBody>
      </p:sp>
      <p:pic>
        <p:nvPicPr>
          <p:cNvPr id="5" name="İçerik Yer Tutucus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811064" y="3313143"/>
            <a:ext cx="4104000" cy="21556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037858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2069" y="103240"/>
            <a:ext cx="10933611" cy="648928"/>
          </a:xfrm>
        </p:spPr>
        <p:txBody>
          <a:bodyPr>
            <a:normAutofit/>
          </a:bodyPr>
          <a:lstStyle/>
          <a:p>
            <a:r>
              <a:rPr lang="tr-TR" sz="4000" b="1" dirty="0">
                <a:solidFill>
                  <a:srgbClr val="FFC000"/>
                </a:solidFill>
              </a:rPr>
              <a:t>SOSYAL AĞLARA DİKKAT EDİN</a:t>
            </a:r>
          </a:p>
        </p:txBody>
      </p:sp>
      <p:sp>
        <p:nvSpPr>
          <p:cNvPr id="3" name="İçerik Yer Tutucusu 2"/>
          <p:cNvSpPr>
            <a:spLocks noGrp="1"/>
          </p:cNvSpPr>
          <p:nvPr>
            <p:ph sz="half" idx="1"/>
          </p:nvPr>
        </p:nvSpPr>
        <p:spPr>
          <a:xfrm>
            <a:off x="222069" y="1017639"/>
            <a:ext cx="7798525" cy="4070556"/>
          </a:xfrm>
        </p:spPr>
        <p:txBody>
          <a:bodyPr>
            <a:noAutofit/>
          </a:bodyPr>
          <a:lstStyle/>
          <a:p>
            <a:pPr algn="just">
              <a:lnSpc>
                <a:spcPct val="150000"/>
              </a:lnSpc>
            </a:pPr>
            <a:r>
              <a:rPr lang="tr-TR" sz="1600" b="1" dirty="0"/>
              <a:t>1. </a:t>
            </a:r>
            <a:r>
              <a:rPr lang="tr-TR" sz="2400" b="1" dirty="0"/>
              <a:t>Çocuğunuz bu sitelere (</a:t>
            </a:r>
            <a:r>
              <a:rPr lang="tr-TR" sz="2400" b="1" dirty="0" err="1"/>
              <a:t>örn</a:t>
            </a:r>
            <a:r>
              <a:rPr lang="tr-TR" sz="2400" b="1" dirty="0"/>
              <a:t>. </a:t>
            </a:r>
            <a:r>
              <a:rPr lang="tr-TR" sz="2400" b="1" dirty="0" err="1"/>
              <a:t>facebook</a:t>
            </a:r>
            <a:r>
              <a:rPr lang="tr-TR" sz="2400" b="1" dirty="0"/>
              <a:t>) üye ise, sizde üye olup onun arkadaşı olun</a:t>
            </a:r>
            <a:r>
              <a:rPr lang="tr-TR" sz="2400" b="1" dirty="0" smtClean="0"/>
              <a:t>.</a:t>
            </a:r>
            <a:endParaRPr lang="tr-TR" sz="2400" b="1" dirty="0"/>
          </a:p>
          <a:p>
            <a:pPr algn="just">
              <a:lnSpc>
                <a:spcPct val="150000"/>
              </a:lnSpc>
            </a:pPr>
            <a:r>
              <a:rPr lang="tr-TR" sz="2400" b="1" dirty="0"/>
              <a:t>2. Profillerindeki gizlilik ayarlarını yapmasını sağlayın</a:t>
            </a:r>
            <a:r>
              <a:rPr lang="tr-TR" sz="2400" b="1" dirty="0" smtClean="0"/>
              <a:t>.</a:t>
            </a:r>
            <a:endParaRPr lang="tr-TR" sz="2400" b="1" dirty="0"/>
          </a:p>
          <a:p>
            <a:pPr algn="just">
              <a:lnSpc>
                <a:spcPct val="150000"/>
              </a:lnSpc>
            </a:pPr>
            <a:r>
              <a:rPr lang="tr-TR" sz="2400" b="1" dirty="0"/>
              <a:t>3. Tam isim, adres, telefon, okul, özel fotoğraflarını paylaşmamasını söyleyin</a:t>
            </a:r>
            <a:r>
              <a:rPr lang="tr-TR" sz="2400" b="1" dirty="0" smtClean="0"/>
              <a:t>.</a:t>
            </a:r>
            <a:endParaRPr lang="tr-TR" sz="2400" b="1" dirty="0"/>
          </a:p>
          <a:p>
            <a:pPr algn="just">
              <a:lnSpc>
                <a:spcPct val="150000"/>
              </a:lnSpc>
            </a:pPr>
            <a:r>
              <a:rPr lang="tr-TR" sz="2400" b="1" dirty="0"/>
              <a:t>4. Tanımadıkları kişileri arkadaş listelerine eklememelerini söyleyin</a:t>
            </a:r>
            <a:r>
              <a:rPr lang="tr-TR" sz="2400" b="1" dirty="0" smtClean="0"/>
              <a:t>.</a:t>
            </a:r>
            <a:endParaRPr lang="tr-TR" sz="2400" b="1" dirty="0"/>
          </a:p>
          <a:p>
            <a:pPr algn="just">
              <a:lnSpc>
                <a:spcPct val="150000"/>
              </a:lnSpc>
            </a:pPr>
            <a:r>
              <a:rPr lang="tr-TR" sz="2400" b="1" dirty="0"/>
              <a:t>5. Arkadaşı olarak kimlerle arkadaşlık ettiğini aralıklarla kontrol edin.</a:t>
            </a:r>
          </a:p>
          <a:p>
            <a:pPr algn="just">
              <a:lnSpc>
                <a:spcPct val="150000"/>
              </a:lnSpc>
            </a:pPr>
            <a:endParaRPr lang="tr-TR" sz="1000" b="1" dirty="0"/>
          </a:p>
          <a:p>
            <a:pPr marL="0" indent="0" algn="just">
              <a:lnSpc>
                <a:spcPct val="150000"/>
              </a:lnSpc>
              <a:buNone/>
            </a:pPr>
            <a:r>
              <a:rPr lang="tr-TR" sz="1000" b="1" dirty="0"/>
              <a:t> </a:t>
            </a:r>
          </a:p>
          <a:p>
            <a:pPr algn="just">
              <a:lnSpc>
                <a:spcPct val="150000"/>
              </a:lnSpc>
            </a:pPr>
            <a:endParaRPr lang="tr-TR" sz="1000" b="1" dirty="0"/>
          </a:p>
          <a:p>
            <a:pPr algn="just">
              <a:lnSpc>
                <a:spcPct val="150000"/>
              </a:lnSpc>
            </a:pPr>
            <a:endParaRPr lang="tr-TR" sz="1000" b="1" dirty="0"/>
          </a:p>
        </p:txBody>
      </p:sp>
      <p:pic>
        <p:nvPicPr>
          <p:cNvPr id="5" name="İçerik Yer Tutucus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219427" y="2369278"/>
            <a:ext cx="2664000" cy="20633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90253625"/>
      </p:ext>
    </p:extLst>
  </p:cSld>
  <p:clrMapOvr>
    <a:masterClrMapping/>
  </p:clrMapOvr>
  <p:timing>
    <p:tnLst>
      <p:par>
        <p:cTn id="1" dur="indefinite" restart="never" nodeType="tmRoot"/>
      </p:par>
    </p:tnLst>
  </p:timing>
</p:sld>
</file>

<file path=ppt/theme/theme1.xml><?xml version="1.0" encoding="utf-8"?>
<a:theme xmlns:a="http://schemas.openxmlformats.org/drawingml/2006/main" name="Geçmişe bakış">
  <a:themeElements>
    <a:clrScheme name="Geçmişe bakış">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E3DA18C2-75F1-4980-A5F0-165F6F71DE6D}"/>
    </a:ext>
  </a:extLst>
</a:theme>
</file>

<file path=docProps/app.xml><?xml version="1.0" encoding="utf-8"?>
<Properties xmlns="http://schemas.openxmlformats.org/officeDocument/2006/extended-properties" xmlns:vt="http://schemas.openxmlformats.org/officeDocument/2006/docPropsVTypes">
  <Template>Retrospect</Template>
  <TotalTime>304</TotalTime>
  <Words>538</Words>
  <Application>Microsoft Office PowerPoint</Application>
  <PresentationFormat>Geniş ekran</PresentationFormat>
  <Paragraphs>109</Paragraphs>
  <Slides>21</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21</vt:i4>
      </vt:variant>
    </vt:vector>
  </HeadingPairs>
  <TitlesOfParts>
    <vt:vector size="25" baseType="lpstr">
      <vt:lpstr>Calibri</vt:lpstr>
      <vt:lpstr>Calibri Light</vt:lpstr>
      <vt:lpstr>Wingdings</vt:lpstr>
      <vt:lpstr>Geçmişe bakış</vt:lpstr>
      <vt:lpstr>SİBER GÜVENLİK ÖNLEMLERİ</vt:lpstr>
      <vt:lpstr>İnternetin Çocuklara Olumlu Etkileri</vt:lpstr>
      <vt:lpstr>İnternetin Çocuklara Olumsuz Etkileri</vt:lpstr>
      <vt:lpstr>İnternetin Çocuklara Olumsuz Etkileri</vt:lpstr>
      <vt:lpstr>Ailelere Tavsiyeler          AİLEMİZİN YENİ ÜYESİNİ TANIYIN  </vt:lpstr>
      <vt:lpstr>OLASI TEHLİKELERİ ÖĞRENİN</vt:lpstr>
      <vt:lpstr>BİLMELERİ GEREKENLERİ ÖĞRETİN</vt:lpstr>
      <vt:lpstr>ÖNCE SİZ ÖRNEK OLUN</vt:lpstr>
      <vt:lpstr>SOSYAL AĞLARA DİKKAT EDİN</vt:lpstr>
      <vt:lpstr>Profillerde Neler Var?</vt:lpstr>
      <vt:lpstr> Aile Profili </vt:lpstr>
      <vt:lpstr>PowerPoint Sunusu</vt:lpstr>
      <vt:lpstr>Çocuğunuza Siber Zorbalık Yapılıyorsa</vt:lpstr>
      <vt:lpstr>Çocuğunuza Siber Zorbalık Yapılıyorsa</vt:lpstr>
      <vt:lpstr>SİBER GÜVENLİK ÖNLEMLERİ</vt:lpstr>
      <vt:lpstr>Önemli Verilerinizi Yedekleyin</vt:lpstr>
      <vt:lpstr>Bilgisayarınızın ve Telefonunuzun Ekranı Size Özeldir, Paylaşmayın</vt:lpstr>
      <vt:lpstr>Güncellemeleri İhmal Etmeyin</vt:lpstr>
      <vt:lpstr>Güvenli Olmayan Sitelerden Alışveriş Yapmayın</vt:lpstr>
      <vt:lpstr>Tüm Dijital Dünyanızı Tek Bir Parola ile Yönetmeyin</vt:lpstr>
      <vt:lpstr>Kaynakça</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ronaldinho424</dc:creator>
  <cp:lastModifiedBy>ronaldinho424</cp:lastModifiedBy>
  <cp:revision>35</cp:revision>
  <dcterms:created xsi:type="dcterms:W3CDTF">2022-01-05T11:43:05Z</dcterms:created>
  <dcterms:modified xsi:type="dcterms:W3CDTF">2022-01-10T08:56:06Z</dcterms:modified>
</cp:coreProperties>
</file>