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5" r:id="rId2"/>
    <p:sldId id="265" r:id="rId3"/>
    <p:sldId id="262" r:id="rId4"/>
    <p:sldId id="263" r:id="rId5"/>
    <p:sldId id="264" r:id="rId6"/>
    <p:sldId id="256" r:id="rId7"/>
    <p:sldId id="257" r:id="rId8"/>
    <p:sldId id="258" r:id="rId9"/>
    <p:sldId id="259" r:id="rId10"/>
    <p:sldId id="260" r:id="rId11"/>
    <p:sldId id="261" r:id="rId12"/>
    <p:sldId id="266" r:id="rId13"/>
    <p:sldId id="276"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8113356-85A8-436C-8E3F-64CB43E0CE59}" type="datetimeFigureOut">
              <a:rPr lang="tr-TR" smtClean="0"/>
              <a:t>6.1.2022</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870257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8113356-85A8-436C-8E3F-64CB43E0CE59}" type="datetimeFigureOut">
              <a:rPr lang="tr-TR" smtClean="0"/>
              <a:t>6.1.2022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33754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8113356-85A8-436C-8E3F-64CB43E0CE59}" type="datetimeFigureOut">
              <a:rPr lang="tr-TR" smtClean="0"/>
              <a:t>6.1.2022</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3892415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8113356-85A8-436C-8E3F-64CB43E0CE59}" type="datetimeFigureOut">
              <a:rPr lang="tr-TR" smtClean="0"/>
              <a:t>6.1.2022</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E571AA3E-2419-4FF3-BC95-B74FFBADB399}" type="slidenum">
              <a:rPr lang="tr-TR" smtClean="0"/>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9342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8113356-85A8-436C-8E3F-64CB43E0CE59}" type="datetimeFigureOut">
              <a:rPr lang="tr-TR" smtClean="0"/>
              <a:t>6.1.2022</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1936498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B8113356-85A8-436C-8E3F-64CB43E0CE59}" type="datetimeFigureOut">
              <a:rPr lang="tr-TR" smtClean="0"/>
              <a:t>6.1.2022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3196718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B8113356-85A8-436C-8E3F-64CB43E0CE59}" type="datetimeFigureOut">
              <a:rPr lang="tr-TR" smtClean="0"/>
              <a:t>6.1.2022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1352112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8113356-85A8-436C-8E3F-64CB43E0CE59}" type="datetimeFigureOut">
              <a:rPr lang="tr-TR" smtClean="0"/>
              <a:t>6.1.2022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636061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8113356-85A8-436C-8E3F-64CB43E0CE59}" type="datetimeFigureOut">
              <a:rPr lang="tr-TR" smtClean="0"/>
              <a:t>6.1.2022</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153658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8113356-85A8-436C-8E3F-64CB43E0CE59}" type="datetimeFigureOut">
              <a:rPr lang="tr-TR" smtClean="0"/>
              <a:t>6.1.2022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83599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8113356-85A8-436C-8E3F-64CB43E0CE59}" type="datetimeFigureOut">
              <a:rPr lang="tr-TR" smtClean="0"/>
              <a:t>6.1.2022</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31507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8113356-85A8-436C-8E3F-64CB43E0CE59}" type="datetimeFigureOut">
              <a:rPr lang="tr-TR" smtClean="0"/>
              <a:t>6.1.2022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249237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8113356-85A8-436C-8E3F-64CB43E0CE59}" type="datetimeFigureOut">
              <a:rPr lang="tr-TR" smtClean="0"/>
              <a:t>6.1.2022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330920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8113356-85A8-436C-8E3F-64CB43E0CE59}" type="datetimeFigureOut">
              <a:rPr lang="tr-TR" smtClean="0"/>
              <a:t>6.1.2022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104102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13356-85A8-436C-8E3F-64CB43E0CE59}" type="datetimeFigureOut">
              <a:rPr lang="tr-TR" smtClean="0"/>
              <a:t>6.1.2022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292083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8113356-85A8-436C-8E3F-64CB43E0CE59}" type="datetimeFigureOut">
              <a:rPr lang="tr-TR" smtClean="0"/>
              <a:t>6.1.2022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337779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8113356-85A8-436C-8E3F-64CB43E0CE59}" type="datetimeFigureOut">
              <a:rPr lang="tr-TR" smtClean="0"/>
              <a:t>6.1.2022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71AA3E-2419-4FF3-BC95-B74FFBADB399}" type="slidenum">
              <a:rPr lang="tr-TR" smtClean="0"/>
              <a:t>‹#›</a:t>
            </a:fld>
            <a:endParaRPr lang="tr-TR"/>
          </a:p>
        </p:txBody>
      </p:sp>
    </p:spTree>
    <p:extLst>
      <p:ext uri="{BB962C8B-B14F-4D97-AF65-F5344CB8AC3E}">
        <p14:creationId xmlns:p14="http://schemas.microsoft.com/office/powerpoint/2010/main" val="50451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8113356-85A8-436C-8E3F-64CB43E0CE59}" type="datetimeFigureOut">
              <a:rPr lang="tr-TR" smtClean="0"/>
              <a:t>6.1.2022</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71AA3E-2419-4FF3-BC95-B74FFBADB399}" type="slidenum">
              <a:rPr lang="tr-TR" smtClean="0"/>
              <a:t>‹#›</a:t>
            </a:fld>
            <a:endParaRPr lang="tr-TR"/>
          </a:p>
        </p:txBody>
      </p:sp>
    </p:spTree>
    <p:extLst>
      <p:ext uri="{BB962C8B-B14F-4D97-AF65-F5344CB8AC3E}">
        <p14:creationId xmlns:p14="http://schemas.microsoft.com/office/powerpoint/2010/main" val="3906482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25810" t="2746" r="26543" b="-587"/>
          <a:stretch/>
        </p:blipFill>
        <p:spPr>
          <a:xfrm>
            <a:off x="6024283" y="504264"/>
            <a:ext cx="6024282" cy="5849471"/>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06" y="504264"/>
            <a:ext cx="5661211" cy="5849472"/>
          </a:xfrm>
          <a:prstGeom prst="rect">
            <a:avLst/>
          </a:prstGeom>
        </p:spPr>
      </p:pic>
    </p:spTree>
    <p:extLst>
      <p:ext uri="{BB962C8B-B14F-4D97-AF65-F5344CB8AC3E}">
        <p14:creationId xmlns:p14="http://schemas.microsoft.com/office/powerpoint/2010/main" val="20221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92D050"/>
                </a:solidFill>
              </a:rPr>
              <a:t>GELECEKTEN BEKLENTİLERİM NELER</a:t>
            </a:r>
            <a:endParaRPr lang="tr-TR" b="1" dirty="0">
              <a:solidFill>
                <a:srgbClr val="92D050"/>
              </a:solidFill>
            </a:endParaRPr>
          </a:p>
        </p:txBody>
      </p:sp>
      <p:sp>
        <p:nvSpPr>
          <p:cNvPr id="3" name="İçerik Yer Tutucusu 2"/>
          <p:cNvSpPr>
            <a:spLocks noGrp="1"/>
          </p:cNvSpPr>
          <p:nvPr>
            <p:ph idx="1"/>
          </p:nvPr>
        </p:nvSpPr>
        <p:spPr/>
        <p:txBody>
          <a:bodyPr>
            <a:normAutofit/>
          </a:bodyPr>
          <a:lstStyle/>
          <a:p>
            <a:pPr>
              <a:lnSpc>
                <a:spcPct val="150000"/>
              </a:lnSpc>
            </a:pPr>
            <a:r>
              <a:rPr lang="tr-TR" dirty="0" smtClean="0"/>
              <a:t>Geleceğe dair planlama yaparken meslek hayatının nasıl getirileri</a:t>
            </a:r>
          </a:p>
          <a:p>
            <a:pPr marL="0" indent="0">
              <a:lnSpc>
                <a:spcPct val="150000"/>
              </a:lnSpc>
              <a:buNone/>
            </a:pPr>
            <a:r>
              <a:rPr lang="tr-TR" dirty="0" smtClean="0"/>
              <a:t> olması gerektiği de bir ölçü olabilir. Kişinin, iş hayatına dair maddi bir beklentisi elbette olacaktır. Ancak tek kriter bu olmamalıdır. Kendini sürekli geliştirmek, bilgi birikimini arttırmak ve bu birikimi güncel tutmak alternatif beklentiler olarak kabul edilebilir. İş güvenliği olan bir pozisyonda çalışmak ya da içinde yaşadığı topluma hizmet etmek gibi değerler de göz önünde bulundurulabilir.</a:t>
            </a:r>
            <a:endParaRPr lang="tr-TR" dirty="0"/>
          </a:p>
        </p:txBody>
      </p:sp>
    </p:spTree>
    <p:extLst>
      <p:ext uri="{BB962C8B-B14F-4D97-AF65-F5344CB8AC3E}">
        <p14:creationId xmlns:p14="http://schemas.microsoft.com/office/powerpoint/2010/main" val="182709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C000"/>
                </a:solidFill>
              </a:rPr>
              <a:t>Güçlü Ve Zayıf Yönlerim Neler?</a:t>
            </a:r>
            <a:endParaRPr lang="tr-TR" b="1" dirty="0">
              <a:solidFill>
                <a:srgbClr val="FFC000"/>
              </a:solidFill>
            </a:endParaRPr>
          </a:p>
        </p:txBody>
      </p:sp>
      <p:sp>
        <p:nvSpPr>
          <p:cNvPr id="3" name="İçerik Yer Tutucusu 2"/>
          <p:cNvSpPr>
            <a:spLocks noGrp="1"/>
          </p:cNvSpPr>
          <p:nvPr>
            <p:ph idx="1"/>
          </p:nvPr>
        </p:nvSpPr>
        <p:spPr/>
        <p:txBody>
          <a:bodyPr>
            <a:normAutofit fontScale="92500" lnSpcReduction="20000"/>
          </a:bodyPr>
          <a:lstStyle/>
          <a:p>
            <a:pPr algn="just">
              <a:lnSpc>
                <a:spcPct val="150000"/>
              </a:lnSpc>
            </a:pPr>
            <a:r>
              <a:rPr lang="tr-TR" dirty="0" smtClean="0"/>
              <a:t>Önemli bir diğer husus olan güçlü ve zayıf olduğunuz yönlerin tespit edilmesi, kişisel gelişiminizi ve dolayısıyla kariyer planlamanızı doğrudan  etkileyecektir. Güçlü yönleri ortaya çıkarabilmek veya bu yönlerin değerlendirilebileceği alanlara yönelmek, kişisel gelişiminize ve çalışma hayatınıza olumlu etkide bulunacaktır. Diğer taraftan zayıf yönleri gözlem altında tutmak, her fırsatta onları geliştirebilmeniz için zemin hazırlayacaktır. </a:t>
            </a:r>
            <a:endParaRPr lang="tr-TR" dirty="0" smtClean="0"/>
          </a:p>
          <a:p>
            <a:pPr algn="just">
              <a:lnSpc>
                <a:spcPct val="150000"/>
              </a:lnSpc>
            </a:pPr>
            <a:r>
              <a:rPr lang="tr-TR" dirty="0" smtClean="0"/>
              <a:t>Çalışma </a:t>
            </a:r>
            <a:r>
              <a:rPr lang="tr-TR" dirty="0" smtClean="0"/>
              <a:t>disiplinine sahip olmak, insanlarla başarılı iletişim kurabilmek, kriz yönetimindeki manevra kabiliyeti gibi hususlar eğitim ve iş hayatınızı kolaylaştırabilecek güçlü özellikler olarak örneklendirilebilir.</a:t>
            </a:r>
            <a:endParaRPr lang="tr-TR" dirty="0"/>
          </a:p>
        </p:txBody>
      </p:sp>
    </p:spTree>
    <p:extLst>
      <p:ext uri="{BB962C8B-B14F-4D97-AF65-F5344CB8AC3E}">
        <p14:creationId xmlns:p14="http://schemas.microsoft.com/office/powerpoint/2010/main" val="1895352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C000"/>
                </a:solidFill>
              </a:rPr>
              <a:t>Meslek Nedir?</a:t>
            </a:r>
            <a:endParaRPr lang="tr-TR" b="1" dirty="0">
              <a:solidFill>
                <a:srgbClr val="FFC000"/>
              </a:solidFill>
            </a:endParaRPr>
          </a:p>
        </p:txBody>
      </p:sp>
      <p:sp>
        <p:nvSpPr>
          <p:cNvPr id="3" name="İçerik Yer Tutucusu 2"/>
          <p:cNvSpPr>
            <a:spLocks noGrp="1"/>
          </p:cNvSpPr>
          <p:nvPr>
            <p:ph idx="1"/>
          </p:nvPr>
        </p:nvSpPr>
        <p:spPr/>
        <p:txBody>
          <a:bodyPr>
            <a:normAutofit lnSpcReduction="10000"/>
          </a:bodyPr>
          <a:lstStyle/>
          <a:p>
            <a:pPr>
              <a:lnSpc>
                <a:spcPct val="150000"/>
              </a:lnSpc>
            </a:pPr>
            <a:endParaRPr lang="tr-TR" dirty="0" smtClean="0"/>
          </a:p>
          <a:p>
            <a:pPr>
              <a:lnSpc>
                <a:spcPct val="150000"/>
              </a:lnSpc>
            </a:pPr>
            <a:r>
              <a:rPr lang="tr-TR" dirty="0" smtClean="0"/>
              <a:t>Peki nedir bu meslek? Meslek, bir kimsenin hayatını kazanmak için yaptığı, kuralları toplum tarafından belirlenmiş ve belli bir eğitimle kazanılan bilgi ve becerilere dayalı etkinlikler bütünüdür. Oysa günümüzde “meslek seçimi” yerine “kariyer gelişimi” kavramı üzerinde durulmaktadır. Kariyer kavramı, meslek öncesinde, mesleğin icrası sırasında, meslek sonrası görevlerinde, boş zaman etkinliklerini ve toplumda üstlenilen diğer rolleri de içeren geniş bir kavramdır.</a:t>
            </a:r>
            <a:endParaRPr lang="tr-TR" dirty="0"/>
          </a:p>
        </p:txBody>
      </p:sp>
    </p:spTree>
    <p:extLst>
      <p:ext uri="{BB962C8B-B14F-4D97-AF65-F5344CB8AC3E}">
        <p14:creationId xmlns:p14="http://schemas.microsoft.com/office/powerpoint/2010/main" val="3269765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1" y="339634"/>
            <a:ext cx="11168742" cy="6152605"/>
          </a:xfrm>
        </p:spPr>
      </p:pic>
    </p:spTree>
    <p:extLst>
      <p:ext uri="{BB962C8B-B14F-4D97-AF65-F5344CB8AC3E}">
        <p14:creationId xmlns:p14="http://schemas.microsoft.com/office/powerpoint/2010/main" val="911065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92D050"/>
                </a:solidFill>
              </a:rPr>
              <a:t>Meslek Seçim</a:t>
            </a:r>
            <a:r>
              <a:rPr lang="tr-TR" dirty="0" smtClean="0"/>
              <a:t>i</a:t>
            </a:r>
            <a:endParaRPr lang="tr-TR" dirty="0"/>
          </a:p>
        </p:txBody>
      </p:sp>
      <p:sp>
        <p:nvSpPr>
          <p:cNvPr id="3" name="İçerik Yer Tutucusu 2"/>
          <p:cNvSpPr>
            <a:spLocks noGrp="1"/>
          </p:cNvSpPr>
          <p:nvPr>
            <p:ph idx="1"/>
          </p:nvPr>
        </p:nvSpPr>
        <p:spPr/>
        <p:txBody>
          <a:bodyPr/>
          <a:lstStyle/>
          <a:p>
            <a:r>
              <a:rPr lang="tr-TR" dirty="0" smtClean="0"/>
              <a:t>MESLEK SEÇMEK=HAYAT BİÇİMİNİ SEÇMEKTİR!</a:t>
            </a:r>
          </a:p>
          <a:p>
            <a:r>
              <a:rPr lang="tr-TR" dirty="0" smtClean="0"/>
              <a:t>Meslek seçimi kişinin yaşamında vermiş olduğu en önemli kararlardan biridir.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177" y="3086100"/>
            <a:ext cx="7589520" cy="3269744"/>
          </a:xfrm>
          <a:prstGeom prst="rect">
            <a:avLst/>
          </a:prstGeom>
        </p:spPr>
      </p:pic>
    </p:spTree>
    <p:extLst>
      <p:ext uri="{BB962C8B-B14F-4D97-AF65-F5344CB8AC3E}">
        <p14:creationId xmlns:p14="http://schemas.microsoft.com/office/powerpoint/2010/main" val="330914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92D050"/>
                </a:solidFill>
              </a:rPr>
              <a:t>Seçilen Meslek Yaşamda Neleri Etkiler </a:t>
            </a:r>
            <a:endParaRPr lang="tr-TR" b="1" dirty="0">
              <a:solidFill>
                <a:srgbClr val="92D050"/>
              </a:solidFill>
            </a:endParaRPr>
          </a:p>
        </p:txBody>
      </p:sp>
      <p:sp>
        <p:nvSpPr>
          <p:cNvPr id="3" name="İçerik Yer Tutucusu 2"/>
          <p:cNvSpPr>
            <a:spLocks noGrp="1"/>
          </p:cNvSpPr>
          <p:nvPr>
            <p:ph idx="1"/>
          </p:nvPr>
        </p:nvSpPr>
        <p:spPr>
          <a:xfrm>
            <a:off x="685800" y="2659117"/>
            <a:ext cx="10820400" cy="3559568"/>
          </a:xfrm>
        </p:spPr>
        <p:txBody>
          <a:bodyPr/>
          <a:lstStyle/>
          <a:p>
            <a:r>
              <a:rPr lang="tr-TR" dirty="0" smtClean="0"/>
              <a:t>Gelir düzeyi, çalışma ve dinlenme sürelerini</a:t>
            </a:r>
          </a:p>
          <a:p>
            <a:r>
              <a:rPr lang="tr-TR" dirty="0" smtClean="0"/>
              <a:t>Sosyal statü zamanı kullanma biçimi </a:t>
            </a:r>
          </a:p>
          <a:p>
            <a:r>
              <a:rPr lang="tr-TR" dirty="0" smtClean="0"/>
              <a:t>Kişinin o alanda iş bulma olasılığını, dünya görüşü ve değer yargılarını etkiler</a:t>
            </a:r>
          </a:p>
          <a:p>
            <a:r>
              <a:rPr lang="tr-TR" dirty="0" smtClean="0"/>
              <a:t>Kişinin başarı başarısızlık ve sağlık durumunu etkiler</a:t>
            </a:r>
            <a:endParaRPr lang="tr-TR" dirty="0"/>
          </a:p>
        </p:txBody>
      </p:sp>
    </p:spTree>
    <p:extLst>
      <p:ext uri="{BB962C8B-B14F-4D97-AF65-F5344CB8AC3E}">
        <p14:creationId xmlns:p14="http://schemas.microsoft.com/office/powerpoint/2010/main" val="3837335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92D050"/>
                </a:solidFill>
              </a:rPr>
              <a:t>MESLEK SEÇİMİ NELERDEN ETKİLENİR?</a:t>
            </a:r>
            <a:endParaRPr lang="tr-TR" b="1" dirty="0">
              <a:solidFill>
                <a:srgbClr val="92D050"/>
              </a:solidFill>
            </a:endParaRPr>
          </a:p>
        </p:txBody>
      </p:sp>
      <p:sp>
        <p:nvSpPr>
          <p:cNvPr id="3" name="İçerik Yer Tutucusu 2"/>
          <p:cNvSpPr>
            <a:spLocks noGrp="1"/>
          </p:cNvSpPr>
          <p:nvPr>
            <p:ph idx="1"/>
          </p:nvPr>
        </p:nvSpPr>
        <p:spPr>
          <a:xfrm>
            <a:off x="685800" y="2627586"/>
            <a:ext cx="10820400" cy="3591099"/>
          </a:xfrm>
        </p:spPr>
        <p:txBody>
          <a:bodyPr/>
          <a:lstStyle/>
          <a:p>
            <a:r>
              <a:rPr lang="tr-TR" dirty="0" smtClean="0">
                <a:solidFill>
                  <a:srgbClr val="FF0000"/>
                </a:solidFill>
              </a:rPr>
              <a:t>BİREYSELÖZELLİKLER;</a:t>
            </a:r>
          </a:p>
          <a:p>
            <a:r>
              <a:rPr lang="tr-TR" dirty="0" smtClean="0"/>
              <a:t>İlgi, yetenek, tutum, değer, amaç, beklenti, kişilik özellikleri, biyolojik-fiziksel özellikler, bireyin kendisi ve mesleklerle ilgili algılamaları, mesleki olgunluk vb.</a:t>
            </a:r>
          </a:p>
          <a:p>
            <a:r>
              <a:rPr lang="tr-TR" dirty="0" smtClean="0">
                <a:solidFill>
                  <a:srgbClr val="FF0000"/>
                </a:solidFill>
              </a:rPr>
              <a:t>SOSYALÖZELLİKLER;</a:t>
            </a:r>
          </a:p>
          <a:p>
            <a:r>
              <a:rPr lang="tr-TR" dirty="0" smtClean="0"/>
              <a:t>Ailenin özellikleri, içinde yaşanılan kültürün mesleklere ve cinsiyete dayalı algılamaları, sosyal yapı, medya vb.</a:t>
            </a:r>
          </a:p>
          <a:p>
            <a:endParaRPr lang="tr-TR" dirty="0"/>
          </a:p>
        </p:txBody>
      </p:sp>
    </p:spTree>
    <p:extLst>
      <p:ext uri="{BB962C8B-B14F-4D97-AF65-F5344CB8AC3E}">
        <p14:creationId xmlns:p14="http://schemas.microsoft.com/office/powerpoint/2010/main" val="2760251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786760"/>
            <a:ext cx="10820400" cy="4431926"/>
          </a:xfrm>
        </p:spPr>
        <p:txBody>
          <a:bodyPr/>
          <a:lstStyle/>
          <a:p>
            <a:r>
              <a:rPr lang="tr-TR" dirty="0" smtClean="0">
                <a:solidFill>
                  <a:srgbClr val="FF0000"/>
                </a:solidFill>
              </a:rPr>
              <a:t>POLİTİK,EKONOMİK, YASALVE SİSTEME İLİŞKİNÖZELLİKLER</a:t>
            </a:r>
          </a:p>
          <a:p>
            <a:r>
              <a:rPr lang="tr-TR" dirty="0" smtClean="0"/>
              <a:t>Ülkenin ekonomik yapısı, yasalar, eğitim ve sınav sistemleri, iş bulma olanakları, gelişim imkanları vb.</a:t>
            </a:r>
          </a:p>
          <a:p>
            <a:r>
              <a:rPr lang="tr-TR" dirty="0" smtClean="0">
                <a:solidFill>
                  <a:srgbClr val="FF0000"/>
                </a:solidFill>
              </a:rPr>
              <a:t>ŞANS</a:t>
            </a:r>
          </a:p>
          <a:p>
            <a:r>
              <a:rPr lang="tr-TR" dirty="0" smtClean="0"/>
              <a:t>Sağlık koşulları, doğal olaylar, beklenmedik durumlar vb.</a:t>
            </a:r>
            <a:endParaRPr lang="tr-TR" dirty="0"/>
          </a:p>
        </p:txBody>
      </p:sp>
    </p:spTree>
    <p:extLst>
      <p:ext uri="{BB962C8B-B14F-4D97-AF65-F5344CB8AC3E}">
        <p14:creationId xmlns:p14="http://schemas.microsoft.com/office/powerpoint/2010/main" val="3541121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860332"/>
            <a:ext cx="10820400" cy="4358354"/>
          </a:xfrm>
        </p:spPr>
        <p:txBody>
          <a:bodyPr/>
          <a:lstStyle/>
          <a:p>
            <a:pPr>
              <a:lnSpc>
                <a:spcPct val="150000"/>
              </a:lnSpc>
            </a:pPr>
            <a:r>
              <a:rPr lang="tr-TR" dirty="0" smtClean="0"/>
              <a:t>Görüldüğü üzere çocuğun meslek seçimi gibi önemli bir kararı almasını etkileyen pek çok faktör vardır.</a:t>
            </a:r>
          </a:p>
          <a:p>
            <a:pPr>
              <a:lnSpc>
                <a:spcPct val="150000"/>
              </a:lnSpc>
            </a:pPr>
            <a:r>
              <a:rPr lang="tr-TR" dirty="0" smtClean="0"/>
              <a:t>Araştırma bulguları çocukların eğitim ve meslek kararı verirken </a:t>
            </a:r>
            <a:r>
              <a:rPr lang="tr-TR" dirty="0" err="1" smtClean="0"/>
              <a:t>ençok</a:t>
            </a:r>
            <a:r>
              <a:rPr lang="tr-TR" dirty="0" smtClean="0"/>
              <a:t> anne-babalarından etkilendiklerini ortaya koymaktadır.</a:t>
            </a:r>
          </a:p>
          <a:p>
            <a:pPr>
              <a:lnSpc>
                <a:spcPct val="150000"/>
              </a:lnSpc>
            </a:pPr>
            <a:r>
              <a:rPr lang="tr-TR" dirty="0" smtClean="0"/>
              <a:t>Ebeveynlerin çocuklarının gelecekleriyle ilgili pek çok hayalleri vardır.</a:t>
            </a:r>
            <a:endParaRPr lang="tr-TR" dirty="0"/>
          </a:p>
        </p:txBody>
      </p:sp>
    </p:spTree>
    <p:extLst>
      <p:ext uri="{BB962C8B-B14F-4D97-AF65-F5344CB8AC3E}">
        <p14:creationId xmlns:p14="http://schemas.microsoft.com/office/powerpoint/2010/main" val="1162947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92D050"/>
                </a:solidFill>
              </a:rPr>
              <a:t>Çocuklarımızın Mesleği Belirlerken Dikkat Etmesi Gereken Noktalar</a:t>
            </a:r>
            <a:endParaRPr lang="tr-TR" b="1" dirty="0">
              <a:solidFill>
                <a:srgbClr val="92D050"/>
              </a:solidFill>
            </a:endParaRPr>
          </a:p>
        </p:txBody>
      </p:sp>
      <p:sp>
        <p:nvSpPr>
          <p:cNvPr id="3" name="İçerik Yer Tutucusu 2"/>
          <p:cNvSpPr>
            <a:spLocks noGrp="1"/>
          </p:cNvSpPr>
          <p:nvPr>
            <p:ph idx="1"/>
          </p:nvPr>
        </p:nvSpPr>
        <p:spPr/>
        <p:txBody>
          <a:bodyPr>
            <a:normAutofit fontScale="85000" lnSpcReduction="20000"/>
          </a:bodyPr>
          <a:lstStyle/>
          <a:p>
            <a:r>
              <a:rPr lang="tr-TR" dirty="0" smtClean="0"/>
              <a:t>Kendini Tanımak</a:t>
            </a:r>
          </a:p>
          <a:p>
            <a:r>
              <a:rPr lang="tr-TR" dirty="0" smtClean="0"/>
              <a:t>Mesleğin Özelliklerini Tanımak</a:t>
            </a:r>
          </a:p>
          <a:p>
            <a:r>
              <a:rPr lang="tr-TR" dirty="0" smtClean="0"/>
              <a:t>İşin Adı ve Tanımı</a:t>
            </a:r>
          </a:p>
          <a:p>
            <a:r>
              <a:rPr lang="tr-TR" dirty="0" smtClean="0"/>
              <a:t>İşe Girme Olanakları</a:t>
            </a:r>
          </a:p>
          <a:p>
            <a:r>
              <a:rPr lang="tr-TR" dirty="0" smtClean="0"/>
              <a:t>İşin Özelliği</a:t>
            </a:r>
          </a:p>
          <a:p>
            <a:r>
              <a:rPr lang="tr-TR" dirty="0" smtClean="0"/>
              <a:t>Çalışma Ortamı</a:t>
            </a:r>
          </a:p>
          <a:p>
            <a:r>
              <a:rPr lang="tr-TR" dirty="0" smtClean="0"/>
              <a:t>Öğrenim Biçimi ve Süresi</a:t>
            </a:r>
          </a:p>
          <a:p>
            <a:r>
              <a:rPr lang="tr-TR" dirty="0" smtClean="0"/>
              <a:t>İşe Giriş</a:t>
            </a:r>
          </a:p>
          <a:p>
            <a:r>
              <a:rPr lang="tr-TR" dirty="0" smtClean="0"/>
              <a:t>İşte İlerleme (kariyer)</a:t>
            </a:r>
          </a:p>
          <a:p>
            <a:r>
              <a:rPr lang="tr-TR" dirty="0" smtClean="0"/>
              <a:t>Kazanç Durumu</a:t>
            </a:r>
          </a:p>
          <a:p>
            <a:r>
              <a:rPr lang="tr-TR" dirty="0" smtClean="0"/>
              <a:t>Avantaj ve Dezavantajları</a:t>
            </a:r>
          </a:p>
          <a:p>
            <a:r>
              <a:rPr lang="tr-TR" dirty="0" smtClean="0"/>
              <a:t>Mesleğin Özelliklerini Tanımak</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3668" y="2454404"/>
            <a:ext cx="5852160" cy="3901440"/>
          </a:xfrm>
          <a:prstGeom prst="rect">
            <a:avLst/>
          </a:prstGeom>
        </p:spPr>
      </p:pic>
    </p:spTree>
    <p:extLst>
      <p:ext uri="{BB962C8B-B14F-4D97-AF65-F5344CB8AC3E}">
        <p14:creationId xmlns:p14="http://schemas.microsoft.com/office/powerpoint/2010/main" val="72625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85800" y="444138"/>
            <a:ext cx="6873240" cy="859145"/>
          </a:xfrm>
        </p:spPr>
        <p:txBody>
          <a:bodyPr>
            <a:normAutofit fontScale="90000"/>
          </a:bodyPr>
          <a:lstStyle/>
          <a:p>
            <a:pPr algn="ctr"/>
            <a:r>
              <a:rPr lang="tr-TR" sz="2400" dirty="0" smtClean="0"/>
              <a:t>GELECEK” denilince aklınıza neler geliyor</a:t>
            </a:r>
            <a:br>
              <a:rPr lang="tr-TR" sz="2400" dirty="0" smtClean="0"/>
            </a:br>
            <a:endParaRPr lang="tr-TR" sz="2400" dirty="0"/>
          </a:p>
        </p:txBody>
      </p:sp>
      <p:sp>
        <p:nvSpPr>
          <p:cNvPr id="3" name="Resim Yer Tutucusu 2"/>
          <p:cNvSpPr>
            <a:spLocks noGrp="1"/>
          </p:cNvSpPr>
          <p:nvPr>
            <p:ph type="pic" idx="1"/>
          </p:nvPr>
        </p:nvSpPr>
        <p:spPr/>
      </p:sp>
      <p:sp>
        <p:nvSpPr>
          <p:cNvPr id="5" name="İçerik Yer Tutucusu 4"/>
          <p:cNvSpPr>
            <a:spLocks noGrp="1"/>
          </p:cNvSpPr>
          <p:nvPr>
            <p:ph type="body" sz="half" idx="2"/>
          </p:nvPr>
        </p:nvSpPr>
        <p:spPr>
          <a:xfrm>
            <a:off x="222069" y="1303283"/>
            <a:ext cx="7589096" cy="4915401"/>
          </a:xfrm>
        </p:spPr>
        <p:txBody>
          <a:bodyPr>
            <a:normAutofit fontScale="70000" lnSpcReduction="20000"/>
          </a:bodyPr>
          <a:lstStyle/>
          <a:p>
            <a:pPr marL="12700">
              <a:lnSpc>
                <a:spcPct val="160000"/>
              </a:lnSpc>
            </a:pPr>
            <a:r>
              <a:rPr lang="tr-TR" sz="1800" dirty="0" smtClean="0">
                <a:latin typeface="Verdana"/>
                <a:cs typeface="Verdana"/>
              </a:rPr>
              <a:t>Bilinmezlik,</a:t>
            </a:r>
            <a:r>
              <a:rPr lang="tr-TR" sz="1800" spc="-105" dirty="0" smtClean="0">
                <a:latin typeface="Verdana"/>
                <a:cs typeface="Verdana"/>
              </a:rPr>
              <a:t> </a:t>
            </a:r>
            <a:r>
              <a:rPr lang="tr-TR" sz="1800" spc="-40" dirty="0" smtClean="0">
                <a:latin typeface="Verdana"/>
                <a:cs typeface="Verdana"/>
              </a:rPr>
              <a:t>kaygı,</a:t>
            </a:r>
            <a:r>
              <a:rPr lang="tr-TR" sz="1800" spc="-105" dirty="0" smtClean="0">
                <a:latin typeface="Verdana"/>
                <a:cs typeface="Verdana"/>
              </a:rPr>
              <a:t> </a:t>
            </a:r>
            <a:r>
              <a:rPr lang="tr-TR" sz="1800" spc="-50" dirty="0" smtClean="0">
                <a:latin typeface="Verdana"/>
                <a:cs typeface="Verdana"/>
              </a:rPr>
              <a:t>stres,</a:t>
            </a:r>
            <a:r>
              <a:rPr lang="tr-TR" sz="1800" spc="-100" dirty="0" smtClean="0">
                <a:latin typeface="Verdana"/>
                <a:cs typeface="Verdana"/>
              </a:rPr>
              <a:t> </a:t>
            </a:r>
            <a:r>
              <a:rPr lang="tr-TR" sz="1800" spc="-40" dirty="0" smtClean="0">
                <a:latin typeface="Verdana"/>
                <a:cs typeface="Verdana"/>
              </a:rPr>
              <a:t>sınavlar,</a:t>
            </a:r>
            <a:r>
              <a:rPr lang="tr-TR" sz="1800" spc="-105" dirty="0" smtClean="0">
                <a:latin typeface="Verdana"/>
                <a:cs typeface="Verdana"/>
              </a:rPr>
              <a:t> </a:t>
            </a:r>
            <a:r>
              <a:rPr lang="tr-TR" sz="1800" spc="15" dirty="0" smtClean="0">
                <a:latin typeface="Verdana"/>
                <a:cs typeface="Verdana"/>
              </a:rPr>
              <a:t>meslek</a:t>
            </a:r>
            <a:r>
              <a:rPr lang="tr-TR" sz="1800" spc="-105" dirty="0" smtClean="0">
                <a:latin typeface="Verdana"/>
                <a:cs typeface="Verdana"/>
              </a:rPr>
              <a:t> </a:t>
            </a:r>
            <a:r>
              <a:rPr lang="tr-TR" sz="1800" spc="5" dirty="0" smtClean="0">
                <a:latin typeface="Verdana"/>
                <a:cs typeface="Verdana"/>
              </a:rPr>
              <a:t>bulabilme,</a:t>
            </a:r>
            <a:r>
              <a:rPr lang="tr-TR" sz="1800" spc="-100" dirty="0" smtClean="0">
                <a:latin typeface="Verdana"/>
                <a:cs typeface="Verdana"/>
              </a:rPr>
              <a:t> </a:t>
            </a:r>
            <a:r>
              <a:rPr lang="tr-TR" sz="1800" spc="10" dirty="0" smtClean="0">
                <a:latin typeface="Verdana"/>
                <a:cs typeface="Verdana"/>
              </a:rPr>
              <a:t>çalışma</a:t>
            </a:r>
            <a:r>
              <a:rPr lang="tr-TR" sz="1800" spc="-105" dirty="0" smtClean="0">
                <a:latin typeface="Verdana"/>
                <a:cs typeface="Verdana"/>
              </a:rPr>
              <a:t> </a:t>
            </a:r>
            <a:r>
              <a:rPr lang="tr-TR" sz="1800" spc="-40" dirty="0" smtClean="0">
                <a:latin typeface="Verdana"/>
                <a:cs typeface="Verdana"/>
              </a:rPr>
              <a:t>hayatı…</a:t>
            </a:r>
            <a:endParaRPr lang="tr-TR" sz="1800" dirty="0" smtClean="0">
              <a:latin typeface="Verdana"/>
              <a:cs typeface="Verdana"/>
            </a:endParaRPr>
          </a:p>
          <a:p>
            <a:pPr>
              <a:lnSpc>
                <a:spcPct val="160000"/>
              </a:lnSpc>
              <a:spcBef>
                <a:spcPts val="10"/>
              </a:spcBef>
            </a:pPr>
            <a:endParaRPr lang="tr-TR" sz="1800" dirty="0" smtClean="0">
              <a:latin typeface="Verdana"/>
              <a:cs typeface="Verdana"/>
            </a:endParaRPr>
          </a:p>
          <a:p>
            <a:pPr marL="469900" marR="19685" indent="-320675" algn="just">
              <a:lnSpc>
                <a:spcPct val="160000"/>
              </a:lnSpc>
              <a:buFont typeface="Arial MT"/>
              <a:buChar char="●"/>
              <a:tabLst>
                <a:tab pos="469900" algn="l"/>
              </a:tabLst>
            </a:pPr>
            <a:r>
              <a:rPr lang="tr-TR" sz="1800" spc="15" dirty="0" smtClean="0">
                <a:latin typeface="Verdana"/>
                <a:cs typeface="Verdana"/>
              </a:rPr>
              <a:t>Kimse</a:t>
            </a:r>
            <a:r>
              <a:rPr lang="tr-TR" sz="1800" spc="-15" dirty="0" smtClean="0">
                <a:latin typeface="Verdana"/>
                <a:cs typeface="Verdana"/>
              </a:rPr>
              <a:t> </a:t>
            </a:r>
            <a:r>
              <a:rPr lang="tr-TR" sz="1800" spc="15" dirty="0" smtClean="0">
                <a:latin typeface="Verdana"/>
                <a:cs typeface="Verdana"/>
              </a:rPr>
              <a:t>gelecekte</a:t>
            </a:r>
            <a:r>
              <a:rPr lang="tr-TR" sz="1800" spc="-15" dirty="0" smtClean="0">
                <a:latin typeface="Verdana"/>
                <a:cs typeface="Verdana"/>
              </a:rPr>
              <a:t> </a:t>
            </a:r>
            <a:r>
              <a:rPr lang="tr-TR" sz="1800" spc="5" dirty="0" smtClean="0">
                <a:latin typeface="Verdana"/>
                <a:cs typeface="Verdana"/>
              </a:rPr>
              <a:t>neler</a:t>
            </a:r>
            <a:r>
              <a:rPr lang="tr-TR" sz="1800" spc="-15" dirty="0" smtClean="0">
                <a:latin typeface="Verdana"/>
                <a:cs typeface="Verdana"/>
              </a:rPr>
              <a:t> </a:t>
            </a:r>
            <a:r>
              <a:rPr lang="tr-TR" sz="1800" spc="15" dirty="0" smtClean="0">
                <a:latin typeface="Verdana"/>
                <a:cs typeface="Verdana"/>
              </a:rPr>
              <a:t>olacağını</a:t>
            </a:r>
            <a:r>
              <a:rPr lang="tr-TR" sz="1800" spc="-10" dirty="0" smtClean="0">
                <a:latin typeface="Verdana"/>
                <a:cs typeface="Verdana"/>
              </a:rPr>
              <a:t> </a:t>
            </a:r>
            <a:r>
              <a:rPr lang="tr-TR" sz="1800" spc="-5" dirty="0" smtClean="0">
                <a:latin typeface="Verdana"/>
                <a:cs typeface="Verdana"/>
              </a:rPr>
              <a:t>bilemez.</a:t>
            </a:r>
            <a:r>
              <a:rPr lang="tr-TR" sz="1800" spc="-15" dirty="0" smtClean="0">
                <a:latin typeface="Verdana"/>
                <a:cs typeface="Verdana"/>
              </a:rPr>
              <a:t> </a:t>
            </a:r>
            <a:r>
              <a:rPr lang="tr-TR" sz="1800" spc="65" dirty="0" smtClean="0">
                <a:latin typeface="Verdana"/>
                <a:cs typeface="Verdana"/>
              </a:rPr>
              <a:t>Bu</a:t>
            </a:r>
            <a:r>
              <a:rPr lang="tr-TR" sz="1800" spc="-15" dirty="0" smtClean="0">
                <a:latin typeface="Verdana"/>
                <a:cs typeface="Verdana"/>
              </a:rPr>
              <a:t> </a:t>
            </a:r>
            <a:r>
              <a:rPr lang="tr-TR" sz="1800" spc="25" dirty="0" smtClean="0">
                <a:latin typeface="Verdana"/>
                <a:cs typeface="Verdana"/>
              </a:rPr>
              <a:t>nedenle</a:t>
            </a:r>
            <a:r>
              <a:rPr lang="tr-TR" sz="1800" spc="-10" dirty="0" smtClean="0">
                <a:latin typeface="Verdana"/>
                <a:cs typeface="Verdana"/>
              </a:rPr>
              <a:t> </a:t>
            </a:r>
            <a:r>
              <a:rPr lang="tr-TR" sz="1800" spc="25" dirty="0" smtClean="0">
                <a:latin typeface="Verdana"/>
                <a:cs typeface="Verdana"/>
              </a:rPr>
              <a:t>geleceği</a:t>
            </a:r>
            <a:r>
              <a:rPr lang="tr-TR" sz="1800" spc="-15" dirty="0" smtClean="0">
                <a:latin typeface="Verdana"/>
                <a:cs typeface="Verdana"/>
              </a:rPr>
              <a:t> </a:t>
            </a:r>
            <a:r>
              <a:rPr lang="tr-TR" sz="1800" spc="35" dirty="0" smtClean="0">
                <a:latin typeface="Verdana"/>
                <a:cs typeface="Verdana"/>
              </a:rPr>
              <a:t>düşünmek</a:t>
            </a:r>
            <a:r>
              <a:rPr lang="tr-TR" sz="1800" spc="-15" dirty="0" smtClean="0">
                <a:latin typeface="Verdana"/>
                <a:cs typeface="Verdana"/>
              </a:rPr>
              <a:t> </a:t>
            </a:r>
            <a:r>
              <a:rPr lang="tr-TR" sz="1800" spc="-5" dirty="0" smtClean="0">
                <a:latin typeface="Verdana"/>
                <a:cs typeface="Verdana"/>
              </a:rPr>
              <a:t>herkese</a:t>
            </a:r>
            <a:r>
              <a:rPr lang="tr-TR" sz="1800" spc="-10" dirty="0" smtClean="0">
                <a:latin typeface="Verdana"/>
                <a:cs typeface="Verdana"/>
              </a:rPr>
              <a:t> </a:t>
            </a:r>
            <a:r>
              <a:rPr lang="tr-TR" sz="1800" spc="5" dirty="0" smtClean="0">
                <a:latin typeface="Verdana"/>
                <a:cs typeface="Verdana"/>
              </a:rPr>
              <a:t>bir</a:t>
            </a:r>
            <a:r>
              <a:rPr lang="tr-TR" sz="1800" spc="-15" dirty="0" smtClean="0">
                <a:latin typeface="Verdana"/>
                <a:cs typeface="Verdana"/>
              </a:rPr>
              <a:t> </a:t>
            </a:r>
            <a:r>
              <a:rPr lang="tr-TR" sz="1800" spc="10" dirty="0" smtClean="0">
                <a:latin typeface="Verdana"/>
                <a:cs typeface="Verdana"/>
              </a:rPr>
              <a:t>miktar </a:t>
            </a:r>
            <a:r>
              <a:rPr lang="tr-TR" sz="1800" spc="-409" dirty="0" smtClean="0">
                <a:latin typeface="Verdana"/>
                <a:cs typeface="Verdana"/>
              </a:rPr>
              <a:t> </a:t>
            </a:r>
            <a:r>
              <a:rPr lang="tr-TR" sz="1800" spc="-10" dirty="0" smtClean="0">
                <a:latin typeface="Verdana"/>
                <a:cs typeface="Verdana"/>
              </a:rPr>
              <a:t>kaygı</a:t>
            </a:r>
            <a:r>
              <a:rPr lang="tr-TR" sz="1800" spc="-114" dirty="0" smtClean="0">
                <a:latin typeface="Verdana"/>
                <a:cs typeface="Verdana"/>
              </a:rPr>
              <a:t> </a:t>
            </a:r>
            <a:r>
              <a:rPr lang="tr-TR" sz="1800" spc="-30" dirty="0" smtClean="0">
                <a:latin typeface="Verdana"/>
                <a:cs typeface="Verdana"/>
              </a:rPr>
              <a:t>yaşatabilir.</a:t>
            </a:r>
            <a:endParaRPr lang="tr-TR" sz="1800" dirty="0" smtClean="0">
              <a:latin typeface="Verdana"/>
              <a:cs typeface="Verdana"/>
            </a:endParaRPr>
          </a:p>
          <a:p>
            <a:pPr>
              <a:lnSpc>
                <a:spcPct val="160000"/>
              </a:lnSpc>
              <a:spcBef>
                <a:spcPts val="15"/>
              </a:spcBef>
              <a:buClr>
                <a:srgbClr val="2E2B26"/>
              </a:buClr>
              <a:buFont typeface="Arial MT"/>
              <a:buChar char="●"/>
            </a:pPr>
            <a:endParaRPr lang="tr-TR" sz="1800" dirty="0" smtClean="0">
              <a:latin typeface="Verdana"/>
              <a:cs typeface="Verdana"/>
            </a:endParaRPr>
          </a:p>
          <a:p>
            <a:pPr marL="469900" marR="13970" indent="-320675" algn="just">
              <a:lnSpc>
                <a:spcPct val="160000"/>
              </a:lnSpc>
              <a:buFont typeface="Arial MT"/>
              <a:buChar char="●"/>
              <a:tabLst>
                <a:tab pos="469900" algn="l"/>
              </a:tabLst>
            </a:pPr>
            <a:r>
              <a:rPr lang="tr-TR" sz="1800" dirty="0" smtClean="0">
                <a:latin typeface="Verdana"/>
                <a:cs typeface="Verdana"/>
              </a:rPr>
              <a:t>Herkes</a:t>
            </a:r>
            <a:r>
              <a:rPr lang="tr-TR" sz="1800" spc="-105" dirty="0" smtClean="0">
                <a:latin typeface="Verdana"/>
                <a:cs typeface="Verdana"/>
              </a:rPr>
              <a:t> </a:t>
            </a:r>
            <a:r>
              <a:rPr lang="tr-TR" sz="1800" spc="15" dirty="0" smtClean="0">
                <a:latin typeface="Verdana"/>
                <a:cs typeface="Verdana"/>
              </a:rPr>
              <a:t>gelecekle</a:t>
            </a:r>
            <a:r>
              <a:rPr lang="tr-TR" sz="1800" spc="-105" dirty="0" smtClean="0">
                <a:latin typeface="Verdana"/>
                <a:cs typeface="Verdana"/>
              </a:rPr>
              <a:t> </a:t>
            </a:r>
            <a:r>
              <a:rPr lang="tr-TR" sz="1800" spc="5" dirty="0" smtClean="0">
                <a:latin typeface="Verdana"/>
                <a:cs typeface="Verdana"/>
              </a:rPr>
              <a:t>ilgili</a:t>
            </a:r>
            <a:r>
              <a:rPr lang="tr-TR" sz="1800" spc="-100" dirty="0" smtClean="0">
                <a:latin typeface="Verdana"/>
                <a:cs typeface="Verdana"/>
              </a:rPr>
              <a:t> </a:t>
            </a:r>
            <a:r>
              <a:rPr lang="tr-TR" sz="1800" spc="-15" dirty="0" smtClean="0">
                <a:latin typeface="Verdana"/>
                <a:cs typeface="Verdana"/>
              </a:rPr>
              <a:t>hayaller</a:t>
            </a:r>
            <a:r>
              <a:rPr lang="tr-TR" sz="1800" spc="-105" dirty="0" smtClean="0">
                <a:latin typeface="Verdana"/>
                <a:cs typeface="Verdana"/>
              </a:rPr>
              <a:t> </a:t>
            </a:r>
            <a:r>
              <a:rPr lang="tr-TR" sz="1800" spc="-60" dirty="0" smtClean="0">
                <a:latin typeface="Verdana"/>
                <a:cs typeface="Verdana"/>
              </a:rPr>
              <a:t>kurar:</a:t>
            </a:r>
            <a:r>
              <a:rPr lang="tr-TR" sz="1800" spc="-100" dirty="0" smtClean="0">
                <a:latin typeface="Verdana"/>
                <a:cs typeface="Verdana"/>
              </a:rPr>
              <a:t> </a:t>
            </a:r>
            <a:r>
              <a:rPr lang="tr-TR" sz="1800" spc="10" dirty="0" smtClean="0">
                <a:latin typeface="Verdana"/>
                <a:cs typeface="Verdana"/>
              </a:rPr>
              <a:t>yapmak</a:t>
            </a:r>
            <a:r>
              <a:rPr lang="tr-TR" sz="1800" spc="-105" dirty="0" smtClean="0">
                <a:latin typeface="Verdana"/>
                <a:cs typeface="Verdana"/>
              </a:rPr>
              <a:t> </a:t>
            </a:r>
            <a:r>
              <a:rPr lang="tr-TR" sz="1800" spc="10" dirty="0" smtClean="0">
                <a:latin typeface="Verdana"/>
                <a:cs typeface="Verdana"/>
              </a:rPr>
              <a:t>istediği</a:t>
            </a:r>
            <a:r>
              <a:rPr lang="tr-TR" sz="1800" spc="-100" dirty="0" smtClean="0">
                <a:latin typeface="Verdana"/>
                <a:cs typeface="Verdana"/>
              </a:rPr>
              <a:t> </a:t>
            </a:r>
            <a:r>
              <a:rPr lang="tr-TR" sz="1800" spc="-45" dirty="0" smtClean="0">
                <a:latin typeface="Verdana"/>
                <a:cs typeface="Verdana"/>
              </a:rPr>
              <a:t>şeyleri,</a:t>
            </a:r>
            <a:r>
              <a:rPr lang="tr-TR" sz="1800" spc="-105" dirty="0" smtClean="0">
                <a:latin typeface="Verdana"/>
                <a:cs typeface="Verdana"/>
              </a:rPr>
              <a:t> </a:t>
            </a:r>
            <a:r>
              <a:rPr lang="tr-TR" sz="1800" spc="20" dirty="0" smtClean="0">
                <a:latin typeface="Verdana"/>
                <a:cs typeface="Verdana"/>
              </a:rPr>
              <a:t>olmak</a:t>
            </a:r>
            <a:r>
              <a:rPr lang="tr-TR" sz="1800" spc="-100" dirty="0" smtClean="0">
                <a:latin typeface="Verdana"/>
                <a:cs typeface="Verdana"/>
              </a:rPr>
              <a:t> </a:t>
            </a:r>
            <a:r>
              <a:rPr lang="tr-TR" sz="1800" spc="10" dirty="0" smtClean="0">
                <a:latin typeface="Verdana"/>
                <a:cs typeface="Verdana"/>
              </a:rPr>
              <a:t>istediği</a:t>
            </a:r>
            <a:r>
              <a:rPr lang="tr-TR" sz="1800" spc="-105" dirty="0" smtClean="0">
                <a:latin typeface="Verdana"/>
                <a:cs typeface="Verdana"/>
              </a:rPr>
              <a:t> </a:t>
            </a:r>
            <a:r>
              <a:rPr lang="tr-TR" sz="1800" spc="-60" dirty="0" smtClean="0">
                <a:latin typeface="Verdana"/>
                <a:cs typeface="Verdana"/>
              </a:rPr>
              <a:t>yeri,</a:t>
            </a:r>
            <a:r>
              <a:rPr lang="tr-TR" sz="1800" spc="-100" dirty="0" smtClean="0">
                <a:latin typeface="Verdana"/>
                <a:cs typeface="Verdana"/>
              </a:rPr>
              <a:t> </a:t>
            </a:r>
            <a:r>
              <a:rPr lang="tr-TR" sz="1800" dirty="0" smtClean="0">
                <a:latin typeface="Verdana"/>
                <a:cs typeface="Verdana"/>
              </a:rPr>
              <a:t>birlikte</a:t>
            </a:r>
            <a:r>
              <a:rPr lang="tr-TR" sz="1800" spc="-114" dirty="0" smtClean="0">
                <a:latin typeface="Verdana"/>
                <a:cs typeface="Verdana"/>
              </a:rPr>
              <a:t> </a:t>
            </a:r>
            <a:r>
              <a:rPr lang="tr-TR" sz="1800" spc="20" dirty="0" smtClean="0">
                <a:latin typeface="Verdana"/>
                <a:cs typeface="Verdana"/>
              </a:rPr>
              <a:t>zaman </a:t>
            </a:r>
            <a:r>
              <a:rPr lang="tr-TR" sz="1800" spc="-409" dirty="0" smtClean="0">
                <a:latin typeface="Verdana"/>
                <a:cs typeface="Verdana"/>
              </a:rPr>
              <a:t> </a:t>
            </a:r>
            <a:r>
              <a:rPr lang="tr-TR" sz="1800" spc="20" dirty="0" smtClean="0">
                <a:latin typeface="Verdana"/>
                <a:cs typeface="Verdana"/>
              </a:rPr>
              <a:t>geçireceği </a:t>
            </a:r>
            <a:r>
              <a:rPr lang="tr-TR" sz="1800" spc="-20" dirty="0" smtClean="0">
                <a:latin typeface="Verdana"/>
                <a:cs typeface="Verdana"/>
              </a:rPr>
              <a:t>insanları, </a:t>
            </a:r>
            <a:r>
              <a:rPr lang="tr-TR" sz="1800" spc="-10" dirty="0" smtClean="0">
                <a:latin typeface="Verdana"/>
                <a:cs typeface="Verdana"/>
              </a:rPr>
              <a:t>yeni </a:t>
            </a:r>
            <a:r>
              <a:rPr lang="tr-TR" sz="1800" spc="15" dirty="0" smtClean="0">
                <a:latin typeface="Verdana"/>
                <a:cs typeface="Verdana"/>
              </a:rPr>
              <a:t>hobiler </a:t>
            </a:r>
            <a:r>
              <a:rPr lang="tr-TR" sz="1800" spc="-5" dirty="0" smtClean="0">
                <a:latin typeface="Verdana"/>
                <a:cs typeface="Verdana"/>
              </a:rPr>
              <a:t>edinmeyi, </a:t>
            </a:r>
            <a:r>
              <a:rPr lang="tr-TR" sz="1800" spc="10" dirty="0" smtClean="0">
                <a:latin typeface="Verdana"/>
                <a:cs typeface="Verdana"/>
              </a:rPr>
              <a:t>eskiden </a:t>
            </a:r>
            <a:r>
              <a:rPr lang="tr-TR" sz="1800" spc="5" dirty="0" smtClean="0">
                <a:latin typeface="Verdana"/>
                <a:cs typeface="Verdana"/>
              </a:rPr>
              <a:t>yaptığı </a:t>
            </a:r>
            <a:r>
              <a:rPr lang="tr-TR" sz="1800" spc="-20" dirty="0" smtClean="0">
                <a:latin typeface="Verdana"/>
                <a:cs typeface="Verdana"/>
              </a:rPr>
              <a:t>yanlışları </a:t>
            </a:r>
            <a:r>
              <a:rPr lang="tr-TR" sz="1800" spc="5" dirty="0" smtClean="0">
                <a:latin typeface="Verdana"/>
                <a:cs typeface="Verdana"/>
              </a:rPr>
              <a:t>yapmamayı </a:t>
            </a:r>
            <a:r>
              <a:rPr lang="tr-TR" sz="1800" spc="-35" dirty="0" smtClean="0">
                <a:latin typeface="Verdana"/>
                <a:cs typeface="Verdana"/>
              </a:rPr>
              <a:t>ve </a:t>
            </a:r>
            <a:r>
              <a:rPr lang="tr-TR" sz="1800" spc="20" dirty="0" smtClean="0">
                <a:latin typeface="Verdana"/>
                <a:cs typeface="Verdana"/>
              </a:rPr>
              <a:t>daha </a:t>
            </a:r>
            <a:r>
              <a:rPr lang="tr-TR" sz="1800" spc="25" dirty="0" smtClean="0">
                <a:latin typeface="Verdana"/>
                <a:cs typeface="Verdana"/>
              </a:rPr>
              <a:t> </a:t>
            </a:r>
            <a:r>
              <a:rPr lang="tr-TR" sz="1800" spc="10" dirty="0" smtClean="0">
                <a:latin typeface="Verdana"/>
                <a:cs typeface="Verdana"/>
              </a:rPr>
              <a:t>birçok</a:t>
            </a:r>
            <a:r>
              <a:rPr lang="tr-TR" sz="1800" spc="-114" dirty="0" smtClean="0">
                <a:latin typeface="Verdana"/>
                <a:cs typeface="Verdana"/>
              </a:rPr>
              <a:t> </a:t>
            </a:r>
            <a:r>
              <a:rPr lang="tr-TR" sz="1800" spc="-30" dirty="0" smtClean="0">
                <a:latin typeface="Verdana"/>
                <a:cs typeface="Verdana"/>
              </a:rPr>
              <a:t>şeyi</a:t>
            </a:r>
            <a:r>
              <a:rPr lang="tr-TR" sz="1800" spc="-110" dirty="0" smtClean="0">
                <a:latin typeface="Verdana"/>
                <a:cs typeface="Verdana"/>
              </a:rPr>
              <a:t> </a:t>
            </a:r>
            <a:r>
              <a:rPr lang="tr-TR" sz="1800" dirty="0" smtClean="0">
                <a:latin typeface="Verdana"/>
                <a:cs typeface="Verdana"/>
              </a:rPr>
              <a:t>düşünebilir,</a:t>
            </a:r>
            <a:r>
              <a:rPr lang="tr-TR" sz="1800" spc="-110" dirty="0" smtClean="0">
                <a:latin typeface="Verdana"/>
                <a:cs typeface="Verdana"/>
              </a:rPr>
              <a:t> </a:t>
            </a:r>
            <a:r>
              <a:rPr lang="tr-TR" sz="1800" spc="-15" dirty="0" smtClean="0">
                <a:latin typeface="Verdana"/>
                <a:cs typeface="Verdana"/>
              </a:rPr>
              <a:t>hayaller</a:t>
            </a:r>
            <a:r>
              <a:rPr lang="tr-TR" sz="1800" spc="-110" dirty="0" smtClean="0">
                <a:latin typeface="Verdana"/>
                <a:cs typeface="Verdana"/>
              </a:rPr>
              <a:t> </a:t>
            </a:r>
            <a:r>
              <a:rPr lang="tr-TR" sz="1800" spc="-20" dirty="0" smtClean="0">
                <a:latin typeface="Verdana"/>
                <a:cs typeface="Verdana"/>
              </a:rPr>
              <a:t>kurabilir.</a:t>
            </a:r>
            <a:endParaRPr lang="tr-TR" sz="1800" dirty="0" smtClean="0">
              <a:latin typeface="Verdana"/>
              <a:cs typeface="Verdana"/>
            </a:endParaRPr>
          </a:p>
          <a:p>
            <a:pPr>
              <a:lnSpc>
                <a:spcPct val="160000"/>
              </a:lnSpc>
              <a:spcBef>
                <a:spcPts val="15"/>
              </a:spcBef>
              <a:buClr>
                <a:srgbClr val="2E2B26"/>
              </a:buClr>
              <a:buFont typeface="Arial MT"/>
              <a:buChar char="●"/>
            </a:pPr>
            <a:endParaRPr lang="tr-TR" sz="1800" dirty="0" smtClean="0">
              <a:latin typeface="Verdana"/>
              <a:cs typeface="Verdana"/>
            </a:endParaRPr>
          </a:p>
          <a:p>
            <a:pPr marL="469900" marR="5080" indent="-320675">
              <a:lnSpc>
                <a:spcPct val="160000"/>
              </a:lnSpc>
              <a:buFont typeface="Arial MT"/>
              <a:buChar char="●"/>
              <a:tabLst>
                <a:tab pos="469265" algn="l"/>
                <a:tab pos="469900" algn="l"/>
                <a:tab pos="1512570" algn="l"/>
                <a:tab pos="2490470" algn="l"/>
                <a:tab pos="3363595" algn="l"/>
                <a:tab pos="3888740" algn="l"/>
                <a:tab pos="4163060" algn="l"/>
                <a:tab pos="5478145" algn="l"/>
                <a:tab pos="6564630" algn="l"/>
                <a:tab pos="6964045" algn="l"/>
              </a:tabLst>
            </a:pPr>
            <a:r>
              <a:rPr lang="tr-TR" sz="1800" dirty="0" smtClean="0">
                <a:latin typeface="Verdana"/>
                <a:cs typeface="Verdana"/>
              </a:rPr>
              <a:t>Kesin</a:t>
            </a:r>
            <a:r>
              <a:rPr lang="tr-TR" sz="1800" spc="110" dirty="0" smtClean="0">
                <a:latin typeface="Verdana"/>
                <a:cs typeface="Verdana"/>
              </a:rPr>
              <a:t> </a:t>
            </a:r>
            <a:r>
              <a:rPr lang="tr-TR" sz="1800" spc="10" dirty="0" smtClean="0">
                <a:latin typeface="Verdana"/>
                <a:cs typeface="Verdana"/>
              </a:rPr>
              <a:t>olan</a:t>
            </a:r>
            <a:r>
              <a:rPr lang="tr-TR" sz="1800" spc="110" dirty="0" smtClean="0">
                <a:latin typeface="Verdana"/>
                <a:cs typeface="Verdana"/>
              </a:rPr>
              <a:t> </a:t>
            </a:r>
            <a:r>
              <a:rPr lang="tr-TR" sz="1800" spc="5" dirty="0" smtClean="0">
                <a:latin typeface="Verdana"/>
                <a:cs typeface="Verdana"/>
              </a:rPr>
              <a:t>bir</a:t>
            </a:r>
            <a:r>
              <a:rPr lang="tr-TR" sz="1800" spc="110" dirty="0" smtClean="0">
                <a:latin typeface="Verdana"/>
                <a:cs typeface="Verdana"/>
              </a:rPr>
              <a:t> </a:t>
            </a:r>
            <a:r>
              <a:rPr lang="tr-TR" sz="1800" spc="-35" dirty="0" smtClean="0">
                <a:latin typeface="Verdana"/>
                <a:cs typeface="Verdana"/>
              </a:rPr>
              <a:t>şey</a:t>
            </a:r>
            <a:r>
              <a:rPr lang="tr-TR" sz="1800" spc="110" dirty="0" smtClean="0">
                <a:latin typeface="Verdana"/>
                <a:cs typeface="Verdana"/>
              </a:rPr>
              <a:t> </a:t>
            </a:r>
            <a:r>
              <a:rPr lang="tr-TR" sz="1800" spc="-45" dirty="0" smtClean="0">
                <a:latin typeface="Verdana"/>
                <a:cs typeface="Verdana"/>
              </a:rPr>
              <a:t>var</a:t>
            </a:r>
            <a:r>
              <a:rPr lang="tr-TR" sz="1800" spc="110" dirty="0" smtClean="0">
                <a:latin typeface="Verdana"/>
                <a:cs typeface="Verdana"/>
              </a:rPr>
              <a:t> </a:t>
            </a:r>
            <a:r>
              <a:rPr lang="tr-TR" sz="1800" spc="-5" dirty="0" smtClean="0">
                <a:latin typeface="Verdana"/>
                <a:cs typeface="Verdana"/>
              </a:rPr>
              <a:t>ki</a:t>
            </a:r>
            <a:r>
              <a:rPr lang="tr-TR" sz="1800" spc="110" dirty="0" smtClean="0">
                <a:latin typeface="Verdana"/>
                <a:cs typeface="Verdana"/>
              </a:rPr>
              <a:t> </a:t>
            </a:r>
            <a:r>
              <a:rPr lang="tr-TR" sz="1800" spc="-25" dirty="0" smtClean="0">
                <a:latin typeface="Verdana"/>
                <a:cs typeface="Verdana"/>
              </a:rPr>
              <a:t>“şuan”</a:t>
            </a:r>
            <a:r>
              <a:rPr lang="tr-TR" sz="1800" spc="110" dirty="0" smtClean="0">
                <a:latin typeface="Verdana"/>
                <a:cs typeface="Verdana"/>
              </a:rPr>
              <a:t> </a:t>
            </a:r>
            <a:r>
              <a:rPr lang="tr-TR" sz="1800" spc="10" dirty="0" smtClean="0">
                <a:latin typeface="Verdana"/>
                <a:cs typeface="Verdana"/>
              </a:rPr>
              <a:t>yaptığımız</a:t>
            </a:r>
            <a:r>
              <a:rPr lang="tr-TR" sz="1800" spc="114" dirty="0" smtClean="0">
                <a:latin typeface="Verdana"/>
                <a:cs typeface="Verdana"/>
              </a:rPr>
              <a:t> </a:t>
            </a:r>
            <a:r>
              <a:rPr lang="tr-TR" sz="1800" spc="-25" dirty="0" smtClean="0">
                <a:latin typeface="Verdana"/>
                <a:cs typeface="Verdana"/>
              </a:rPr>
              <a:t>şeyler</a:t>
            </a:r>
            <a:r>
              <a:rPr lang="tr-TR" sz="1800" spc="110" dirty="0" smtClean="0">
                <a:latin typeface="Verdana"/>
                <a:cs typeface="Verdana"/>
              </a:rPr>
              <a:t> </a:t>
            </a:r>
            <a:r>
              <a:rPr lang="tr-TR" sz="1800" spc="25" dirty="0" smtClean="0">
                <a:latin typeface="Verdana"/>
                <a:cs typeface="Verdana"/>
              </a:rPr>
              <a:t>geleceğimizin</a:t>
            </a:r>
            <a:r>
              <a:rPr lang="tr-TR" sz="1800" spc="110" dirty="0" smtClean="0">
                <a:latin typeface="Verdana"/>
                <a:cs typeface="Verdana"/>
              </a:rPr>
              <a:t> </a:t>
            </a:r>
            <a:r>
              <a:rPr lang="tr-TR" sz="1800" spc="-5" dirty="0" smtClean="0">
                <a:latin typeface="Verdana"/>
                <a:cs typeface="Verdana"/>
              </a:rPr>
              <a:t>belirleyicileri</a:t>
            </a:r>
            <a:r>
              <a:rPr lang="tr-TR" sz="1800" spc="110" dirty="0" smtClean="0">
                <a:latin typeface="Verdana"/>
                <a:cs typeface="Verdana"/>
              </a:rPr>
              <a:t> </a:t>
            </a:r>
            <a:r>
              <a:rPr lang="tr-TR" sz="1800" spc="-20" dirty="0" smtClean="0">
                <a:latin typeface="Verdana"/>
                <a:cs typeface="Verdana"/>
              </a:rPr>
              <a:t>olacak.</a:t>
            </a:r>
            <a:r>
              <a:rPr lang="tr-TR" sz="1800" spc="110" dirty="0" smtClean="0">
                <a:latin typeface="Verdana"/>
                <a:cs typeface="Verdana"/>
              </a:rPr>
              <a:t> </a:t>
            </a:r>
          </a:p>
          <a:p>
            <a:pPr marL="469900" marR="5080" indent="-320675">
              <a:lnSpc>
                <a:spcPct val="160000"/>
              </a:lnSpc>
              <a:buFont typeface="Arial MT"/>
              <a:buChar char="●"/>
              <a:tabLst>
                <a:tab pos="469265" algn="l"/>
                <a:tab pos="469900" algn="l"/>
                <a:tab pos="1512570" algn="l"/>
                <a:tab pos="2490470" algn="l"/>
                <a:tab pos="3363595" algn="l"/>
                <a:tab pos="3888740" algn="l"/>
                <a:tab pos="4163060" algn="l"/>
                <a:tab pos="5478145" algn="l"/>
                <a:tab pos="6564630" algn="l"/>
                <a:tab pos="6964045" algn="l"/>
              </a:tabLst>
            </a:pPr>
            <a:r>
              <a:rPr lang="tr-TR" sz="1800" b="1" i="1" spc="-35" dirty="0" smtClean="0">
                <a:latin typeface="Verdana"/>
                <a:cs typeface="Verdana"/>
              </a:rPr>
              <a:t>Hedef </a:t>
            </a:r>
            <a:r>
              <a:rPr lang="tr-TR" sz="1800" b="1" i="1" spc="-395" dirty="0" smtClean="0">
                <a:latin typeface="Verdana"/>
                <a:cs typeface="Verdana"/>
              </a:rPr>
              <a:t> </a:t>
            </a:r>
            <a:r>
              <a:rPr lang="tr-TR" sz="1800" b="1" i="1" spc="-50" dirty="0" smtClean="0">
                <a:latin typeface="Verdana"/>
                <a:cs typeface="Verdana"/>
              </a:rPr>
              <a:t>beli</a:t>
            </a:r>
            <a:r>
              <a:rPr lang="tr-TR" sz="1800" b="1" i="1" spc="-55" dirty="0" smtClean="0">
                <a:latin typeface="Verdana"/>
                <a:cs typeface="Verdana"/>
              </a:rPr>
              <a:t>r</a:t>
            </a:r>
            <a:r>
              <a:rPr lang="tr-TR" sz="1800" b="1" i="1" spc="-30" dirty="0" smtClean="0">
                <a:latin typeface="Verdana"/>
                <a:cs typeface="Verdana"/>
              </a:rPr>
              <a:t>le</a:t>
            </a:r>
            <a:r>
              <a:rPr lang="tr-TR" sz="1800" b="1" i="1" spc="-50" dirty="0" smtClean="0">
                <a:latin typeface="Verdana"/>
                <a:cs typeface="Verdana"/>
              </a:rPr>
              <a:t>m</a:t>
            </a:r>
            <a:r>
              <a:rPr lang="tr-TR" sz="1800" b="1" i="1" spc="-40" dirty="0" smtClean="0">
                <a:latin typeface="Verdana"/>
                <a:cs typeface="Verdana"/>
              </a:rPr>
              <a:t>e</a:t>
            </a:r>
            <a:r>
              <a:rPr lang="tr-TR" sz="1800" b="1" i="1" spc="-30" dirty="0" smtClean="0">
                <a:latin typeface="Verdana"/>
                <a:cs typeface="Verdana"/>
              </a:rPr>
              <a:t>k</a:t>
            </a:r>
            <a:r>
              <a:rPr lang="tr-TR" sz="1800" b="1" i="1" spc="-120" dirty="0" smtClean="0">
                <a:latin typeface="Verdana"/>
                <a:cs typeface="Verdana"/>
              </a:rPr>
              <a:t>, </a:t>
            </a:r>
            <a:r>
              <a:rPr lang="tr-TR" sz="1800" b="1" i="1" spc="-10" dirty="0" smtClean="0">
                <a:latin typeface="Verdana"/>
                <a:cs typeface="Verdana"/>
              </a:rPr>
              <a:t>m</a:t>
            </a:r>
            <a:r>
              <a:rPr lang="tr-TR" sz="1800" b="1" i="1" spc="-55" dirty="0" smtClean="0">
                <a:latin typeface="Verdana"/>
                <a:cs typeface="Verdana"/>
              </a:rPr>
              <a:t>eslekleri</a:t>
            </a:r>
            <a:r>
              <a:rPr lang="tr-TR" sz="1800" b="1" i="1" dirty="0" smtClean="0">
                <a:latin typeface="Verdana"/>
                <a:cs typeface="Verdana"/>
              </a:rPr>
              <a:t>	</a:t>
            </a:r>
            <a:r>
              <a:rPr lang="tr-TR" sz="1800" b="1" i="1" spc="-50" dirty="0" smtClean="0">
                <a:latin typeface="Verdana"/>
                <a:cs typeface="Verdana"/>
              </a:rPr>
              <a:t>t</a:t>
            </a:r>
            <a:r>
              <a:rPr lang="tr-TR" sz="1800" b="1" i="1" spc="-15" dirty="0" smtClean="0">
                <a:latin typeface="Verdana"/>
                <a:cs typeface="Verdana"/>
              </a:rPr>
              <a:t>anı</a:t>
            </a:r>
            <a:r>
              <a:rPr lang="tr-TR" sz="1800" b="1" i="1" spc="-20" dirty="0" smtClean="0">
                <a:latin typeface="Verdana"/>
                <a:cs typeface="Verdana"/>
              </a:rPr>
              <a:t>m</a:t>
            </a:r>
            <a:r>
              <a:rPr lang="tr-TR" sz="1800" b="1" i="1" spc="-5" dirty="0" smtClean="0">
                <a:latin typeface="Verdana"/>
                <a:cs typeface="Verdana"/>
              </a:rPr>
              <a:t>a</a:t>
            </a:r>
            <a:r>
              <a:rPr lang="tr-TR" sz="1800" b="1" i="1" spc="5" dirty="0" smtClean="0">
                <a:latin typeface="Verdana"/>
                <a:cs typeface="Verdana"/>
              </a:rPr>
              <a:t>k</a:t>
            </a:r>
            <a:r>
              <a:rPr lang="tr-TR" sz="1800" b="1" i="1" spc="-120" dirty="0" smtClean="0">
                <a:latin typeface="Verdana"/>
                <a:cs typeface="Verdana"/>
              </a:rPr>
              <a:t>,</a:t>
            </a:r>
            <a:r>
              <a:rPr lang="tr-TR" sz="1800" b="1" i="1" dirty="0">
                <a:latin typeface="Verdana"/>
                <a:cs typeface="Verdana"/>
              </a:rPr>
              <a:t> </a:t>
            </a:r>
            <a:r>
              <a:rPr lang="tr-TR" sz="1800" b="1" i="1" spc="-40" dirty="0" smtClean="0">
                <a:latin typeface="Verdana"/>
                <a:cs typeface="Verdana"/>
              </a:rPr>
              <a:t>olası</a:t>
            </a:r>
            <a:r>
              <a:rPr lang="tr-TR" sz="1800" b="1" i="1" dirty="0">
                <a:latin typeface="Verdana"/>
                <a:cs typeface="Verdana"/>
              </a:rPr>
              <a:t> </a:t>
            </a:r>
            <a:r>
              <a:rPr lang="tr-TR" sz="1800" b="1" i="1" spc="-65" dirty="0" smtClean="0">
                <a:latin typeface="Verdana"/>
                <a:cs typeface="Verdana"/>
              </a:rPr>
              <a:t>iş</a:t>
            </a:r>
            <a:r>
              <a:rPr lang="tr-TR" sz="1800" b="1" i="1" dirty="0">
                <a:latin typeface="Verdana"/>
                <a:cs typeface="Verdana"/>
              </a:rPr>
              <a:t> </a:t>
            </a:r>
            <a:r>
              <a:rPr lang="tr-TR" sz="1800" b="1" i="1" spc="-15" dirty="0" err="1" smtClean="0">
                <a:latin typeface="Verdana"/>
                <a:cs typeface="Verdana"/>
              </a:rPr>
              <a:t>a</a:t>
            </a:r>
            <a:r>
              <a:rPr lang="tr-TR" sz="1800" b="1" i="1" spc="35" dirty="0" err="1" smtClean="0">
                <a:latin typeface="Verdana"/>
                <a:cs typeface="Verdana"/>
              </a:rPr>
              <a:t>l</a:t>
            </a:r>
            <a:r>
              <a:rPr lang="tr-TR" sz="1800" b="1" i="1" spc="-50" dirty="0" err="1" smtClean="0">
                <a:latin typeface="Verdana"/>
                <a:cs typeface="Verdana"/>
              </a:rPr>
              <a:t>t</a:t>
            </a:r>
            <a:r>
              <a:rPr lang="tr-TR" sz="1800" b="1" i="1" spc="-75" dirty="0" err="1" smtClean="0">
                <a:latin typeface="Verdana"/>
                <a:cs typeface="Verdana"/>
              </a:rPr>
              <a:t>e</a:t>
            </a:r>
            <a:r>
              <a:rPr lang="tr-TR" sz="1800" b="1" i="1" spc="-60" dirty="0" err="1" smtClean="0">
                <a:latin typeface="Verdana"/>
                <a:cs typeface="Verdana"/>
              </a:rPr>
              <a:t>r</a:t>
            </a:r>
            <a:r>
              <a:rPr lang="tr-TR" sz="1800" b="1" i="1" spc="-25" dirty="0" err="1" smtClean="0">
                <a:latin typeface="Verdana"/>
                <a:cs typeface="Verdana"/>
              </a:rPr>
              <a:t>n</a:t>
            </a:r>
            <a:r>
              <a:rPr lang="tr-TR" sz="1800" b="1" i="1" spc="-40" dirty="0" err="1" smtClean="0">
                <a:latin typeface="Verdana"/>
                <a:cs typeface="Verdana"/>
              </a:rPr>
              <a:t>atiﬂer</a:t>
            </a:r>
            <a:r>
              <a:rPr lang="tr-TR" sz="1800" b="1" i="1" spc="-45" dirty="0" err="1" smtClean="0">
                <a:latin typeface="Verdana"/>
                <a:cs typeface="Verdana"/>
              </a:rPr>
              <a:t>ini</a:t>
            </a:r>
            <a:r>
              <a:rPr lang="tr-TR" sz="1800" b="1" i="1" dirty="0" smtClean="0">
                <a:latin typeface="Verdana"/>
                <a:cs typeface="Verdana"/>
              </a:rPr>
              <a:t> </a:t>
            </a:r>
            <a:r>
              <a:rPr lang="tr-TR" sz="1800" b="1" i="1" spc="-35" dirty="0" smtClean="0">
                <a:latin typeface="Verdana"/>
                <a:cs typeface="Verdana"/>
              </a:rPr>
              <a:t>ar</a:t>
            </a:r>
            <a:r>
              <a:rPr lang="tr-TR" sz="1800" b="1" i="1" spc="-45" dirty="0" smtClean="0">
                <a:latin typeface="Verdana"/>
                <a:cs typeface="Verdana"/>
              </a:rPr>
              <a:t>aştır</a:t>
            </a:r>
            <a:r>
              <a:rPr lang="tr-TR" sz="1800" b="1" i="1" spc="-10" dirty="0" smtClean="0">
                <a:latin typeface="Verdana"/>
                <a:cs typeface="Verdana"/>
              </a:rPr>
              <a:t>m</a:t>
            </a:r>
            <a:r>
              <a:rPr lang="tr-TR" sz="1800" b="1" i="1" spc="-5" dirty="0" smtClean="0">
                <a:latin typeface="Verdana"/>
                <a:cs typeface="Verdana"/>
              </a:rPr>
              <a:t>a</a:t>
            </a:r>
            <a:r>
              <a:rPr lang="tr-TR" sz="1800" b="1" i="1" spc="5" dirty="0" smtClean="0">
                <a:latin typeface="Verdana"/>
                <a:cs typeface="Verdana"/>
              </a:rPr>
              <a:t>k</a:t>
            </a:r>
            <a:r>
              <a:rPr lang="tr-TR" sz="1800" b="1" i="1" spc="-120" dirty="0" smtClean="0">
                <a:latin typeface="Verdana"/>
                <a:cs typeface="Verdana"/>
              </a:rPr>
              <a:t>,</a:t>
            </a:r>
            <a:r>
              <a:rPr lang="tr-TR" sz="1800" b="1" i="1" dirty="0">
                <a:latin typeface="Verdana"/>
                <a:cs typeface="Verdana"/>
              </a:rPr>
              <a:t> </a:t>
            </a:r>
            <a:r>
              <a:rPr lang="tr-TR" sz="1800" b="1" i="1" spc="-45" dirty="0" smtClean="0">
                <a:latin typeface="Verdana"/>
                <a:cs typeface="Verdana"/>
              </a:rPr>
              <a:t>üst</a:t>
            </a:r>
            <a:r>
              <a:rPr lang="tr-TR" sz="1800" b="1" i="1" dirty="0">
                <a:latin typeface="Verdana"/>
                <a:cs typeface="Verdana"/>
              </a:rPr>
              <a:t> </a:t>
            </a:r>
            <a:r>
              <a:rPr lang="tr-TR" sz="1800" b="1" i="1" spc="-45" dirty="0" smtClean="0">
                <a:latin typeface="Verdana"/>
                <a:cs typeface="Verdana"/>
              </a:rPr>
              <a:t>öğr</a:t>
            </a:r>
            <a:r>
              <a:rPr lang="tr-TR" sz="1800" b="1" i="1" spc="-30" dirty="0" smtClean="0">
                <a:latin typeface="Verdana"/>
                <a:cs typeface="Verdana"/>
              </a:rPr>
              <a:t>enim  </a:t>
            </a:r>
            <a:r>
              <a:rPr lang="tr-TR" sz="1800" b="1" i="1" spc="-40" dirty="0" smtClean="0">
                <a:latin typeface="Verdana"/>
                <a:cs typeface="Verdana"/>
              </a:rPr>
              <a:t>kurumlarını</a:t>
            </a:r>
            <a:r>
              <a:rPr lang="tr-TR" sz="1800" b="1" i="1" spc="-35" dirty="0" smtClean="0">
                <a:latin typeface="Verdana"/>
                <a:cs typeface="Verdana"/>
              </a:rPr>
              <a:t> </a:t>
            </a:r>
            <a:r>
              <a:rPr lang="tr-TR" sz="1800" b="1" i="1" spc="-30" dirty="0" smtClean="0">
                <a:latin typeface="Verdana"/>
                <a:cs typeface="Verdana"/>
              </a:rPr>
              <a:t>tanımak,</a:t>
            </a:r>
            <a:r>
              <a:rPr lang="tr-TR" sz="1800" b="1" i="1" spc="-25" dirty="0" smtClean="0">
                <a:latin typeface="Verdana"/>
                <a:cs typeface="Verdana"/>
              </a:rPr>
              <a:t> </a:t>
            </a:r>
            <a:r>
              <a:rPr lang="tr-TR" sz="1800" b="1" i="1" spc="-60" dirty="0" smtClean="0">
                <a:latin typeface="Verdana"/>
                <a:cs typeface="Verdana"/>
              </a:rPr>
              <a:t>stresle</a:t>
            </a:r>
            <a:r>
              <a:rPr lang="tr-TR" sz="1800" b="1" i="1" spc="-55" dirty="0" smtClean="0">
                <a:latin typeface="Verdana"/>
                <a:cs typeface="Verdana"/>
              </a:rPr>
              <a:t> </a:t>
            </a:r>
            <a:r>
              <a:rPr lang="tr-TR" sz="1800" b="1" i="1" spc="-65" dirty="0" smtClean="0">
                <a:latin typeface="Verdana"/>
                <a:cs typeface="Verdana"/>
              </a:rPr>
              <a:t>ve</a:t>
            </a:r>
            <a:r>
              <a:rPr lang="tr-TR" sz="1800" b="1" i="1" spc="-60" dirty="0" smtClean="0">
                <a:latin typeface="Verdana"/>
                <a:cs typeface="Verdana"/>
              </a:rPr>
              <a:t> </a:t>
            </a:r>
            <a:r>
              <a:rPr lang="tr-TR" sz="1800" b="1" i="1" spc="-35" dirty="0" smtClean="0">
                <a:latin typeface="Verdana"/>
                <a:cs typeface="Verdana"/>
              </a:rPr>
              <a:t>kaygıyla</a:t>
            </a:r>
            <a:r>
              <a:rPr lang="tr-TR" sz="1800" b="1" i="1" spc="-30" dirty="0" smtClean="0">
                <a:latin typeface="Verdana"/>
                <a:cs typeface="Verdana"/>
              </a:rPr>
              <a:t> </a:t>
            </a:r>
            <a:r>
              <a:rPr lang="tr-TR" sz="1800" b="1" i="1" spc="-20" dirty="0" smtClean="0">
                <a:latin typeface="Verdana"/>
                <a:cs typeface="Verdana"/>
              </a:rPr>
              <a:t>baş</a:t>
            </a:r>
            <a:r>
              <a:rPr lang="tr-TR" sz="1800" b="1" i="1" spc="-15" dirty="0" smtClean="0">
                <a:latin typeface="Verdana"/>
                <a:cs typeface="Verdana"/>
              </a:rPr>
              <a:t> </a:t>
            </a:r>
            <a:r>
              <a:rPr lang="tr-TR" sz="1800" b="1" i="1" spc="-30" dirty="0" smtClean="0">
                <a:latin typeface="Verdana"/>
                <a:cs typeface="Verdana"/>
              </a:rPr>
              <a:t>etme</a:t>
            </a:r>
            <a:r>
              <a:rPr lang="tr-TR" sz="1800" b="1" i="1" spc="-25" dirty="0" smtClean="0">
                <a:latin typeface="Verdana"/>
                <a:cs typeface="Verdana"/>
              </a:rPr>
              <a:t> </a:t>
            </a:r>
            <a:r>
              <a:rPr lang="tr-TR" sz="1800" b="1" i="1" spc="-50" dirty="0" smtClean="0">
                <a:latin typeface="Verdana"/>
                <a:cs typeface="Verdana"/>
              </a:rPr>
              <a:t>yollarınızı</a:t>
            </a:r>
            <a:r>
              <a:rPr lang="tr-TR" sz="1800" b="1" i="1" spc="-45" dirty="0" smtClean="0">
                <a:latin typeface="Verdana"/>
                <a:cs typeface="Verdana"/>
              </a:rPr>
              <a:t> geliştirmek</a:t>
            </a:r>
            <a:r>
              <a:rPr lang="tr-TR" sz="1800" b="1" i="1" spc="-40" dirty="0" smtClean="0">
                <a:latin typeface="Verdana"/>
                <a:cs typeface="Verdana"/>
              </a:rPr>
              <a:t> </a:t>
            </a:r>
            <a:r>
              <a:rPr lang="tr-TR" sz="1800" spc="15" dirty="0" smtClean="0">
                <a:latin typeface="Verdana"/>
                <a:cs typeface="Verdana"/>
              </a:rPr>
              <a:t>gelecekte </a:t>
            </a:r>
            <a:r>
              <a:rPr lang="tr-TR" sz="1800" spc="-409" dirty="0" smtClean="0">
                <a:latin typeface="Verdana"/>
                <a:cs typeface="Verdana"/>
              </a:rPr>
              <a:t> </a:t>
            </a:r>
            <a:r>
              <a:rPr lang="tr-TR" sz="1800" spc="-5" dirty="0" smtClean="0">
                <a:latin typeface="Verdana"/>
                <a:cs typeface="Verdana"/>
              </a:rPr>
              <a:t>karşılaşacağınız</a:t>
            </a:r>
            <a:r>
              <a:rPr lang="tr-TR" sz="1800" spc="380" dirty="0" smtClean="0">
                <a:latin typeface="Verdana"/>
                <a:cs typeface="Verdana"/>
              </a:rPr>
              <a:t> </a:t>
            </a:r>
            <a:r>
              <a:rPr lang="tr-TR" sz="1800" spc="-5" dirty="0" smtClean="0">
                <a:latin typeface="Verdana"/>
                <a:cs typeface="Verdana"/>
              </a:rPr>
              <a:t>zorlukların</a:t>
            </a:r>
            <a:r>
              <a:rPr lang="tr-TR" sz="1800" spc="385" dirty="0" smtClean="0">
                <a:latin typeface="Verdana"/>
                <a:cs typeface="Verdana"/>
              </a:rPr>
              <a:t> </a:t>
            </a:r>
            <a:r>
              <a:rPr lang="tr-TR" sz="1800" spc="10" dirty="0" smtClean="0">
                <a:latin typeface="Verdana"/>
                <a:cs typeface="Verdana"/>
              </a:rPr>
              <a:t>üstesinden</a:t>
            </a:r>
            <a:r>
              <a:rPr lang="tr-TR" sz="1800" spc="385" dirty="0" smtClean="0">
                <a:latin typeface="Verdana"/>
                <a:cs typeface="Verdana"/>
              </a:rPr>
              <a:t> </a:t>
            </a:r>
            <a:r>
              <a:rPr lang="tr-TR" sz="1800" spc="20" dirty="0" smtClean="0">
                <a:latin typeface="Verdana"/>
                <a:cs typeface="Verdana"/>
              </a:rPr>
              <a:t>gelmenizi</a:t>
            </a:r>
            <a:r>
              <a:rPr lang="tr-TR" sz="1800" spc="385" dirty="0" smtClean="0">
                <a:latin typeface="Verdana"/>
                <a:cs typeface="Verdana"/>
              </a:rPr>
              <a:t> </a:t>
            </a:r>
            <a:r>
              <a:rPr lang="tr-TR" sz="1800" spc="-15" dirty="0" smtClean="0">
                <a:latin typeface="Verdana"/>
                <a:cs typeface="Verdana"/>
              </a:rPr>
              <a:t>kolaylaştırabilir</a:t>
            </a:r>
            <a:r>
              <a:rPr lang="tr-TR" sz="1800" spc="385" dirty="0" smtClean="0">
                <a:latin typeface="Verdana"/>
                <a:cs typeface="Verdana"/>
              </a:rPr>
              <a:t> </a:t>
            </a:r>
            <a:r>
              <a:rPr lang="tr-TR" sz="1800" spc="-35" dirty="0" smtClean="0">
                <a:latin typeface="Verdana"/>
                <a:cs typeface="Verdana"/>
              </a:rPr>
              <a:t>ve</a:t>
            </a:r>
            <a:r>
              <a:rPr lang="tr-TR" sz="1800" dirty="0" smtClean="0">
                <a:latin typeface="Verdana"/>
                <a:cs typeface="Verdana"/>
              </a:rPr>
              <a:t> </a:t>
            </a:r>
            <a:r>
              <a:rPr lang="tr-TR" sz="1800" spc="20" dirty="0" smtClean="0">
                <a:latin typeface="Verdana"/>
                <a:cs typeface="Verdana"/>
              </a:rPr>
              <a:t>daha</a:t>
            </a:r>
            <a:r>
              <a:rPr lang="tr-TR" sz="1800" spc="385" dirty="0" smtClean="0">
                <a:latin typeface="Verdana"/>
                <a:cs typeface="Verdana"/>
              </a:rPr>
              <a:t> </a:t>
            </a:r>
            <a:r>
              <a:rPr lang="tr-TR" sz="1800" spc="-20" dirty="0" smtClean="0">
                <a:latin typeface="Verdana"/>
                <a:cs typeface="Verdana"/>
              </a:rPr>
              <a:t>kararlı</a:t>
            </a:r>
            <a:r>
              <a:rPr lang="tr-TR" sz="1800" spc="-15" dirty="0" smtClean="0">
                <a:latin typeface="Verdana"/>
                <a:cs typeface="Verdana"/>
              </a:rPr>
              <a:t> </a:t>
            </a:r>
            <a:r>
              <a:rPr lang="tr-TR" sz="1800" spc="10" dirty="0" smtClean="0">
                <a:latin typeface="Verdana"/>
                <a:cs typeface="Verdana"/>
              </a:rPr>
              <a:t>adımlar </a:t>
            </a:r>
            <a:r>
              <a:rPr lang="tr-TR" sz="1800" spc="-409" dirty="0" smtClean="0">
                <a:latin typeface="Verdana"/>
                <a:cs typeface="Verdana"/>
              </a:rPr>
              <a:t> </a:t>
            </a:r>
            <a:r>
              <a:rPr lang="tr-TR" sz="1800" spc="15" dirty="0" smtClean="0">
                <a:latin typeface="Verdana"/>
                <a:cs typeface="Verdana"/>
              </a:rPr>
              <a:t>atabilmenize</a:t>
            </a:r>
            <a:r>
              <a:rPr lang="tr-TR" sz="1800" spc="-114" dirty="0" smtClean="0">
                <a:latin typeface="Verdana"/>
                <a:cs typeface="Verdana"/>
              </a:rPr>
              <a:t> </a:t>
            </a:r>
            <a:r>
              <a:rPr lang="tr-TR" sz="1800" spc="5" dirty="0" smtClean="0">
                <a:latin typeface="Verdana"/>
                <a:cs typeface="Verdana"/>
              </a:rPr>
              <a:t>yardımcı</a:t>
            </a:r>
            <a:r>
              <a:rPr lang="tr-TR" sz="1800" spc="-110" dirty="0" smtClean="0">
                <a:latin typeface="Verdana"/>
                <a:cs typeface="Verdana"/>
              </a:rPr>
              <a:t> </a:t>
            </a:r>
            <a:r>
              <a:rPr lang="tr-TR" sz="1800" spc="-20" dirty="0" smtClean="0">
                <a:latin typeface="Verdana"/>
                <a:cs typeface="Verdana"/>
              </a:rPr>
              <a:t>olabilir.</a:t>
            </a:r>
            <a:endParaRPr lang="tr-TR" sz="1800" dirty="0" smtClean="0">
              <a:latin typeface="Verdana"/>
              <a:cs typeface="Verdana"/>
            </a:endParaRPr>
          </a:p>
          <a:p>
            <a:endParaRPr lang="tr-TR" sz="12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1165" y="620612"/>
            <a:ext cx="4154412" cy="5598072"/>
          </a:xfrm>
          <a:prstGeom prst="rect">
            <a:avLst/>
          </a:prstGeom>
        </p:spPr>
      </p:pic>
    </p:spTree>
    <p:extLst>
      <p:ext uri="{BB962C8B-B14F-4D97-AF65-F5344CB8AC3E}">
        <p14:creationId xmlns:p14="http://schemas.microsoft.com/office/powerpoint/2010/main" val="323829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92D050"/>
                </a:solidFill>
              </a:rPr>
              <a:t>Ortak Noktaları Belirlemek</a:t>
            </a:r>
            <a:endParaRPr lang="tr-TR" b="1" dirty="0">
              <a:solidFill>
                <a:srgbClr val="92D050"/>
              </a:solidFill>
            </a:endParaRPr>
          </a:p>
        </p:txBody>
      </p:sp>
      <p:sp>
        <p:nvSpPr>
          <p:cNvPr id="3" name="İçerik Yer Tutucusu 2"/>
          <p:cNvSpPr>
            <a:spLocks noGrp="1"/>
          </p:cNvSpPr>
          <p:nvPr>
            <p:ph idx="1"/>
          </p:nvPr>
        </p:nvSpPr>
        <p:spPr/>
        <p:txBody>
          <a:bodyPr/>
          <a:lstStyle/>
          <a:p>
            <a:pPr>
              <a:lnSpc>
                <a:spcPct val="150000"/>
              </a:lnSpc>
            </a:pPr>
            <a:r>
              <a:rPr lang="tr-TR" dirty="0" smtClean="0"/>
              <a:t>Kendi özelliklerinizle mesleğin özellikleri ne derece uyuşuyor?</a:t>
            </a:r>
          </a:p>
          <a:p>
            <a:pPr>
              <a:lnSpc>
                <a:spcPct val="150000"/>
              </a:lnSpc>
            </a:pPr>
            <a:r>
              <a:rPr lang="tr-TR" dirty="0" smtClean="0"/>
              <a:t>Meslekle uyuşmayan özellikleriniz meslek yaşamınızı olumsuz yönde etkileyecek türden mi?</a:t>
            </a:r>
          </a:p>
          <a:p>
            <a:pPr>
              <a:lnSpc>
                <a:spcPct val="150000"/>
              </a:lnSpc>
            </a:pPr>
            <a:r>
              <a:rPr lang="tr-TR" dirty="0" smtClean="0"/>
              <a:t>Ortak Noktaları Belirlemek</a:t>
            </a:r>
            <a:endParaRPr lang="tr-TR" dirty="0"/>
          </a:p>
        </p:txBody>
      </p:sp>
    </p:spTree>
    <p:extLst>
      <p:ext uri="{BB962C8B-B14F-4D97-AF65-F5344CB8AC3E}">
        <p14:creationId xmlns:p14="http://schemas.microsoft.com/office/powerpoint/2010/main" val="3568257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2601"/>
          </a:xfrm>
        </p:spPr>
        <p:txBody>
          <a:bodyPr>
            <a:normAutofit fontScale="90000"/>
          </a:bodyPr>
          <a:lstStyle/>
          <a:p>
            <a:pPr algn="ctr"/>
            <a:r>
              <a:rPr lang="tr-TR" b="1" dirty="0" smtClean="0">
                <a:solidFill>
                  <a:srgbClr val="FFC000"/>
                </a:solidFill>
              </a:rPr>
              <a:t>Meslek Seçiminde</a:t>
            </a:r>
            <a:r>
              <a:rPr lang="tr-TR" b="1" dirty="0">
                <a:solidFill>
                  <a:srgbClr val="FFC000"/>
                </a:solidFill>
              </a:rPr>
              <a:t> </a:t>
            </a:r>
            <a:r>
              <a:rPr lang="tr-TR" b="1" dirty="0" smtClean="0">
                <a:solidFill>
                  <a:srgbClr val="FFC000"/>
                </a:solidFill>
              </a:rPr>
              <a:t>Anne Babaya Düşen</a:t>
            </a:r>
            <a:br>
              <a:rPr lang="tr-TR" b="1" dirty="0" smtClean="0">
                <a:solidFill>
                  <a:srgbClr val="FFC000"/>
                </a:solidFill>
              </a:rPr>
            </a:br>
            <a:r>
              <a:rPr lang="tr-TR" b="1" dirty="0" smtClean="0">
                <a:solidFill>
                  <a:srgbClr val="FFC000"/>
                </a:solidFill>
              </a:rPr>
              <a:t>Sorumluluklar</a:t>
            </a:r>
            <a:endParaRPr lang="tr-TR" b="1" dirty="0">
              <a:solidFill>
                <a:srgbClr val="FFC000"/>
              </a:solidFill>
            </a:endParaRPr>
          </a:p>
        </p:txBody>
      </p:sp>
      <p:sp>
        <p:nvSpPr>
          <p:cNvPr id="3" name="İçerik Yer Tutucusu 2"/>
          <p:cNvSpPr>
            <a:spLocks noGrp="1"/>
          </p:cNvSpPr>
          <p:nvPr>
            <p:ph idx="1"/>
          </p:nvPr>
        </p:nvSpPr>
        <p:spPr>
          <a:xfrm>
            <a:off x="838200" y="1825625"/>
            <a:ext cx="10515600" cy="4679678"/>
          </a:xfrm>
        </p:spPr>
        <p:txBody>
          <a:bodyPr>
            <a:normAutofit/>
          </a:bodyPr>
          <a:lstStyle/>
          <a:p>
            <a:pPr>
              <a:lnSpc>
                <a:spcPct val="150000"/>
              </a:lnSpc>
            </a:pPr>
            <a:r>
              <a:rPr lang="tr-TR" sz="1400" dirty="0" smtClean="0"/>
              <a:t>Çocuğunuzun zayıf ve güçlü olduğu yönlerini keşfetmesini, güçlü olduğu yönlerini geliştirmesini, zayıf yönleriyle de barışık olmasını sağlamayın.</a:t>
            </a:r>
          </a:p>
          <a:p>
            <a:pPr>
              <a:lnSpc>
                <a:spcPct val="150000"/>
              </a:lnSpc>
            </a:pPr>
            <a:r>
              <a:rPr lang="tr-TR" sz="1400" dirty="0" smtClean="0"/>
              <a:t>Çocuğunuzun yetenek, ilgi ve değerlerine uygun bir alan seçimini uzmanlardan yardım alarak belirleyin.</a:t>
            </a:r>
          </a:p>
          <a:p>
            <a:pPr>
              <a:lnSpc>
                <a:spcPct val="150000"/>
              </a:lnSpc>
            </a:pPr>
            <a:r>
              <a:rPr lang="tr-TR" sz="1400" dirty="0" smtClean="0"/>
              <a:t>Çocuğunuza yetenek ve ilgilerine uygun bir alanı seçtiğinde ileride daha mutlu ve başarılı olacağını hatırlatın.</a:t>
            </a:r>
          </a:p>
          <a:p>
            <a:pPr>
              <a:lnSpc>
                <a:spcPct val="150000"/>
              </a:lnSpc>
            </a:pPr>
            <a:r>
              <a:rPr lang="tr-TR" sz="1400" dirty="0" smtClean="0"/>
              <a:t>İlgi duyduğu faaliyetleri yapması için ona fırsatlar verin, onu yeteneklerini geliştireceği etkinliklere yönlendirin.</a:t>
            </a:r>
          </a:p>
          <a:p>
            <a:pPr>
              <a:lnSpc>
                <a:spcPct val="150000"/>
              </a:lnSpc>
            </a:pPr>
            <a:r>
              <a:rPr lang="tr-TR" sz="1400" dirty="0" smtClean="0"/>
              <a:t>Net ve belirli bir mesleki hedef belirlemesine yardım edin,</a:t>
            </a:r>
          </a:p>
          <a:p>
            <a:pPr>
              <a:lnSpc>
                <a:spcPct val="150000"/>
              </a:lnSpc>
            </a:pPr>
            <a:r>
              <a:rPr lang="tr-TR" sz="1400" dirty="0" smtClean="0"/>
              <a:t>Çocuğunuzu liseden sonraki eğitim ve iş olanaklarını araştırmaya sevk edin.</a:t>
            </a:r>
          </a:p>
          <a:p>
            <a:pPr>
              <a:lnSpc>
                <a:spcPct val="150000"/>
              </a:lnSpc>
            </a:pPr>
            <a:r>
              <a:rPr lang="tr-TR" sz="1400" dirty="0" smtClean="0"/>
              <a:t>Girmeyi düşündüğü meslekle ilgili olarak araştırma yapmasına teşvik edin.</a:t>
            </a:r>
          </a:p>
          <a:p>
            <a:pPr>
              <a:lnSpc>
                <a:spcPct val="150000"/>
              </a:lnSpc>
            </a:pPr>
            <a:r>
              <a:rPr lang="tr-TR" sz="1400" dirty="0" smtClean="0"/>
              <a:t>Ev ve okulda olmak üzere küçük konulardan başlayarak çocuğunuza BAĞIMSIZ karar verme sorumluluğunu öğretin.</a:t>
            </a:r>
            <a:endParaRPr lang="tr-TR" sz="1400" dirty="0"/>
          </a:p>
        </p:txBody>
      </p:sp>
    </p:spTree>
    <p:extLst>
      <p:ext uri="{BB962C8B-B14F-4D97-AF65-F5344CB8AC3E}">
        <p14:creationId xmlns:p14="http://schemas.microsoft.com/office/powerpoint/2010/main" val="2379425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5225142" y="1319348"/>
            <a:ext cx="6281057" cy="1397725"/>
          </a:xfrm>
        </p:spPr>
        <p:txBody>
          <a:bodyPr>
            <a:normAutofit/>
          </a:bodyPr>
          <a:lstStyle/>
          <a:p>
            <a:r>
              <a:rPr lang="tr-TR" dirty="0" smtClean="0"/>
              <a:t>GELECEĞİ PLANLAMAK NEDEN ÖNEMLİDİR?</a:t>
            </a:r>
            <a:endParaRPr lang="tr-TR" dirty="0"/>
          </a:p>
        </p:txBody>
      </p:sp>
      <p:sp>
        <p:nvSpPr>
          <p:cNvPr id="5" name="İçerik Yer Tutucusu 4"/>
          <p:cNvSpPr>
            <a:spLocks noGrp="1"/>
          </p:cNvSpPr>
          <p:nvPr>
            <p:ph idx="1"/>
          </p:nvPr>
        </p:nvSpPr>
        <p:spPr>
          <a:xfrm>
            <a:off x="685800" y="2899954"/>
            <a:ext cx="10820400" cy="3318731"/>
          </a:xfrm>
        </p:spPr>
        <p:txBody>
          <a:bodyPr>
            <a:normAutofit/>
          </a:bodyPr>
          <a:lstStyle/>
          <a:p>
            <a:pPr algn="just"/>
            <a:r>
              <a:rPr lang="tr-TR" dirty="0" smtClean="0"/>
              <a:t>Öncelikle tam olarak neyi istediğinizi, yaşamda nereye varmak istediğinizi bilirseniz; çabalarınızı nereye yoğunlaştırmanız gerektiğini de bilirsiniz.</a:t>
            </a:r>
          </a:p>
          <a:p>
            <a:pPr algn="just"/>
            <a:r>
              <a:rPr lang="tr-TR" dirty="0" smtClean="0"/>
              <a:t>Hedefini açıkça belirlemiş biri, planlı ve programlı davranmaya özen gösterir.</a:t>
            </a:r>
          </a:p>
          <a:p>
            <a:pPr algn="just"/>
            <a:r>
              <a:rPr lang="tr-TR" dirty="0" smtClean="0"/>
              <a:t>Amaçlarınız sizi harekete geçiren yakıt gibidir. Sizi cesaretlendirir, size yol gösterir, planı takip etmek için sizi motive eder, gayretlendirir.</a:t>
            </a:r>
          </a:p>
          <a:p>
            <a:pPr algn="just"/>
            <a:r>
              <a:rPr lang="tr-TR" dirty="0" smtClean="0"/>
              <a:t>Geleceği planlama; varmak istediğiniz yeri, ideal geleceğinizi bugüne getirir. Ve siz şuan istediğiniz o yaşam için bir şeyler yapabilirsiniz.</a:t>
            </a:r>
          </a:p>
          <a:p>
            <a:pPr algn="just"/>
            <a:r>
              <a:rPr lang="tr-TR" dirty="0" smtClean="0"/>
              <a:t>Planlama üretkenliğinizi arttırır. Günlerinizin, haftalarınızın, yaşamınızın daha verimli geçmesini sağlar. </a:t>
            </a:r>
            <a:endParaRPr lang="tr-TR" dirty="0"/>
          </a:p>
        </p:txBody>
      </p:sp>
    </p:spTree>
    <p:extLst>
      <p:ext uri="{BB962C8B-B14F-4D97-AF65-F5344CB8AC3E}">
        <p14:creationId xmlns:p14="http://schemas.microsoft.com/office/powerpoint/2010/main" val="19318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31920" y="764373"/>
            <a:ext cx="7574280" cy="1293028"/>
          </a:xfrm>
        </p:spPr>
        <p:txBody>
          <a:bodyPr/>
          <a:lstStyle/>
          <a:p>
            <a:r>
              <a:rPr lang="tr-TR" dirty="0"/>
              <a:t>GELECEĞİ PLANLAMAK NEDEN ÖNEMLİDİR?</a:t>
            </a:r>
          </a:p>
        </p:txBody>
      </p:sp>
      <p:sp>
        <p:nvSpPr>
          <p:cNvPr id="3" name="İçerik Yer Tutucusu 2"/>
          <p:cNvSpPr>
            <a:spLocks noGrp="1"/>
          </p:cNvSpPr>
          <p:nvPr>
            <p:ph idx="1"/>
          </p:nvPr>
        </p:nvSpPr>
        <p:spPr>
          <a:xfrm>
            <a:off x="685800" y="3095897"/>
            <a:ext cx="10820400" cy="3122788"/>
          </a:xfrm>
        </p:spPr>
        <p:txBody>
          <a:bodyPr/>
          <a:lstStyle/>
          <a:p>
            <a:pPr algn="just"/>
            <a:r>
              <a:rPr lang="tr-TR" dirty="0" smtClean="0"/>
              <a:t>Zamanınızı, enerjinizi öncelikli olarak neye yönlendireceğiniz konusunda karar vermenizi kolaylaştır.</a:t>
            </a:r>
          </a:p>
          <a:p>
            <a:r>
              <a:rPr lang="tr-TR" dirty="0" smtClean="0"/>
              <a:t>Amaçlara yönelik planlar yaparak geleceği daha belirgin hale getirmek, gelecekle ilgili belirsizlikleri aza indirmek sizin elinizde.</a:t>
            </a:r>
          </a:p>
          <a:p>
            <a:r>
              <a:rPr lang="tr-TR" dirty="0" smtClean="0"/>
              <a:t>Amaç belirleme ve planlama süreci vakit alsa da uzun vadede kişiyi rahatlatır, stresten uzak olmasını sağlar.</a:t>
            </a:r>
            <a:endParaRPr lang="tr-TR" dirty="0"/>
          </a:p>
        </p:txBody>
      </p:sp>
    </p:spTree>
    <p:extLst>
      <p:ext uri="{BB962C8B-B14F-4D97-AF65-F5344CB8AC3E}">
        <p14:creationId xmlns:p14="http://schemas.microsoft.com/office/powerpoint/2010/main" val="347247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BEN KİMİM?</a:t>
            </a:r>
            <a:endParaRPr lang="tr-TR" dirty="0"/>
          </a:p>
        </p:txBody>
      </p:sp>
      <p:sp>
        <p:nvSpPr>
          <p:cNvPr id="3" name="İçerik Yer Tutucusu 2"/>
          <p:cNvSpPr>
            <a:spLocks noGrp="1"/>
          </p:cNvSpPr>
          <p:nvPr>
            <p:ph idx="1"/>
          </p:nvPr>
        </p:nvSpPr>
        <p:spPr/>
        <p:txBody>
          <a:bodyPr>
            <a:normAutofit/>
          </a:bodyPr>
          <a:lstStyle/>
          <a:p>
            <a:pPr algn="just"/>
            <a:r>
              <a:rPr lang="tr-TR" dirty="0" smtClean="0">
                <a:latin typeface="AlegreyaSans-Black"/>
              </a:rPr>
              <a:t>Kendini tanımak</a:t>
            </a:r>
            <a:r>
              <a:rPr lang="tr-TR" dirty="0">
                <a:latin typeface="AlegreyaSans-Black"/>
              </a:rPr>
              <a:t>; neye </a:t>
            </a:r>
            <a:r>
              <a:rPr lang="tr-TR" dirty="0" smtClean="0">
                <a:latin typeface="AlegreyaSans-Black"/>
              </a:rPr>
              <a:t>İhtiyaç </a:t>
            </a:r>
            <a:r>
              <a:rPr lang="tr-TR" dirty="0">
                <a:latin typeface="AlegreyaSans-Black"/>
              </a:rPr>
              <a:t>duyduğunun, ne </a:t>
            </a:r>
            <a:r>
              <a:rPr lang="tr-TR" dirty="0" smtClean="0">
                <a:latin typeface="AlegreyaSans-Black"/>
              </a:rPr>
              <a:t>yapmak istediğinin</a:t>
            </a:r>
            <a:r>
              <a:rPr lang="tr-TR" dirty="0">
                <a:latin typeface="AlegreyaSans-Black"/>
              </a:rPr>
              <a:t>, </a:t>
            </a:r>
            <a:r>
              <a:rPr lang="tr-TR" dirty="0" smtClean="0">
                <a:latin typeface="AlegreyaSans-Black"/>
              </a:rPr>
              <a:t>hayattaki </a:t>
            </a:r>
            <a:r>
              <a:rPr lang="tr-TR" dirty="0">
                <a:latin typeface="AlegreyaSans-Black"/>
              </a:rPr>
              <a:t>amaçlarının ve </a:t>
            </a:r>
            <a:r>
              <a:rPr lang="tr-TR" dirty="0" smtClean="0">
                <a:latin typeface="AlegreyaSans-Black"/>
              </a:rPr>
              <a:t>erişmek istediğin hedeflerinin </a:t>
            </a:r>
            <a:r>
              <a:rPr lang="tr-TR" dirty="0">
                <a:latin typeface="AlegreyaSans-Black"/>
              </a:rPr>
              <a:t>tam anlamıyla farkında olmak ve bu </a:t>
            </a:r>
            <a:r>
              <a:rPr lang="tr-TR" dirty="0" smtClean="0">
                <a:latin typeface="AlegreyaSans-Black"/>
              </a:rPr>
              <a:t>doğrultuda harekete geçmektir</a:t>
            </a:r>
            <a:r>
              <a:rPr lang="tr-TR" dirty="0">
                <a:latin typeface="AlegreyaSans-Black"/>
              </a:rPr>
              <a:t>. </a:t>
            </a:r>
            <a:endParaRPr lang="tr-TR" dirty="0" smtClean="0">
              <a:latin typeface="AlegreyaSans-Black"/>
            </a:endParaRPr>
          </a:p>
          <a:p>
            <a:pPr algn="just"/>
            <a:r>
              <a:rPr lang="tr-TR" dirty="0" smtClean="0">
                <a:latin typeface="AlegreyaSans-Black"/>
              </a:rPr>
              <a:t>Bireyin</a:t>
            </a:r>
            <a:r>
              <a:rPr lang="tr-TR" dirty="0">
                <a:latin typeface="AlegreyaSans-Black"/>
              </a:rPr>
              <a:t>, hayatın olağan akışı </a:t>
            </a:r>
            <a:r>
              <a:rPr lang="tr-TR" dirty="0" smtClean="0">
                <a:latin typeface="AlegreyaSans-Black"/>
              </a:rPr>
              <a:t>içinde hedeflerine </a:t>
            </a:r>
            <a:r>
              <a:rPr lang="tr-TR" dirty="0">
                <a:latin typeface="AlegreyaSans-Black"/>
              </a:rPr>
              <a:t>doğru </a:t>
            </a:r>
            <a:r>
              <a:rPr lang="tr-TR" dirty="0" smtClean="0">
                <a:latin typeface="AlegreyaSans-Black"/>
              </a:rPr>
              <a:t>ilerlerken </a:t>
            </a:r>
            <a:r>
              <a:rPr lang="tr-TR" dirty="0">
                <a:latin typeface="AlegreyaSans-Black"/>
              </a:rPr>
              <a:t>karşılaştığı güçlüklerle </a:t>
            </a:r>
            <a:r>
              <a:rPr lang="tr-TR" dirty="0" smtClean="0">
                <a:latin typeface="AlegreyaSans-Black"/>
              </a:rPr>
              <a:t>ve olumsuzluklarla etkin bir şekilde </a:t>
            </a:r>
            <a:r>
              <a:rPr lang="tr-TR" dirty="0">
                <a:latin typeface="AlegreyaSans-Black"/>
              </a:rPr>
              <a:t>baş </a:t>
            </a:r>
            <a:r>
              <a:rPr lang="tr-TR" dirty="0" smtClean="0">
                <a:latin typeface="AlegreyaSans-Black"/>
              </a:rPr>
              <a:t>edebilmesi, </a:t>
            </a:r>
            <a:r>
              <a:rPr lang="tr-TR" dirty="0">
                <a:latin typeface="AlegreyaSans-Black"/>
              </a:rPr>
              <a:t>baş </a:t>
            </a:r>
            <a:r>
              <a:rPr lang="tr-TR" dirty="0" smtClean="0">
                <a:latin typeface="AlegreyaSans-Black"/>
              </a:rPr>
              <a:t>edecek gücün </a:t>
            </a:r>
            <a:r>
              <a:rPr lang="tr-TR" dirty="0">
                <a:latin typeface="AlegreyaSans-Black"/>
              </a:rPr>
              <a:t>kaynağını bulması </a:t>
            </a:r>
            <a:r>
              <a:rPr lang="tr-TR" dirty="0" smtClean="0">
                <a:latin typeface="AlegreyaSans-Black"/>
              </a:rPr>
              <a:t>yine kendin </a:t>
            </a:r>
            <a:r>
              <a:rPr lang="tr-TR" dirty="0">
                <a:latin typeface="AlegreyaSans-Black"/>
              </a:rPr>
              <a:t>tanımakla </a:t>
            </a:r>
            <a:r>
              <a:rPr lang="tr-TR" dirty="0" smtClean="0">
                <a:latin typeface="AlegreyaSans-Black"/>
              </a:rPr>
              <a:t>ilgilidir</a:t>
            </a:r>
            <a:r>
              <a:rPr lang="tr-TR" dirty="0">
                <a:latin typeface="AlegreyaSans-Black"/>
              </a:rPr>
              <a:t>.</a:t>
            </a:r>
          </a:p>
          <a:p>
            <a:pPr algn="just"/>
            <a:r>
              <a:rPr lang="tr-TR" dirty="0" smtClean="0">
                <a:latin typeface="AlegreyaSans-Black"/>
              </a:rPr>
              <a:t>Kendini </a:t>
            </a:r>
            <a:r>
              <a:rPr lang="tr-TR" dirty="0">
                <a:latin typeface="AlegreyaSans-Black"/>
              </a:rPr>
              <a:t>tanımak, güçlü ve zayıf </a:t>
            </a:r>
            <a:r>
              <a:rPr lang="tr-TR" dirty="0" smtClean="0">
                <a:latin typeface="AlegreyaSans-Black"/>
              </a:rPr>
              <a:t>yönlerini bilip </a:t>
            </a:r>
            <a:r>
              <a:rPr lang="tr-TR" dirty="0">
                <a:latin typeface="AlegreyaSans-Black"/>
              </a:rPr>
              <a:t>farkında </a:t>
            </a:r>
            <a:r>
              <a:rPr lang="tr-TR" dirty="0" smtClean="0">
                <a:latin typeface="AlegreyaSans-Black"/>
              </a:rPr>
              <a:t>olmayı ve kendini </a:t>
            </a:r>
            <a:r>
              <a:rPr lang="tr-TR" dirty="0">
                <a:latin typeface="AlegreyaSans-Black"/>
              </a:rPr>
              <a:t>tarafsız olarak </a:t>
            </a:r>
            <a:r>
              <a:rPr lang="tr-TR" dirty="0" smtClean="0">
                <a:latin typeface="AlegreyaSans-Black"/>
              </a:rPr>
              <a:t>değerlendirmeyi öğretir</a:t>
            </a:r>
            <a:r>
              <a:rPr lang="tr-TR" dirty="0">
                <a:latin typeface="AlegreyaSans-Black"/>
              </a:rPr>
              <a:t>.</a:t>
            </a:r>
            <a:endParaRPr lang="tr-TR" dirty="0"/>
          </a:p>
        </p:txBody>
      </p:sp>
    </p:spTree>
    <p:extLst>
      <p:ext uri="{BB962C8B-B14F-4D97-AF65-F5344CB8AC3E}">
        <p14:creationId xmlns:p14="http://schemas.microsoft.com/office/powerpoint/2010/main" val="123110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Kendimi Nasıl Tanıyabilirim?</a:t>
            </a:r>
            <a:endParaRPr lang="tr-TR" dirty="0"/>
          </a:p>
        </p:txBody>
      </p:sp>
      <p:sp>
        <p:nvSpPr>
          <p:cNvPr id="4" name="İçerik Yer Tutucusu 3"/>
          <p:cNvSpPr>
            <a:spLocks noGrp="1"/>
          </p:cNvSpPr>
          <p:nvPr>
            <p:ph idx="1"/>
          </p:nvPr>
        </p:nvSpPr>
        <p:spPr/>
        <p:txBody>
          <a:bodyPr>
            <a:normAutofit fontScale="92500"/>
          </a:bodyPr>
          <a:lstStyle/>
          <a:p>
            <a:pPr algn="just">
              <a:lnSpc>
                <a:spcPct val="150000"/>
              </a:lnSpc>
            </a:pPr>
            <a:r>
              <a:rPr lang="tr-TR" dirty="0" smtClean="0"/>
              <a:t>Hedefler belirlenirken kişi, iç dünyasına göz atmalıdır. Bu </a:t>
            </a:r>
            <a:r>
              <a:rPr lang="tr-TR" dirty="0" smtClean="0"/>
              <a:t>içe dönüş</a:t>
            </a:r>
            <a:r>
              <a:rPr lang="tr-TR" dirty="0" smtClean="0"/>
              <a:t>, aslında gelecek çizgisinin ne kadar uygun çizildiği noktasında düşünmeyi ve yapılan planlamanın gerçeklerle ne kadar örtüştüğünü sorgulamayı </a:t>
            </a:r>
            <a:r>
              <a:rPr lang="tr-TR" dirty="0" err="1" smtClean="0"/>
              <a:t>amaçlamaktadır.Zira</a:t>
            </a:r>
            <a:r>
              <a:rPr lang="tr-TR" dirty="0" smtClean="0"/>
              <a:t> </a:t>
            </a:r>
            <a:r>
              <a:rPr lang="tr-TR" dirty="0" smtClean="0"/>
              <a:t>tercih edilecek meslek, bireyin kişisel özellikleriyle paralellik gösterdiği ölçüde başarıya yaklaşılacaktır.</a:t>
            </a:r>
          </a:p>
          <a:p>
            <a:pPr algn="just">
              <a:lnSpc>
                <a:spcPct val="150000"/>
              </a:lnSpc>
            </a:pPr>
            <a:r>
              <a:rPr lang="tr-TR" dirty="0" smtClean="0"/>
              <a:t>Kendini tanımak ve gözlemlemek, başka insanları incelemekten daha zordur. Bu yüzden kendi analizini yapabilmek konusunda hassasiyet göstermek gerekir. Meslek hayatında geçirilecek zaman dilimi düşünüldüğünde, kariyer planı yaparken kendini tanımanın önemi bir kez daha ortaya çıkmaktadır.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06" y="257176"/>
            <a:ext cx="2543175" cy="1800225"/>
          </a:xfrm>
          <a:prstGeom prst="rect">
            <a:avLst/>
          </a:prstGeom>
        </p:spPr>
      </p:pic>
    </p:spTree>
    <p:extLst>
      <p:ext uri="{BB962C8B-B14F-4D97-AF65-F5344CB8AC3E}">
        <p14:creationId xmlns:p14="http://schemas.microsoft.com/office/powerpoint/2010/main" val="2079949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nb-NO" b="1" dirty="0"/>
              <a:t>İlgi Ve Merak Duyduğum Alanları Nasıl Tespit Edebilirim?</a:t>
            </a:r>
            <a:endParaRPr lang="tr-TR" dirty="0"/>
          </a:p>
        </p:txBody>
      </p:sp>
      <p:sp>
        <p:nvSpPr>
          <p:cNvPr id="3" name="İçerik Yer Tutucusu 2"/>
          <p:cNvSpPr>
            <a:spLocks noGrp="1"/>
          </p:cNvSpPr>
          <p:nvPr>
            <p:ph idx="1"/>
          </p:nvPr>
        </p:nvSpPr>
        <p:spPr>
          <a:xfrm>
            <a:off x="685800" y="2848303"/>
            <a:ext cx="10820400" cy="3370382"/>
          </a:xfrm>
        </p:spPr>
        <p:txBody>
          <a:bodyPr/>
          <a:lstStyle/>
          <a:p>
            <a:pPr algn="just"/>
            <a:r>
              <a:rPr lang="tr-TR" dirty="0" smtClean="0"/>
              <a:t>Kendini tanımak için ilgi ve merak tespiti yapmak başlangıç için uygun</a:t>
            </a:r>
          </a:p>
          <a:p>
            <a:pPr marL="0" indent="0" algn="just">
              <a:buNone/>
            </a:pPr>
            <a:r>
              <a:rPr lang="tr-TR" dirty="0" smtClean="0"/>
              <a:t>bir yerdir. Zira ilgi ve merak başarı üzerinde olumlu etkileri bilinen unsurlardır</a:t>
            </a:r>
            <a:r>
              <a:rPr lang="tr-TR" dirty="0" smtClean="0"/>
              <a:t>.</a:t>
            </a:r>
          </a:p>
          <a:p>
            <a:pPr marL="0" indent="0" algn="just">
              <a:buNone/>
            </a:pPr>
            <a:endParaRPr lang="tr-TR" dirty="0" smtClean="0"/>
          </a:p>
          <a:p>
            <a:pPr algn="just"/>
            <a:r>
              <a:rPr lang="tr-TR" dirty="0" smtClean="0"/>
              <a:t>Bu sayede mesleği eğlenceli bulmak da kaçınılmaz hale gelecek ve yapılan iş aynı zamanda yaşamın getirdiği bir yük olmaktan çıkacaktır. Aşağıda verilen sorular ilgi ve merak konularında fikir verebilecek niteliktedir.</a:t>
            </a:r>
            <a:endParaRPr lang="tr-TR" dirty="0"/>
          </a:p>
        </p:txBody>
      </p:sp>
    </p:spTree>
    <p:extLst>
      <p:ext uri="{BB962C8B-B14F-4D97-AF65-F5344CB8AC3E}">
        <p14:creationId xmlns:p14="http://schemas.microsoft.com/office/powerpoint/2010/main" val="371018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Acaba gündeminizi oluşturan nedir?</a:t>
            </a:r>
          </a:p>
          <a:p>
            <a:r>
              <a:rPr lang="tr-TR" dirty="0" smtClean="0"/>
              <a:t> Neyi yapmayı seviyorsunuz?</a:t>
            </a:r>
          </a:p>
          <a:p>
            <a:r>
              <a:rPr lang="tr-TR" dirty="0" smtClean="0"/>
              <a:t> Hangi enstrümanlarla ve nasıl bir mekânda çalışmak sizi daha fazla</a:t>
            </a:r>
          </a:p>
          <a:p>
            <a:r>
              <a:rPr lang="tr-TR" dirty="0" smtClean="0"/>
              <a:t>mutlu edebilir?</a:t>
            </a:r>
          </a:p>
          <a:p>
            <a:r>
              <a:rPr lang="tr-TR" dirty="0" smtClean="0"/>
              <a:t> Hangi tür kitaplar ilginizi çekiyor?</a:t>
            </a:r>
          </a:p>
          <a:p>
            <a:r>
              <a:rPr lang="tr-TR" dirty="0" smtClean="0"/>
              <a:t> Yalnız mı yoksa takım halinde mi çalışmak hoşunuza gidiyor?</a:t>
            </a:r>
          </a:p>
          <a:p>
            <a:r>
              <a:rPr lang="tr-TR" dirty="0" smtClean="0"/>
              <a:t>İnternet kullanımınız hangi merkezlerde toplanıyor?</a:t>
            </a:r>
          </a:p>
          <a:p>
            <a:r>
              <a:rPr lang="tr-TR" dirty="0" smtClean="0"/>
              <a:t> Bir firmanın hangi departmanında görev almak istersiniz?</a:t>
            </a:r>
            <a:endParaRPr lang="tr-TR" dirty="0"/>
          </a:p>
        </p:txBody>
      </p:sp>
    </p:spTree>
    <p:extLst>
      <p:ext uri="{BB962C8B-B14F-4D97-AF65-F5344CB8AC3E}">
        <p14:creationId xmlns:p14="http://schemas.microsoft.com/office/powerpoint/2010/main" val="3485069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92D050"/>
                </a:solidFill>
              </a:rPr>
              <a:t>Yeteneklerimi Nasıl Keşfedebilirim?</a:t>
            </a:r>
            <a:endParaRPr lang="tr-TR" b="1" dirty="0">
              <a:solidFill>
                <a:srgbClr val="92D050"/>
              </a:solidFill>
            </a:endParaRPr>
          </a:p>
        </p:txBody>
      </p:sp>
      <p:sp>
        <p:nvSpPr>
          <p:cNvPr id="3" name="İçerik Yer Tutucusu 2"/>
          <p:cNvSpPr>
            <a:spLocks noGrp="1"/>
          </p:cNvSpPr>
          <p:nvPr>
            <p:ph idx="1"/>
          </p:nvPr>
        </p:nvSpPr>
        <p:spPr/>
        <p:txBody>
          <a:bodyPr/>
          <a:lstStyle/>
          <a:p>
            <a:pPr>
              <a:lnSpc>
                <a:spcPct val="150000"/>
              </a:lnSpc>
            </a:pPr>
            <a:r>
              <a:rPr lang="tr-TR" dirty="0" smtClean="0"/>
              <a:t>Her insan yetenekli yaratılmıştır. Yetenekler, diğer insanlardan ayırt edilmeyi sağlayan ve hayatı kolaylaştıran hediyeler olarak düşünülebilir.</a:t>
            </a:r>
          </a:p>
          <a:p>
            <a:pPr>
              <a:lnSpc>
                <a:spcPct val="150000"/>
              </a:lnSpc>
            </a:pPr>
            <a:r>
              <a:rPr lang="tr-TR" dirty="0" smtClean="0"/>
              <a:t>Doğuştan gelen farklılıkları tespit edebilmek ve bu yetenekleri bir üst seviyeye taşıma gayreti başarı olarak geri dönecektir. Öte yandan birçok yeteneğin geliştirilebilir olduğu hatırda tutularak, hangi konuların üzerinde durmak gerektiğini belirlemek faydalı olacaktır.</a:t>
            </a:r>
            <a:endParaRPr lang="tr-TR" dirty="0"/>
          </a:p>
        </p:txBody>
      </p:sp>
    </p:spTree>
    <p:extLst>
      <p:ext uri="{BB962C8B-B14F-4D97-AF65-F5344CB8AC3E}">
        <p14:creationId xmlns:p14="http://schemas.microsoft.com/office/powerpoint/2010/main" val="1578996717"/>
      </p:ext>
    </p:extLst>
  </p:cSld>
  <p:clrMapOvr>
    <a:masterClrMapping/>
  </p:clrMapOvr>
</p:sld>
</file>

<file path=ppt/theme/theme1.xml><?xml version="1.0" encoding="utf-8"?>
<a:theme xmlns:a="http://schemas.openxmlformats.org/drawingml/2006/main" name="Uçak İzi">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TM04033937[[fn=Uçak İzi]]</Template>
  <TotalTime>317</TotalTime>
  <Words>1196</Words>
  <Application>Microsoft Office PowerPoint</Application>
  <PresentationFormat>Geniş ekran</PresentationFormat>
  <Paragraphs>97</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AlegreyaSans-Black</vt:lpstr>
      <vt:lpstr>Arial</vt:lpstr>
      <vt:lpstr>Arial MT</vt:lpstr>
      <vt:lpstr>Century Gothic</vt:lpstr>
      <vt:lpstr>Verdana</vt:lpstr>
      <vt:lpstr>Uçak İzi</vt:lpstr>
      <vt:lpstr>PowerPoint Sunusu</vt:lpstr>
      <vt:lpstr>GELECEK” denilince aklınıza neler geliyor </vt:lpstr>
      <vt:lpstr>GELECEĞİ PLANLAMAK NEDEN ÖNEMLİDİR?</vt:lpstr>
      <vt:lpstr>GELECEĞİ PLANLAMAK NEDEN ÖNEMLİDİR?</vt:lpstr>
      <vt:lpstr>BEN KİMİM?</vt:lpstr>
      <vt:lpstr>Kendimi Nasıl Tanıyabilirim?</vt:lpstr>
      <vt:lpstr>İlgi Ve Merak Duyduğum Alanları Nasıl Tespit Edebilirim?</vt:lpstr>
      <vt:lpstr>PowerPoint Sunusu</vt:lpstr>
      <vt:lpstr>Yeteneklerimi Nasıl Keşfedebilirim?</vt:lpstr>
      <vt:lpstr>GELECEKTEN BEKLENTİLERİM NELER</vt:lpstr>
      <vt:lpstr>Güçlü Ve Zayıf Yönlerim Neler?</vt:lpstr>
      <vt:lpstr>Meslek Nedir?</vt:lpstr>
      <vt:lpstr>PowerPoint Sunusu</vt:lpstr>
      <vt:lpstr>Meslek Seçimi</vt:lpstr>
      <vt:lpstr>Seçilen Meslek Yaşamda Neleri Etkiler </vt:lpstr>
      <vt:lpstr>MESLEK SEÇİMİ NELERDEN ETKİLENİR?</vt:lpstr>
      <vt:lpstr>PowerPoint Sunusu</vt:lpstr>
      <vt:lpstr>PowerPoint Sunusu</vt:lpstr>
      <vt:lpstr>Çocuklarımızın Mesleği Belirlerken Dikkat Etmesi Gereken Noktalar</vt:lpstr>
      <vt:lpstr>Ortak Noktaları Belirlemek</vt:lpstr>
      <vt:lpstr>Meslek Seçiminde Anne Babaya Düşen Sorumluluklar</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Kendimi Nasıl Tanıyabilirim?</dc:title>
  <dc:creator>ronaldinho424</dc:creator>
  <cp:lastModifiedBy>ronaldinho424</cp:lastModifiedBy>
  <cp:revision>23</cp:revision>
  <dcterms:created xsi:type="dcterms:W3CDTF">2022-01-03T07:44:50Z</dcterms:created>
  <dcterms:modified xsi:type="dcterms:W3CDTF">2022-01-06T07:14:49Z</dcterms:modified>
</cp:coreProperties>
</file>