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63" r:id="rId3"/>
    <p:sldId id="570" r:id="rId4"/>
    <p:sldId id="571" r:id="rId5"/>
    <p:sldId id="572" r:id="rId6"/>
    <p:sldId id="573" r:id="rId7"/>
    <p:sldId id="574" r:id="rId8"/>
    <p:sldId id="576" r:id="rId9"/>
    <p:sldId id="575" r:id="rId10"/>
    <p:sldId id="577" r:id="rId11"/>
    <p:sldId id="578" r:id="rId12"/>
    <p:sldId id="579" r:id="rId13"/>
    <p:sldId id="580" r:id="rId14"/>
    <p:sldId id="585" r:id="rId15"/>
    <p:sldId id="582" r:id="rId16"/>
    <p:sldId id="581" r:id="rId17"/>
    <p:sldId id="583" r:id="rId18"/>
    <p:sldId id="584" r:id="rId19"/>
    <p:sldId id="569" r:id="rId20"/>
    <p:sldId id="604" r:id="rId21"/>
    <p:sldId id="586" r:id="rId22"/>
    <p:sldId id="590" r:id="rId23"/>
    <p:sldId id="591" r:id="rId24"/>
    <p:sldId id="592" r:id="rId25"/>
    <p:sldId id="593" r:id="rId26"/>
    <p:sldId id="589" r:id="rId27"/>
    <p:sldId id="594" r:id="rId28"/>
    <p:sldId id="595" r:id="rId29"/>
    <p:sldId id="596" r:id="rId30"/>
    <p:sldId id="597" r:id="rId31"/>
    <p:sldId id="598" r:id="rId32"/>
    <p:sldId id="599" r:id="rId33"/>
    <p:sldId id="600" r:id="rId34"/>
    <p:sldId id="601" r:id="rId35"/>
    <p:sldId id="602" r:id="rId36"/>
    <p:sldId id="587" r:id="rId37"/>
    <p:sldId id="588" r:id="rId38"/>
    <p:sldId id="603" r:id="rId3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6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492FDEF-CCEA-47BA-95AF-3E6EC14C793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4914368D-22FF-4345-8577-1B6542360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58088D02-2C8B-44F7-854D-B90B53BCCEF4}"/>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5" name="Alt Bilgi Yer Tutucusu 4">
            <a:extLst>
              <a:ext uri="{FF2B5EF4-FFF2-40B4-BE49-F238E27FC236}">
                <a16:creationId xmlns:a16="http://schemas.microsoft.com/office/drawing/2014/main" id="{ADB8E9E5-8B35-4626-B7B2-9C2888E9DB9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0D27A23-1629-45EF-A40E-6BDB6F981C76}"/>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25750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AEDB83-07E4-4620-84A6-78AEF17805C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768B460-357B-4312-81A1-F8E6FEDD869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9CF8796-A995-474C-A1AE-19CC7F77E86E}"/>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5" name="Alt Bilgi Yer Tutucusu 4">
            <a:extLst>
              <a:ext uri="{FF2B5EF4-FFF2-40B4-BE49-F238E27FC236}">
                <a16:creationId xmlns:a16="http://schemas.microsoft.com/office/drawing/2014/main" id="{BCC14D95-D4D3-4E53-AE15-DA8209CC20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A3ED056-E044-4ACA-A102-70852CED5128}"/>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793555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2C66C3E-8932-49AC-9B7E-647A36CDB9D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FE65175-CEED-4483-B8D9-1B0D7EC4B07D}"/>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41C5442-9424-4C20-9DDC-A3A60E3D4865}"/>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5" name="Alt Bilgi Yer Tutucusu 4">
            <a:extLst>
              <a:ext uri="{FF2B5EF4-FFF2-40B4-BE49-F238E27FC236}">
                <a16:creationId xmlns:a16="http://schemas.microsoft.com/office/drawing/2014/main" id="{29FBFE69-B66E-4879-944F-C7FB8BD854D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EE60CAD-4A86-4D88-98B4-36BC1D594F50}"/>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66525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72D238-7AD0-4971-A722-6EFFB1130995}"/>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CF0586C-9B44-4802-9BD1-D63EC6B948C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C5D13AE-6909-49A5-AA19-F9322975FA24}"/>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5" name="Alt Bilgi Yer Tutucusu 4">
            <a:extLst>
              <a:ext uri="{FF2B5EF4-FFF2-40B4-BE49-F238E27FC236}">
                <a16:creationId xmlns:a16="http://schemas.microsoft.com/office/drawing/2014/main" id="{B2216E8A-4DAC-4DA9-8716-6FA1CCBC3B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8137CE-41FD-47FE-90DE-709C52518354}"/>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49938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A72D8B-67B5-4276-B3CF-5F108BE2154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622AF01-585B-43D3-85A3-CDB39B217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4C1B1FF-70B9-4722-B96B-0524915BF438}"/>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5" name="Alt Bilgi Yer Tutucusu 4">
            <a:extLst>
              <a:ext uri="{FF2B5EF4-FFF2-40B4-BE49-F238E27FC236}">
                <a16:creationId xmlns:a16="http://schemas.microsoft.com/office/drawing/2014/main" id="{209BB53D-B15F-4FF9-BA17-C13ABE7ABD7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65BDC8E-DF08-417E-A78C-0F5E4AC3D502}"/>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39029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850ECE-FA1F-45C7-92ED-CC28CA68BA0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70EF15F-DFBF-4055-963C-B96859882A8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6A4A26A4-B1B6-438E-B87A-339506C8F4C5}"/>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FB9E055-4B71-48EE-B81A-0EA66CFC5C81}"/>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6" name="Alt Bilgi Yer Tutucusu 5">
            <a:extLst>
              <a:ext uri="{FF2B5EF4-FFF2-40B4-BE49-F238E27FC236}">
                <a16:creationId xmlns:a16="http://schemas.microsoft.com/office/drawing/2014/main" id="{CD531746-2F4F-4AC3-A92A-634675F2DBC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2C8D1B1-D302-4B3C-AF57-CAA7C829A39A}"/>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3693435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0434128-81DB-4A4B-B685-1404D92567C3}"/>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1639A2A-2C80-4109-A9C5-1A28315AB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470FDF3-DD55-46FE-AAF0-67682FF56697}"/>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86E373C-9719-475E-8416-7525EC946F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7838E74-CDC3-49E7-8787-C45E9A8964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0C0D5F7-6122-4AF8-992B-F3340E512134}"/>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8" name="Alt Bilgi Yer Tutucusu 7">
            <a:extLst>
              <a:ext uri="{FF2B5EF4-FFF2-40B4-BE49-F238E27FC236}">
                <a16:creationId xmlns:a16="http://schemas.microsoft.com/office/drawing/2014/main" id="{20754479-CA07-4DF4-A5AD-FAF8263AF53C}"/>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5398E49-91CF-493A-8821-A54CD44C26D8}"/>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4102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7D1C09-D26B-4F0E-9C52-3147D0C4AC15}"/>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938FC11-DEBE-4777-A227-493467A3B8F6}"/>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4" name="Alt Bilgi Yer Tutucusu 3">
            <a:extLst>
              <a:ext uri="{FF2B5EF4-FFF2-40B4-BE49-F238E27FC236}">
                <a16:creationId xmlns:a16="http://schemas.microsoft.com/office/drawing/2014/main" id="{F035AE6F-75E6-4858-8EEA-707444487DAC}"/>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67651217-7FF1-4096-A57C-2D6DB64C2A24}"/>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30938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A7D39BC-808F-4C15-854A-ACC2412FB96F}"/>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3" name="Alt Bilgi Yer Tutucusu 2">
            <a:extLst>
              <a:ext uri="{FF2B5EF4-FFF2-40B4-BE49-F238E27FC236}">
                <a16:creationId xmlns:a16="http://schemas.microsoft.com/office/drawing/2014/main" id="{5AD45A38-D07F-44B7-BEE0-EAB474C2EE4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F81D32A-F2D7-44A3-8643-F87761FDC517}"/>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3980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10E8A8-E029-434F-8527-AFDBCBE99E2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A0DAD79-3E76-4A20-AB65-F669D99F8B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633240A-F552-4326-BBE7-100EF42B7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143D7B0-2DDE-4C15-97A9-07B0B1D3079F}"/>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6" name="Alt Bilgi Yer Tutucusu 5">
            <a:extLst>
              <a:ext uri="{FF2B5EF4-FFF2-40B4-BE49-F238E27FC236}">
                <a16:creationId xmlns:a16="http://schemas.microsoft.com/office/drawing/2014/main" id="{EBF6FDF0-8F06-4B46-AF20-BE953FCE16B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ECB14E5-528F-4028-B9EC-087D7B9DE82E}"/>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1179850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EA690D-366E-4EA1-8E7D-31CE1F5FA5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6C9ABADB-FE28-4C00-989D-754019B05C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F9874D9A-BBFE-40AB-BE35-A9AD3FDE49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281948-D6D4-470A-9D15-0064C217EF6A}"/>
              </a:ext>
            </a:extLst>
          </p:cNvPr>
          <p:cNvSpPr>
            <a:spLocks noGrp="1"/>
          </p:cNvSpPr>
          <p:nvPr>
            <p:ph type="dt" sz="half" idx="10"/>
          </p:nvPr>
        </p:nvSpPr>
        <p:spPr/>
        <p:txBody>
          <a:bodyPr/>
          <a:lstStyle/>
          <a:p>
            <a:fld id="{CE2C7529-8DE9-4103-B382-494731894B66}" type="datetimeFigureOut">
              <a:rPr lang="tr-TR" smtClean="0"/>
              <a:t>5.01.2022</a:t>
            </a:fld>
            <a:endParaRPr lang="tr-TR"/>
          </a:p>
        </p:txBody>
      </p:sp>
      <p:sp>
        <p:nvSpPr>
          <p:cNvPr id="6" name="Alt Bilgi Yer Tutucusu 5">
            <a:extLst>
              <a:ext uri="{FF2B5EF4-FFF2-40B4-BE49-F238E27FC236}">
                <a16:creationId xmlns:a16="http://schemas.microsoft.com/office/drawing/2014/main" id="{859A9546-C2A2-4C49-959E-20A0BD83019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C31F60-3A69-497B-A92B-3B9E3759B7C9}"/>
              </a:ext>
            </a:extLst>
          </p:cNvPr>
          <p:cNvSpPr>
            <a:spLocks noGrp="1"/>
          </p:cNvSpPr>
          <p:nvPr>
            <p:ph type="sldNum" sz="quarter" idx="12"/>
          </p:nvPr>
        </p:nvSpPr>
        <p:spPr/>
        <p:txBody>
          <a:bodyPr/>
          <a:lstStyle/>
          <a:p>
            <a:fld id="{5FEB4D5C-FB6A-4102-8DC8-4FD1178B9608}" type="slidenum">
              <a:rPr lang="tr-TR" smtClean="0"/>
              <a:t>‹#›</a:t>
            </a:fld>
            <a:endParaRPr lang="tr-TR"/>
          </a:p>
        </p:txBody>
      </p:sp>
    </p:spTree>
    <p:extLst>
      <p:ext uri="{BB962C8B-B14F-4D97-AF65-F5344CB8AC3E}">
        <p14:creationId xmlns:p14="http://schemas.microsoft.com/office/powerpoint/2010/main" val="21997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A440EF9-41CF-4898-9C28-E847BBB97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8C502539-615C-4DC0-8DD8-799708711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71AC572-FEFB-46DE-9900-F6EB7646E9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C7529-8DE9-4103-B382-494731894B66}" type="datetimeFigureOut">
              <a:rPr lang="tr-TR" smtClean="0"/>
              <a:t>5.01.2022</a:t>
            </a:fld>
            <a:endParaRPr lang="tr-TR"/>
          </a:p>
        </p:txBody>
      </p:sp>
      <p:sp>
        <p:nvSpPr>
          <p:cNvPr id="5" name="Alt Bilgi Yer Tutucusu 4">
            <a:extLst>
              <a:ext uri="{FF2B5EF4-FFF2-40B4-BE49-F238E27FC236}">
                <a16:creationId xmlns:a16="http://schemas.microsoft.com/office/drawing/2014/main" id="{CB962BE5-FCB0-43B1-8272-E7920A5B7D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C0108A90-7DA4-46DE-8E93-BCFB3AF8C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B4D5C-FB6A-4102-8DC8-4FD1178B9608}" type="slidenum">
              <a:rPr lang="tr-TR" smtClean="0"/>
              <a:t>‹#›</a:t>
            </a:fld>
            <a:endParaRPr lang="tr-TR"/>
          </a:p>
        </p:txBody>
      </p:sp>
    </p:spTree>
    <p:extLst>
      <p:ext uri="{BB962C8B-B14F-4D97-AF65-F5344CB8AC3E}">
        <p14:creationId xmlns:p14="http://schemas.microsoft.com/office/powerpoint/2010/main" val="3563672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ersoneltemin.msb.gov.tr/" TargetMode="External"/><Relationship Id="rId2" Type="http://schemas.openxmlformats.org/officeDocument/2006/relationships/hyperlink" Target="https://sonuc.osym.gov.tr/"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6" name="Resim 15">
            <a:extLst>
              <a:ext uri="{FF2B5EF4-FFF2-40B4-BE49-F238E27FC236}">
                <a16:creationId xmlns:a16="http://schemas.microsoft.com/office/drawing/2014/main" id="{A65B320E-C063-414F-A36A-DFC6409969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27"/>
            <a:ext cx="12192000" cy="6879427"/>
          </a:xfrm>
          <a:prstGeom prst="rect">
            <a:avLst/>
          </a:prstGeom>
          <a:effectLst>
            <a:reflection endPos="0" dir="5400000" sy="-100000" algn="bl" rotWithShape="0"/>
          </a:effectLst>
        </p:spPr>
      </p:pic>
      <p:sp>
        <p:nvSpPr>
          <p:cNvPr id="2" name="Başlık 1">
            <a:extLst>
              <a:ext uri="{FF2B5EF4-FFF2-40B4-BE49-F238E27FC236}">
                <a16:creationId xmlns:a16="http://schemas.microsoft.com/office/drawing/2014/main" id="{FC46FDB0-B00B-48B5-B04C-AD01DC4657E0}"/>
              </a:ext>
            </a:extLst>
          </p:cNvPr>
          <p:cNvSpPr>
            <a:spLocks noGrp="1"/>
          </p:cNvSpPr>
          <p:nvPr>
            <p:ph type="ctrTitle"/>
          </p:nvPr>
        </p:nvSpPr>
        <p:spPr>
          <a:xfrm>
            <a:off x="2006226" y="3200754"/>
            <a:ext cx="9144000" cy="238760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tr-TR" sz="3200" b="1" u="sng" dirty="0">
                <a:ln/>
                <a:solidFill>
                  <a:schemeClr val="accent3"/>
                </a:solidFill>
                <a:latin typeface="Aharoni" panose="02010803020104030203" pitchFamily="2" charset="-79"/>
                <a:cs typeface="Aharoni" panose="02010803020104030203" pitchFamily="2" charset="-79"/>
              </a:rPr>
              <a:t>Milli Savunma Üniversitesi</a:t>
            </a:r>
          </a:p>
        </p:txBody>
      </p:sp>
      <p:sp>
        <p:nvSpPr>
          <p:cNvPr id="3" name="Alt Başlık 2">
            <a:extLst>
              <a:ext uri="{FF2B5EF4-FFF2-40B4-BE49-F238E27FC236}">
                <a16:creationId xmlns:a16="http://schemas.microsoft.com/office/drawing/2014/main" id="{59A00152-F500-4A4E-BA44-3E14BE4186EB}"/>
              </a:ext>
            </a:extLst>
          </p:cNvPr>
          <p:cNvSpPr>
            <a:spLocks noGrp="1"/>
          </p:cNvSpPr>
          <p:nvPr>
            <p:ph type="subTitle" idx="1"/>
          </p:nvPr>
        </p:nvSpPr>
        <p:spPr>
          <a:xfrm>
            <a:off x="2006226" y="5588354"/>
            <a:ext cx="9144000" cy="882529"/>
          </a:xfrm>
        </p:spPr>
        <p:style>
          <a:lnRef idx="1">
            <a:schemeClr val="accent5"/>
          </a:lnRef>
          <a:fillRef idx="3">
            <a:schemeClr val="accent5"/>
          </a:fillRef>
          <a:effectRef idx="2">
            <a:schemeClr val="accent5"/>
          </a:effectRef>
          <a:fontRef idx="minor">
            <a:schemeClr val="lt1"/>
          </a:fontRef>
        </p:style>
        <p:txBody>
          <a:bodyPr>
            <a:normAutofit/>
          </a:bodyPr>
          <a:lstStyle/>
          <a:p>
            <a:r>
              <a:rPr lang="tr-TR" sz="4000" dirty="0"/>
              <a:t>ADAY BELİRLEME VE TEMİNİ SÜRECİ </a:t>
            </a:r>
          </a:p>
        </p:txBody>
      </p:sp>
      <p:sp>
        <p:nvSpPr>
          <p:cNvPr id="4" name="Metin kutusu 3">
            <a:extLst>
              <a:ext uri="{FF2B5EF4-FFF2-40B4-BE49-F238E27FC236}">
                <a16:creationId xmlns:a16="http://schemas.microsoft.com/office/drawing/2014/main" id="{33C86262-968E-47EF-86F3-DCB081F1B2CD}"/>
              </a:ext>
            </a:extLst>
          </p:cNvPr>
          <p:cNvSpPr txBox="1"/>
          <p:nvPr/>
        </p:nvSpPr>
        <p:spPr>
          <a:xfrm>
            <a:off x="3781301" y="2112173"/>
            <a:ext cx="5421086" cy="3154710"/>
          </a:xfrm>
          <a:prstGeom prst="rect">
            <a:avLst/>
          </a:prstGeom>
          <a:noFill/>
        </p:spPr>
        <p:txBody>
          <a:bodyPr wrap="square" rtlCol="0">
            <a:spAutoFit/>
          </a:bodyPr>
          <a:lstStyle/>
          <a:p>
            <a:r>
              <a:rPr lang="tr-TR" sz="19900" b="1" u="sng" dirty="0">
                <a:ln w="9525">
                  <a:solidFill>
                    <a:schemeClr val="bg1"/>
                  </a:solidFill>
                  <a:prstDash val="solid"/>
                </a:ln>
                <a:effectLst>
                  <a:outerShdw blurRad="12700" dist="38100" dir="2700000" algn="tl" rotWithShape="0">
                    <a:schemeClr val="bg1">
                      <a:lumMod val="50000"/>
                    </a:schemeClr>
                  </a:outerShdw>
                </a:effectLst>
              </a:rPr>
              <a:t>MSÜ</a:t>
            </a:r>
          </a:p>
        </p:txBody>
      </p:sp>
      <p:pic>
        <p:nvPicPr>
          <p:cNvPr id="10" name="Resim 9">
            <a:extLst>
              <a:ext uri="{FF2B5EF4-FFF2-40B4-BE49-F238E27FC236}">
                <a16:creationId xmlns:a16="http://schemas.microsoft.com/office/drawing/2014/main" id="{9485BE3D-80E7-4029-92FE-466CE34A0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396" y="387117"/>
            <a:ext cx="2122026" cy="2794000"/>
          </a:xfrm>
          <a:prstGeom prst="rect">
            <a:avLst/>
          </a:prstGeom>
        </p:spPr>
      </p:pic>
      <p:pic>
        <p:nvPicPr>
          <p:cNvPr id="5" name="Resim 4"/>
          <p:cNvPicPr>
            <a:picLocks noChangeAspect="1"/>
          </p:cNvPicPr>
          <p:nvPr/>
        </p:nvPicPr>
        <p:blipFill>
          <a:blip r:embed="rId4"/>
          <a:stretch>
            <a:fillRect/>
          </a:stretch>
        </p:blipFill>
        <p:spPr>
          <a:xfrm>
            <a:off x="9202387" y="528868"/>
            <a:ext cx="2158171" cy="2121592"/>
          </a:xfrm>
          <a:prstGeom prst="rect">
            <a:avLst/>
          </a:prstGeom>
        </p:spPr>
      </p:pic>
    </p:spTree>
    <p:extLst>
      <p:ext uri="{BB962C8B-B14F-4D97-AF65-F5344CB8AC3E}">
        <p14:creationId xmlns:p14="http://schemas.microsoft.com/office/powerpoint/2010/main" val="3216102033"/>
      </p:ext>
    </p:extLst>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graphicFrame>
        <p:nvGraphicFramePr>
          <p:cNvPr id="11" name="Tablo 11">
            <a:extLst>
              <a:ext uri="{FF2B5EF4-FFF2-40B4-BE49-F238E27FC236}">
                <a16:creationId xmlns:a16="http://schemas.microsoft.com/office/drawing/2014/main" id="{8E855349-E4CF-484F-BC6D-EA033A3262D3}"/>
              </a:ext>
            </a:extLst>
          </p:cNvPr>
          <p:cNvGraphicFramePr>
            <a:graphicFrameLocks noGrp="1"/>
          </p:cNvGraphicFramePr>
          <p:nvPr>
            <p:extLst>
              <p:ext uri="{D42A27DB-BD31-4B8C-83A1-F6EECF244321}">
                <p14:modId xmlns:p14="http://schemas.microsoft.com/office/powerpoint/2010/main" val="1462493034"/>
              </p:ext>
            </p:extLst>
          </p:nvPr>
        </p:nvGraphicFramePr>
        <p:xfrm>
          <a:off x="1065416" y="1226875"/>
          <a:ext cx="10706374" cy="4721014"/>
        </p:xfrm>
        <a:graphic>
          <a:graphicData uri="http://schemas.openxmlformats.org/drawingml/2006/table">
            <a:tbl>
              <a:tblPr firstRow="1" bandRow="1">
                <a:tableStyleId>{69012ECD-51FC-41F1-AA8D-1B2483CD663E}</a:tableStyleId>
              </a:tblPr>
              <a:tblGrid>
                <a:gridCol w="4630640">
                  <a:extLst>
                    <a:ext uri="{9D8B030D-6E8A-4147-A177-3AD203B41FA5}">
                      <a16:colId xmlns:a16="http://schemas.microsoft.com/office/drawing/2014/main" val="1216287578"/>
                    </a:ext>
                  </a:extLst>
                </a:gridCol>
                <a:gridCol w="2303689">
                  <a:extLst>
                    <a:ext uri="{9D8B030D-6E8A-4147-A177-3AD203B41FA5}">
                      <a16:colId xmlns:a16="http://schemas.microsoft.com/office/drawing/2014/main" val="2542431051"/>
                    </a:ext>
                  </a:extLst>
                </a:gridCol>
                <a:gridCol w="2385546">
                  <a:extLst>
                    <a:ext uri="{9D8B030D-6E8A-4147-A177-3AD203B41FA5}">
                      <a16:colId xmlns:a16="http://schemas.microsoft.com/office/drawing/2014/main" val="3645249566"/>
                    </a:ext>
                  </a:extLst>
                </a:gridCol>
                <a:gridCol w="1386499">
                  <a:extLst>
                    <a:ext uri="{9D8B030D-6E8A-4147-A177-3AD203B41FA5}">
                      <a16:colId xmlns:a16="http://schemas.microsoft.com/office/drawing/2014/main" val="3215239455"/>
                    </a:ext>
                  </a:extLst>
                </a:gridCol>
              </a:tblGrid>
              <a:tr h="37084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rPr>
                        <a:t>SORU DAĞILIMI</a:t>
                      </a:r>
                    </a:p>
                  </a:txBody>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hMerge="1">
                  <a:txBody>
                    <a:bodyPr/>
                    <a:lstStyle/>
                    <a:p>
                      <a:endParaRPr lang="tr-TR" dirty="0"/>
                    </a:p>
                  </a:txBody>
                  <a:tcPr>
                    <a:lnL w="12700" cap="flat" cmpd="sng" algn="ctr">
                      <a:solidFill>
                        <a:schemeClr val="accent1">
                          <a:lumMod val="60000"/>
                          <a:lumOff val="40000"/>
                        </a:schemeClr>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tr-TR" sz="3200" b="1" u="none" cap="none" spc="50" dirty="0">
                        <a:ln w="9525" cmpd="sng">
                          <a:solidFill>
                            <a:schemeClr val="accent1"/>
                          </a:solidFill>
                          <a:prstDash val="solid"/>
                        </a:ln>
                        <a:solidFill>
                          <a:srgbClr val="70AD47">
                            <a:tint val="1000"/>
                          </a:srgbClr>
                        </a:solidFill>
                        <a:effectLst>
                          <a:glow rad="38100">
                            <a:schemeClr val="accent1">
                              <a:alpha val="40000"/>
                            </a:schemeClr>
                          </a:glow>
                        </a:effectLst>
                      </a:endParaRPr>
                    </a:p>
                  </a:txBody>
                  <a:tcPr/>
                </a:tc>
                <a:extLst>
                  <a:ext uri="{0D108BD9-81ED-4DB2-BD59-A6C34878D82A}">
                    <a16:rowId xmlns:a16="http://schemas.microsoft.com/office/drawing/2014/main" val="3352610419"/>
                  </a:ext>
                </a:extLst>
              </a:tr>
              <a:tr h="768774">
                <a:tc>
                  <a:txBody>
                    <a:bodyPr/>
                    <a:lstStyle/>
                    <a:p>
                      <a:r>
                        <a:rPr lang="tr-TR" b="1" dirty="0"/>
                        <a:t>TÜRKÇE</a:t>
                      </a:r>
                    </a:p>
                  </a:txBody>
                  <a:tcPr anchor="ctr">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B w="28575" cap="flat" cmpd="sng" algn="ctr">
                      <a:solidFill>
                        <a:schemeClr val="accent1">
                          <a:lumMod val="60000"/>
                          <a:lumOff val="40000"/>
                        </a:schemeClr>
                      </a:solidFill>
                      <a:prstDash val="solid"/>
                      <a:round/>
                      <a:headEnd type="none" w="med" len="med"/>
                      <a:tailEnd type="none" w="med" len="med"/>
                    </a:lnB>
                  </a:tcPr>
                </a:tc>
                <a:tc rowSpan="4">
                  <a:txBody>
                    <a:bodyPr/>
                    <a:lstStyle/>
                    <a:p>
                      <a:pPr algn="ctr"/>
                      <a:r>
                        <a:rPr lang="tr-TR" sz="7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120</a:t>
                      </a:r>
                      <a:r>
                        <a:rPr lang="tr-T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p>
                    <a:p>
                      <a:pPr algn="ctr"/>
                      <a:r>
                        <a:rPr lang="tr-TR" sz="6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tcPr>
                </a:tc>
                <a:tc rowSpan="4">
                  <a:txBody>
                    <a:bodyPr/>
                    <a:lstStyle/>
                    <a:p>
                      <a:pPr algn="ctr"/>
                      <a:r>
                        <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135 Dk.</a:t>
                      </a:r>
                    </a:p>
                  </a:txBody>
                  <a:tcPr anchor="ctr">
                    <a:lnL w="12700" cap="flat" cmpd="sng" algn="ctr">
                      <a:solidFill>
                        <a:schemeClr val="accent1">
                          <a:lumMod val="60000"/>
                          <a:lumOff val="40000"/>
                        </a:schemeClr>
                      </a:solidFill>
                      <a:prstDash val="solid"/>
                      <a:round/>
                      <a:headEnd type="none" w="med" len="med"/>
                      <a:tailEnd type="none" w="med" len="med"/>
                    </a:lnL>
                  </a:tcPr>
                </a:tc>
                <a:extLst>
                  <a:ext uri="{0D108BD9-81ED-4DB2-BD59-A6C34878D82A}">
                    <a16:rowId xmlns:a16="http://schemas.microsoft.com/office/drawing/2014/main" val="758654790"/>
                  </a:ext>
                </a:extLst>
              </a:tr>
              <a:tr h="370840">
                <a:tc>
                  <a:txBody>
                    <a:bodyPr/>
                    <a:lstStyle/>
                    <a:p>
                      <a:r>
                        <a:rPr lang="tr-TR" b="1" dirty="0"/>
                        <a:t>SOSYAL BİLİMLER</a:t>
                      </a:r>
                    </a:p>
                    <a:p>
                      <a:r>
                        <a:rPr lang="tr-TR" dirty="0"/>
                        <a:t>            </a:t>
                      </a:r>
                      <a:r>
                        <a:rPr lang="tr-TR" sz="1600" dirty="0"/>
                        <a:t>Tarih  (5)</a:t>
                      </a:r>
                    </a:p>
                    <a:p>
                      <a:r>
                        <a:rPr lang="tr-TR" sz="1600" dirty="0"/>
                        <a:t>             Coğrafya (5)</a:t>
                      </a:r>
                    </a:p>
                    <a:p>
                      <a:r>
                        <a:rPr lang="tr-TR" sz="1600" dirty="0"/>
                        <a:t>             Felsefe (5)</a:t>
                      </a:r>
                    </a:p>
                    <a:p>
                      <a:r>
                        <a:rPr lang="tr-TR" sz="1600" dirty="0"/>
                        <a:t>             Din Kültürü ve A.B</a:t>
                      </a:r>
                      <a:r>
                        <a:rPr lang="tr-TR" dirty="0"/>
                        <a:t>. (5)</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192489395"/>
                  </a:ext>
                </a:extLst>
              </a:tr>
              <a:tr h="782320">
                <a:tc>
                  <a:txBody>
                    <a:bodyPr/>
                    <a:lstStyle/>
                    <a:p>
                      <a:r>
                        <a:rPr lang="tr-TR" b="1" dirty="0"/>
                        <a:t>MATEMATİK</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algn="ctr"/>
                      <a:r>
                        <a:rPr lang="tr-TR" b="1" dirty="0"/>
                        <a:t>40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3589534201"/>
                  </a:ext>
                </a:extLst>
              </a:tr>
              <a:tr h="370840">
                <a:tc>
                  <a:txBody>
                    <a:bodyPr/>
                    <a:lstStyle/>
                    <a:p>
                      <a:r>
                        <a:rPr lang="tr-TR" b="1" dirty="0"/>
                        <a:t>FEN BİLİMLERİ</a:t>
                      </a:r>
                    </a:p>
                    <a:p>
                      <a:r>
                        <a:rPr lang="tr-TR" dirty="0"/>
                        <a:t>          Fizik (7)</a:t>
                      </a:r>
                    </a:p>
                    <a:p>
                      <a:r>
                        <a:rPr lang="tr-TR" dirty="0"/>
                        <a:t>          Kimya(7)</a:t>
                      </a:r>
                    </a:p>
                    <a:p>
                      <a:r>
                        <a:rPr lang="tr-TR" dirty="0"/>
                        <a:t>          Biyoloji (6)</a:t>
                      </a:r>
                    </a:p>
                  </a:txBody>
                  <a:tcPr anchor="ctr">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t>20 SORU</a:t>
                      </a:r>
                    </a:p>
                  </a:txBody>
                  <a:tcPr anchor="ctr">
                    <a:lnL w="12700" cap="flat" cmpd="sng" algn="ctr">
                      <a:solidFill>
                        <a:schemeClr val="accent1">
                          <a:lumMod val="60000"/>
                          <a:lumOff val="40000"/>
                        </a:schemeClr>
                      </a:solidFill>
                      <a:prstDash val="solid"/>
                      <a:round/>
                      <a:headEnd type="none" w="med" len="med"/>
                      <a:tailEnd type="none" w="med" len="med"/>
                    </a:lnL>
                    <a:lnR w="12700" cap="flat" cmpd="sng" algn="ctr">
                      <a:solidFill>
                        <a:schemeClr val="accent1">
                          <a:lumMod val="60000"/>
                          <a:lumOff val="40000"/>
                        </a:schemeClr>
                      </a:solidFill>
                      <a:prstDash val="solid"/>
                      <a:round/>
                      <a:headEnd type="none" w="med" len="med"/>
                      <a:tailEnd type="none" w="med" len="med"/>
                    </a:lnR>
                    <a:lnT w="28575" cap="flat" cmpd="sng" algn="ctr">
                      <a:solidFill>
                        <a:schemeClr val="accent1">
                          <a:lumMod val="60000"/>
                          <a:lumOff val="40000"/>
                        </a:schemeClr>
                      </a:solidFill>
                      <a:prstDash val="solid"/>
                      <a:round/>
                      <a:headEnd type="none" w="med" len="med"/>
                      <a:tailEnd type="none" w="med" len="med"/>
                    </a:lnT>
                    <a:lnB w="28575" cap="flat" cmpd="sng" algn="ctr">
                      <a:solidFill>
                        <a:schemeClr val="accent1">
                          <a:lumMod val="60000"/>
                          <a:lumOff val="40000"/>
                        </a:schemeClr>
                      </a:solidFill>
                      <a:prstDash val="solid"/>
                      <a:round/>
                      <a:headEnd type="none" w="med" len="med"/>
                      <a:tailEnd type="none" w="med" len="med"/>
                    </a:lnB>
                  </a:tcPr>
                </a:tc>
                <a:tc vMerge="1">
                  <a:txBody>
                    <a:bodyPr/>
                    <a:lstStyle/>
                    <a:p>
                      <a:endParaRPr lang="tr-TR" dirty="0"/>
                    </a:p>
                  </a:txBody>
                  <a:tcPr/>
                </a:tc>
                <a:tc vMerge="1">
                  <a:txBody>
                    <a:bodyPr/>
                    <a:lstStyle/>
                    <a:p>
                      <a:endParaRPr lang="tr-TR"/>
                    </a:p>
                  </a:txBody>
                  <a:tcPr/>
                </a:tc>
                <a:extLst>
                  <a:ext uri="{0D108BD9-81ED-4DB2-BD59-A6C34878D82A}">
                    <a16:rowId xmlns:a16="http://schemas.microsoft.com/office/drawing/2014/main" val="26139921"/>
                  </a:ext>
                </a:extLst>
              </a:tr>
            </a:tbl>
          </a:graphicData>
        </a:graphic>
      </p:graphicFrame>
    </p:spTree>
    <p:extLst>
      <p:ext uri="{BB962C8B-B14F-4D97-AF65-F5344CB8AC3E}">
        <p14:creationId xmlns:p14="http://schemas.microsoft.com/office/powerpoint/2010/main" val="2768609387"/>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pic>
        <p:nvPicPr>
          <p:cNvPr id="5" name="Resim 4" descr="tablo içeren bir resim&#10;&#10;Açıklama otomatik olarak oluşturuldu">
            <a:extLst>
              <a:ext uri="{FF2B5EF4-FFF2-40B4-BE49-F238E27FC236}">
                <a16:creationId xmlns:a16="http://schemas.microsoft.com/office/drawing/2014/main" id="{53A229A0-11E9-49FF-B319-4608A4DF01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167" t="47706" r="3333" b="4445"/>
          <a:stretch/>
        </p:blipFill>
        <p:spPr>
          <a:xfrm>
            <a:off x="1374999" y="2876365"/>
            <a:ext cx="9438003" cy="3410505"/>
          </a:xfrm>
          <a:prstGeom prst="rect">
            <a:avLst/>
          </a:prstGeom>
        </p:spPr>
      </p:pic>
      <p:sp>
        <p:nvSpPr>
          <p:cNvPr id="6" name="Metin kutusu 5">
            <a:extLst>
              <a:ext uri="{FF2B5EF4-FFF2-40B4-BE49-F238E27FC236}">
                <a16:creationId xmlns:a16="http://schemas.microsoft.com/office/drawing/2014/main" id="{CA13EFB0-1298-4B78-BCA4-7C96725812DE}"/>
              </a:ext>
            </a:extLst>
          </p:cNvPr>
          <p:cNvSpPr txBox="1"/>
          <p:nvPr/>
        </p:nvSpPr>
        <p:spPr>
          <a:xfrm>
            <a:off x="2261066" y="1426631"/>
            <a:ext cx="7665867" cy="1323439"/>
          </a:xfrm>
          <a:prstGeom prst="rect">
            <a:avLst/>
          </a:prstGeom>
          <a:noFill/>
        </p:spPr>
        <p:txBody>
          <a:bodyPr wrap="square">
            <a:spAutoFit/>
          </a:bodyPr>
          <a:lstStyle/>
          <a:p>
            <a:pPr algn="ctr"/>
            <a:r>
              <a:rPr lang="tr-TR" sz="4000" dirty="0">
                <a:ln w="0"/>
                <a:solidFill>
                  <a:schemeClr val="accent1"/>
                </a:solidFill>
              </a:rPr>
              <a:t>ADAY BELİRLEME SINAVI PUAN TÜRLERİ VE TESTLERİN AĞIRLIKLARI</a:t>
            </a:r>
          </a:p>
        </p:txBody>
      </p:sp>
    </p:spTree>
    <p:extLst>
      <p:ext uri="{BB962C8B-B14F-4D97-AF65-F5344CB8AC3E}">
        <p14:creationId xmlns:p14="http://schemas.microsoft.com/office/powerpoint/2010/main" val="1259887401"/>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a16="http://schemas.microsoft.com/office/drawing/2014/main" id="{CA13EFB0-1298-4B78-BCA4-7C96725812DE}"/>
              </a:ext>
            </a:extLst>
          </p:cNvPr>
          <p:cNvSpPr txBox="1"/>
          <p:nvPr/>
        </p:nvSpPr>
        <p:spPr>
          <a:xfrm>
            <a:off x="2547892" y="1291380"/>
            <a:ext cx="9154576" cy="2554545"/>
          </a:xfrm>
          <a:prstGeom prst="rect">
            <a:avLst/>
          </a:prstGeom>
          <a:noFill/>
        </p:spPr>
        <p:txBody>
          <a:bodyPr wrap="square">
            <a:spAutoFit/>
          </a:bodyPr>
          <a:lstStyle/>
          <a:p>
            <a:pPr algn="ctr"/>
            <a:r>
              <a:rPr lang="tr-TR" sz="4000" dirty="0"/>
              <a:t>MSÜ aday belirleme sınavına giren adayların Harp Okulları ve Astsubay Meslek Yüksekokulları 2’nci Seçim Aşamalarına katılabilmeleri için ayrıca öğrencilerin;</a:t>
            </a:r>
            <a:endParaRPr lang="tr-TR" sz="4000" dirty="0">
              <a:ln w="0"/>
              <a:solidFill>
                <a:schemeClr val="accent1"/>
              </a:solidFill>
            </a:endParaRPr>
          </a:p>
        </p:txBody>
      </p:sp>
      <p:sp>
        <p:nvSpPr>
          <p:cNvPr id="2" name="Metin kutusu 1">
            <a:extLst>
              <a:ext uri="{FF2B5EF4-FFF2-40B4-BE49-F238E27FC236}">
                <a16:creationId xmlns:a16="http://schemas.microsoft.com/office/drawing/2014/main" id="{348DF596-7FAB-4BA7-8A80-8694583959A9}"/>
              </a:ext>
            </a:extLst>
          </p:cNvPr>
          <p:cNvSpPr txBox="1"/>
          <p:nvPr/>
        </p:nvSpPr>
        <p:spPr>
          <a:xfrm>
            <a:off x="779014" y="5199041"/>
            <a:ext cx="10633969" cy="1138773"/>
          </a:xfrm>
          <a:prstGeom prst="rect">
            <a:avLst/>
          </a:prstGeom>
          <a:ln w="38100">
            <a:solidFill>
              <a:schemeClr val="accent6">
                <a:lumMod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4000" b="1" dirty="0">
                <a:solidFill>
                  <a:schemeClr val="tx1"/>
                </a:solidFill>
              </a:rPr>
              <a:t>Astsubay Meslek Yüksek Okulu için; </a:t>
            </a:r>
            <a:r>
              <a:rPr lang="tr-TR" sz="2800" b="1" dirty="0">
                <a:solidFill>
                  <a:schemeClr val="bg1"/>
                </a:solidFill>
              </a:rPr>
              <a:t>TYT sınavına  girmiş olmaları gerekmektedir.</a:t>
            </a:r>
            <a:endParaRPr lang="tr-TR" sz="3200" dirty="0">
              <a:solidFill>
                <a:schemeClr val="bg1"/>
              </a:solidFill>
            </a:endParaRPr>
          </a:p>
        </p:txBody>
      </p:sp>
      <p:sp>
        <p:nvSpPr>
          <p:cNvPr id="7" name="Metin kutusu 6">
            <a:extLst>
              <a:ext uri="{FF2B5EF4-FFF2-40B4-BE49-F238E27FC236}">
                <a16:creationId xmlns:a16="http://schemas.microsoft.com/office/drawing/2014/main" id="{74B611E0-6295-4018-9EAA-50A6E18CF863}"/>
              </a:ext>
            </a:extLst>
          </p:cNvPr>
          <p:cNvSpPr txBox="1"/>
          <p:nvPr/>
        </p:nvSpPr>
        <p:spPr>
          <a:xfrm>
            <a:off x="779013" y="4115299"/>
            <a:ext cx="10633969" cy="707886"/>
          </a:xfrm>
          <a:prstGeom prst="rect">
            <a:avLst/>
          </a:prstGeom>
          <a:ln w="38100"/>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4000" b="1" dirty="0">
                <a:solidFill>
                  <a:schemeClr val="tx1"/>
                </a:solidFill>
              </a:rPr>
              <a:t>Harp okulları İçin; </a:t>
            </a:r>
            <a:r>
              <a:rPr lang="tr-TR" sz="2800" b="1" dirty="0"/>
              <a:t>TYT ve AYT sınavına girmeleri gerekmektedir</a:t>
            </a:r>
            <a:endParaRPr lang="tr-TR" sz="4000" b="1" dirty="0"/>
          </a:p>
        </p:txBody>
      </p:sp>
      <p:sp>
        <p:nvSpPr>
          <p:cNvPr id="3" name="Patlama: 8 Nokta 2">
            <a:extLst>
              <a:ext uri="{FF2B5EF4-FFF2-40B4-BE49-F238E27FC236}">
                <a16:creationId xmlns:a16="http://schemas.microsoft.com/office/drawing/2014/main" id="{C540F008-0576-4E04-A1B5-1DC4510FB7BF}"/>
              </a:ext>
            </a:extLst>
          </p:cNvPr>
          <p:cNvSpPr/>
          <p:nvPr/>
        </p:nvSpPr>
        <p:spPr>
          <a:xfrm>
            <a:off x="205447" y="1023081"/>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val="4097309376"/>
      </p:ext>
    </p:extLst>
  </p:cSld>
  <p:clrMapOvr>
    <a:masterClrMapping/>
  </p:clrMapOvr>
  <p:transition spd="slow">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652852" y="2019302"/>
            <a:ext cx="10515600" cy="1828996"/>
          </a:xfrm>
        </p:spPr>
        <p:txBody>
          <a:bodyPr>
            <a:noAutofit/>
          </a:bodyPr>
          <a:lstStyle/>
          <a:p>
            <a:pPr algn="just">
              <a:lnSpc>
                <a:spcPct val="150000"/>
              </a:lnSpc>
            </a:pPr>
            <a:r>
              <a:rPr lang="tr-TR" sz="2400" dirty="0"/>
              <a:t>MSB tarafından </a:t>
            </a:r>
            <a:r>
              <a:rPr lang="tr-TR" sz="2400" b="1" dirty="0"/>
              <a:t>TYT ve AYT için </a:t>
            </a:r>
            <a:r>
              <a:rPr lang="tr-TR" sz="2400" dirty="0"/>
              <a:t>belirlenecek olan taban puanı alamamış olan adayların, 2’nci seçim aşamalarına katılmış ve başarılı olmuş olsalar dahi taban puanını alamadıkları okul türü için askeri öğrenci adaylıkları sonlandırılır.</a:t>
            </a:r>
          </a:p>
          <a:p>
            <a:pPr marL="0" indent="0" algn="just">
              <a:lnSpc>
                <a:spcPct val="150000"/>
              </a:lnSpc>
              <a:buNone/>
            </a:pPr>
            <a:endParaRPr lang="tr-TR" sz="2400" dirty="0">
              <a:solidFill>
                <a:srgbClr val="C00000"/>
              </a:solidFill>
            </a:endParaRPr>
          </a:p>
          <a:p>
            <a:pPr algn="just">
              <a:lnSpc>
                <a:spcPct val="150000"/>
              </a:lnSpc>
            </a:pPr>
            <a:r>
              <a:rPr lang="tr-TR" sz="2400" dirty="0"/>
              <a:t>Ayrıca MSB tarafından Harp Okulları adaylarına YKS Başarı Sıralamaları için bir alt sınır koyulabilecek, bahse konu alt sınırın koyulması durumunda adayların alt sınırın altında kaldıkları okul için adaylıkları sonlandırılabilecektir.</a:t>
            </a:r>
            <a:endParaRPr lang="tr-TR" sz="24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TYT-AYT TABAN PUANI</a:t>
            </a:r>
          </a:p>
        </p:txBody>
      </p:sp>
    </p:spTree>
    <p:extLst>
      <p:ext uri="{BB962C8B-B14F-4D97-AF65-F5344CB8AC3E}">
        <p14:creationId xmlns:p14="http://schemas.microsoft.com/office/powerpoint/2010/main" val="977141022"/>
      </p:ext>
    </p:extLst>
  </p:cSld>
  <p:clrMapOvr>
    <a:masterClrMapping/>
  </p:clrMapOvr>
  <p:transition spd="slow">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152467"/>
            <a:ext cx="10515600" cy="1828996"/>
          </a:xfrm>
        </p:spPr>
        <p:txBody>
          <a:bodyPr>
            <a:noAutofit/>
          </a:bodyPr>
          <a:lstStyle/>
          <a:p>
            <a:pPr algn="just">
              <a:lnSpc>
                <a:spcPct val="150000"/>
              </a:lnSpc>
            </a:pPr>
            <a:r>
              <a:rPr lang="tr-TR" sz="3200" dirty="0"/>
              <a:t>Şehit/gazi çocukları ile gazi statüsündeki adayların 2’nci seçim aşamalarına çağrılmasıyla ilgili olarak; 2022 MSÜ sınavında belirlenecek </a:t>
            </a:r>
            <a:r>
              <a:rPr lang="tr-TR" sz="3200" b="1" dirty="0"/>
              <a:t>“Seçim Aşamaları Çağrı Taban Puanının” %90’nını alanlar</a:t>
            </a:r>
            <a:r>
              <a:rPr lang="tr-TR" sz="3200" dirty="0"/>
              <a:t>, ikinci seçim aşamalarına çağırılacaktır. </a:t>
            </a:r>
            <a:endParaRPr lang="tr-TR" sz="44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Tree>
    <p:extLst>
      <p:ext uri="{BB962C8B-B14F-4D97-AF65-F5344CB8AC3E}">
        <p14:creationId xmlns:p14="http://schemas.microsoft.com/office/powerpoint/2010/main" val="2746422659"/>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652852" y="2019302"/>
            <a:ext cx="10817098" cy="1828996"/>
          </a:xfrm>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150000"/>
              </a:lnSpc>
            </a:pPr>
            <a:r>
              <a:rPr lang="tr-TR" sz="2400" dirty="0"/>
              <a:t>Aday yerleştirme süresi boyunca adayların </a:t>
            </a:r>
            <a:r>
              <a:rPr lang="tr-TR" sz="2400" b="1" dirty="0">
                <a:solidFill>
                  <a:srgbClr val="C00000"/>
                </a:solidFill>
              </a:rPr>
              <a:t>tercih öncelikleri ve aday değerlendirme puanları (ADP) </a:t>
            </a:r>
            <a:r>
              <a:rPr lang="tr-TR" sz="2400" dirty="0"/>
              <a:t>dikkate alınacaktır.</a:t>
            </a:r>
          </a:p>
          <a:p>
            <a:pPr marL="0" indent="0" algn="just">
              <a:lnSpc>
                <a:spcPct val="150000"/>
              </a:lnSpc>
              <a:buNone/>
            </a:pPr>
            <a:endParaRPr lang="tr-TR" sz="2400" dirty="0">
              <a:solidFill>
                <a:srgbClr val="C00000"/>
              </a:solidFill>
            </a:endParaRPr>
          </a:p>
          <a:p>
            <a:pPr marL="0" indent="0" algn="just">
              <a:lnSpc>
                <a:spcPct val="150000"/>
              </a:lnSpc>
              <a:buNone/>
            </a:pPr>
            <a:endParaRPr lang="tr-TR" sz="2400" dirty="0"/>
          </a:p>
          <a:p>
            <a:pPr algn="just">
              <a:lnSpc>
                <a:spcPct val="150000"/>
              </a:lnSpc>
            </a:pPr>
            <a:r>
              <a:rPr lang="tr-TR" sz="2400" dirty="0"/>
              <a:t>Ancak </a:t>
            </a:r>
            <a:r>
              <a:rPr lang="tr-TR" sz="2400" b="1" dirty="0">
                <a:solidFill>
                  <a:srgbClr val="C00000"/>
                </a:solidFill>
              </a:rPr>
              <a:t>Ek Yerleştirme sürecinde </a:t>
            </a:r>
            <a:r>
              <a:rPr lang="tr-TR" sz="2400" dirty="0"/>
              <a:t>adaylar tercih sırasına bakılmaksızın tercihleri arasında bulunan ve sıralarının geldiği herhangi bir okula yerleştirilebilecektir.</a:t>
            </a:r>
            <a:endParaRPr lang="tr-TR" sz="24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14059" y="1081952"/>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TERCİH ÖNCELİĞİ</a:t>
            </a:r>
          </a:p>
        </p:txBody>
      </p:sp>
    </p:spTree>
    <p:extLst>
      <p:ext uri="{BB962C8B-B14F-4D97-AF65-F5344CB8AC3E}">
        <p14:creationId xmlns:p14="http://schemas.microsoft.com/office/powerpoint/2010/main" val="1572222379"/>
      </p:ext>
    </p:extLst>
  </p:cSld>
  <p:clrMapOvr>
    <a:masterClrMapping/>
  </p:clrMapOvr>
  <p:transition spd="slow">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480389" y="1019109"/>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FİZİKİ YETERLİLİK TESTİ</a:t>
            </a:r>
          </a:p>
        </p:txBody>
      </p:sp>
      <p:pic>
        <p:nvPicPr>
          <p:cNvPr id="15" name="Resim 14">
            <a:extLst>
              <a:ext uri="{FF2B5EF4-FFF2-40B4-BE49-F238E27FC236}">
                <a16:creationId xmlns:a16="http://schemas.microsoft.com/office/drawing/2014/main" id="{D9C46565-92EA-4C12-BDC4-0BD488DD5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7383" y="2019302"/>
            <a:ext cx="3116448" cy="4592660"/>
          </a:xfrm>
          <a:prstGeom prst="rect">
            <a:avLst/>
          </a:prstGeom>
        </p:spPr>
      </p:pic>
      <p:sp>
        <p:nvSpPr>
          <p:cNvPr id="16" name="Ok: Beşgen 15">
            <a:extLst>
              <a:ext uri="{FF2B5EF4-FFF2-40B4-BE49-F238E27FC236}">
                <a16:creationId xmlns:a16="http://schemas.microsoft.com/office/drawing/2014/main" id="{BD4A55CC-F056-4358-BFF6-B0077BC0CB02}"/>
              </a:ext>
            </a:extLst>
          </p:cNvPr>
          <p:cNvSpPr/>
          <p:nvPr/>
        </p:nvSpPr>
        <p:spPr>
          <a:xfrm>
            <a:off x="214059" y="3268215"/>
            <a:ext cx="3728622" cy="175777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Erkek Askeri Öğrenci adayları için asgari boy sınırı 165 cm; </a:t>
            </a:r>
          </a:p>
        </p:txBody>
      </p:sp>
      <p:sp>
        <p:nvSpPr>
          <p:cNvPr id="17" name="Oval 16">
            <a:extLst>
              <a:ext uri="{FF2B5EF4-FFF2-40B4-BE49-F238E27FC236}">
                <a16:creationId xmlns:a16="http://schemas.microsoft.com/office/drawing/2014/main" id="{B28E2E3D-4002-4EED-A04A-6609EAAFC270}"/>
              </a:ext>
            </a:extLst>
          </p:cNvPr>
          <p:cNvSpPr/>
          <p:nvPr/>
        </p:nvSpPr>
        <p:spPr>
          <a:xfrm>
            <a:off x="3942681" y="3467962"/>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165 </a:t>
            </a:r>
          </a:p>
          <a:p>
            <a:pPr algn="ctr"/>
            <a:r>
              <a:rPr lang="tr-TR" dirty="0"/>
              <a:t>cm</a:t>
            </a:r>
          </a:p>
        </p:txBody>
      </p:sp>
      <p:sp>
        <p:nvSpPr>
          <p:cNvPr id="18" name="Ok: Beşgen 17">
            <a:extLst>
              <a:ext uri="{FF2B5EF4-FFF2-40B4-BE49-F238E27FC236}">
                <a16:creationId xmlns:a16="http://schemas.microsoft.com/office/drawing/2014/main" id="{970BC29D-17E1-4327-B99A-7FBF0AD06EF2}"/>
              </a:ext>
            </a:extLst>
          </p:cNvPr>
          <p:cNvSpPr/>
          <p:nvPr/>
        </p:nvSpPr>
        <p:spPr>
          <a:xfrm rot="10800000">
            <a:off x="8211845" y="3360320"/>
            <a:ext cx="3693110" cy="1573566"/>
          </a:xfrm>
          <a:prstGeom prst="homePlat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9" name="Metin kutusu 18">
            <a:extLst>
              <a:ext uri="{FF2B5EF4-FFF2-40B4-BE49-F238E27FC236}">
                <a16:creationId xmlns:a16="http://schemas.microsoft.com/office/drawing/2014/main" id="{93D949E3-1BBD-4CB9-B0BF-CDC7EC2475A9}"/>
              </a:ext>
            </a:extLst>
          </p:cNvPr>
          <p:cNvSpPr txBox="1"/>
          <p:nvPr/>
        </p:nvSpPr>
        <p:spPr>
          <a:xfrm>
            <a:off x="8691239" y="3625916"/>
            <a:ext cx="3213716" cy="1015663"/>
          </a:xfrm>
          <a:prstGeom prst="rect">
            <a:avLst/>
          </a:prstGeom>
          <a:noFill/>
        </p:spPr>
        <p:txBody>
          <a:bodyPr wrap="square" rtlCol="0">
            <a:spAutoFit/>
          </a:bodyPr>
          <a:lstStyle/>
          <a:p>
            <a:r>
              <a:rPr lang="tr-TR" sz="2000" dirty="0"/>
              <a:t>Kadın Askeri Öğrenci adayları için asgari boy sınırı 160 cm olarak uygulanacaktır</a:t>
            </a:r>
          </a:p>
        </p:txBody>
      </p:sp>
      <p:sp>
        <p:nvSpPr>
          <p:cNvPr id="20" name="Oval 19">
            <a:extLst>
              <a:ext uri="{FF2B5EF4-FFF2-40B4-BE49-F238E27FC236}">
                <a16:creationId xmlns:a16="http://schemas.microsoft.com/office/drawing/2014/main" id="{EB092D83-47AE-4301-9538-D04B03190F9F}"/>
              </a:ext>
            </a:extLst>
          </p:cNvPr>
          <p:cNvSpPr/>
          <p:nvPr/>
        </p:nvSpPr>
        <p:spPr>
          <a:xfrm>
            <a:off x="6765780" y="3575603"/>
            <a:ext cx="1349405" cy="13582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tr-TR" sz="3600" dirty="0">
                <a:ln w="0"/>
                <a:solidFill>
                  <a:schemeClr val="tx1"/>
                </a:solidFill>
                <a:effectLst>
                  <a:outerShdw blurRad="38100" dist="19050" dir="2700000" algn="tl" rotWithShape="0">
                    <a:schemeClr val="dk1">
                      <a:alpha val="40000"/>
                    </a:schemeClr>
                  </a:outerShdw>
                </a:effectLst>
              </a:rPr>
              <a:t>160 </a:t>
            </a:r>
          </a:p>
          <a:p>
            <a:pPr algn="ctr"/>
            <a:r>
              <a:rPr lang="tr-TR" dirty="0"/>
              <a:t>cm</a:t>
            </a:r>
          </a:p>
        </p:txBody>
      </p:sp>
    </p:spTree>
    <p:extLst>
      <p:ext uri="{BB962C8B-B14F-4D97-AF65-F5344CB8AC3E}">
        <p14:creationId xmlns:p14="http://schemas.microsoft.com/office/powerpoint/2010/main" val="1968711550"/>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pic>
        <p:nvPicPr>
          <p:cNvPr id="8" name="İçerik Yer Tutucusu 7">
            <a:extLst>
              <a:ext uri="{FF2B5EF4-FFF2-40B4-BE49-F238E27FC236}">
                <a16:creationId xmlns:a16="http://schemas.microsoft.com/office/drawing/2014/main" id="{A8351D8D-8880-4942-BE0E-D9F78567D0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72700" y="3113790"/>
            <a:ext cx="1046597" cy="1369863"/>
          </a:xfrm>
        </p:spPr>
      </p:pic>
      <p:pic>
        <p:nvPicPr>
          <p:cNvPr id="10" name="Resim 9">
            <a:extLst>
              <a:ext uri="{FF2B5EF4-FFF2-40B4-BE49-F238E27FC236}">
                <a16:creationId xmlns:a16="http://schemas.microsoft.com/office/drawing/2014/main" id="{D0B689CB-3E81-4F60-ABBB-276358E48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539" y="4819630"/>
            <a:ext cx="1046597" cy="1357087"/>
          </a:xfrm>
          <a:prstGeom prst="rect">
            <a:avLst/>
          </a:prstGeom>
        </p:spPr>
      </p:pic>
      <p:pic>
        <p:nvPicPr>
          <p:cNvPr id="12" name="Resim 11">
            <a:extLst>
              <a:ext uri="{FF2B5EF4-FFF2-40B4-BE49-F238E27FC236}">
                <a16:creationId xmlns:a16="http://schemas.microsoft.com/office/drawing/2014/main" id="{463102F7-924B-4FBA-A401-1B7EF34747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701" y="1478425"/>
            <a:ext cx="1046597" cy="1286800"/>
          </a:xfrm>
          <a:prstGeom prst="rect">
            <a:avLst/>
          </a:prstGeom>
        </p:spPr>
      </p:pic>
      <p:sp>
        <p:nvSpPr>
          <p:cNvPr id="14" name="Metin kutusu 13">
            <a:extLst>
              <a:ext uri="{FF2B5EF4-FFF2-40B4-BE49-F238E27FC236}">
                <a16:creationId xmlns:a16="http://schemas.microsoft.com/office/drawing/2014/main" id="{0D52CD42-10C9-494F-A88A-43274EA966B5}"/>
              </a:ext>
            </a:extLst>
          </p:cNvPr>
          <p:cNvSpPr txBox="1"/>
          <p:nvPr/>
        </p:nvSpPr>
        <p:spPr>
          <a:xfrm>
            <a:off x="1247554" y="1702290"/>
            <a:ext cx="4216893" cy="646331"/>
          </a:xfrm>
          <a:prstGeom prst="rect">
            <a:avLst/>
          </a:prstGeom>
          <a:noFill/>
        </p:spPr>
        <p:txBody>
          <a:bodyPr wrap="square" rtlCol="0">
            <a:spAutoFit/>
          </a:bodyPr>
          <a:lstStyle/>
          <a:p>
            <a:r>
              <a:rPr lang="tr-TR" sz="3600" b="1" dirty="0">
                <a:solidFill>
                  <a:srgbClr val="C00000"/>
                </a:solidFill>
              </a:rPr>
              <a:t>KARA HARP OKULU</a:t>
            </a:r>
          </a:p>
        </p:txBody>
      </p:sp>
      <p:sp>
        <p:nvSpPr>
          <p:cNvPr id="16" name="Dikdörtgen 15">
            <a:extLst>
              <a:ext uri="{FF2B5EF4-FFF2-40B4-BE49-F238E27FC236}">
                <a16:creationId xmlns:a16="http://schemas.microsoft.com/office/drawing/2014/main" id="{120B1C20-A83D-4902-A013-844E86B83FDC}"/>
              </a:ext>
            </a:extLst>
          </p:cNvPr>
          <p:cNvSpPr/>
          <p:nvPr/>
        </p:nvSpPr>
        <p:spPr>
          <a:xfrm>
            <a:off x="469779" y="2828043"/>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a16="http://schemas.microsoft.com/office/drawing/2014/main" id="{F1AB0152-A3AC-40AD-BE45-483A9A304009}"/>
              </a:ext>
            </a:extLst>
          </p:cNvPr>
          <p:cNvSpPr/>
          <p:nvPr/>
        </p:nvSpPr>
        <p:spPr>
          <a:xfrm>
            <a:off x="533402" y="649600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a16="http://schemas.microsoft.com/office/drawing/2014/main" id="{91AF0C8B-4C80-4095-B3C4-6FD796D31F23}"/>
              </a:ext>
            </a:extLst>
          </p:cNvPr>
          <p:cNvSpPr/>
          <p:nvPr/>
        </p:nvSpPr>
        <p:spPr>
          <a:xfrm>
            <a:off x="469779" y="4624247"/>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a16="http://schemas.microsoft.com/office/drawing/2014/main" id="{41AA8694-A598-49EF-A1BC-6D9FBA056C29}"/>
              </a:ext>
            </a:extLst>
          </p:cNvPr>
          <p:cNvSpPr txBox="1"/>
          <p:nvPr/>
        </p:nvSpPr>
        <p:spPr>
          <a:xfrm>
            <a:off x="6864304" y="1563790"/>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SÖZEL PUANI</a:t>
            </a:r>
          </a:p>
        </p:txBody>
      </p:sp>
      <p:sp>
        <p:nvSpPr>
          <p:cNvPr id="21" name="Metin kutusu 20">
            <a:extLst>
              <a:ext uri="{FF2B5EF4-FFF2-40B4-BE49-F238E27FC236}">
                <a16:creationId xmlns:a16="http://schemas.microsoft.com/office/drawing/2014/main" id="{9F79BB82-76A6-41DD-A205-A2AF6D8FD489}"/>
              </a:ext>
            </a:extLst>
          </p:cNvPr>
          <p:cNvSpPr txBox="1"/>
          <p:nvPr/>
        </p:nvSpPr>
        <p:spPr>
          <a:xfrm>
            <a:off x="1247553" y="3351078"/>
            <a:ext cx="4216893" cy="646331"/>
          </a:xfrm>
          <a:prstGeom prst="rect">
            <a:avLst/>
          </a:prstGeom>
          <a:noFill/>
        </p:spPr>
        <p:txBody>
          <a:bodyPr wrap="square" rtlCol="0">
            <a:spAutoFit/>
          </a:bodyPr>
          <a:lstStyle/>
          <a:p>
            <a:r>
              <a:rPr lang="tr-TR" sz="3600" b="1" dirty="0">
                <a:solidFill>
                  <a:schemeClr val="accent1">
                    <a:lumMod val="50000"/>
                  </a:schemeClr>
                </a:solidFill>
              </a:rPr>
              <a:t>DENİZ HARP OKULU</a:t>
            </a:r>
          </a:p>
        </p:txBody>
      </p:sp>
      <p:sp>
        <p:nvSpPr>
          <p:cNvPr id="22" name="Metin kutusu 21">
            <a:extLst>
              <a:ext uri="{FF2B5EF4-FFF2-40B4-BE49-F238E27FC236}">
                <a16:creationId xmlns:a16="http://schemas.microsoft.com/office/drawing/2014/main" id="{7C0A407C-B984-4AE4-81AD-FD6F69177BD4}"/>
              </a:ext>
            </a:extLst>
          </p:cNvPr>
          <p:cNvSpPr txBox="1"/>
          <p:nvPr/>
        </p:nvSpPr>
        <p:spPr>
          <a:xfrm>
            <a:off x="6864304" y="3575345"/>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3" name="Metin kutusu 22">
            <a:extLst>
              <a:ext uri="{FF2B5EF4-FFF2-40B4-BE49-F238E27FC236}">
                <a16:creationId xmlns:a16="http://schemas.microsoft.com/office/drawing/2014/main" id="{400F3025-1B6E-4032-A26B-095DF4EF8E70}"/>
              </a:ext>
            </a:extLst>
          </p:cNvPr>
          <p:cNvSpPr txBox="1"/>
          <p:nvPr/>
        </p:nvSpPr>
        <p:spPr>
          <a:xfrm>
            <a:off x="6864303" y="5294210"/>
            <a:ext cx="3586579" cy="369332"/>
          </a:xfrm>
          <a:prstGeom prst="rect">
            <a:avLst/>
          </a:prstGeom>
          <a:noFill/>
        </p:spPr>
        <p:txBody>
          <a:bodyPr wrap="square" rtlCol="0">
            <a:spAutoFit/>
          </a:bodyPr>
          <a:lstStyle/>
          <a:p>
            <a:r>
              <a:rPr lang="tr-TR" b="1" dirty="0">
                <a:solidFill>
                  <a:schemeClr val="tx1">
                    <a:lumMod val="50000"/>
                    <a:lumOff val="50000"/>
                  </a:schemeClr>
                </a:solidFill>
              </a:rPr>
              <a:t>MSÜ SAYISAL PUANI</a:t>
            </a:r>
          </a:p>
        </p:txBody>
      </p:sp>
      <p:sp>
        <p:nvSpPr>
          <p:cNvPr id="24" name="Metin kutusu 23">
            <a:extLst>
              <a:ext uri="{FF2B5EF4-FFF2-40B4-BE49-F238E27FC236}">
                <a16:creationId xmlns:a16="http://schemas.microsoft.com/office/drawing/2014/main" id="{17C25523-D060-4D78-AF43-9797E74DAF77}"/>
              </a:ext>
            </a:extLst>
          </p:cNvPr>
          <p:cNvSpPr txBox="1"/>
          <p:nvPr/>
        </p:nvSpPr>
        <p:spPr>
          <a:xfrm>
            <a:off x="1264688" y="5083390"/>
            <a:ext cx="4216893" cy="646331"/>
          </a:xfrm>
          <a:prstGeom prst="rect">
            <a:avLst/>
          </a:prstGeom>
          <a:noFill/>
        </p:spPr>
        <p:txBody>
          <a:bodyPr wrap="square" rtlCol="0">
            <a:spAutoFit/>
          </a:bodyPr>
          <a:lstStyle/>
          <a:p>
            <a:r>
              <a:rPr lang="tr-TR" sz="3600" b="1" dirty="0">
                <a:solidFill>
                  <a:schemeClr val="accent1">
                    <a:lumMod val="75000"/>
                  </a:schemeClr>
                </a:solidFill>
              </a:rPr>
              <a:t>HAVA HARP OKULU</a:t>
            </a:r>
          </a:p>
        </p:txBody>
      </p:sp>
    </p:spTree>
    <p:extLst>
      <p:ext uri="{BB962C8B-B14F-4D97-AF65-F5344CB8AC3E}">
        <p14:creationId xmlns:p14="http://schemas.microsoft.com/office/powerpoint/2010/main" val="3567527142"/>
      </p:ext>
    </p:extLst>
  </p:cSld>
  <p:clrMapOvr>
    <a:masterClrMapping/>
  </p:clrMapOvr>
  <p:transition spd="slow">
    <p:wheel spokes="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9" y="-60939"/>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 ÇAĞRI PUAN TÜRLERİ</a:t>
            </a:r>
            <a:endParaRPr lang="id-ID" dirty="0"/>
          </a:p>
        </p:txBody>
      </p:sp>
      <p:sp>
        <p:nvSpPr>
          <p:cNvPr id="14" name="Metin kutusu 13">
            <a:extLst>
              <a:ext uri="{FF2B5EF4-FFF2-40B4-BE49-F238E27FC236}">
                <a16:creationId xmlns:a16="http://schemas.microsoft.com/office/drawing/2014/main" id="{0D52CD42-10C9-494F-A88A-43274EA966B5}"/>
              </a:ext>
            </a:extLst>
          </p:cNvPr>
          <p:cNvSpPr txBox="1"/>
          <p:nvPr/>
        </p:nvSpPr>
        <p:spPr>
          <a:xfrm>
            <a:off x="1790685" y="1323693"/>
            <a:ext cx="3988678" cy="523220"/>
          </a:xfrm>
          <a:prstGeom prst="rect">
            <a:avLst/>
          </a:prstGeom>
          <a:noFill/>
        </p:spPr>
        <p:txBody>
          <a:bodyPr wrap="square" rtlCol="0">
            <a:spAutoFit/>
          </a:bodyPr>
          <a:lstStyle/>
          <a:p>
            <a:r>
              <a:rPr lang="tr-TR" sz="2800" b="1" dirty="0">
                <a:solidFill>
                  <a:srgbClr val="C00000"/>
                </a:solidFill>
              </a:rPr>
              <a:t>KARA ASTSUBAY MYO</a:t>
            </a:r>
          </a:p>
        </p:txBody>
      </p:sp>
      <p:sp>
        <p:nvSpPr>
          <p:cNvPr id="16" name="Dikdörtgen 15">
            <a:extLst>
              <a:ext uri="{FF2B5EF4-FFF2-40B4-BE49-F238E27FC236}">
                <a16:creationId xmlns:a16="http://schemas.microsoft.com/office/drawing/2014/main" id="{120B1C20-A83D-4902-A013-844E86B83FDC}"/>
              </a:ext>
            </a:extLst>
          </p:cNvPr>
          <p:cNvSpPr/>
          <p:nvPr/>
        </p:nvSpPr>
        <p:spPr>
          <a:xfrm>
            <a:off x="396181" y="2249179"/>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8" name="Dikdörtgen 17">
            <a:extLst>
              <a:ext uri="{FF2B5EF4-FFF2-40B4-BE49-F238E27FC236}">
                <a16:creationId xmlns:a16="http://schemas.microsoft.com/office/drawing/2014/main" id="{F1AB0152-A3AC-40AD-BE45-483A9A304009}"/>
              </a:ext>
            </a:extLst>
          </p:cNvPr>
          <p:cNvSpPr/>
          <p:nvPr/>
        </p:nvSpPr>
        <p:spPr>
          <a:xfrm>
            <a:off x="272603" y="5074701"/>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19" name="Dikdörtgen 18">
            <a:extLst>
              <a:ext uri="{FF2B5EF4-FFF2-40B4-BE49-F238E27FC236}">
                <a16:creationId xmlns:a16="http://schemas.microsoft.com/office/drawing/2014/main" id="{91AF0C8B-4C80-4095-B3C4-6FD796D31F23}"/>
              </a:ext>
            </a:extLst>
          </p:cNvPr>
          <p:cNvSpPr/>
          <p:nvPr/>
        </p:nvSpPr>
        <p:spPr>
          <a:xfrm>
            <a:off x="396181" y="367337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0" name="Metin kutusu 19">
            <a:extLst>
              <a:ext uri="{FF2B5EF4-FFF2-40B4-BE49-F238E27FC236}">
                <a16:creationId xmlns:a16="http://schemas.microsoft.com/office/drawing/2014/main" id="{41AA8694-A598-49EF-A1BC-6D9FBA056C29}"/>
              </a:ext>
            </a:extLst>
          </p:cNvPr>
          <p:cNvSpPr txBox="1"/>
          <p:nvPr/>
        </p:nvSpPr>
        <p:spPr>
          <a:xfrm>
            <a:off x="7467084" y="102613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1" name="Metin kutusu 20">
            <a:extLst>
              <a:ext uri="{FF2B5EF4-FFF2-40B4-BE49-F238E27FC236}">
                <a16:creationId xmlns:a16="http://schemas.microsoft.com/office/drawing/2014/main" id="{9F79BB82-76A6-41DD-A205-A2AF6D8FD489}"/>
              </a:ext>
            </a:extLst>
          </p:cNvPr>
          <p:cNvSpPr txBox="1"/>
          <p:nvPr/>
        </p:nvSpPr>
        <p:spPr>
          <a:xfrm>
            <a:off x="1752647" y="2704269"/>
            <a:ext cx="4184466" cy="1015663"/>
          </a:xfrm>
          <a:prstGeom prst="rect">
            <a:avLst/>
          </a:prstGeom>
          <a:noFill/>
        </p:spPr>
        <p:txBody>
          <a:bodyPr wrap="square" rtlCol="0">
            <a:spAutoFit/>
          </a:bodyPr>
          <a:lstStyle/>
          <a:p>
            <a:r>
              <a:rPr lang="tr-TR" sz="2800" b="1" dirty="0">
                <a:solidFill>
                  <a:schemeClr val="accent1">
                    <a:lumMod val="75000"/>
                  </a:schemeClr>
                </a:solidFill>
              </a:rPr>
              <a:t>DENİZ  ASTSUBAY MYO</a:t>
            </a:r>
          </a:p>
          <a:p>
            <a:endParaRPr lang="tr-TR" sz="3200" b="1" u="sng" dirty="0">
              <a:solidFill>
                <a:schemeClr val="accent1">
                  <a:lumMod val="50000"/>
                </a:schemeClr>
              </a:solidFill>
            </a:endParaRPr>
          </a:p>
        </p:txBody>
      </p:sp>
      <p:sp>
        <p:nvSpPr>
          <p:cNvPr id="22" name="Metin kutusu 21">
            <a:extLst>
              <a:ext uri="{FF2B5EF4-FFF2-40B4-BE49-F238E27FC236}">
                <a16:creationId xmlns:a16="http://schemas.microsoft.com/office/drawing/2014/main" id="{7C0A407C-B984-4AE4-81AD-FD6F69177BD4}"/>
              </a:ext>
            </a:extLst>
          </p:cNvPr>
          <p:cNvSpPr txBox="1"/>
          <p:nvPr/>
        </p:nvSpPr>
        <p:spPr>
          <a:xfrm>
            <a:off x="7573871" y="2594616"/>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3" name="Metin kutusu 22">
            <a:extLst>
              <a:ext uri="{FF2B5EF4-FFF2-40B4-BE49-F238E27FC236}">
                <a16:creationId xmlns:a16="http://schemas.microsoft.com/office/drawing/2014/main" id="{400F3025-1B6E-4032-A26B-095DF4EF8E70}"/>
              </a:ext>
            </a:extLst>
          </p:cNvPr>
          <p:cNvSpPr txBox="1"/>
          <p:nvPr/>
        </p:nvSpPr>
        <p:spPr>
          <a:xfrm>
            <a:off x="7573872" y="3963091"/>
            <a:ext cx="3586579" cy="923330"/>
          </a:xfrm>
          <a:prstGeom prst="rect">
            <a:avLst/>
          </a:prstGeom>
          <a:noFill/>
        </p:spPr>
        <p:txBody>
          <a:bodyPr wrap="square" rtlCol="0">
            <a:spAutoFit/>
          </a:bodyPr>
          <a:lstStyle/>
          <a:p>
            <a:r>
              <a:rPr lang="tr-TR" b="1" dirty="0">
                <a:solidFill>
                  <a:schemeClr val="tx1">
                    <a:lumMod val="50000"/>
                    <a:lumOff val="50000"/>
                  </a:schemeClr>
                </a:solidFill>
              </a:rPr>
              <a:t>MSÜ SAYISAL PUANI</a:t>
            </a:r>
          </a:p>
          <a:p>
            <a:r>
              <a:rPr lang="tr-TR" b="1" dirty="0">
                <a:solidFill>
                  <a:schemeClr val="tx1">
                    <a:lumMod val="50000"/>
                    <a:lumOff val="50000"/>
                  </a:schemeClr>
                </a:solidFill>
              </a:rPr>
              <a:t>MSÜ EŞİT AĞIRLIK PUANI</a:t>
            </a:r>
          </a:p>
          <a:p>
            <a:r>
              <a:rPr lang="tr-TR" b="1" dirty="0">
                <a:solidFill>
                  <a:schemeClr val="tx1">
                    <a:lumMod val="50000"/>
                    <a:lumOff val="50000"/>
                  </a:schemeClr>
                </a:solidFill>
              </a:rPr>
              <a:t>MSÜ GENEL </a:t>
            </a:r>
          </a:p>
        </p:txBody>
      </p:sp>
      <p:sp>
        <p:nvSpPr>
          <p:cNvPr id="24" name="Metin kutusu 23">
            <a:extLst>
              <a:ext uri="{FF2B5EF4-FFF2-40B4-BE49-F238E27FC236}">
                <a16:creationId xmlns:a16="http://schemas.microsoft.com/office/drawing/2014/main" id="{17C25523-D060-4D78-AF43-9797E74DAF77}"/>
              </a:ext>
            </a:extLst>
          </p:cNvPr>
          <p:cNvSpPr txBox="1"/>
          <p:nvPr/>
        </p:nvSpPr>
        <p:spPr>
          <a:xfrm>
            <a:off x="1808694" y="4004648"/>
            <a:ext cx="3970669" cy="584775"/>
          </a:xfrm>
          <a:prstGeom prst="rect">
            <a:avLst/>
          </a:prstGeom>
          <a:noFill/>
        </p:spPr>
        <p:txBody>
          <a:bodyPr wrap="square" rtlCol="0">
            <a:spAutoFit/>
          </a:bodyPr>
          <a:lstStyle/>
          <a:p>
            <a:r>
              <a:rPr lang="tr-TR" sz="3200" b="1" dirty="0">
                <a:solidFill>
                  <a:schemeClr val="accent1">
                    <a:lumMod val="50000"/>
                  </a:schemeClr>
                </a:solidFill>
              </a:rPr>
              <a:t>H</a:t>
            </a:r>
            <a:r>
              <a:rPr lang="tr-TR" sz="2800" b="1" dirty="0">
                <a:solidFill>
                  <a:schemeClr val="accent1">
                    <a:lumMod val="50000"/>
                  </a:schemeClr>
                </a:solidFill>
              </a:rPr>
              <a:t>AVA ASTSUBAY MYO</a:t>
            </a:r>
          </a:p>
        </p:txBody>
      </p:sp>
      <p:pic>
        <p:nvPicPr>
          <p:cNvPr id="3" name="Resim 2">
            <a:extLst>
              <a:ext uri="{FF2B5EF4-FFF2-40B4-BE49-F238E27FC236}">
                <a16:creationId xmlns:a16="http://schemas.microsoft.com/office/drawing/2014/main" id="{6C464A6E-0B7F-469B-93E7-9ED39E1D0D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826" y="5350384"/>
            <a:ext cx="834963" cy="1059324"/>
          </a:xfrm>
          <a:prstGeom prst="rect">
            <a:avLst/>
          </a:prstGeom>
        </p:spPr>
      </p:pic>
      <p:pic>
        <p:nvPicPr>
          <p:cNvPr id="6" name="Resim 5">
            <a:extLst>
              <a:ext uri="{FF2B5EF4-FFF2-40B4-BE49-F238E27FC236}">
                <a16:creationId xmlns:a16="http://schemas.microsoft.com/office/drawing/2014/main" id="{C28F0E6D-8D37-4B18-9934-39DA58A0B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0969" y="3952311"/>
            <a:ext cx="864820" cy="999347"/>
          </a:xfrm>
          <a:prstGeom prst="rect">
            <a:avLst/>
          </a:prstGeom>
        </p:spPr>
      </p:pic>
      <p:pic>
        <p:nvPicPr>
          <p:cNvPr id="9" name="Resim 8">
            <a:extLst>
              <a:ext uri="{FF2B5EF4-FFF2-40B4-BE49-F238E27FC236}">
                <a16:creationId xmlns:a16="http://schemas.microsoft.com/office/drawing/2014/main" id="{1F4E0397-FC06-41E8-B95B-A4AA66FA0F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5196" y="2582291"/>
            <a:ext cx="900593" cy="900593"/>
          </a:xfrm>
          <a:prstGeom prst="rect">
            <a:avLst/>
          </a:prstGeom>
        </p:spPr>
      </p:pic>
      <p:pic>
        <p:nvPicPr>
          <p:cNvPr id="13" name="Resim 12">
            <a:extLst>
              <a:ext uri="{FF2B5EF4-FFF2-40B4-BE49-F238E27FC236}">
                <a16:creationId xmlns:a16="http://schemas.microsoft.com/office/drawing/2014/main" id="{5528A904-C0B8-4454-B358-241798EF66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37" y="1049246"/>
            <a:ext cx="740965" cy="933616"/>
          </a:xfrm>
          <a:prstGeom prst="rect">
            <a:avLst/>
          </a:prstGeom>
        </p:spPr>
      </p:pic>
      <p:sp>
        <p:nvSpPr>
          <p:cNvPr id="25" name="Dikdörtgen 24">
            <a:extLst>
              <a:ext uri="{FF2B5EF4-FFF2-40B4-BE49-F238E27FC236}">
                <a16:creationId xmlns:a16="http://schemas.microsoft.com/office/drawing/2014/main" id="{2CC00959-25F1-4915-B072-1834B7F3009F}"/>
              </a:ext>
            </a:extLst>
          </p:cNvPr>
          <p:cNvSpPr/>
          <p:nvPr/>
        </p:nvSpPr>
        <p:spPr>
          <a:xfrm>
            <a:off x="272603" y="6420310"/>
            <a:ext cx="11523216" cy="45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tr-TR"/>
          </a:p>
        </p:txBody>
      </p:sp>
      <p:sp>
        <p:nvSpPr>
          <p:cNvPr id="27" name="Metin kutusu 26">
            <a:extLst>
              <a:ext uri="{FF2B5EF4-FFF2-40B4-BE49-F238E27FC236}">
                <a16:creationId xmlns:a16="http://schemas.microsoft.com/office/drawing/2014/main" id="{270263D7-8C43-4D30-8639-156E35924C6F}"/>
              </a:ext>
            </a:extLst>
          </p:cNvPr>
          <p:cNvSpPr txBox="1"/>
          <p:nvPr/>
        </p:nvSpPr>
        <p:spPr>
          <a:xfrm>
            <a:off x="1808694" y="5359417"/>
            <a:ext cx="5622879" cy="584775"/>
          </a:xfrm>
          <a:prstGeom prst="rect">
            <a:avLst/>
          </a:prstGeom>
          <a:noFill/>
        </p:spPr>
        <p:txBody>
          <a:bodyPr wrap="square">
            <a:spAutoFit/>
          </a:bodyPr>
          <a:lstStyle/>
          <a:p>
            <a:r>
              <a:rPr lang="tr-TR" sz="3200" b="1" dirty="0">
                <a:solidFill>
                  <a:schemeClr val="accent2">
                    <a:lumMod val="75000"/>
                  </a:schemeClr>
                </a:solidFill>
              </a:rPr>
              <a:t>BANDO</a:t>
            </a:r>
            <a:r>
              <a:rPr lang="tr-TR" sz="2800" b="1" dirty="0">
                <a:solidFill>
                  <a:schemeClr val="accent2">
                    <a:lumMod val="75000"/>
                  </a:schemeClr>
                </a:solidFill>
              </a:rPr>
              <a:t> ASTSUBAY MYO</a:t>
            </a:r>
          </a:p>
        </p:txBody>
      </p:sp>
      <p:sp>
        <p:nvSpPr>
          <p:cNvPr id="29" name="Metin kutusu 28">
            <a:extLst>
              <a:ext uri="{FF2B5EF4-FFF2-40B4-BE49-F238E27FC236}">
                <a16:creationId xmlns:a16="http://schemas.microsoft.com/office/drawing/2014/main" id="{A297FDAE-BB53-41F5-A0ED-995ED680234B}"/>
              </a:ext>
            </a:extLst>
          </p:cNvPr>
          <p:cNvSpPr txBox="1"/>
          <p:nvPr/>
        </p:nvSpPr>
        <p:spPr>
          <a:xfrm>
            <a:off x="7573871" y="5446759"/>
            <a:ext cx="2780082" cy="646331"/>
          </a:xfrm>
          <a:prstGeom prst="rect">
            <a:avLst/>
          </a:prstGeom>
          <a:noFill/>
        </p:spPr>
        <p:txBody>
          <a:bodyPr wrap="square">
            <a:spAutoFit/>
          </a:bodyPr>
          <a:lstStyle/>
          <a:p>
            <a:r>
              <a:rPr lang="tr-TR" b="1" dirty="0">
                <a:solidFill>
                  <a:schemeClr val="tx1">
                    <a:lumMod val="50000"/>
                    <a:lumOff val="50000"/>
                  </a:schemeClr>
                </a:solidFill>
              </a:rPr>
              <a:t>MSÜ SINAVINDAN ALDIĞI</a:t>
            </a:r>
          </a:p>
          <a:p>
            <a:r>
              <a:rPr lang="tr-TR" b="1" dirty="0">
                <a:solidFill>
                  <a:schemeClr val="tx1">
                    <a:lumMod val="50000"/>
                    <a:lumOff val="50000"/>
                  </a:schemeClr>
                </a:solidFill>
              </a:rPr>
              <a:t> EN YÜKSEK PUAN TÜRÜ</a:t>
            </a:r>
          </a:p>
        </p:txBody>
      </p:sp>
    </p:spTree>
    <p:extLst>
      <p:ext uri="{BB962C8B-B14F-4D97-AF65-F5344CB8AC3E}">
        <p14:creationId xmlns:p14="http://schemas.microsoft.com/office/powerpoint/2010/main" val="1343524536"/>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158132" y="1379922"/>
            <a:ext cx="4613472" cy="984147"/>
            <a:chOff x="1664677" y="1903278"/>
            <a:chExt cx="1197557" cy="1312195"/>
          </a:xfrm>
        </p:grpSpPr>
        <p:grpSp>
          <p:nvGrpSpPr>
            <p:cNvPr id="28" name="Group 27"/>
            <p:cNvGrpSpPr/>
            <p:nvPr/>
          </p:nvGrpSpPr>
          <p:grpSpPr>
            <a:xfrm>
              <a:off x="1664677" y="1903278"/>
              <a:ext cx="1197557" cy="1312195"/>
              <a:chOff x="1664677" y="1903278"/>
              <a:chExt cx="1197557" cy="1312195"/>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6480" y="1903278"/>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25760" y="2172266"/>
              <a:ext cx="632446" cy="697626"/>
            </a:xfrm>
            <a:prstGeom prst="rect">
              <a:avLst/>
            </a:prstGeom>
            <a:noFill/>
          </p:spPr>
          <p:txBody>
            <a:bodyPr wrap="none" rtlCol="0">
              <a:spAutoFit/>
            </a:bodyPr>
            <a:lstStyle/>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6420397" y="1386535"/>
            <a:ext cx="485424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44985" y="2240884"/>
              <a:ext cx="1156102" cy="615553"/>
            </a:xfrm>
            <a:prstGeom prst="rect">
              <a:avLst/>
            </a:prstGeom>
            <a:noFill/>
          </p:spPr>
          <p:txBody>
            <a:bodyPr wrap="none" rtlCol="0">
              <a:spAutoFit/>
            </a:bodyPr>
            <a:lstStyle/>
            <a:p>
              <a:pPr algn="ctr"/>
              <a:r>
                <a:rPr lang="tr-TR" sz="2400" b="1" dirty="0">
                  <a:latin typeface="+mj-lt"/>
                </a:rPr>
                <a:t>ASTSUBAY MESLEK YÜKSEKOKULLARI</a:t>
              </a:r>
              <a:endParaRPr lang="id-ID" sz="2400" b="1" dirty="0">
                <a:latin typeface="+mj-lt"/>
              </a:endParaRPr>
            </a:p>
          </p:txBody>
        </p:sp>
      </p:grpSp>
      <p:grpSp>
        <p:nvGrpSpPr>
          <p:cNvPr id="75" name="Group 74"/>
          <p:cNvGrpSpPr/>
          <p:nvPr/>
        </p:nvGrpSpPr>
        <p:grpSpPr>
          <a:xfrm>
            <a:off x="1951180" y="2634539"/>
            <a:ext cx="3034321" cy="551906"/>
            <a:chOff x="4073120" y="2248484"/>
            <a:chExt cx="4045761"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80" name="Group 79"/>
          <p:cNvGrpSpPr/>
          <p:nvPr/>
        </p:nvGrpSpPr>
        <p:grpSpPr>
          <a:xfrm>
            <a:off x="2026762" y="3474171"/>
            <a:ext cx="3034321" cy="551906"/>
            <a:chOff x="4073120" y="3215473"/>
            <a:chExt cx="4045761" cy="735875"/>
          </a:xfrm>
        </p:grpSpPr>
        <p:grpSp>
          <p:nvGrpSpPr>
            <p:cNvPr id="81" name="Group 80"/>
            <p:cNvGrpSpPr/>
            <p:nvPr/>
          </p:nvGrpSpPr>
          <p:grpSpPr>
            <a:xfrm>
              <a:off x="4073120" y="3215473"/>
              <a:ext cx="4045761" cy="735875"/>
              <a:chOff x="4073120" y="3215473"/>
              <a:chExt cx="4045761" cy="735875"/>
            </a:xfrm>
          </p:grpSpPr>
          <p:sp>
            <p:nvSpPr>
              <p:cNvPr id="83" name="Rectangle 82"/>
              <p:cNvSpPr/>
              <p:nvPr/>
            </p:nvSpPr>
            <p:spPr>
              <a:xfrm>
                <a:off x="4073120" y="3215473"/>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4" name="Rectangle 83"/>
              <p:cNvSpPr/>
              <p:nvPr/>
            </p:nvSpPr>
            <p:spPr>
              <a:xfrm>
                <a:off x="4073120" y="3890719"/>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2" name="TextBox 81"/>
            <p:cNvSpPr txBox="1"/>
            <p:nvPr/>
          </p:nvSpPr>
          <p:spPr>
            <a:xfrm>
              <a:off x="4728380" y="3331850"/>
              <a:ext cx="2682358" cy="430887"/>
            </a:xfrm>
            <a:prstGeom prst="rect">
              <a:avLst/>
            </a:prstGeom>
            <a:noFill/>
          </p:spPr>
          <p:txBody>
            <a:bodyPr wrap="none" rtlCol="0">
              <a:spAutoFit/>
            </a:bodyPr>
            <a:lstStyle/>
            <a:p>
              <a:pPr algn="ctr"/>
              <a:r>
                <a:rPr lang="tr-TR" sz="1500" b="1" dirty="0">
                  <a:solidFill>
                    <a:schemeClr val="tx2"/>
                  </a:solidFill>
                  <a:latin typeface="+mj-lt"/>
                </a:rPr>
                <a:t>AYT (Alan Yeterlilik Testi)</a:t>
              </a:r>
              <a:endParaRPr lang="id-ID" sz="1500" b="1" dirty="0">
                <a:solidFill>
                  <a:schemeClr val="tx2"/>
                </a:solidFill>
                <a:latin typeface="+mj-lt"/>
              </a:endParaRPr>
            </a:p>
          </p:txBody>
        </p:sp>
      </p:grpSp>
      <p:grpSp>
        <p:nvGrpSpPr>
          <p:cNvPr id="85" name="Group 84"/>
          <p:cNvGrpSpPr/>
          <p:nvPr/>
        </p:nvGrpSpPr>
        <p:grpSpPr>
          <a:xfrm>
            <a:off x="2045891" y="4403911"/>
            <a:ext cx="3034321" cy="551906"/>
            <a:chOff x="4073120" y="4187817"/>
            <a:chExt cx="4045761" cy="735875"/>
          </a:xfrm>
        </p:grpSpPr>
        <p:grpSp>
          <p:nvGrpSpPr>
            <p:cNvPr id="86" name="Group 85"/>
            <p:cNvGrpSpPr/>
            <p:nvPr/>
          </p:nvGrpSpPr>
          <p:grpSpPr>
            <a:xfrm>
              <a:off x="4073120" y="4187817"/>
              <a:ext cx="4045761" cy="735875"/>
              <a:chOff x="4073120" y="4187817"/>
              <a:chExt cx="4045761" cy="735875"/>
            </a:xfrm>
          </p:grpSpPr>
          <p:sp>
            <p:nvSpPr>
              <p:cNvPr id="88" name="Rectangle 87"/>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89" name="Rectangle 88"/>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87" name="TextBox 86"/>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90" name="Group 89"/>
          <p:cNvGrpSpPr/>
          <p:nvPr/>
        </p:nvGrpSpPr>
        <p:grpSpPr>
          <a:xfrm>
            <a:off x="2045890" y="5276337"/>
            <a:ext cx="3034321" cy="551906"/>
            <a:chOff x="4073120" y="5154806"/>
            <a:chExt cx="4045761" cy="735875"/>
          </a:xfrm>
        </p:grpSpPr>
        <p:grpSp>
          <p:nvGrpSpPr>
            <p:cNvPr id="91" name="Group 90"/>
            <p:cNvGrpSpPr/>
            <p:nvPr/>
          </p:nvGrpSpPr>
          <p:grpSpPr>
            <a:xfrm>
              <a:off x="4073120" y="5154806"/>
              <a:ext cx="4045761" cy="735875"/>
              <a:chOff x="4073120" y="5154806"/>
              <a:chExt cx="4045761" cy="735875"/>
            </a:xfrm>
          </p:grpSpPr>
          <p:sp>
            <p:nvSpPr>
              <p:cNvPr id="93" name="Rectangle 92"/>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4" name="Rectangle 93"/>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2" name="TextBox 91"/>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grpSp>
        <p:nvGrpSpPr>
          <p:cNvPr id="95" name="Group 74">
            <a:extLst>
              <a:ext uri="{FF2B5EF4-FFF2-40B4-BE49-F238E27FC236}">
                <a16:creationId xmlns:a16="http://schemas.microsoft.com/office/drawing/2014/main" id="{F4C24B9D-065C-48B5-BAC4-080F21678E79}"/>
              </a:ext>
            </a:extLst>
          </p:cNvPr>
          <p:cNvGrpSpPr/>
          <p:nvPr/>
        </p:nvGrpSpPr>
        <p:grpSpPr>
          <a:xfrm>
            <a:off x="7206501" y="2589067"/>
            <a:ext cx="3034321" cy="551906"/>
            <a:chOff x="4073120" y="2248484"/>
            <a:chExt cx="4045761" cy="735875"/>
          </a:xfrm>
        </p:grpSpPr>
        <p:grpSp>
          <p:nvGrpSpPr>
            <p:cNvPr id="96" name="Group 75">
              <a:extLst>
                <a:ext uri="{FF2B5EF4-FFF2-40B4-BE49-F238E27FC236}">
                  <a16:creationId xmlns:a16="http://schemas.microsoft.com/office/drawing/2014/main" id="{720F96AA-A6BD-4C2A-90B3-8110DCDB3DA0}"/>
                </a:ext>
              </a:extLst>
            </p:cNvPr>
            <p:cNvGrpSpPr/>
            <p:nvPr/>
          </p:nvGrpSpPr>
          <p:grpSpPr>
            <a:xfrm>
              <a:off x="4073120" y="2248484"/>
              <a:ext cx="4045761" cy="735875"/>
              <a:chOff x="4073120" y="2248484"/>
              <a:chExt cx="4045761" cy="735875"/>
            </a:xfrm>
          </p:grpSpPr>
          <p:sp>
            <p:nvSpPr>
              <p:cNvPr id="98" name="Rectangle 77">
                <a:extLst>
                  <a:ext uri="{FF2B5EF4-FFF2-40B4-BE49-F238E27FC236}">
                    <a16:creationId xmlns:a16="http://schemas.microsoft.com/office/drawing/2014/main" id="{B99CB998-1A66-4F74-AD84-36DCE26C9567}"/>
                  </a:ext>
                </a:extLst>
              </p:cNvPr>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99" name="Rectangle 78">
                <a:extLst>
                  <a:ext uri="{FF2B5EF4-FFF2-40B4-BE49-F238E27FC236}">
                    <a16:creationId xmlns:a16="http://schemas.microsoft.com/office/drawing/2014/main" id="{A30940F7-CCB1-469C-9BFC-60E605202A6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97" name="TextBox 76">
              <a:extLst>
                <a:ext uri="{FF2B5EF4-FFF2-40B4-BE49-F238E27FC236}">
                  <a16:creationId xmlns:a16="http://schemas.microsoft.com/office/drawing/2014/main" id="{CD14114F-DC0F-43E9-B646-3C2FB4EF549E}"/>
                </a:ext>
              </a:extLst>
            </p:cNvPr>
            <p:cNvSpPr txBox="1"/>
            <p:nvPr/>
          </p:nvSpPr>
          <p:spPr>
            <a:xfrm>
              <a:off x="4651055" y="2390037"/>
              <a:ext cx="2837017" cy="430887"/>
            </a:xfrm>
            <a:prstGeom prst="rect">
              <a:avLst/>
            </a:prstGeom>
            <a:noFill/>
          </p:spPr>
          <p:txBody>
            <a:bodyPr wrap="none" rtlCol="0">
              <a:spAutoFit/>
            </a:bodyPr>
            <a:lstStyle/>
            <a:p>
              <a:pPr algn="ctr"/>
              <a:r>
                <a:rPr lang="tr-TR" sz="1500" b="1" dirty="0">
                  <a:solidFill>
                    <a:schemeClr val="tx2"/>
                  </a:solidFill>
                  <a:latin typeface="+mj-lt"/>
                </a:rPr>
                <a:t>TYT (Temel Yeterlilik Testi)</a:t>
              </a:r>
              <a:endParaRPr lang="id-ID" sz="1500" b="1" dirty="0">
                <a:solidFill>
                  <a:schemeClr val="tx2"/>
                </a:solidFill>
                <a:latin typeface="+mj-lt"/>
              </a:endParaRPr>
            </a:p>
          </p:txBody>
        </p:sp>
      </p:grpSp>
      <p:grpSp>
        <p:nvGrpSpPr>
          <p:cNvPr id="110" name="Group 84">
            <a:extLst>
              <a:ext uri="{FF2B5EF4-FFF2-40B4-BE49-F238E27FC236}">
                <a16:creationId xmlns:a16="http://schemas.microsoft.com/office/drawing/2014/main" id="{4FB729D1-2F3A-4BCD-A364-8E733EF3F41C}"/>
              </a:ext>
            </a:extLst>
          </p:cNvPr>
          <p:cNvGrpSpPr/>
          <p:nvPr/>
        </p:nvGrpSpPr>
        <p:grpSpPr>
          <a:xfrm>
            <a:off x="7216190" y="3441075"/>
            <a:ext cx="3034321" cy="551906"/>
            <a:chOff x="4073120" y="4187817"/>
            <a:chExt cx="4045761" cy="735875"/>
          </a:xfrm>
        </p:grpSpPr>
        <p:grpSp>
          <p:nvGrpSpPr>
            <p:cNvPr id="111" name="Group 85">
              <a:extLst>
                <a:ext uri="{FF2B5EF4-FFF2-40B4-BE49-F238E27FC236}">
                  <a16:creationId xmlns:a16="http://schemas.microsoft.com/office/drawing/2014/main" id="{631D2F51-5374-4951-A3ED-1FB6FDAC7367}"/>
                </a:ext>
              </a:extLst>
            </p:cNvPr>
            <p:cNvGrpSpPr/>
            <p:nvPr/>
          </p:nvGrpSpPr>
          <p:grpSpPr>
            <a:xfrm>
              <a:off x="4073120" y="4187817"/>
              <a:ext cx="4045761" cy="735875"/>
              <a:chOff x="4073120" y="4187817"/>
              <a:chExt cx="4045761" cy="735875"/>
            </a:xfrm>
          </p:grpSpPr>
          <p:sp>
            <p:nvSpPr>
              <p:cNvPr id="113" name="Rectangle 87">
                <a:extLst>
                  <a:ext uri="{FF2B5EF4-FFF2-40B4-BE49-F238E27FC236}">
                    <a16:creationId xmlns:a16="http://schemas.microsoft.com/office/drawing/2014/main" id="{C3AD4CAC-834A-4619-9631-A0A4C23AC6B1}"/>
                  </a:ext>
                </a:extLst>
              </p:cNvPr>
              <p:cNvSpPr/>
              <p:nvPr/>
            </p:nvSpPr>
            <p:spPr>
              <a:xfrm>
                <a:off x="4073120" y="4187817"/>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4" name="Rectangle 88">
                <a:extLst>
                  <a:ext uri="{FF2B5EF4-FFF2-40B4-BE49-F238E27FC236}">
                    <a16:creationId xmlns:a16="http://schemas.microsoft.com/office/drawing/2014/main" id="{B3C0E527-2DC1-4D10-BFB5-042F06ED034B}"/>
                  </a:ext>
                </a:extLst>
              </p:cNvPr>
              <p:cNvSpPr/>
              <p:nvPr/>
            </p:nvSpPr>
            <p:spPr>
              <a:xfrm>
                <a:off x="4073120" y="4863063"/>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2" name="TextBox 86">
              <a:extLst>
                <a:ext uri="{FF2B5EF4-FFF2-40B4-BE49-F238E27FC236}">
                  <a16:creationId xmlns:a16="http://schemas.microsoft.com/office/drawing/2014/main" id="{389C6EA9-91A7-4F33-8093-A67AF7C925C9}"/>
                </a:ext>
              </a:extLst>
            </p:cNvPr>
            <p:cNvSpPr txBox="1"/>
            <p:nvPr/>
          </p:nvSpPr>
          <p:spPr>
            <a:xfrm>
              <a:off x="4438039" y="4308126"/>
              <a:ext cx="3263030" cy="430887"/>
            </a:xfrm>
            <a:prstGeom prst="rect">
              <a:avLst/>
            </a:prstGeom>
            <a:noFill/>
          </p:spPr>
          <p:txBody>
            <a:bodyPr wrap="none" rtlCol="0">
              <a:spAutoFit/>
            </a:bodyPr>
            <a:lstStyle/>
            <a:p>
              <a:pPr algn="ctr"/>
              <a:r>
                <a:rPr lang="tr-TR" sz="1500" b="1" dirty="0">
                  <a:solidFill>
                    <a:schemeClr val="tx2"/>
                  </a:solidFill>
                  <a:latin typeface="+mj-lt"/>
                </a:rPr>
                <a:t>Fiziki Yeterlilik Testi &amp; Mülakat</a:t>
              </a:r>
              <a:endParaRPr lang="id-ID" sz="1500" b="1" dirty="0">
                <a:solidFill>
                  <a:schemeClr val="tx2"/>
                </a:solidFill>
                <a:latin typeface="+mj-lt"/>
              </a:endParaRPr>
            </a:p>
          </p:txBody>
        </p:sp>
      </p:grpSp>
      <p:grpSp>
        <p:nvGrpSpPr>
          <p:cNvPr id="115" name="Group 89">
            <a:extLst>
              <a:ext uri="{FF2B5EF4-FFF2-40B4-BE49-F238E27FC236}">
                <a16:creationId xmlns:a16="http://schemas.microsoft.com/office/drawing/2014/main" id="{6CF6968C-12C6-4115-8A13-6137774AFFD9}"/>
              </a:ext>
            </a:extLst>
          </p:cNvPr>
          <p:cNvGrpSpPr/>
          <p:nvPr/>
        </p:nvGrpSpPr>
        <p:grpSpPr>
          <a:xfrm>
            <a:off x="7186672" y="4345250"/>
            <a:ext cx="3034321" cy="551906"/>
            <a:chOff x="4073120" y="5154806"/>
            <a:chExt cx="4045761" cy="735875"/>
          </a:xfrm>
        </p:grpSpPr>
        <p:grpSp>
          <p:nvGrpSpPr>
            <p:cNvPr id="116" name="Group 90">
              <a:extLst>
                <a:ext uri="{FF2B5EF4-FFF2-40B4-BE49-F238E27FC236}">
                  <a16:creationId xmlns:a16="http://schemas.microsoft.com/office/drawing/2014/main" id="{5E1503EC-6889-4213-91E5-D409FBF381C0}"/>
                </a:ext>
              </a:extLst>
            </p:cNvPr>
            <p:cNvGrpSpPr/>
            <p:nvPr/>
          </p:nvGrpSpPr>
          <p:grpSpPr>
            <a:xfrm>
              <a:off x="4073120" y="5154806"/>
              <a:ext cx="4045761" cy="735875"/>
              <a:chOff x="4073120" y="5154806"/>
              <a:chExt cx="4045761" cy="735875"/>
            </a:xfrm>
          </p:grpSpPr>
          <p:sp>
            <p:nvSpPr>
              <p:cNvPr id="118" name="Rectangle 92">
                <a:extLst>
                  <a:ext uri="{FF2B5EF4-FFF2-40B4-BE49-F238E27FC236}">
                    <a16:creationId xmlns:a16="http://schemas.microsoft.com/office/drawing/2014/main" id="{C8ACFAD9-5B9E-4841-A4B8-CAAA09D544DA}"/>
                  </a:ext>
                </a:extLst>
              </p:cNvPr>
              <p:cNvSpPr/>
              <p:nvPr/>
            </p:nvSpPr>
            <p:spPr>
              <a:xfrm>
                <a:off x="4073120" y="5154806"/>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19" name="Rectangle 93">
                <a:extLst>
                  <a:ext uri="{FF2B5EF4-FFF2-40B4-BE49-F238E27FC236}">
                    <a16:creationId xmlns:a16="http://schemas.microsoft.com/office/drawing/2014/main" id="{C0813089-A784-4760-BC6A-91FE72FF27C2}"/>
                  </a:ext>
                </a:extLst>
              </p:cNvPr>
              <p:cNvSpPr/>
              <p:nvPr/>
            </p:nvSpPr>
            <p:spPr>
              <a:xfrm>
                <a:off x="4073120" y="5830052"/>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17" name="TextBox 91">
              <a:extLst>
                <a:ext uri="{FF2B5EF4-FFF2-40B4-BE49-F238E27FC236}">
                  <a16:creationId xmlns:a16="http://schemas.microsoft.com/office/drawing/2014/main" id="{DFA02515-B8FC-463B-A69C-D5792C402543}"/>
                </a:ext>
              </a:extLst>
            </p:cNvPr>
            <p:cNvSpPr txBox="1"/>
            <p:nvPr/>
          </p:nvSpPr>
          <p:spPr>
            <a:xfrm>
              <a:off x="4702348" y="5302282"/>
              <a:ext cx="2734424" cy="430887"/>
            </a:xfrm>
            <a:prstGeom prst="rect">
              <a:avLst/>
            </a:prstGeom>
            <a:noFill/>
          </p:spPr>
          <p:txBody>
            <a:bodyPr wrap="none" rtlCol="0">
              <a:spAutoFit/>
            </a:bodyPr>
            <a:lstStyle/>
            <a:p>
              <a:pPr algn="ctr"/>
              <a:r>
                <a:rPr lang="tr-TR" sz="1500" b="1" dirty="0">
                  <a:solidFill>
                    <a:schemeClr val="tx2"/>
                  </a:solidFill>
                  <a:latin typeface="+mj-lt"/>
                </a:rPr>
                <a:t>Sağlık Muayene İşlemleri</a:t>
              </a:r>
              <a:endParaRPr lang="id-ID" sz="1500" b="1" dirty="0">
                <a:solidFill>
                  <a:schemeClr val="tx2"/>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spTree>
    <p:extLst>
      <p:ext uri="{BB962C8B-B14F-4D97-AF65-F5344CB8AC3E}">
        <p14:creationId xmlns:p14="http://schemas.microsoft.com/office/powerpoint/2010/main" val="90983549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fade">
                                      <p:cBhvr>
                                        <p:cTn id="11" dur="500"/>
                                        <p:tgtEl>
                                          <p:spTgt spid="80"/>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animEffect transition="in" filter="fade">
                                      <p:cBhvr>
                                        <p:cTn id="17" dur="500"/>
                                        <p:tgtEl>
                                          <p:spTgt spid="27"/>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500"/>
                                        <p:tgtEl>
                                          <p:spTgt spid="8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p:cTn id="25" dur="500" fill="hold"/>
                                        <p:tgtEl>
                                          <p:spTgt spid="53"/>
                                        </p:tgtEl>
                                        <p:attrNameLst>
                                          <p:attrName>ppt_w</p:attrName>
                                        </p:attrNameLst>
                                      </p:cBhvr>
                                      <p:tavLst>
                                        <p:tav tm="0">
                                          <p:val>
                                            <p:fltVal val="0"/>
                                          </p:val>
                                        </p:tav>
                                        <p:tav tm="100000">
                                          <p:val>
                                            <p:strVal val="#ppt_w"/>
                                          </p:val>
                                        </p:tav>
                                      </p:tavLst>
                                    </p:anim>
                                    <p:anim calcmode="lin" valueType="num">
                                      <p:cBhvr>
                                        <p:cTn id="26" dur="500" fill="hold"/>
                                        <p:tgtEl>
                                          <p:spTgt spid="53"/>
                                        </p:tgtEl>
                                        <p:attrNameLst>
                                          <p:attrName>ppt_h</p:attrName>
                                        </p:attrNameLst>
                                      </p:cBhvr>
                                      <p:tavLst>
                                        <p:tav tm="0">
                                          <p:val>
                                            <p:fltVal val="0"/>
                                          </p:val>
                                        </p:tav>
                                        <p:tav tm="100000">
                                          <p:val>
                                            <p:strVal val="#ppt_h"/>
                                          </p:val>
                                        </p:tav>
                                      </p:tavLst>
                                    </p:anim>
                                    <p:animEffect transition="in" filter="fade">
                                      <p:cBhvr>
                                        <p:cTn id="27" dur="500"/>
                                        <p:tgtEl>
                                          <p:spTgt spid="53"/>
                                        </p:tgtEl>
                                      </p:cBhvr>
                                    </p:animEffect>
                                  </p:childTnLst>
                                </p:cTn>
                              </p:par>
                            </p:childTnLst>
                          </p:cTn>
                        </p:par>
                        <p:par>
                          <p:cTn id="28" fill="hold">
                            <p:stCondLst>
                              <p:cond delay="2500"/>
                            </p:stCondLst>
                            <p:childTnLst>
                              <p:par>
                                <p:cTn id="29" presetID="10"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500"/>
                                        <p:tgtEl>
                                          <p:spTgt spid="90"/>
                                        </p:tgtEl>
                                      </p:cBhvr>
                                    </p:animEffect>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500"/>
                                        <p:tgtEl>
                                          <p:spTgt spid="95"/>
                                        </p:tgtEl>
                                      </p:cBhvr>
                                    </p:animEffect>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fade">
                                      <p:cBhvr>
                                        <p:cTn id="39" dur="500"/>
                                        <p:tgtEl>
                                          <p:spTgt spid="110"/>
                                        </p:tgtEl>
                                      </p:cBhvr>
                                    </p:animEffec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fade">
                                      <p:cBhvr>
                                        <p:cTn id="4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2540489" y="4005263"/>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7678" y="-53331"/>
            <a:ext cx="12154321" cy="905819"/>
          </a:xfrm>
        </p:spPr>
        <p:style>
          <a:lnRef idx="3">
            <a:schemeClr val="lt1"/>
          </a:lnRef>
          <a:fillRef idx="1">
            <a:schemeClr val="accent5"/>
          </a:fillRef>
          <a:effectRef idx="1">
            <a:schemeClr val="accent5"/>
          </a:effectRef>
          <a:fontRef idx="minor">
            <a:schemeClr val="lt1"/>
          </a:fontRef>
        </p:style>
        <p:txBody>
          <a:bodyPr/>
          <a:lstStyle/>
          <a:p>
            <a:pPr algn="ctr"/>
            <a:r>
              <a:rPr lang="tr-TR" b="1" dirty="0"/>
              <a:t>MSÜ SEÇİM AŞAMALARI</a:t>
            </a:r>
            <a:endParaRPr lang="id-ID" dirty="0"/>
          </a:p>
        </p:txBody>
      </p:sp>
      <p:grpSp>
        <p:nvGrpSpPr>
          <p:cNvPr id="22" name="Group 21"/>
          <p:cNvGrpSpPr/>
          <p:nvPr/>
        </p:nvGrpSpPr>
        <p:grpSpPr>
          <a:xfrm>
            <a:off x="1850566" y="2371726"/>
            <a:ext cx="759285" cy="3286125"/>
            <a:chOff x="435420" y="2019300"/>
            <a:chExt cx="1012380" cy="4381500"/>
          </a:xfrm>
        </p:grpSpPr>
        <p:sp>
          <p:nvSpPr>
            <p:cNvPr id="13" name="Rounded Rectangle 12"/>
            <p:cNvSpPr/>
            <p:nvPr/>
          </p:nvSpPr>
          <p:spPr>
            <a:xfrm>
              <a:off x="435420" y="2120900"/>
              <a:ext cx="1012380" cy="42799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Rounded Rectangle 11"/>
            <p:cNvSpPr/>
            <p:nvPr/>
          </p:nvSpPr>
          <p:spPr>
            <a:xfrm>
              <a:off x="435420" y="2019300"/>
              <a:ext cx="1012380" cy="42799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15" name="TextBox 23"/>
          <p:cNvSpPr txBox="1"/>
          <p:nvPr/>
        </p:nvSpPr>
        <p:spPr>
          <a:xfrm rot="16200000">
            <a:off x="630955" y="3646469"/>
            <a:ext cx="3195818" cy="646331"/>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600" b="1" dirty="0">
                <a:solidFill>
                  <a:schemeClr val="bg1"/>
                </a:solidFill>
                <a:latin typeface="+mj-lt"/>
              </a:rPr>
              <a:t>1. AŞAMA</a:t>
            </a:r>
            <a:endParaRPr lang="id-ID" sz="3600" b="1" dirty="0">
              <a:solidFill>
                <a:schemeClr val="bg1"/>
              </a:solidFill>
              <a:latin typeface="+mj-lt"/>
            </a:endParaRPr>
          </a:p>
        </p:txBody>
      </p:sp>
      <p:cxnSp>
        <p:nvCxnSpPr>
          <p:cNvPr id="23" name="Straight Connector 22"/>
          <p:cNvCxnSpPr/>
          <p:nvPr/>
        </p:nvCxnSpPr>
        <p:spPr>
          <a:xfrm>
            <a:off x="3048000" y="4005263"/>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3397740" y="3670398"/>
            <a:ext cx="2095909" cy="688781"/>
            <a:chOff x="2691854" y="3015569"/>
            <a:chExt cx="2794545" cy="918375"/>
          </a:xfrm>
        </p:grpSpPr>
        <p:sp>
          <p:nvSpPr>
            <p:cNvPr id="32" name="Rounded Rectangle 31"/>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3" name="Rounded Rectangle 32"/>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cxnSp>
        <p:nvCxnSpPr>
          <p:cNvPr id="40" name="Straight Connector 39"/>
          <p:cNvCxnSpPr/>
          <p:nvPr/>
        </p:nvCxnSpPr>
        <p:spPr>
          <a:xfrm>
            <a:off x="6785924" y="3914954"/>
            <a:ext cx="51435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293435" y="2667179"/>
            <a:ext cx="0" cy="249555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6096001" y="2281418"/>
            <a:ext cx="759285" cy="3286125"/>
            <a:chOff x="435420" y="2019300"/>
            <a:chExt cx="1012380" cy="4381500"/>
          </a:xfrm>
        </p:grpSpPr>
        <p:sp>
          <p:nvSpPr>
            <p:cNvPr id="43" name="Rounded Rectangle 42"/>
            <p:cNvSpPr/>
            <p:nvPr/>
          </p:nvSpPr>
          <p:spPr>
            <a:xfrm>
              <a:off x="435420" y="2120900"/>
              <a:ext cx="1012380" cy="42799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44" name="Rounded Rectangle 43"/>
            <p:cNvSpPr/>
            <p:nvPr/>
          </p:nvSpPr>
          <p:spPr>
            <a:xfrm>
              <a:off x="435420" y="2019300"/>
              <a:ext cx="1012380" cy="42799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grpSp>
      <p:sp>
        <p:nvSpPr>
          <p:cNvPr id="45" name="TextBox 23"/>
          <p:cNvSpPr txBox="1"/>
          <p:nvPr/>
        </p:nvSpPr>
        <p:spPr>
          <a:xfrm rot="16200000">
            <a:off x="4876390" y="3579243"/>
            <a:ext cx="3195818" cy="600164"/>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3300" b="1" dirty="0">
                <a:solidFill>
                  <a:schemeClr val="bg1"/>
                </a:solidFill>
                <a:latin typeface="+mj-lt"/>
              </a:rPr>
              <a:t>2. AŞAMA</a:t>
            </a:r>
            <a:endParaRPr lang="id-ID" sz="3300" b="1" dirty="0">
              <a:solidFill>
                <a:schemeClr val="bg1"/>
              </a:solidFill>
              <a:latin typeface="+mj-lt"/>
            </a:endParaRPr>
          </a:p>
        </p:txBody>
      </p:sp>
      <p:cxnSp>
        <p:nvCxnSpPr>
          <p:cNvPr id="46" name="Straight Connector 45"/>
          <p:cNvCxnSpPr/>
          <p:nvPr/>
        </p:nvCxnSpPr>
        <p:spPr>
          <a:xfrm>
            <a:off x="7293435" y="391495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293435" y="5162729"/>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293435" y="2676704"/>
            <a:ext cx="405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7643175" y="2338568"/>
            <a:ext cx="2095909" cy="688781"/>
            <a:chOff x="2691854" y="3015569"/>
            <a:chExt cx="2794545" cy="918375"/>
          </a:xfrm>
        </p:grpSpPr>
        <p:sp>
          <p:nvSpPr>
            <p:cNvPr id="50" name="Rounded Rectangle 49"/>
            <p:cNvSpPr/>
            <p:nvPr/>
          </p:nvSpPr>
          <p:spPr>
            <a:xfrm rot="5400000">
              <a:off x="3660160" y="2107704"/>
              <a:ext cx="857934" cy="279454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1" name="Rounded Rectangle 50"/>
            <p:cNvSpPr/>
            <p:nvPr/>
          </p:nvSpPr>
          <p:spPr>
            <a:xfrm rot="5400000">
              <a:off x="3660160" y="2047263"/>
              <a:ext cx="857934" cy="2794545"/>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2" name="Group 51"/>
          <p:cNvGrpSpPr/>
          <p:nvPr/>
        </p:nvGrpSpPr>
        <p:grpSpPr>
          <a:xfrm>
            <a:off x="7643175" y="3580090"/>
            <a:ext cx="3282972" cy="688781"/>
            <a:chOff x="2691854" y="3015569"/>
            <a:chExt cx="2794545" cy="918375"/>
          </a:xfrm>
        </p:grpSpPr>
        <p:sp>
          <p:nvSpPr>
            <p:cNvPr id="53" name="Rounded Rectangle 52"/>
            <p:cNvSpPr/>
            <p:nvPr/>
          </p:nvSpPr>
          <p:spPr>
            <a:xfrm rot="5400000">
              <a:off x="3660160" y="2107704"/>
              <a:ext cx="857934" cy="2794545"/>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4" name="Rounded Rectangle 53"/>
            <p:cNvSpPr/>
            <p:nvPr/>
          </p:nvSpPr>
          <p:spPr>
            <a:xfrm rot="5400000">
              <a:off x="3660160" y="2047263"/>
              <a:ext cx="857934" cy="2794545"/>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grpSp>
        <p:nvGrpSpPr>
          <p:cNvPr id="55" name="Group 54"/>
          <p:cNvGrpSpPr/>
          <p:nvPr/>
        </p:nvGrpSpPr>
        <p:grpSpPr>
          <a:xfrm>
            <a:off x="7643175" y="4802560"/>
            <a:ext cx="2151168" cy="691075"/>
            <a:chOff x="2691854" y="3012510"/>
            <a:chExt cx="2868224" cy="921434"/>
          </a:xfrm>
        </p:grpSpPr>
        <p:sp>
          <p:nvSpPr>
            <p:cNvPr id="56" name="Rounded Rectangle 55"/>
            <p:cNvSpPr/>
            <p:nvPr/>
          </p:nvSpPr>
          <p:spPr>
            <a:xfrm rot="5400000">
              <a:off x="3660160" y="2107704"/>
              <a:ext cx="857934" cy="279454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57" name="Rounded Rectangle 56"/>
            <p:cNvSpPr/>
            <p:nvPr/>
          </p:nvSpPr>
          <p:spPr>
            <a:xfrm rot="5400000">
              <a:off x="3733839" y="2044204"/>
              <a:ext cx="857934" cy="279454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61" name="TextBox 23"/>
          <p:cNvSpPr txBox="1"/>
          <p:nvPr/>
        </p:nvSpPr>
        <p:spPr>
          <a:xfrm>
            <a:off x="3554804" y="3625066"/>
            <a:ext cx="2177173" cy="707886"/>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n w="0"/>
                <a:effectLst>
                  <a:outerShdw blurRad="38100" dist="19050" dir="2700000" algn="tl" rotWithShape="0">
                    <a:schemeClr val="dk1">
                      <a:alpha val="40000"/>
                    </a:schemeClr>
                  </a:outerShdw>
                </a:effectLst>
                <a:latin typeface="+mj-lt"/>
              </a:rPr>
              <a:t>Aday Belirleme Sınavı</a:t>
            </a:r>
            <a:endParaRPr lang="id-ID" sz="2000" b="1" dirty="0">
              <a:ln w="0"/>
              <a:effectLst>
                <a:outerShdw blurRad="38100" dist="19050" dir="2700000" algn="tl" rotWithShape="0">
                  <a:schemeClr val="dk1">
                    <a:alpha val="40000"/>
                  </a:schemeClr>
                </a:outerShdw>
              </a:effectLst>
              <a:latin typeface="+mj-lt"/>
            </a:endParaRPr>
          </a:p>
        </p:txBody>
      </p:sp>
      <p:sp>
        <p:nvSpPr>
          <p:cNvPr id="64" name="TextBox 23"/>
          <p:cNvSpPr txBox="1"/>
          <p:nvPr/>
        </p:nvSpPr>
        <p:spPr>
          <a:xfrm>
            <a:off x="7753694" y="2457584"/>
            <a:ext cx="1966065" cy="415498"/>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solidFill>
                  <a:schemeClr val="bg1"/>
                </a:solidFill>
                <a:latin typeface="+mj-lt"/>
              </a:rPr>
              <a:t>TYT-AYT</a:t>
            </a:r>
            <a:endParaRPr lang="id-ID" sz="2000" b="1" dirty="0">
              <a:solidFill>
                <a:schemeClr val="bg1"/>
              </a:solidFill>
              <a:latin typeface="+mj-lt"/>
            </a:endParaRPr>
          </a:p>
        </p:txBody>
      </p:sp>
      <p:sp>
        <p:nvSpPr>
          <p:cNvPr id="66" name="TextBox 23"/>
          <p:cNvSpPr txBox="1"/>
          <p:nvPr/>
        </p:nvSpPr>
        <p:spPr>
          <a:xfrm>
            <a:off x="7753694" y="4937356"/>
            <a:ext cx="2149592" cy="400110"/>
          </a:xfrm>
          <a:prstGeom prst="rect">
            <a:avLst/>
          </a:prstGeom>
          <a:noFill/>
        </p:spPr>
        <p:txBody>
          <a:bodyPr wrap="square"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000" b="1" dirty="0">
                <a:latin typeface="+mj-lt"/>
              </a:rPr>
              <a:t>Sağlık Muayenesi</a:t>
            </a:r>
            <a:endParaRPr lang="id-ID" sz="2000" b="1" dirty="0">
              <a:latin typeface="+mj-lt"/>
            </a:endParaRPr>
          </a:p>
        </p:txBody>
      </p:sp>
      <p:sp>
        <p:nvSpPr>
          <p:cNvPr id="112" name="Metin kutusu 111">
            <a:extLst>
              <a:ext uri="{FF2B5EF4-FFF2-40B4-BE49-F238E27FC236}">
                <a16:creationId xmlns:a16="http://schemas.microsoft.com/office/drawing/2014/main" id="{E959F7CB-6889-43E5-A3C8-3F86A7462238}"/>
              </a:ext>
            </a:extLst>
          </p:cNvPr>
          <p:cNvSpPr txBox="1"/>
          <p:nvPr/>
        </p:nvSpPr>
        <p:spPr>
          <a:xfrm>
            <a:off x="7652111" y="3694939"/>
            <a:ext cx="3180727" cy="369332"/>
          </a:xfrm>
          <a:prstGeom prst="rect">
            <a:avLst/>
          </a:prstGeom>
          <a:noFill/>
        </p:spPr>
        <p:txBody>
          <a:bodyPr wrap="square">
            <a:spAutoFit/>
          </a:bodyPr>
          <a:lstStyle/>
          <a:p>
            <a:r>
              <a:rPr lang="tr-TR" b="1" dirty="0">
                <a:ln w="0"/>
                <a:effectLst>
                  <a:outerShdw blurRad="38100" dist="19050" dir="2700000" algn="tl" rotWithShape="0">
                    <a:schemeClr val="dk1">
                      <a:alpha val="40000"/>
                    </a:schemeClr>
                  </a:outerShdw>
                </a:effectLst>
                <a:latin typeface="+mj-lt"/>
              </a:rPr>
              <a:t>Fiziki Yeterlilik Testi &amp; Mülakat </a:t>
            </a:r>
            <a:endParaRPr lang="id-ID" sz="1800" b="1"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165032168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par>
                                <p:cTn id="18" presetID="2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22" presetClass="entr" presetSubtype="8"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left)">
                                      <p:cBhvr>
                                        <p:cTn id="23" dur="500"/>
                                        <p:tgtEl>
                                          <p:spTgt spid="3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500"/>
                                        <p:tgtEl>
                                          <p:spTgt spid="61"/>
                                        </p:tgtEl>
                                      </p:cBhvr>
                                    </p:animEffect>
                                  </p:childTnLst>
                                </p:cTn>
                              </p:par>
                            </p:childTnLst>
                          </p:cTn>
                        </p:par>
                        <p:par>
                          <p:cTn id="27" fill="hold">
                            <p:stCondLst>
                              <p:cond delay="2000"/>
                            </p:stCondLst>
                            <p:childTnLst>
                              <p:par>
                                <p:cTn id="28" presetID="47" presetClass="entr" presetSubtype="0"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1000"/>
                                        <p:tgtEl>
                                          <p:spTgt spid="42"/>
                                        </p:tgtEl>
                                      </p:cBhvr>
                                    </p:animEffect>
                                    <p:anim calcmode="lin" valueType="num">
                                      <p:cBhvr>
                                        <p:cTn id="31" dur="1000" fill="hold"/>
                                        <p:tgtEl>
                                          <p:spTgt spid="42"/>
                                        </p:tgtEl>
                                        <p:attrNameLst>
                                          <p:attrName>ppt_x</p:attrName>
                                        </p:attrNameLst>
                                      </p:cBhvr>
                                      <p:tavLst>
                                        <p:tav tm="0">
                                          <p:val>
                                            <p:strVal val="#ppt_x"/>
                                          </p:val>
                                        </p:tav>
                                        <p:tav tm="100000">
                                          <p:val>
                                            <p:strVal val="#ppt_x"/>
                                          </p:val>
                                        </p:tav>
                                      </p:tavLst>
                                    </p:anim>
                                    <p:anim calcmode="lin" valueType="num">
                                      <p:cBhvr>
                                        <p:cTn id="32" dur="1000" fill="hold"/>
                                        <p:tgtEl>
                                          <p:spTgt spid="42"/>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4000"/>
                            </p:stCondLst>
                            <p:childTnLst>
                              <p:par>
                                <p:cTn id="42" presetID="16" presetClass="entr" presetSubtype="42"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barn(outHorizontal)">
                                      <p:cBhvr>
                                        <p:cTn id="44" dur="500"/>
                                        <p:tgtEl>
                                          <p:spTgt spid="41"/>
                                        </p:tgtEl>
                                      </p:cBhvr>
                                    </p:animEffect>
                                  </p:childTnLst>
                                </p:cTn>
                              </p:par>
                            </p:childTnLst>
                          </p:cTn>
                        </p:par>
                        <p:par>
                          <p:cTn id="45" fill="hold">
                            <p:stCondLst>
                              <p:cond delay="4500"/>
                            </p:stCondLst>
                            <p:childTnLst>
                              <p:par>
                                <p:cTn id="46" presetID="22" presetClass="entr" presetSubtype="8"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par>
                                <p:cTn id="49" presetID="22" presetClass="entr" presetSubtype="8"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par>
                                <p:cTn id="52" presetID="22" presetClass="entr" presetSubtype="8" fill="hold" nodeType="with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left)">
                                      <p:cBhvr>
                                        <p:cTn id="58" dur="500"/>
                                        <p:tgtEl>
                                          <p:spTgt spid="49"/>
                                        </p:tgtEl>
                                      </p:cBhvr>
                                    </p:animEffect>
                                  </p:childTnLst>
                                </p:cTn>
                              </p:par>
                              <p:par>
                                <p:cTn id="59" presetID="22" presetClass="entr" presetSubtype="8"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wipe(left)">
                                      <p:cBhvr>
                                        <p:cTn id="61" dur="500"/>
                                        <p:tgtEl>
                                          <p:spTgt spid="52"/>
                                        </p:tgtEl>
                                      </p:cBhvr>
                                    </p:animEffect>
                                  </p:childTnLst>
                                </p:cTn>
                              </p:par>
                              <p:par>
                                <p:cTn id="62" presetID="22" presetClass="entr" presetSubtype="8" fill="hold"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fade">
                                      <p:cBhvr>
                                        <p:cTn id="67" dur="500"/>
                                        <p:tgtEl>
                                          <p:spTgt spid="6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5" grpId="0"/>
      <p:bldP spid="61" grpId="0"/>
      <p:bldP spid="64"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lnSpc>
                <a:spcPts val="3860"/>
              </a:lnSpc>
              <a:defRPr/>
            </a:pPr>
            <a:r>
              <a:rPr lang="tr-TR" b="1" dirty="0">
                <a:latin typeface="Times New Roman" panose="02020603050405020304" pitchFamily="18" charset="0"/>
                <a:cs typeface="Times New Roman" panose="02020603050405020304" pitchFamily="18" charset="0"/>
              </a:rPr>
              <a:t>2022-MSÜ</a:t>
            </a:r>
            <a:r>
              <a:rPr lang="tr-TR" b="1" dirty="0">
                <a:solidFill>
                  <a:srgbClr val="FF0000"/>
                </a:solidFill>
                <a:latin typeface="Times New Roman" panose="02020603050405020304" pitchFamily="18" charset="0"/>
                <a:cs typeface="Times New Roman" panose="02020603050405020304" pitchFamily="18" charset="0"/>
              </a:rPr>
              <a:t> </a:t>
            </a:r>
            <a:r>
              <a:rPr lang="tr-TR" b="1" dirty="0">
                <a:solidFill>
                  <a:schemeClr val="tx1"/>
                </a:solidFill>
                <a:latin typeface="Times New Roman" panose="02020603050405020304" pitchFamily="18" charset="0"/>
                <a:cs typeface="Times New Roman" panose="02020603050405020304" pitchFamily="18" charset="0"/>
              </a:rPr>
              <a:t>ADAY DEĞERLENDİRME PUANLARI</a:t>
            </a: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2" y="862637"/>
            <a:ext cx="10026869" cy="5779902"/>
          </a:xfrm>
          <a:prstGeom prst="rect">
            <a:avLst/>
          </a:prstGeom>
        </p:spPr>
      </p:pic>
      <p:sp>
        <p:nvSpPr>
          <p:cNvPr id="3" name="Metin kutusu 2"/>
          <p:cNvSpPr txBox="1"/>
          <p:nvPr/>
        </p:nvSpPr>
        <p:spPr>
          <a:xfrm>
            <a:off x="1135117" y="1134494"/>
            <a:ext cx="735724"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55</a:t>
            </a:r>
          </a:p>
        </p:txBody>
      </p:sp>
      <p:cxnSp>
        <p:nvCxnSpPr>
          <p:cNvPr id="9" name="Eğri Bağlayıcı 8"/>
          <p:cNvCxnSpPr/>
          <p:nvPr/>
        </p:nvCxnSpPr>
        <p:spPr>
          <a:xfrm flipV="1">
            <a:off x="1870841" y="1172975"/>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57" name="Metin kutusu 56"/>
          <p:cNvSpPr txBox="1"/>
          <p:nvPr/>
        </p:nvSpPr>
        <p:spPr>
          <a:xfrm>
            <a:off x="19923" y="2523330"/>
            <a:ext cx="71470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15</a:t>
            </a:r>
          </a:p>
        </p:txBody>
      </p:sp>
      <p:sp>
        <p:nvSpPr>
          <p:cNvPr id="58" name="Metin kutusu 57"/>
          <p:cNvSpPr txBox="1"/>
          <p:nvPr/>
        </p:nvSpPr>
        <p:spPr>
          <a:xfrm>
            <a:off x="4319752" y="2112068"/>
            <a:ext cx="704193" cy="369332"/>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30</a:t>
            </a:r>
          </a:p>
        </p:txBody>
      </p:sp>
      <p:cxnSp>
        <p:nvCxnSpPr>
          <p:cNvPr id="12" name="Eğri Bağlayıcı 11"/>
          <p:cNvCxnSpPr/>
          <p:nvPr/>
        </p:nvCxnSpPr>
        <p:spPr>
          <a:xfrm>
            <a:off x="746234" y="2707996"/>
            <a:ext cx="420414" cy="308473"/>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6" name="Eğri Bağlayıcı 15"/>
          <p:cNvCxnSpPr/>
          <p:nvPr/>
        </p:nvCxnSpPr>
        <p:spPr>
          <a:xfrm rot="5400000" flipH="1" flipV="1">
            <a:off x="4261210" y="2581872"/>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5" name="Metin kutusu 64"/>
          <p:cNvSpPr txBox="1"/>
          <p:nvPr/>
        </p:nvSpPr>
        <p:spPr>
          <a:xfrm>
            <a:off x="10189780" y="2296734"/>
            <a:ext cx="77251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dirty="0"/>
              <a:t>% 30</a:t>
            </a:r>
          </a:p>
        </p:txBody>
      </p:sp>
      <p:cxnSp>
        <p:nvCxnSpPr>
          <p:cNvPr id="66" name="Eğri Bağlayıcı 65"/>
          <p:cNvCxnSpPr/>
          <p:nvPr/>
        </p:nvCxnSpPr>
        <p:spPr>
          <a:xfrm rot="5400000" flipH="1" flipV="1">
            <a:off x="10131238" y="2766538"/>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67" name="Metin kutusu 66"/>
          <p:cNvSpPr txBox="1"/>
          <p:nvPr/>
        </p:nvSpPr>
        <p:spPr>
          <a:xfrm>
            <a:off x="9464567" y="946777"/>
            <a:ext cx="725213"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 55</a:t>
            </a:r>
          </a:p>
        </p:txBody>
      </p:sp>
      <p:cxnSp>
        <p:nvCxnSpPr>
          <p:cNvPr id="68" name="Eğri Bağlayıcı 67"/>
          <p:cNvCxnSpPr/>
          <p:nvPr/>
        </p:nvCxnSpPr>
        <p:spPr>
          <a:xfrm flipV="1">
            <a:off x="8996857" y="1131443"/>
            <a:ext cx="467710" cy="187717"/>
          </a:xfrm>
          <a:prstGeom prst="curvedConnector3">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72" name="Metin kutusu 71"/>
          <p:cNvSpPr txBox="1"/>
          <p:nvPr/>
        </p:nvSpPr>
        <p:spPr>
          <a:xfrm>
            <a:off x="6325141" y="1836595"/>
            <a:ext cx="700019"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tr-TR" b="1" dirty="0"/>
              <a:t>% 15</a:t>
            </a:r>
          </a:p>
        </p:txBody>
      </p:sp>
      <p:cxnSp>
        <p:nvCxnSpPr>
          <p:cNvPr id="73" name="Eğri Bağlayıcı 72"/>
          <p:cNvCxnSpPr/>
          <p:nvPr/>
        </p:nvCxnSpPr>
        <p:spPr>
          <a:xfrm rot="16200000" flipH="1">
            <a:off x="6569313" y="2402572"/>
            <a:ext cx="632091" cy="420414"/>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 name="Metin kutusu 16"/>
          <p:cNvSpPr txBox="1"/>
          <p:nvPr/>
        </p:nvSpPr>
        <p:spPr>
          <a:xfrm>
            <a:off x="4188373" y="5861434"/>
            <a:ext cx="630620"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a:t>
            </a:r>
          </a:p>
        </p:txBody>
      </p:sp>
      <p:cxnSp>
        <p:nvCxnSpPr>
          <p:cNvPr id="18" name="Eğri Bağlayıcı 17"/>
          <p:cNvCxnSpPr/>
          <p:nvPr/>
        </p:nvCxnSpPr>
        <p:spPr>
          <a:xfrm>
            <a:off x="4897820" y="6039519"/>
            <a:ext cx="420414" cy="191247"/>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9" name="Metin kutusu 18"/>
          <p:cNvSpPr txBox="1"/>
          <p:nvPr/>
        </p:nvSpPr>
        <p:spPr>
          <a:xfrm>
            <a:off x="2953407" y="5123793"/>
            <a:ext cx="754118"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60</a:t>
            </a:r>
          </a:p>
        </p:txBody>
      </p:sp>
      <p:cxnSp>
        <p:nvCxnSpPr>
          <p:cNvPr id="5" name="Eğri Bağlayıcı 4"/>
          <p:cNvCxnSpPr/>
          <p:nvPr/>
        </p:nvCxnSpPr>
        <p:spPr>
          <a:xfrm rot="10800000" flipV="1">
            <a:off x="3710153" y="5002923"/>
            <a:ext cx="273271" cy="241739"/>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2" name="Metin kutusu 21"/>
          <p:cNvSpPr txBox="1"/>
          <p:nvPr/>
        </p:nvSpPr>
        <p:spPr>
          <a:xfrm>
            <a:off x="7378262" y="5496223"/>
            <a:ext cx="714704"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30</a:t>
            </a:r>
          </a:p>
        </p:txBody>
      </p:sp>
      <p:cxnSp>
        <p:nvCxnSpPr>
          <p:cNvPr id="8" name="Eğri Bağlayıcı 7"/>
          <p:cNvCxnSpPr/>
          <p:nvPr/>
        </p:nvCxnSpPr>
        <p:spPr>
          <a:xfrm rot="16200000" flipH="1">
            <a:off x="7345996" y="5145549"/>
            <a:ext cx="369332" cy="325820"/>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6" name="Eğri Bağlayıcı 25"/>
          <p:cNvCxnSpPr/>
          <p:nvPr/>
        </p:nvCxnSpPr>
        <p:spPr>
          <a:xfrm rot="5400000" flipH="1" flipV="1">
            <a:off x="5490920" y="2705679"/>
            <a:ext cx="369332" cy="252248"/>
          </a:xfrm>
          <a:prstGeom prst="curvedConnector3">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27" name="Metin kutusu 26"/>
          <p:cNvSpPr txBox="1"/>
          <p:nvPr/>
        </p:nvSpPr>
        <p:spPr>
          <a:xfrm>
            <a:off x="5518587" y="2312721"/>
            <a:ext cx="566246" cy="369332"/>
          </a:xfrm>
          <a:prstGeom prst="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tr-TR" b="1" dirty="0"/>
              <a:t>% 5</a:t>
            </a:r>
          </a:p>
        </p:txBody>
      </p:sp>
    </p:spTree>
    <p:extLst>
      <p:ext uri="{BB962C8B-B14F-4D97-AF65-F5344CB8AC3E}">
        <p14:creationId xmlns:p14="http://schemas.microsoft.com/office/powerpoint/2010/main" val="1621974661"/>
      </p:ext>
    </p:extLst>
  </p:cSld>
  <p:clrMapOvr>
    <a:masterClrMapping/>
  </p:clrMapOvr>
  <p:transition spd="slow">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324863" y="1445154"/>
            <a:ext cx="2755431" cy="996948"/>
            <a:chOff x="1664677" y="1886209"/>
            <a:chExt cx="1204669" cy="1329264"/>
          </a:xfrm>
        </p:grpSpPr>
        <p:grpSp>
          <p:nvGrpSpPr>
            <p:cNvPr id="28" name="Group 27"/>
            <p:cNvGrpSpPr/>
            <p:nvPr/>
          </p:nvGrpSpPr>
          <p:grpSpPr>
            <a:xfrm>
              <a:off x="1664677" y="1905474"/>
              <a:ext cx="1204669" cy="1309999"/>
              <a:chOff x="1664677" y="1905474"/>
              <a:chExt cx="1204669" cy="1309999"/>
            </a:xfrm>
          </p:grpSpPr>
          <p:sp>
            <p:nvSpPr>
              <p:cNvPr id="33" name="Rounded Rectangle 32"/>
              <p:cNvSpPr/>
              <p:nvPr/>
            </p:nvSpPr>
            <p:spPr>
              <a:xfrm>
                <a:off x="1664677" y="2019719"/>
                <a:ext cx="1195754" cy="119575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73592" y="1905474"/>
                <a:ext cx="1195754" cy="11957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729952" y="1886209"/>
              <a:ext cx="1065205" cy="1272142"/>
            </a:xfrm>
            <a:prstGeom prst="rect">
              <a:avLst/>
            </a:prstGeom>
            <a:noFill/>
          </p:spPr>
          <p:txBody>
            <a:bodyPr wrap="none" rtlCol="0">
              <a:spAutoFit/>
            </a:bodyPr>
            <a:lstStyle/>
            <a:p>
              <a:pPr algn="ctr"/>
              <a:r>
                <a:rPr lang="tr-TR" sz="2800" b="1" dirty="0">
                  <a:solidFill>
                    <a:schemeClr val="bg1"/>
                  </a:solidFill>
                  <a:latin typeface="+mj-lt"/>
                </a:rPr>
                <a:t>HAVA  </a:t>
              </a:r>
            </a:p>
            <a:p>
              <a:pPr algn="ctr"/>
              <a:r>
                <a:rPr lang="tr-TR" sz="2800" b="1" dirty="0">
                  <a:solidFill>
                    <a:schemeClr val="bg1"/>
                  </a:solidFill>
                  <a:latin typeface="+mj-lt"/>
                </a:rPr>
                <a:t>HARP OKULLAR</a:t>
              </a:r>
              <a:r>
                <a:rPr lang="id-ID" sz="2800" b="1" dirty="0">
                  <a:solidFill>
                    <a:schemeClr val="bg1"/>
                  </a:solidFill>
                  <a:latin typeface="+mj-lt"/>
                </a:rPr>
                <a:t>l</a:t>
              </a:r>
            </a:p>
          </p:txBody>
        </p:sp>
      </p:grpSp>
      <p:grpSp>
        <p:nvGrpSpPr>
          <p:cNvPr id="53" name="Group 52"/>
          <p:cNvGrpSpPr/>
          <p:nvPr/>
        </p:nvGrpSpPr>
        <p:grpSpPr>
          <a:xfrm>
            <a:off x="4751328" y="1420433"/>
            <a:ext cx="2572683" cy="949570"/>
            <a:chOff x="9331569" y="1949380"/>
            <a:chExt cx="1195754" cy="1266093"/>
          </a:xfrm>
        </p:grpSpPr>
        <p:grpSp>
          <p:nvGrpSpPr>
            <p:cNvPr id="54" name="Group 53"/>
            <p:cNvGrpSpPr/>
            <p:nvPr/>
          </p:nvGrpSpPr>
          <p:grpSpPr>
            <a:xfrm>
              <a:off x="9331569" y="1949380"/>
              <a:ext cx="1195754" cy="1266093"/>
              <a:chOff x="9331569" y="1949380"/>
              <a:chExt cx="1195754" cy="1266093"/>
            </a:xfrm>
          </p:grpSpPr>
          <p:sp>
            <p:nvSpPr>
              <p:cNvPr id="59" name="Rounded Rectangle 58"/>
              <p:cNvSpPr/>
              <p:nvPr/>
            </p:nvSpPr>
            <p:spPr>
              <a:xfrm>
                <a:off x="9331569" y="2019719"/>
                <a:ext cx="1195754" cy="1195754"/>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60" name="Rounded Rectangle 59"/>
              <p:cNvSpPr/>
              <p:nvPr/>
            </p:nvSpPr>
            <p:spPr>
              <a:xfrm>
                <a:off x="9331569" y="1949380"/>
                <a:ext cx="1195754" cy="1195754"/>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
          <p:nvSpPr>
            <p:cNvPr id="56" name="TextBox 55"/>
            <p:cNvSpPr txBox="1"/>
            <p:nvPr/>
          </p:nvSpPr>
          <p:spPr>
            <a:xfrm>
              <a:off x="9360042" y="2019719"/>
              <a:ext cx="1138806" cy="1107996"/>
            </a:xfrm>
            <a:prstGeom prst="rect">
              <a:avLst/>
            </a:prstGeom>
            <a:noFill/>
          </p:spPr>
          <p:txBody>
            <a:bodyPr wrap="none" rtlCol="0">
              <a:spAutoFit/>
            </a:bodyPr>
            <a:lstStyle/>
            <a:p>
              <a:pPr algn="ctr"/>
              <a:r>
                <a:rPr lang="tr-TR" sz="2400" b="1" dirty="0">
                  <a:latin typeface="+mj-lt"/>
                </a:rPr>
                <a:t>BANDO ASTSUBAY </a:t>
              </a:r>
            </a:p>
            <a:p>
              <a:pPr algn="ctr"/>
              <a:r>
                <a:rPr lang="tr-TR" sz="2400" b="1" dirty="0">
                  <a:latin typeface="+mj-lt"/>
                </a:rPr>
                <a:t>MYO</a:t>
              </a:r>
              <a:endParaRPr lang="id-ID" sz="2400" b="1" dirty="0">
                <a:latin typeface="+mj-lt"/>
              </a:endParaRPr>
            </a:p>
          </p:txBody>
        </p:sp>
      </p:grpSp>
      <p:grpSp>
        <p:nvGrpSpPr>
          <p:cNvPr id="75" name="Group 74"/>
          <p:cNvGrpSpPr/>
          <p:nvPr/>
        </p:nvGrpSpPr>
        <p:grpSpPr>
          <a:xfrm>
            <a:off x="440576" y="2460999"/>
            <a:ext cx="2684059" cy="3754776"/>
            <a:chOff x="4073120" y="2248484"/>
            <a:chExt cx="4169816" cy="735875"/>
          </a:xfrm>
        </p:grpSpPr>
        <p:grpSp>
          <p:nvGrpSpPr>
            <p:cNvPr id="76" name="Group 75"/>
            <p:cNvGrpSpPr/>
            <p:nvPr/>
          </p:nvGrpSpPr>
          <p:grpSpPr>
            <a:xfrm>
              <a:off x="4073120" y="2248484"/>
              <a:ext cx="4045761" cy="735875"/>
              <a:chOff x="4073120" y="2248484"/>
              <a:chExt cx="4045761" cy="735875"/>
            </a:xfrm>
          </p:grpSpPr>
          <p:sp>
            <p:nvSpPr>
              <p:cNvPr id="78" name="Rectangle 77"/>
              <p:cNvSpPr/>
              <p:nvPr/>
            </p:nvSpPr>
            <p:spPr>
              <a:xfrm>
                <a:off x="4073120" y="2248484"/>
                <a:ext cx="4045761" cy="735875"/>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4197175" y="2255891"/>
              <a:ext cx="4045761" cy="606208"/>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err="1">
                  <a:solidFill>
                    <a:schemeClr val="accent5">
                      <a:lumMod val="75000"/>
                    </a:schemeClr>
                  </a:solidFill>
                  <a:latin typeface="+mj-lt"/>
                </a:rPr>
                <a:t>Psikomotor</a:t>
              </a:r>
              <a:r>
                <a:rPr lang="tr-TR" sz="1500" b="1" dirty="0">
                  <a:solidFill>
                    <a:schemeClr val="accent5">
                      <a:lumMod val="75000"/>
                    </a:schemeClr>
                  </a:solidFill>
                  <a:latin typeface="+mj-lt"/>
                </a:rPr>
                <a:t>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lnSpc>
                  <a:spcPct val="150000"/>
                </a:lnSpc>
                <a:buFont typeface="Calibri Light" panose="020F0302020204030204" pitchFamily="34" charset="0"/>
                <a:buChar char="•"/>
              </a:pPr>
              <a:r>
                <a:rPr lang="tr-TR" sz="1500" b="1" dirty="0">
                  <a:solidFill>
                    <a:schemeClr val="accent5">
                      <a:lumMod val="75000"/>
                    </a:schemeClr>
                  </a:solidFill>
                  <a:latin typeface="+mj-lt"/>
                </a:rPr>
                <a:t>Öğrenci Seçme Uçuşu</a:t>
              </a:r>
            </a:p>
            <a:p>
              <a:pPr marL="285750" indent="-285750">
                <a:buFont typeface="Arial" panose="020B0604020202020204" pitchFamily="34" charset="0"/>
                <a:buChar char="•"/>
              </a:pPr>
              <a:endParaRPr lang="id-ID" sz="1500" b="1" dirty="0">
                <a:solidFill>
                  <a:schemeClr val="tx2"/>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MSÜ YERLEŞTİRME AŞAMALARI</a:t>
            </a:r>
            <a:endParaRPr lang="id-ID" dirty="0"/>
          </a:p>
        </p:txBody>
      </p:sp>
      <p:grpSp>
        <p:nvGrpSpPr>
          <p:cNvPr id="48" name="Group 52">
            <a:extLst>
              <a:ext uri="{FF2B5EF4-FFF2-40B4-BE49-F238E27FC236}">
                <a16:creationId xmlns:a16="http://schemas.microsoft.com/office/drawing/2014/main" id="{F4C7A510-E89E-4E6C-B091-83AB673598A8}"/>
              </a:ext>
            </a:extLst>
          </p:cNvPr>
          <p:cNvGrpSpPr/>
          <p:nvPr/>
        </p:nvGrpSpPr>
        <p:grpSpPr>
          <a:xfrm>
            <a:off x="8934657" y="753240"/>
            <a:ext cx="2575569" cy="1679850"/>
            <a:chOff x="9331569" y="975673"/>
            <a:chExt cx="1197095" cy="2239800"/>
          </a:xfrm>
        </p:grpSpPr>
        <p:grpSp>
          <p:nvGrpSpPr>
            <p:cNvPr id="49" name="Group 53">
              <a:extLst>
                <a:ext uri="{FF2B5EF4-FFF2-40B4-BE49-F238E27FC236}">
                  <a16:creationId xmlns:a16="http://schemas.microsoft.com/office/drawing/2014/main" id="{64A9F9FA-04C3-4BA2-A6F0-0A61F0B14EB0}"/>
                </a:ext>
              </a:extLst>
            </p:cNvPr>
            <p:cNvGrpSpPr/>
            <p:nvPr/>
          </p:nvGrpSpPr>
          <p:grpSpPr>
            <a:xfrm>
              <a:off x="9331569" y="1878613"/>
              <a:ext cx="1197095" cy="1336860"/>
              <a:chOff x="9331569" y="1878613"/>
              <a:chExt cx="1197095" cy="1336860"/>
            </a:xfrm>
          </p:grpSpPr>
          <p:sp>
            <p:nvSpPr>
              <p:cNvPr id="51" name="Rounded Rectangle 58">
                <a:extLst>
                  <a:ext uri="{FF2B5EF4-FFF2-40B4-BE49-F238E27FC236}">
                    <a16:creationId xmlns:a16="http://schemas.microsoft.com/office/drawing/2014/main" id="{77585618-C589-4D95-B035-1367B1BE8FB9}"/>
                  </a:ext>
                </a:extLst>
              </p:cNvPr>
              <p:cNvSpPr/>
              <p:nvPr/>
            </p:nvSpPr>
            <p:spPr>
              <a:xfrm>
                <a:off x="9331569" y="2019719"/>
                <a:ext cx="1195754" cy="1195754"/>
              </a:xfrm>
              <a:prstGeom prst="round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d-ID" sz="1350" dirty="0"/>
              </a:p>
            </p:txBody>
          </p:sp>
          <p:sp>
            <p:nvSpPr>
              <p:cNvPr id="52" name="Rounded Rectangle 59">
                <a:extLst>
                  <a:ext uri="{FF2B5EF4-FFF2-40B4-BE49-F238E27FC236}">
                    <a16:creationId xmlns:a16="http://schemas.microsoft.com/office/drawing/2014/main" id="{AD377B47-A45A-4F54-96F9-35DE06099B1E}"/>
                  </a:ext>
                </a:extLst>
              </p:cNvPr>
              <p:cNvSpPr/>
              <p:nvPr/>
            </p:nvSpPr>
            <p:spPr>
              <a:xfrm>
                <a:off x="9332910" y="1878613"/>
                <a:ext cx="1195754" cy="1195755"/>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2400" b="1" dirty="0"/>
                  <a:t>DİĞER OKULLAR</a:t>
                </a:r>
                <a:endParaRPr lang="id-ID" sz="2400" b="1" dirty="0"/>
              </a:p>
            </p:txBody>
          </p:sp>
        </p:grpSp>
        <p:sp>
          <p:nvSpPr>
            <p:cNvPr id="50" name="TextBox 55">
              <a:extLst>
                <a:ext uri="{FF2B5EF4-FFF2-40B4-BE49-F238E27FC236}">
                  <a16:creationId xmlns:a16="http://schemas.microsoft.com/office/drawing/2014/main" id="{0D8070A6-A51E-4C27-BFFB-9B2F41B569E2}"/>
                </a:ext>
              </a:extLst>
            </p:cNvPr>
            <p:cNvSpPr txBox="1"/>
            <p:nvPr/>
          </p:nvSpPr>
          <p:spPr>
            <a:xfrm>
              <a:off x="9738306" y="975673"/>
              <a:ext cx="85860" cy="615553"/>
            </a:xfrm>
            <a:prstGeom prst="rect">
              <a:avLst/>
            </a:prstGeom>
            <a:noFill/>
          </p:spPr>
          <p:txBody>
            <a:bodyPr wrap="none" rtlCol="0">
              <a:spAutoFit/>
            </a:bodyPr>
            <a:lstStyle/>
            <a:p>
              <a:pPr algn="ctr"/>
              <a:endParaRPr lang="id-ID" sz="2400" b="1" dirty="0">
                <a:latin typeface="+mj-lt"/>
              </a:endParaRPr>
            </a:p>
          </p:txBody>
        </p:sp>
      </p:grpSp>
      <p:sp>
        <p:nvSpPr>
          <p:cNvPr id="134" name="Rectangle 77">
            <a:extLst>
              <a:ext uri="{FF2B5EF4-FFF2-40B4-BE49-F238E27FC236}">
                <a16:creationId xmlns:a16="http://schemas.microsoft.com/office/drawing/2014/main" id="{5D2EDE8F-86B1-4782-9950-B1F1A212FC5A}"/>
              </a:ext>
            </a:extLst>
          </p:cNvPr>
          <p:cNvSpPr/>
          <p:nvPr/>
        </p:nvSpPr>
        <p:spPr>
          <a:xfrm>
            <a:off x="4795718" y="2406147"/>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5" name="Rectangle 78">
            <a:extLst>
              <a:ext uri="{FF2B5EF4-FFF2-40B4-BE49-F238E27FC236}">
                <a16:creationId xmlns:a16="http://schemas.microsoft.com/office/drawing/2014/main" id="{1E1CD82F-EFCF-4C4A-AF07-BEFBD2F123FC}"/>
              </a:ext>
            </a:extLst>
          </p:cNvPr>
          <p:cNvSpPr/>
          <p:nvPr/>
        </p:nvSpPr>
        <p:spPr>
          <a:xfrm>
            <a:off x="4795718" y="5798299"/>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7" name="TextBox 76">
            <a:extLst>
              <a:ext uri="{FF2B5EF4-FFF2-40B4-BE49-F238E27FC236}">
                <a16:creationId xmlns:a16="http://schemas.microsoft.com/office/drawing/2014/main" id="{C1EA7FD8-45F2-4308-ABE2-24E15BAE6394}"/>
              </a:ext>
            </a:extLst>
          </p:cNvPr>
          <p:cNvSpPr txBox="1"/>
          <p:nvPr/>
        </p:nvSpPr>
        <p:spPr>
          <a:xfrm>
            <a:off x="4842341" y="2432782"/>
            <a:ext cx="2604206" cy="3093154"/>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accent4">
                    <a:lumMod val="75000"/>
                  </a:schemeClr>
                </a:solidFill>
                <a:latin typeface="+mj-lt"/>
              </a:rPr>
              <a:t>Müzik Yeteneği ve Müzik Bilgisi Testi</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38" name="Rectangle 77">
            <a:extLst>
              <a:ext uri="{FF2B5EF4-FFF2-40B4-BE49-F238E27FC236}">
                <a16:creationId xmlns:a16="http://schemas.microsoft.com/office/drawing/2014/main" id="{7625C3BA-0978-4125-8E15-CDBD3873753F}"/>
              </a:ext>
            </a:extLst>
          </p:cNvPr>
          <p:cNvSpPr/>
          <p:nvPr/>
        </p:nvSpPr>
        <p:spPr>
          <a:xfrm>
            <a:off x="8934657" y="2498793"/>
            <a:ext cx="2604206" cy="3754776"/>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39" name="TextBox 76">
            <a:extLst>
              <a:ext uri="{FF2B5EF4-FFF2-40B4-BE49-F238E27FC236}">
                <a16:creationId xmlns:a16="http://schemas.microsoft.com/office/drawing/2014/main" id="{04E4749A-EBE3-4B0E-BEC6-60BBE400759B}"/>
              </a:ext>
            </a:extLst>
          </p:cNvPr>
          <p:cNvSpPr txBox="1"/>
          <p:nvPr/>
        </p:nvSpPr>
        <p:spPr>
          <a:xfrm>
            <a:off x="9034923" y="2594622"/>
            <a:ext cx="2604206" cy="2400657"/>
          </a:xfrm>
          <a:prstGeom prst="rect">
            <a:avLst/>
          </a:prstGeom>
          <a:noFill/>
        </p:spPr>
        <p:txBody>
          <a:bodyPr wrap="square" rtlCol="0">
            <a:spAutoFit/>
          </a:bodyPr>
          <a:lstStyle/>
          <a:p>
            <a:pPr marL="285750" indent="-285750">
              <a:lnSpc>
                <a:spcPct val="150000"/>
              </a:lnSpc>
              <a:buFont typeface="Calibri Light" panose="020F0302020204030204" pitchFamily="34" charset="0"/>
              <a:buChar char="•"/>
            </a:pPr>
            <a:r>
              <a:rPr lang="tr-TR" sz="1500" b="1" dirty="0">
                <a:solidFill>
                  <a:schemeClr val="tx2"/>
                </a:solidFill>
                <a:latin typeface="+mj-lt"/>
              </a:rPr>
              <a:t>Evrak Kontrol</a:t>
            </a:r>
          </a:p>
          <a:p>
            <a:pPr marL="285750" indent="-285750">
              <a:lnSpc>
                <a:spcPct val="150000"/>
              </a:lnSpc>
              <a:buFont typeface="Calibri Light" panose="020F0302020204030204" pitchFamily="34" charset="0"/>
              <a:buChar char="•"/>
            </a:pPr>
            <a:r>
              <a:rPr lang="tr-TR" sz="1500" b="1" dirty="0">
                <a:solidFill>
                  <a:schemeClr val="tx2"/>
                </a:solidFill>
                <a:latin typeface="+mj-lt"/>
              </a:rPr>
              <a:t>Fiziki Değerlendirme</a:t>
            </a:r>
          </a:p>
          <a:p>
            <a:pPr marL="285750" indent="-285750">
              <a:lnSpc>
                <a:spcPct val="150000"/>
              </a:lnSpc>
              <a:buFont typeface="Calibri Light" panose="020F0302020204030204" pitchFamily="34" charset="0"/>
              <a:buChar char="•"/>
            </a:pPr>
            <a:r>
              <a:rPr lang="tr-TR" sz="1500" b="1" dirty="0">
                <a:solidFill>
                  <a:schemeClr val="tx2"/>
                </a:solidFill>
                <a:latin typeface="+mj-lt"/>
              </a:rPr>
              <a:t>Kişilik Değerlendirme Testi</a:t>
            </a:r>
          </a:p>
          <a:p>
            <a:pPr marL="285750" indent="-285750">
              <a:lnSpc>
                <a:spcPct val="150000"/>
              </a:lnSpc>
              <a:buFont typeface="Calibri Light" panose="020F0302020204030204" pitchFamily="34" charset="0"/>
              <a:buChar char="•"/>
            </a:pPr>
            <a:r>
              <a:rPr lang="tr-TR" sz="1500" b="1" dirty="0">
                <a:solidFill>
                  <a:schemeClr val="tx2"/>
                </a:solidFill>
                <a:latin typeface="+mj-lt"/>
              </a:rPr>
              <a:t>Fiziki Yeterlilik Testi</a:t>
            </a:r>
          </a:p>
          <a:p>
            <a:pPr marL="285750" indent="-285750">
              <a:lnSpc>
                <a:spcPct val="150000"/>
              </a:lnSpc>
              <a:buFont typeface="Calibri Light" panose="020F0302020204030204" pitchFamily="34" charset="0"/>
              <a:buChar char="•"/>
            </a:pPr>
            <a:r>
              <a:rPr lang="tr-TR" sz="1500" b="1" dirty="0">
                <a:solidFill>
                  <a:schemeClr val="tx2"/>
                </a:solidFill>
                <a:latin typeface="+mj-lt"/>
              </a:rPr>
              <a:t>Mülakat</a:t>
            </a:r>
          </a:p>
          <a:p>
            <a:pPr marL="285750" indent="-285750">
              <a:lnSpc>
                <a:spcPct val="150000"/>
              </a:lnSpc>
              <a:buFont typeface="Calibri Light" panose="020F0302020204030204" pitchFamily="34" charset="0"/>
              <a:buChar char="•"/>
            </a:pPr>
            <a:r>
              <a:rPr lang="tr-TR" sz="1500" b="1" dirty="0">
                <a:solidFill>
                  <a:schemeClr val="tx2"/>
                </a:solidFill>
                <a:latin typeface="+mj-lt"/>
              </a:rPr>
              <a:t>Sağlık Muayenesi</a:t>
            </a:r>
          </a:p>
          <a:p>
            <a:pPr marL="285750" indent="-285750">
              <a:buFont typeface="Arial" panose="020B0604020202020204" pitchFamily="34" charset="0"/>
              <a:buChar char="•"/>
            </a:pPr>
            <a:endParaRPr lang="id-ID" sz="1500" b="1" dirty="0">
              <a:solidFill>
                <a:schemeClr val="tx2"/>
              </a:solidFill>
              <a:latin typeface="+mj-lt"/>
            </a:endParaRPr>
          </a:p>
        </p:txBody>
      </p:sp>
      <p:sp>
        <p:nvSpPr>
          <p:cNvPr id="140" name="Rectangle 78">
            <a:extLst>
              <a:ext uri="{FF2B5EF4-FFF2-40B4-BE49-F238E27FC236}">
                <a16:creationId xmlns:a16="http://schemas.microsoft.com/office/drawing/2014/main" id="{F0AEA04F-9CD5-4AE1-8325-9331087655DC}"/>
              </a:ext>
            </a:extLst>
          </p:cNvPr>
          <p:cNvSpPr/>
          <p:nvPr/>
        </p:nvSpPr>
        <p:spPr>
          <a:xfrm>
            <a:off x="8903135" y="5906417"/>
            <a:ext cx="2604206" cy="30935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Tree>
    <p:extLst>
      <p:ext uri="{BB962C8B-B14F-4D97-AF65-F5344CB8AC3E}">
        <p14:creationId xmlns:p14="http://schemas.microsoft.com/office/powerpoint/2010/main" val="348289725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p:cTn id="23" dur="500" fill="hold"/>
                                        <p:tgtEl>
                                          <p:spTgt spid="48"/>
                                        </p:tgtEl>
                                        <p:attrNameLst>
                                          <p:attrName>ppt_w</p:attrName>
                                        </p:attrNameLst>
                                      </p:cBhvr>
                                      <p:tavLst>
                                        <p:tav tm="0">
                                          <p:val>
                                            <p:fltVal val="0"/>
                                          </p:val>
                                        </p:tav>
                                        <p:tav tm="100000">
                                          <p:val>
                                            <p:strVal val="#ppt_w"/>
                                          </p:val>
                                        </p:tav>
                                      </p:tavLst>
                                    </p:anim>
                                    <p:anim calcmode="lin" valueType="num">
                                      <p:cBhvr>
                                        <p:cTn id="24" dur="500" fill="hold"/>
                                        <p:tgtEl>
                                          <p:spTgt spid="48"/>
                                        </p:tgtEl>
                                        <p:attrNameLst>
                                          <p:attrName>ppt_h</p:attrName>
                                        </p:attrNameLst>
                                      </p:cBhvr>
                                      <p:tavLst>
                                        <p:tav tm="0">
                                          <p:val>
                                            <p:fltVal val="0"/>
                                          </p:val>
                                        </p:tav>
                                        <p:tav tm="100000">
                                          <p:val>
                                            <p:strVal val="#ppt_h"/>
                                          </p:val>
                                        </p:tav>
                                      </p:tavLst>
                                    </p:anim>
                                    <p:animEffect transition="in" filter="fade">
                                      <p:cBhvr>
                                        <p:cTn id="2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76624"/>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1060447"/>
            </a:xfrm>
            <a:prstGeom prst="rect">
              <a:avLst/>
            </a:prstGeom>
            <a:noFill/>
          </p:spPr>
          <p:txBody>
            <a:bodyPr wrap="square" rtlCol="0">
              <a:spAutoFit/>
            </a:bodyPr>
            <a:lstStyle/>
            <a:p>
              <a:r>
                <a:rPr lang="tr-TR" sz="2400" dirty="0"/>
                <a:t>2’nci seçim aşamalarına çağrılan adayların, T.C. kimlik numarası ve fotoğrafı bulunan kimlikleri ile internette yayımlanan ve 2’nci seçim aşamalarına gelirken beraberlerinde getirmeleri gereken belgeleri tam olarak getirip getirmedikleri, getirilen belgelerin adayların internet üzerinden başvuru sırasında beyan ettiği bilgileri doğrulayıp doğrulamadığı kontrol edilir.</a:t>
              </a:r>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181490"/>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792780" y="1155937"/>
            <a:ext cx="551527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1) Evrak Kontrolü:</a:t>
            </a:r>
          </a:p>
        </p:txBody>
      </p:sp>
      <p:sp>
        <p:nvSpPr>
          <p:cNvPr id="9" name="Ok: Köşeli Çift Ayraç 8">
            <a:extLst>
              <a:ext uri="{FF2B5EF4-FFF2-40B4-BE49-F238E27FC236}">
                <a16:creationId xmlns:a16="http://schemas.microsoft.com/office/drawing/2014/main" id="{7FE75E63-8940-43DA-B496-0FA4C1705707}"/>
              </a:ext>
            </a:extLst>
          </p:cNvPr>
          <p:cNvSpPr/>
          <p:nvPr/>
        </p:nvSpPr>
        <p:spPr>
          <a:xfrm rot="5400000">
            <a:off x="5079180" y="2786191"/>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10553491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417854" y="934675"/>
            <a:ext cx="6938896"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2) Fiziki Değerlendirme :</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 öğrencilerin değerlendirilmesinde Yönetmelikte yer alan boy ve kilo sınırları esas alınır. Ölçümler mutlaka ayakkabısız yapılacaktır.</a:t>
            </a:r>
          </a:p>
        </p:txBody>
      </p:sp>
    </p:spTree>
    <p:extLst>
      <p:ext uri="{BB962C8B-B14F-4D97-AF65-F5344CB8AC3E}">
        <p14:creationId xmlns:p14="http://schemas.microsoft.com/office/powerpoint/2010/main" val="262884347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8"/>
            <a:ext cx="9266027" cy="2602856"/>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3) Kişilik Değerlendirme Testi</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1737359" y="4001439"/>
            <a:ext cx="8717280" cy="1384995"/>
          </a:xfrm>
          <a:prstGeom prst="rect">
            <a:avLst/>
          </a:prstGeom>
          <a:noFill/>
        </p:spPr>
        <p:txBody>
          <a:bodyPr wrap="square">
            <a:spAutoFit/>
          </a:bodyPr>
          <a:lstStyle/>
          <a:p>
            <a:r>
              <a:rPr lang="tr-TR" sz="2800" dirty="0"/>
              <a:t>Adayların kişilik özelliklerini belirlemek, mülakat aşamasına destekleyici veri sağlamak amacıyla kullanılır, test sonuçlarına göre eleme yapılmaz. </a:t>
            </a:r>
          </a:p>
        </p:txBody>
      </p:sp>
    </p:spTree>
    <p:extLst>
      <p:ext uri="{BB962C8B-B14F-4D97-AF65-F5344CB8AC3E}">
        <p14:creationId xmlns:p14="http://schemas.microsoft.com/office/powerpoint/2010/main" val="153941853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462986" y="3698567"/>
            <a:ext cx="9266027" cy="2980527"/>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5" name="Ok: Köşeli Çift Ayraç 4">
            <a:extLst>
              <a:ext uri="{FF2B5EF4-FFF2-40B4-BE49-F238E27FC236}">
                <a16:creationId xmlns:a16="http://schemas.microsoft.com/office/drawing/2014/main" id="{3BE33FE1-8949-43C8-AF5E-B913E6077E67}"/>
              </a:ext>
            </a:extLst>
          </p:cNvPr>
          <p:cNvSpPr/>
          <p:nvPr/>
        </p:nvSpPr>
        <p:spPr>
          <a:xfrm rot="5400000">
            <a:off x="5079180" y="2664855"/>
            <a:ext cx="802106" cy="814137"/>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r-TR">
              <a:solidFill>
                <a:schemeClr val="tx1"/>
              </a:solidFill>
            </a:endParaRPr>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079180" y="200971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001800" y="985114"/>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tr-TR" sz="5400" dirty="0">
                <a:ln w="0"/>
                <a:solidFill>
                  <a:schemeClr val="tx1"/>
                </a:solidFill>
                <a:effectLst>
                  <a:outerShdw blurRad="38100" dist="19050" dir="2700000" algn="tl" rotWithShape="0">
                    <a:schemeClr val="dk1">
                      <a:alpha val="40000"/>
                    </a:schemeClr>
                  </a:outerShdw>
                </a:effectLst>
              </a:rPr>
              <a:t>4) Fiziki Yeterlilik Testi (FYT)</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1737359" y="4001439"/>
            <a:ext cx="8991654" cy="2677656"/>
          </a:xfrm>
          <a:prstGeom prst="rect">
            <a:avLst/>
          </a:prstGeom>
          <a:noFill/>
        </p:spPr>
        <p:txBody>
          <a:bodyPr wrap="square">
            <a:spAutoFit/>
          </a:bodyPr>
          <a:lstStyle/>
          <a:p>
            <a:r>
              <a:rPr lang="tr-TR" sz="2800" dirty="0"/>
              <a:t>Adayların çabukluk, çeviklik ve kondisyonlarını ortaya çıkaracak testler olup, mekik, </a:t>
            </a:r>
            <a:r>
              <a:rPr lang="tr-TR" sz="2800" dirty="0" err="1"/>
              <a:t>şınav</a:t>
            </a:r>
            <a:r>
              <a:rPr lang="tr-TR" sz="2800" dirty="0"/>
              <a:t> ve 400 metre koşu branşlarında yapılır. Fiziki Yeterlilik Testinde yapılan 3 branşın 2’sinden en az birer puan almak zorunludur, 2 ve daha fazla branştan puan alamayan aday not toplamına bakılmaksızın elenir.</a:t>
            </a:r>
          </a:p>
        </p:txBody>
      </p:sp>
    </p:spTree>
    <p:extLst>
      <p:ext uri="{BB962C8B-B14F-4D97-AF65-F5344CB8AC3E}">
        <p14:creationId xmlns:p14="http://schemas.microsoft.com/office/powerpoint/2010/main" val="220320889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a:extLst>
              <a:ext uri="{FF2B5EF4-FFF2-40B4-BE49-F238E27FC236}">
                <a16:creationId xmlns:a16="http://schemas.microsoft.com/office/drawing/2014/main" id="{C49B5D21-D685-4D17-B5CE-BE1D08A4C1B3}"/>
              </a:ext>
            </a:extLst>
          </p:cNvPr>
          <p:cNvSpPr/>
          <p:nvPr/>
        </p:nvSpPr>
        <p:spPr>
          <a:xfrm>
            <a:off x="753507" y="3429000"/>
            <a:ext cx="2517442" cy="23368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FİZİKİ YETERLİLİK TESTİ</a:t>
            </a:r>
            <a:endParaRPr lang="id-ID" dirty="0"/>
          </a:p>
        </p:txBody>
      </p:sp>
      <p:sp>
        <p:nvSpPr>
          <p:cNvPr id="12" name="Oval 11">
            <a:extLst>
              <a:ext uri="{FF2B5EF4-FFF2-40B4-BE49-F238E27FC236}">
                <a16:creationId xmlns:a16="http://schemas.microsoft.com/office/drawing/2014/main" id="{D8A95A0A-EFFD-4888-9047-D66AEE85A65D}"/>
              </a:ext>
            </a:extLst>
          </p:cNvPr>
          <p:cNvSpPr/>
          <p:nvPr/>
        </p:nvSpPr>
        <p:spPr>
          <a:xfrm>
            <a:off x="4511405" y="3429000"/>
            <a:ext cx="2517442" cy="23368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Oval 12">
            <a:extLst>
              <a:ext uri="{FF2B5EF4-FFF2-40B4-BE49-F238E27FC236}">
                <a16:creationId xmlns:a16="http://schemas.microsoft.com/office/drawing/2014/main" id="{2528475F-D16D-45ED-9A78-6AA80344B375}"/>
              </a:ext>
            </a:extLst>
          </p:cNvPr>
          <p:cNvSpPr/>
          <p:nvPr/>
        </p:nvSpPr>
        <p:spPr>
          <a:xfrm>
            <a:off x="8350583" y="3247914"/>
            <a:ext cx="2517442" cy="233680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Metin kutusu 13">
            <a:extLst>
              <a:ext uri="{FF2B5EF4-FFF2-40B4-BE49-F238E27FC236}">
                <a16:creationId xmlns:a16="http://schemas.microsoft.com/office/drawing/2014/main" id="{A9308548-6274-4D54-B2C9-3DAD72DB6E23}"/>
              </a:ext>
            </a:extLst>
          </p:cNvPr>
          <p:cNvSpPr txBox="1"/>
          <p:nvPr/>
        </p:nvSpPr>
        <p:spPr>
          <a:xfrm>
            <a:off x="889000" y="1736229"/>
            <a:ext cx="10779760" cy="1692771"/>
          </a:xfrm>
          <a:prstGeom prst="rect">
            <a:avLst/>
          </a:prstGeom>
          <a:noFill/>
        </p:spPr>
        <p:txBody>
          <a:bodyPr wrap="square" rtlCol="0">
            <a:spAutoFit/>
          </a:bodyPr>
          <a:lstStyle/>
          <a:p>
            <a:r>
              <a:rPr lang="tr-TR" sz="3200" dirty="0"/>
              <a:t>Adayların çabukluk, çeviklik ve kondisyonlarını ortaya çıkaracak testler olup, </a:t>
            </a:r>
            <a:r>
              <a:rPr lang="tr-TR" sz="4000" b="1" dirty="0"/>
              <a:t>mekik, </a:t>
            </a:r>
            <a:r>
              <a:rPr lang="tr-TR" sz="4000" b="1" dirty="0" err="1"/>
              <a:t>şınav</a:t>
            </a:r>
            <a:r>
              <a:rPr lang="tr-TR" sz="4000" b="1" dirty="0"/>
              <a:t> ve 400 metre koşu </a:t>
            </a:r>
            <a:r>
              <a:rPr lang="tr-TR" sz="3200" dirty="0"/>
              <a:t>branşlarında yapılır.</a:t>
            </a:r>
          </a:p>
        </p:txBody>
      </p:sp>
    </p:spTree>
    <p:extLst>
      <p:ext uri="{BB962C8B-B14F-4D97-AF65-F5344CB8AC3E}">
        <p14:creationId xmlns:p14="http://schemas.microsoft.com/office/powerpoint/2010/main" val="4055417359"/>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38480" y="2817839"/>
            <a:ext cx="11115041" cy="3690248"/>
            <a:chOff x="1598779" y="1837079"/>
            <a:chExt cx="1434364" cy="1195755"/>
          </a:xfrm>
        </p:grpSpPr>
        <p:sp>
          <p:nvSpPr>
            <p:cNvPr id="33" name="Rounded Rectangle 32"/>
            <p:cNvSpPr/>
            <p:nvPr/>
          </p:nvSpPr>
          <p:spPr>
            <a:xfrm>
              <a:off x="1598779" y="1837079"/>
              <a:ext cx="143436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335854" y="2153783"/>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2366363" y="938152"/>
            <a:ext cx="7315200" cy="123110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5)</a:t>
            </a:r>
            <a:r>
              <a:rPr lang="tr-TR" sz="5400" dirty="0">
                <a:solidFill>
                  <a:schemeClr val="tx1"/>
                </a:solidFill>
              </a:rPr>
              <a:t> </a:t>
            </a:r>
            <a:r>
              <a:rPr lang="tr-TR" sz="5400" dirty="0" err="1">
                <a:solidFill>
                  <a:schemeClr val="tx1"/>
                </a:solidFill>
              </a:rPr>
              <a:t>Psikomotor</a:t>
            </a:r>
            <a:r>
              <a:rPr lang="tr-TR" sz="5400" dirty="0">
                <a:solidFill>
                  <a:schemeClr val="tx1"/>
                </a:solidFill>
              </a:rPr>
              <a:t> Testi </a:t>
            </a:r>
          </a:p>
          <a:p>
            <a:r>
              <a:rPr lang="tr-TR" sz="2000" dirty="0"/>
              <a:t>(Sadece Hava Harp Okuluna Başvuran ve Çağırılan Adaylar İçin)</a:t>
            </a:r>
            <a:endParaRPr lang="tr-TR" sz="5400" dirty="0">
              <a:ln w="0"/>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62002" y="2999561"/>
            <a:ext cx="10891518" cy="3539430"/>
          </a:xfrm>
          <a:prstGeom prst="rect">
            <a:avLst/>
          </a:prstGeom>
          <a:noFill/>
        </p:spPr>
        <p:txBody>
          <a:bodyPr wrap="square">
            <a:spAutoFit/>
          </a:bodyPr>
          <a:lstStyle/>
          <a:p>
            <a:pPr algn="just"/>
            <a:r>
              <a:rPr lang="tr-TR" sz="2800" dirty="0"/>
              <a:t>	Adayların el-ayak-göz koordinasyonu, dikkat ve tepki hızını değerlendirmek, uçuşa temel teşkil eden algılama hızı, durumsal farkındalık, seçici dikkat vb. yeteneklerini ölçmek amacıyla bilgisayar ortamında uygulanır. </a:t>
            </a:r>
          </a:p>
          <a:p>
            <a:pPr algn="just"/>
            <a:r>
              <a:rPr lang="tr-TR" sz="2800" dirty="0"/>
              <a:t> </a:t>
            </a:r>
            <a:r>
              <a:rPr lang="tr-TR" sz="2800" dirty="0" err="1"/>
              <a:t>Psikomotor</a:t>
            </a:r>
            <a:r>
              <a:rPr lang="tr-TR" sz="2800" dirty="0"/>
              <a:t> testinden kadın ve erkek adaylardan 100 puanın altında alan adaylar elenir. Baraj puanının altında puan alan adaylar başarısız kabul edilerek Hava Harp Okulu adaylığı sonlandırılır, varsa diğer okul tercihleri için seçim aşamalarına devam ettirilir.</a:t>
            </a:r>
          </a:p>
        </p:txBody>
      </p:sp>
    </p:spTree>
    <p:extLst>
      <p:ext uri="{BB962C8B-B14F-4D97-AF65-F5344CB8AC3E}">
        <p14:creationId xmlns:p14="http://schemas.microsoft.com/office/powerpoint/2010/main" val="373017077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111334"/>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485225" y="1028327"/>
            <a:ext cx="8311159"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6) Mülakat</a:t>
            </a: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862322"/>
          </a:xfrm>
          <a:prstGeom prst="rect">
            <a:avLst/>
          </a:prstGeom>
          <a:noFill/>
        </p:spPr>
        <p:txBody>
          <a:bodyPr wrap="square">
            <a:spAutoFit/>
          </a:bodyPr>
          <a:lstStyle/>
          <a:p>
            <a:pPr algn="l"/>
            <a:r>
              <a:rPr lang="tr-TR" sz="1800" b="0" i="0" u="none" strike="noStrike" baseline="0" dirty="0">
                <a:latin typeface="ArialMT"/>
              </a:rPr>
              <a:t>-Adayların test ve sınavlar ile tespit edilemeyen bireysel özelliklerini tanımak amacıyla, yüz yüze görüşme yöntemi kullanılarak gerçekleştirilen seçim aşamasıdır.</a:t>
            </a:r>
          </a:p>
          <a:p>
            <a:pPr algn="l"/>
            <a:endParaRPr lang="tr-TR" sz="1800" b="0" i="0" u="none" strike="noStrike" baseline="0" dirty="0">
              <a:latin typeface="ArialMT"/>
            </a:endParaRPr>
          </a:p>
          <a:p>
            <a:pPr algn="l"/>
            <a:r>
              <a:rPr lang="tr-TR" sz="1800" b="0" i="0" u="none" strike="noStrike" baseline="0" dirty="0">
                <a:latin typeface="ArialMT"/>
              </a:rPr>
              <a:t>-Mülakat komisyonu tarafından, görüşme yoluyla aday; kendisinden istenileni kavrama yeteneği, özgüveni, öz geçmişi, kişiliği, psikolojik yapısı, kendini ifade edebilme yeteneği, </a:t>
            </a:r>
            <a:r>
              <a:rPr lang="tr-TR" sz="1800" b="0" i="0" u="none" strike="noStrike" baseline="0" dirty="0" err="1">
                <a:latin typeface="ArialMT"/>
              </a:rPr>
              <a:t>bedendilini</a:t>
            </a:r>
            <a:r>
              <a:rPr lang="tr-TR" sz="1800" b="0" i="0" u="none" strike="noStrike" baseline="0" dirty="0">
                <a:latin typeface="ArialMT"/>
              </a:rPr>
              <a:t> kullanma becerisi ve askerlik mesleğine uygunluğu yönünden değerlendirilir.</a:t>
            </a:r>
          </a:p>
          <a:p>
            <a:pPr algn="l"/>
            <a:endParaRPr lang="tr-TR" sz="1800" b="0" i="0" u="none" strike="noStrike" baseline="0" dirty="0">
              <a:latin typeface="ArialMT"/>
            </a:endParaRPr>
          </a:p>
          <a:p>
            <a:pPr algn="l"/>
            <a:r>
              <a:rPr lang="tr-TR" sz="1800" b="0" i="0" u="none" strike="noStrike" baseline="0" dirty="0">
                <a:latin typeface="ArialMT"/>
              </a:rPr>
              <a:t>-Adaylar birbirlerinden bağımsız olarak ve yüz tam puan üzerinden değerlendirmektedir. Belirlenen baraj puanının altında puan alan adaylar müteakip sürece devam ettirilmez. Mülakat, 100 puan üzerinden değerlendirilecek, 70 ve üstü alan adaylar başarılı kabul edilecektir.</a:t>
            </a:r>
            <a:endParaRPr lang="tr-TR" sz="2800" dirty="0"/>
          </a:p>
        </p:txBody>
      </p:sp>
    </p:spTree>
    <p:extLst>
      <p:ext uri="{BB962C8B-B14F-4D97-AF65-F5344CB8AC3E}">
        <p14:creationId xmlns:p14="http://schemas.microsoft.com/office/powerpoint/2010/main" val="291835096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56361" y="1025552"/>
            <a:ext cx="9615912"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7) </a:t>
            </a:r>
            <a:r>
              <a:rPr lang="tr-TR" sz="2400" b="1" i="0" u="none" strike="noStrike" baseline="0" dirty="0">
                <a:solidFill>
                  <a:schemeClr val="tx1"/>
                </a:solidFill>
                <a:latin typeface="Arial-BoldMT"/>
              </a:rPr>
              <a:t>Müzik Yeteneği ve Müzik Bilgisi Seviye Tespit Sınavı</a:t>
            </a:r>
          </a:p>
          <a:p>
            <a:pPr algn="ctr"/>
            <a:r>
              <a:rPr lang="tr-TR" sz="1800" b="1" i="0" u="none" strike="noStrike" baseline="0" dirty="0">
                <a:latin typeface="Arial-BoldMT"/>
              </a:rPr>
              <a:t>(Sadece Bando Astsubay Meslek Yüksekokuluna Başvuran Adaylar için)</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585323"/>
          </a:xfrm>
          <a:prstGeom prst="rect">
            <a:avLst/>
          </a:prstGeom>
          <a:noFill/>
        </p:spPr>
        <p:txBody>
          <a:bodyPr wrap="square">
            <a:spAutoFit/>
          </a:bodyPr>
          <a:lstStyle/>
          <a:p>
            <a:pPr algn="l"/>
            <a:r>
              <a:rPr lang="tr-TR" sz="1800" b="0" i="0" u="none" strike="noStrike" baseline="0" dirty="0">
                <a:latin typeface="ArialMT"/>
              </a:rPr>
              <a:t>-</a:t>
            </a:r>
            <a:r>
              <a:rPr lang="tr-TR" sz="1800" b="0" i="0" u="none" strike="noStrike" baseline="0" dirty="0">
                <a:latin typeface="Arial" panose="020B0604020202020204" pitchFamily="34" charset="0"/>
              </a:rPr>
              <a:t>Bando </a:t>
            </a:r>
            <a:r>
              <a:rPr lang="tr-TR" sz="1800" b="0" i="0" u="none" strike="noStrike" baseline="0" dirty="0">
                <a:latin typeface="ArialMT"/>
              </a:rPr>
              <a:t>Astsubay Meslek Yüksekokuluna başvuran adaylar mülakat aşamasını müteakip Müzik</a:t>
            </a:r>
          </a:p>
          <a:p>
            <a:pPr algn="l"/>
            <a:r>
              <a:rPr lang="tr-TR" sz="1800" b="0" i="0" u="none" strike="noStrike" baseline="0" dirty="0">
                <a:latin typeface="ArialMT"/>
              </a:rPr>
              <a:t>Yeteneği ve Müzik Bilgisi Seviye Tespit Sınavına alınırlar.</a:t>
            </a:r>
          </a:p>
          <a:p>
            <a:pPr algn="l"/>
            <a:endParaRPr lang="tr-TR" sz="1800" b="0" i="0" u="none" strike="noStrike" baseline="0" dirty="0">
              <a:latin typeface="ArialMT"/>
            </a:endParaRPr>
          </a:p>
          <a:p>
            <a:pPr algn="l"/>
            <a:r>
              <a:rPr lang="tr-TR" sz="1800" b="0" i="0" u="none" strike="noStrike" baseline="0" dirty="0">
                <a:latin typeface="ArialMT"/>
              </a:rPr>
              <a:t>-Müzik Yeteneği ve Müzik Bilgisi Seviye Tespit Sınavı, Teori ve Çalgı Performansı olmak üzere iki ana</a:t>
            </a:r>
          </a:p>
          <a:p>
            <a:pPr algn="l"/>
            <a:r>
              <a:rPr lang="tr-TR" sz="1800" b="0" i="0" u="none" strike="noStrike" baseline="0" dirty="0">
                <a:latin typeface="ArialMT"/>
              </a:rPr>
              <a:t>bölümden oluşur.</a:t>
            </a:r>
          </a:p>
          <a:p>
            <a:pPr algn="l"/>
            <a:endParaRPr lang="tr-TR" b="1" dirty="0">
              <a:latin typeface="Arial" panose="020B0604020202020204" pitchFamily="34" charset="0"/>
            </a:endParaRPr>
          </a:p>
          <a:p>
            <a:pPr algn="l"/>
            <a:r>
              <a:rPr lang="tr-TR" sz="1800" b="0" i="0" u="none" strike="noStrike" baseline="0" dirty="0">
                <a:latin typeface="ArialMT"/>
              </a:rPr>
              <a:t>-100 tam puan üzerinden en az 60 puan alan adaylar, ilan edilen kontenjan çerçevesinde sıralanarak Yetenek Sınavında başarılı olmuş sayılırlar. Yetenek Sınavından 60 puanın altında not alan adaylar başarısız sayılır.</a:t>
            </a:r>
            <a:endParaRPr lang="tr-TR" sz="2800" dirty="0"/>
          </a:p>
        </p:txBody>
      </p:sp>
    </p:spTree>
    <p:extLst>
      <p:ext uri="{BB962C8B-B14F-4D97-AF65-F5344CB8AC3E}">
        <p14:creationId xmlns:p14="http://schemas.microsoft.com/office/powerpoint/2010/main" val="325830033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744894" y="2889315"/>
            <a:ext cx="10515600" cy="4351338"/>
          </a:xfrm>
        </p:spPr>
        <p:txBody>
          <a:bodyPr/>
          <a:lstStyle/>
          <a:p>
            <a:pPr>
              <a:lnSpc>
                <a:spcPct val="150000"/>
              </a:lnSpc>
            </a:pPr>
            <a:r>
              <a:rPr lang="tr-TR" dirty="0"/>
              <a:t>Milli Savunma Bakanlığınca </a:t>
            </a:r>
            <a:r>
              <a:rPr lang="tr-TR" dirty="0">
                <a:solidFill>
                  <a:srgbClr val="FF0000"/>
                </a:solidFill>
              </a:rPr>
              <a:t>2’nci Seçim Aşamalarına </a:t>
            </a:r>
            <a:r>
              <a:rPr lang="tr-TR" dirty="0"/>
              <a:t>çağrılacak askeri öğrenci adaylarını tespit etmek amacıyla, ÖSYM tarafından Milli Savunma Üniversitesi Askeri Öğrenci Aday Belirleme Sınavı  yapılacaktır. </a:t>
            </a: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363894" y="2079845"/>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ASKERİ ÖĞRENCİ ADAY BELİRLEME SINAVI</a:t>
            </a:r>
          </a:p>
        </p:txBody>
      </p:sp>
    </p:spTree>
    <p:extLst>
      <p:ext uri="{BB962C8B-B14F-4D97-AF65-F5344CB8AC3E}">
        <p14:creationId xmlns:p14="http://schemas.microsoft.com/office/powerpoint/2010/main" val="872595493"/>
      </p:ext>
    </p:extLst>
  </p:cSld>
  <p:clrMapOvr>
    <a:masterClrMapping/>
  </p:clrMapOvr>
  <p:transition spd="slow">
    <p:wheel spokes="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8) </a:t>
            </a:r>
            <a:r>
              <a:rPr lang="tr-TR" sz="5400" i="0" u="none" strike="noStrike" baseline="0" dirty="0">
                <a:solidFill>
                  <a:schemeClr val="tx1"/>
                </a:solidFill>
                <a:latin typeface="Arial-BoldMT"/>
              </a:rPr>
              <a:t>Sağlık Muayenesi</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031325"/>
          </a:xfrm>
          <a:prstGeom prst="rect">
            <a:avLst/>
          </a:prstGeom>
          <a:noFill/>
        </p:spPr>
        <p:txBody>
          <a:bodyPr wrap="square">
            <a:spAutoFit/>
          </a:bodyPr>
          <a:lstStyle/>
          <a:p>
            <a:pPr algn="l"/>
            <a:r>
              <a:rPr lang="tr-TR" sz="1800" b="0" i="0" u="none" strike="noStrike" baseline="0" dirty="0">
                <a:latin typeface="ArialMT"/>
              </a:rPr>
              <a:t>-Mülakatta başarılı olan adaylar sınav merkezi tarafından, belirlenmiş hastanelere </a:t>
            </a:r>
            <a:r>
              <a:rPr lang="tr-TR" sz="1800" b="1" i="0" u="none" strike="noStrike" baseline="0" dirty="0">
                <a:latin typeface="Arial-BoldMT"/>
              </a:rPr>
              <a:t>“Türk Silahlı Kuvvetleri, Jandarma Genel Komutanlığı ve Sahil Güvenlik Komutanlığı Sağlık Yeteneği </a:t>
            </a:r>
            <a:r>
              <a:rPr lang="tr-TR" sz="1800" b="1" i="0" u="none" strike="noStrike" baseline="0" dirty="0" err="1">
                <a:latin typeface="Arial-BoldMT"/>
              </a:rPr>
              <a:t>Yönetmeliği”</a:t>
            </a:r>
            <a:r>
              <a:rPr lang="tr-TR" sz="1800" b="0" i="0" u="none" strike="noStrike" baseline="0" dirty="0" err="1">
                <a:latin typeface="ArialMT"/>
              </a:rPr>
              <a:t>ne</a:t>
            </a:r>
            <a:r>
              <a:rPr lang="tr-TR" sz="1800" b="0" i="0" u="none" strike="noStrike" baseline="0" dirty="0">
                <a:latin typeface="ArialMT"/>
              </a:rPr>
              <a:t> uygun şekilde</a:t>
            </a:r>
            <a:r>
              <a:rPr lang="tr-TR" sz="1800" b="1" i="0" u="none" strike="noStrike" baseline="0" dirty="0">
                <a:latin typeface="Arial" panose="020B0604020202020204" pitchFamily="34" charset="0"/>
              </a:rPr>
              <a:t>, </a:t>
            </a:r>
            <a:r>
              <a:rPr lang="tr-TR" sz="1800" b="1" i="0" u="none" strike="noStrike" baseline="0" dirty="0">
                <a:latin typeface="Arial-BoldMT"/>
              </a:rPr>
              <a:t>“Askerî Öğrenci Olur” </a:t>
            </a:r>
            <a:r>
              <a:rPr lang="tr-TR" sz="1800" b="0" i="0" u="none" strike="noStrike" baseline="0" dirty="0">
                <a:latin typeface="ArialMT"/>
              </a:rPr>
              <a:t>kararlı sağlık kurulu raporu almak amacıyla, sevk </a:t>
            </a:r>
            <a:r>
              <a:rPr lang="tr-TR" sz="1800" b="0" i="0" u="none" strike="noStrike" baseline="0" dirty="0">
                <a:latin typeface="Arial" panose="020B0604020202020204" pitchFamily="34" charset="0"/>
              </a:rPr>
              <a:t>edilir.</a:t>
            </a:r>
          </a:p>
          <a:p>
            <a:pPr algn="l"/>
            <a:endParaRPr lang="tr-TR" dirty="0">
              <a:latin typeface="Arial" panose="020B0604020202020204" pitchFamily="34" charset="0"/>
            </a:endParaRPr>
          </a:p>
          <a:p>
            <a:pPr algn="l"/>
            <a:r>
              <a:rPr lang="tr-TR" sz="1800" b="0" i="0" u="none" strike="noStrike" baseline="0" dirty="0">
                <a:latin typeface="ArialMT"/>
              </a:rPr>
              <a:t>-Hava Harp Okuluna müracaat eden adaylar </a:t>
            </a:r>
            <a:r>
              <a:rPr lang="tr-TR" sz="1800" b="1" i="0" u="none" strike="noStrike" baseline="0" dirty="0">
                <a:latin typeface="Arial-BoldMT"/>
              </a:rPr>
              <a:t>“Askeri öğrenci olur, Kategor</a:t>
            </a:r>
            <a:r>
              <a:rPr lang="tr-TR" sz="1800" b="1" i="0" u="none" strike="noStrike" baseline="0" dirty="0">
                <a:latin typeface="Arial" panose="020B0604020202020204" pitchFamily="34" charset="0"/>
              </a:rPr>
              <a:t>i-1 </a:t>
            </a:r>
            <a:r>
              <a:rPr lang="tr-TR" sz="1800" b="1" i="0" u="none" strike="noStrike" baseline="0" dirty="0">
                <a:latin typeface="Arial-BoldMT"/>
              </a:rPr>
              <a:t>hava aracında uçucu yetiştirilmeye elverişlidir.” </a:t>
            </a:r>
            <a:r>
              <a:rPr lang="tr-TR" sz="1800" b="0" i="0" u="none" strike="noStrike" baseline="0" dirty="0">
                <a:latin typeface="ArialMT"/>
              </a:rPr>
              <a:t>sağlık raporunu almak üzere sevk edilir.</a:t>
            </a:r>
            <a:endParaRPr lang="tr-TR" sz="2800" dirty="0"/>
          </a:p>
        </p:txBody>
      </p:sp>
    </p:spTree>
    <p:extLst>
      <p:ext uri="{BB962C8B-B14F-4D97-AF65-F5344CB8AC3E}">
        <p14:creationId xmlns:p14="http://schemas.microsoft.com/office/powerpoint/2010/main" val="10346236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4400" b="1" i="0" u="none" strike="noStrike" baseline="0" dirty="0">
                <a:solidFill>
                  <a:schemeClr val="tx1"/>
                </a:solidFill>
                <a:latin typeface="Arial-BoldMT"/>
              </a:rPr>
              <a:t>Öğrenci Seçme Uçuşu (ÖSU):</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308324"/>
          </a:xfrm>
          <a:prstGeom prst="rect">
            <a:avLst/>
          </a:prstGeom>
          <a:noFill/>
        </p:spPr>
        <p:txBody>
          <a:bodyPr wrap="square">
            <a:spAutoFit/>
          </a:bodyPr>
          <a:lstStyle/>
          <a:p>
            <a:pPr algn="l"/>
            <a:r>
              <a:rPr lang="tr-TR" sz="2400" b="0" i="0" u="none" strike="noStrike" baseline="0" dirty="0">
                <a:latin typeface="ArialMT"/>
              </a:rPr>
              <a:t>-ÖSU; Hava Harp Okulu adayı olarak 2’nci Seçim Aşamaları’ </a:t>
            </a:r>
            <a:r>
              <a:rPr lang="tr-TR" sz="2400" b="0" i="0" u="none" strike="noStrike" baseline="0" dirty="0" err="1">
                <a:latin typeface="ArialMT"/>
              </a:rPr>
              <a:t>na</a:t>
            </a:r>
            <a:r>
              <a:rPr lang="tr-TR" sz="2400" b="0" i="0" u="none" strike="noStrike" baseline="0" dirty="0">
                <a:latin typeface="ArialMT"/>
              </a:rPr>
              <a:t> çağrılan ve “Askeri öğrenci olur, Kategori</a:t>
            </a:r>
            <a:r>
              <a:rPr lang="tr-TR" sz="2400" b="0" i="0" u="none" strike="noStrike" baseline="0" dirty="0">
                <a:latin typeface="Arial" panose="020B0604020202020204" pitchFamily="34" charset="0"/>
              </a:rPr>
              <a:t>-</a:t>
            </a:r>
            <a:r>
              <a:rPr lang="tr-TR" sz="2400" b="0" i="0" u="none" strike="noStrike" baseline="0" dirty="0">
                <a:latin typeface="ArialMT"/>
              </a:rPr>
              <a:t>1 hava aracında uçucu yetiştirilmeye elverişlidir” sağlık raporu alanlardan ÖSU Kontenjanına girenler için uygulanacaktır. ÖSU Kontenjanında yer alacak adaylar 202</a:t>
            </a:r>
            <a:r>
              <a:rPr lang="tr-TR" sz="2400" b="0" i="0" u="none" strike="noStrike" baseline="0" dirty="0">
                <a:latin typeface="Arial" panose="020B0604020202020204" pitchFamily="34" charset="0"/>
              </a:rPr>
              <a:t>1-</a:t>
            </a:r>
            <a:r>
              <a:rPr lang="tr-TR" sz="2400" b="0" i="0" u="none" strike="noStrike" baseline="0" dirty="0">
                <a:latin typeface="ArialMT"/>
              </a:rPr>
              <a:t>MSÜ Sayısal puanı (100’lük sisteme dönüştürülerek), Fiziki Yeterlilik Testi ve Mülakat notları esas alınarak uygulanacak değerlendirmeye göre belirlenecektir.</a:t>
            </a:r>
            <a:endParaRPr lang="tr-TR" sz="3600" dirty="0"/>
          </a:p>
        </p:txBody>
      </p:sp>
    </p:spTree>
    <p:extLst>
      <p:ext uri="{BB962C8B-B14F-4D97-AF65-F5344CB8AC3E}">
        <p14:creationId xmlns:p14="http://schemas.microsoft.com/office/powerpoint/2010/main" val="7942247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01053" y="3272589"/>
            <a:ext cx="11293643" cy="3406505"/>
            <a:chOff x="1686400" y="1903520"/>
            <a:chExt cx="1195754" cy="1195755"/>
          </a:xfrm>
        </p:grpSpPr>
        <p:sp>
          <p:nvSpPr>
            <p:cNvPr id="33" name="Rounded Rectangle 32"/>
            <p:cNvSpPr/>
            <p:nvPr/>
          </p:nvSpPr>
          <p:spPr>
            <a:xfrm>
              <a:off x="1686400" y="1903520"/>
              <a:ext cx="1195754" cy="1195755"/>
            </a:xfrm>
            <a:prstGeom prst="roundRect">
              <a:avLst/>
            </a:prstGeom>
            <a:ln w="98425" cmpd="thinThick"/>
          </p:spPr>
          <p:style>
            <a:lnRef idx="2">
              <a:schemeClr val="accent2"/>
            </a:lnRef>
            <a:fillRef idx="1">
              <a:schemeClr val="lt1"/>
            </a:fillRef>
            <a:effectRef idx="0">
              <a:schemeClr val="accent2"/>
            </a:effectRef>
            <a:fontRef idx="minor">
              <a:schemeClr val="dk1"/>
            </a:fontRef>
          </p:style>
          <p:txBody>
            <a:bodyPr rtlCol="0" anchor="ctr"/>
            <a:lstStyle/>
            <a:p>
              <a:pPr algn="ctr"/>
              <a:endParaRPr lang="id-ID" sz="1350" dirty="0">
                <a:ln w="76200">
                  <a:solidFill>
                    <a:schemeClr val="tx1"/>
                  </a:solidFill>
                </a:ln>
              </a:endParaRPr>
            </a:p>
          </p:txBody>
        </p:sp>
        <p:sp>
          <p:nvSpPr>
            <p:cNvPr id="30" name="TextBox 29"/>
            <p:cNvSpPr txBox="1"/>
            <p:nvPr/>
          </p:nvSpPr>
          <p:spPr>
            <a:xfrm>
              <a:off x="1702242" y="1979149"/>
              <a:ext cx="1179912" cy="353482"/>
            </a:xfrm>
            <a:prstGeom prst="rect">
              <a:avLst/>
            </a:prstGeom>
            <a:noFill/>
          </p:spPr>
          <p:txBody>
            <a:bodyPr wrap="square" rtlCol="0">
              <a:spAutoFit/>
            </a:bodyPr>
            <a:lstStyle/>
            <a:p>
              <a:endParaRPr lang="id-ID" sz="4400" b="1" dirty="0">
                <a:solidFill>
                  <a:schemeClr val="bg1"/>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AŞAMALARI</a:t>
            </a:r>
            <a:endParaRPr lang="id-ID" dirty="0"/>
          </a:p>
        </p:txBody>
      </p:sp>
      <p:sp>
        <p:nvSpPr>
          <p:cNvPr id="35" name="Ok: Köşeli Çift Ayraç 34">
            <a:extLst>
              <a:ext uri="{FF2B5EF4-FFF2-40B4-BE49-F238E27FC236}">
                <a16:creationId xmlns:a16="http://schemas.microsoft.com/office/drawing/2014/main" id="{E83B2881-82C0-4208-9926-B05FF67F66DE}"/>
              </a:ext>
            </a:extLst>
          </p:cNvPr>
          <p:cNvSpPr/>
          <p:nvPr/>
        </p:nvSpPr>
        <p:spPr>
          <a:xfrm rot="5400000">
            <a:off x="5239752" y="2342167"/>
            <a:ext cx="802106" cy="814137"/>
          </a:xfrm>
          <a:prstGeom prst="chevr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dirty="0">
              <a:solidFill>
                <a:schemeClr val="tx1"/>
              </a:solidFill>
            </a:endParaRPr>
          </a:p>
        </p:txBody>
      </p:sp>
      <p:sp>
        <p:nvSpPr>
          <p:cNvPr id="6" name="Metin kutusu 5">
            <a:extLst>
              <a:ext uri="{FF2B5EF4-FFF2-40B4-BE49-F238E27FC236}">
                <a16:creationId xmlns:a16="http://schemas.microsoft.com/office/drawing/2014/main" id="{F2B4DCB8-3A8E-48EB-B835-E917252BB6EE}"/>
              </a:ext>
            </a:extLst>
          </p:cNvPr>
          <p:cNvSpPr txBox="1"/>
          <p:nvPr/>
        </p:nvSpPr>
        <p:spPr>
          <a:xfrm>
            <a:off x="1108235" y="1040126"/>
            <a:ext cx="961591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tr-TR" sz="5400" dirty="0">
                <a:ln w="0"/>
                <a:solidFill>
                  <a:schemeClr val="tx1"/>
                </a:solidFill>
                <a:effectLst>
                  <a:outerShdw blurRad="38100" dist="19050" dir="2700000" algn="tl" rotWithShape="0">
                    <a:schemeClr val="dk1">
                      <a:alpha val="40000"/>
                    </a:schemeClr>
                  </a:outerShdw>
                </a:effectLst>
              </a:rPr>
              <a:t>9) </a:t>
            </a:r>
            <a:r>
              <a:rPr lang="tr-TR" sz="3200" b="1" i="0" u="none" strike="noStrike" baseline="0" dirty="0">
                <a:solidFill>
                  <a:schemeClr val="tx1"/>
                </a:solidFill>
                <a:latin typeface="Arial-BoldMT"/>
              </a:rPr>
              <a:t>Arşiv Araştırması ve Güvenlik Soruşturması</a:t>
            </a:r>
            <a:endParaRPr lang="tr-TR" sz="5400" dirty="0">
              <a:ln w="0"/>
              <a:solidFill>
                <a:schemeClr val="tx1"/>
              </a:solidFill>
              <a:effectLst>
                <a:outerShdw blurRad="38100" dist="19050" dir="2700000" algn="tl" rotWithShape="0">
                  <a:schemeClr val="dk1">
                    <a:alpha val="40000"/>
                  </a:schemeClr>
                </a:outerShdw>
              </a:effectLst>
            </a:endParaRPr>
          </a:p>
        </p:txBody>
      </p:sp>
      <p:sp>
        <p:nvSpPr>
          <p:cNvPr id="10" name="Metin kutusu 9">
            <a:extLst>
              <a:ext uri="{FF2B5EF4-FFF2-40B4-BE49-F238E27FC236}">
                <a16:creationId xmlns:a16="http://schemas.microsoft.com/office/drawing/2014/main" id="{5E3095CE-5A37-4BA5-8FCC-7059A604A63F}"/>
              </a:ext>
            </a:extLst>
          </p:cNvPr>
          <p:cNvSpPr txBox="1"/>
          <p:nvPr/>
        </p:nvSpPr>
        <p:spPr>
          <a:xfrm>
            <a:off x="721896" y="3518643"/>
            <a:ext cx="10972800" cy="2062103"/>
          </a:xfrm>
          <a:prstGeom prst="rect">
            <a:avLst/>
          </a:prstGeom>
          <a:noFill/>
        </p:spPr>
        <p:txBody>
          <a:bodyPr wrap="square">
            <a:spAutoFit/>
          </a:bodyPr>
          <a:lstStyle/>
          <a:p>
            <a:pPr algn="l"/>
            <a:r>
              <a:rPr lang="tr-TR" sz="3200" b="0" i="0" u="none" strike="noStrike" baseline="0" dirty="0">
                <a:latin typeface="ArialMT"/>
              </a:rPr>
              <a:t>Milli Savunma Üniversitesine bağlı Harp Okulları ve Astsubay Meslek Yüksek Okullarında askeri öğrenci olmak üzere başvuru yapan adaylar hakkında arşiv araştırması ve güvenlik soruşturması yapılır.</a:t>
            </a:r>
            <a:endParaRPr lang="tr-TR" sz="5400" dirty="0"/>
          </a:p>
        </p:txBody>
      </p:sp>
    </p:spTree>
    <p:extLst>
      <p:ext uri="{BB962C8B-B14F-4D97-AF65-F5344CB8AC3E}">
        <p14:creationId xmlns:p14="http://schemas.microsoft.com/office/powerpoint/2010/main" val="53225472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pic>
        <p:nvPicPr>
          <p:cNvPr id="3" name="Resim 2">
            <a:extLst>
              <a:ext uri="{FF2B5EF4-FFF2-40B4-BE49-F238E27FC236}">
                <a16:creationId xmlns:a16="http://schemas.microsoft.com/office/drawing/2014/main" id="{EC9791B2-F63E-44F0-A3F7-B946C0A17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491" y="773397"/>
            <a:ext cx="6913982" cy="6084603"/>
          </a:xfrm>
          <a:prstGeom prst="rect">
            <a:avLst/>
          </a:prstGeom>
        </p:spPr>
      </p:pic>
      <p:sp>
        <p:nvSpPr>
          <p:cNvPr id="4" name="Oval 3">
            <a:extLst>
              <a:ext uri="{FF2B5EF4-FFF2-40B4-BE49-F238E27FC236}">
                <a16:creationId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id="{064E42BC-3F12-45AB-B4F4-79972CECE6B7}"/>
              </a:ext>
            </a:extLst>
          </p:cNvPr>
          <p:cNvSpPr/>
          <p:nvPr/>
        </p:nvSpPr>
        <p:spPr>
          <a:xfrm>
            <a:off x="1068355" y="2126857"/>
            <a:ext cx="3158412" cy="31449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ERKEK ADAYLAR </a:t>
            </a:r>
          </a:p>
          <a:p>
            <a:pPr algn="ctr"/>
            <a:r>
              <a:rPr lang="tr-TR" sz="3200" dirty="0"/>
              <a:t>İÇİN</a:t>
            </a:r>
          </a:p>
        </p:txBody>
      </p:sp>
    </p:spTree>
    <p:extLst>
      <p:ext uri="{BB962C8B-B14F-4D97-AF65-F5344CB8AC3E}">
        <p14:creationId xmlns:p14="http://schemas.microsoft.com/office/powerpoint/2010/main" val="3222805424"/>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sz="3200" b="1" i="0" u="none" strike="noStrike" baseline="0" dirty="0">
                <a:latin typeface="TimesNewRomanPS-BoldMT"/>
              </a:rPr>
              <a:t>FİZİKİ YETERLİLİK TESTİ TABLOSU</a:t>
            </a:r>
            <a:endParaRPr lang="id-ID" sz="6600" dirty="0"/>
          </a:p>
        </p:txBody>
      </p:sp>
      <p:sp>
        <p:nvSpPr>
          <p:cNvPr id="4" name="Oval 3">
            <a:extLst>
              <a:ext uri="{FF2B5EF4-FFF2-40B4-BE49-F238E27FC236}">
                <a16:creationId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id="{064E42BC-3F12-45AB-B4F4-79972CECE6B7}"/>
              </a:ext>
            </a:extLst>
          </p:cNvPr>
          <p:cNvSpPr/>
          <p:nvPr/>
        </p:nvSpPr>
        <p:spPr>
          <a:xfrm>
            <a:off x="1068355" y="2126857"/>
            <a:ext cx="3158412" cy="3144939"/>
          </a:xfrm>
          <a:prstGeom prst="ellipse">
            <a:avLst/>
          </a:prstGeom>
          <a:solidFill>
            <a:srgbClr val="EA6C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KADIN ADAYLAR </a:t>
            </a:r>
          </a:p>
          <a:p>
            <a:pPr algn="ctr"/>
            <a:r>
              <a:rPr lang="tr-TR" sz="3200" dirty="0"/>
              <a:t>İÇİN</a:t>
            </a:r>
          </a:p>
        </p:txBody>
      </p:sp>
      <p:pic>
        <p:nvPicPr>
          <p:cNvPr id="5" name="Resim 4">
            <a:extLst>
              <a:ext uri="{FF2B5EF4-FFF2-40B4-BE49-F238E27FC236}">
                <a16:creationId xmlns:a16="http://schemas.microsoft.com/office/drawing/2014/main" id="{6E79FDD7-F765-4A17-B349-1A87F19C1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0059" y="862636"/>
            <a:ext cx="6459426" cy="5897880"/>
          </a:xfrm>
          <a:prstGeom prst="rect">
            <a:avLst/>
          </a:prstGeom>
        </p:spPr>
      </p:pic>
    </p:spTree>
    <p:extLst>
      <p:ext uri="{BB962C8B-B14F-4D97-AF65-F5344CB8AC3E}">
        <p14:creationId xmlns:p14="http://schemas.microsoft.com/office/powerpoint/2010/main" val="236452249"/>
      </p:ext>
    </p:extLst>
  </p:cSld>
  <p:clrMapOvr>
    <a:masterClrMapping/>
  </p:clrMapOvr>
  <p:transition spd="slow">
    <p:wheel spokes="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itle 1">
            <a:extLst>
              <a:ext uri="{FF2B5EF4-FFF2-40B4-BE49-F238E27FC236}">
                <a16:creationId xmlns:a16="http://schemas.microsoft.com/office/drawing/2014/main" id="{1825C362-1E47-4F45-BD8D-29E7D75C40DF}"/>
              </a:ext>
            </a:extLst>
          </p:cNvPr>
          <p:cNvSpPr txBox="1">
            <a:spLocks/>
          </p:cNvSpPr>
          <p:nvPr/>
        </p:nvSpPr>
        <p:spPr>
          <a:xfrm>
            <a:off x="0"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tr-TR" sz="2400" b="1" i="0" u="none" strike="noStrike" baseline="0" dirty="0">
                <a:latin typeface="TimesNewRomanPS-BoldMT"/>
              </a:rPr>
              <a:t>BOY VE AĞIRLIK SINIRLARI TABLOSU</a:t>
            </a:r>
            <a:endParaRPr lang="id-ID" sz="8000" dirty="0"/>
          </a:p>
        </p:txBody>
      </p:sp>
      <p:sp>
        <p:nvSpPr>
          <p:cNvPr id="4" name="Oval 3">
            <a:extLst>
              <a:ext uri="{FF2B5EF4-FFF2-40B4-BE49-F238E27FC236}">
                <a16:creationId xmlns:a16="http://schemas.microsoft.com/office/drawing/2014/main" id="{BABC8E8B-64A5-45C9-A405-2E29C35FDAF4}"/>
              </a:ext>
            </a:extLst>
          </p:cNvPr>
          <p:cNvSpPr/>
          <p:nvPr/>
        </p:nvSpPr>
        <p:spPr>
          <a:xfrm>
            <a:off x="783772" y="1828799"/>
            <a:ext cx="3769568" cy="378822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dirty="0"/>
          </a:p>
        </p:txBody>
      </p:sp>
      <p:sp>
        <p:nvSpPr>
          <p:cNvPr id="12" name="Oval 11">
            <a:extLst>
              <a:ext uri="{FF2B5EF4-FFF2-40B4-BE49-F238E27FC236}">
                <a16:creationId xmlns:a16="http://schemas.microsoft.com/office/drawing/2014/main" id="{064E42BC-3F12-45AB-B4F4-79972CECE6B7}"/>
              </a:ext>
            </a:extLst>
          </p:cNvPr>
          <p:cNvSpPr/>
          <p:nvPr/>
        </p:nvSpPr>
        <p:spPr>
          <a:xfrm>
            <a:off x="1089350" y="2150443"/>
            <a:ext cx="3158412" cy="3144939"/>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tr-TR" sz="3600" b="1" i="0" u="none" strike="noStrike" baseline="0" dirty="0">
                <a:latin typeface="TimesNewRomanPS-BoldMT"/>
              </a:rPr>
              <a:t>BOY VE AĞIRLIK </a:t>
            </a:r>
            <a:r>
              <a:rPr lang="tr-TR" sz="1800" b="1" i="0" u="none" strike="noStrike" baseline="0" dirty="0">
                <a:latin typeface="TimesNewRomanPS-BoldMT"/>
              </a:rPr>
              <a:t>SINIRLARI TABLOSU</a:t>
            </a:r>
            <a:endParaRPr lang="tr-TR" sz="3200" dirty="0"/>
          </a:p>
        </p:txBody>
      </p:sp>
      <p:pic>
        <p:nvPicPr>
          <p:cNvPr id="7" name="Resim 6">
            <a:extLst>
              <a:ext uri="{FF2B5EF4-FFF2-40B4-BE49-F238E27FC236}">
                <a16:creationId xmlns:a16="http://schemas.microsoft.com/office/drawing/2014/main" id="{82361AD6-2FF2-4FCF-8F89-D06A22AD2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2406" y="-43183"/>
            <a:ext cx="5499671" cy="6858000"/>
          </a:xfrm>
          <a:prstGeom prst="rect">
            <a:avLst/>
          </a:prstGeom>
        </p:spPr>
      </p:pic>
    </p:spTree>
    <p:extLst>
      <p:ext uri="{BB962C8B-B14F-4D97-AF65-F5344CB8AC3E}">
        <p14:creationId xmlns:p14="http://schemas.microsoft.com/office/powerpoint/2010/main" val="782209381"/>
      </p:ext>
    </p:extLst>
  </p:cSld>
  <p:clrMapOvr>
    <a:masterClrMapping/>
  </p:clrMapOvr>
  <p:transition spd="slow">
    <p:wheel spokes="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2. SEÇİM AŞAMASI</a:t>
            </a:r>
            <a:endParaRPr lang="id-ID" dirty="0"/>
          </a:p>
        </p:txBody>
      </p:sp>
      <p:sp>
        <p:nvSpPr>
          <p:cNvPr id="6" name="Metin kutusu 5">
            <a:extLst>
              <a:ext uri="{FF2B5EF4-FFF2-40B4-BE49-F238E27FC236}">
                <a16:creationId xmlns:a16="http://schemas.microsoft.com/office/drawing/2014/main" id="{CA13EFB0-1298-4B78-BCA4-7C96725812DE}"/>
              </a:ext>
            </a:extLst>
          </p:cNvPr>
          <p:cNvSpPr txBox="1"/>
          <p:nvPr/>
        </p:nvSpPr>
        <p:spPr>
          <a:xfrm>
            <a:off x="2272685" y="1291020"/>
            <a:ext cx="9154576" cy="4613571"/>
          </a:xfrm>
          <a:prstGeom prst="rect">
            <a:avLst/>
          </a:prstGeom>
          <a:noFill/>
        </p:spPr>
        <p:txBody>
          <a:bodyPr wrap="square">
            <a:spAutoFit/>
          </a:bodyPr>
          <a:lstStyle/>
          <a:p>
            <a:pPr algn="ctr">
              <a:lnSpc>
                <a:spcPct val="150000"/>
              </a:lnSpc>
            </a:pPr>
            <a:r>
              <a:rPr lang="tr-TR" sz="4000" dirty="0"/>
              <a:t>Harp Okulu/Astsubay MYO seçim aşamalarına katılarak, bu aşamaların herhangi birinden ayrılmak/elenmek,</a:t>
            </a:r>
          </a:p>
          <a:p>
            <a:pPr algn="ctr">
              <a:lnSpc>
                <a:spcPct val="150000"/>
              </a:lnSpc>
            </a:pPr>
            <a:r>
              <a:rPr lang="tr-TR" sz="4000" dirty="0"/>
              <a:t> </a:t>
            </a:r>
            <a:r>
              <a:rPr lang="tr-TR" sz="4000" b="1" dirty="0">
                <a:solidFill>
                  <a:srgbClr val="C00000"/>
                </a:solidFill>
              </a:rPr>
              <a:t>diğer yükseköğretim kurumlarına kayıt yaptırmaya </a:t>
            </a:r>
            <a:r>
              <a:rPr lang="tr-TR" sz="4000" dirty="0"/>
              <a:t>engel oluşturmayacaktır.</a:t>
            </a:r>
            <a:endParaRPr lang="tr-TR" sz="4000" dirty="0">
              <a:ln w="0"/>
              <a:solidFill>
                <a:schemeClr val="accent1"/>
              </a:solidFill>
            </a:endParaRPr>
          </a:p>
        </p:txBody>
      </p:sp>
      <p:sp>
        <p:nvSpPr>
          <p:cNvPr id="3" name="Patlama: 8 Nokta 2">
            <a:extLst>
              <a:ext uri="{FF2B5EF4-FFF2-40B4-BE49-F238E27FC236}">
                <a16:creationId xmlns:a16="http://schemas.microsoft.com/office/drawing/2014/main" id="{C540F008-0576-4E04-A1B5-1DC4510FB7BF}"/>
              </a:ext>
            </a:extLst>
          </p:cNvPr>
          <p:cNvSpPr/>
          <p:nvPr/>
        </p:nvSpPr>
        <p:spPr>
          <a:xfrm>
            <a:off x="329734" y="953409"/>
            <a:ext cx="2254928" cy="2475591"/>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a:ln w="0"/>
                <a:solidFill>
                  <a:schemeClr val="tx1"/>
                </a:solidFill>
                <a:effectLst>
                  <a:outerShdw blurRad="38100" dist="19050" dir="2700000" algn="tl" rotWithShape="0">
                    <a:schemeClr val="dk1">
                      <a:alpha val="40000"/>
                    </a:schemeClr>
                  </a:outerShdw>
                </a:effectLst>
              </a:rPr>
              <a:t>DİKKAT</a:t>
            </a:r>
          </a:p>
        </p:txBody>
      </p:sp>
    </p:spTree>
    <p:extLst>
      <p:ext uri="{BB962C8B-B14F-4D97-AF65-F5344CB8AC3E}">
        <p14:creationId xmlns:p14="http://schemas.microsoft.com/office/powerpoint/2010/main" val="2923244854"/>
      </p:ext>
    </p:extLst>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1241079" y="2466797"/>
            <a:ext cx="9335903" cy="604143"/>
            <a:chOff x="1664677" y="2004572"/>
            <a:chExt cx="1195754" cy="1226048"/>
          </a:xfrm>
        </p:grpSpPr>
        <p:grpSp>
          <p:nvGrpSpPr>
            <p:cNvPr id="28" name="Group 27"/>
            <p:cNvGrpSpPr/>
            <p:nvPr/>
          </p:nvGrpSpPr>
          <p:grpSpPr>
            <a:xfrm>
              <a:off x="1664677" y="2019719"/>
              <a:ext cx="1195754" cy="1210901"/>
              <a:chOff x="1664677" y="2019719"/>
              <a:chExt cx="1195754" cy="1210901"/>
            </a:xfrm>
          </p:grpSpPr>
          <p:sp>
            <p:nvSpPr>
              <p:cNvPr id="33" name="Rounded Rectangle 32"/>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34" name="Rounded Rectangle 33"/>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30" name="TextBox 29"/>
            <p:cNvSpPr txBox="1"/>
            <p:nvPr/>
          </p:nvSpPr>
          <p:spPr>
            <a:xfrm>
              <a:off x="1947991" y="2004572"/>
              <a:ext cx="585746" cy="1061824"/>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Sonuçların Öğrenmek İçin</a:t>
              </a:r>
              <a:endParaRPr lang="id-ID" sz="2800" b="1" dirty="0">
                <a:solidFill>
                  <a:schemeClr val="bg1"/>
                </a:solidFill>
                <a:latin typeface="+mj-lt"/>
              </a:endParaRPr>
            </a:p>
          </p:txBody>
        </p:sp>
      </p:grpSp>
      <p:grpSp>
        <p:nvGrpSpPr>
          <p:cNvPr id="75" name="Group 74"/>
          <p:cNvGrpSpPr/>
          <p:nvPr/>
        </p:nvGrpSpPr>
        <p:grpSpPr>
          <a:xfrm>
            <a:off x="1980662" y="2993283"/>
            <a:ext cx="7856738" cy="420891"/>
            <a:chOff x="4073120" y="2055005"/>
            <a:chExt cx="4045761" cy="929354"/>
          </a:xfrm>
        </p:grpSpPr>
        <p:grpSp>
          <p:nvGrpSpPr>
            <p:cNvPr id="76" name="Group 75"/>
            <p:cNvGrpSpPr/>
            <p:nvPr/>
          </p:nvGrpSpPr>
          <p:grpSpPr>
            <a:xfrm>
              <a:off x="4073120" y="2164631"/>
              <a:ext cx="4045761" cy="819728"/>
              <a:chOff x="4073120" y="2164631"/>
              <a:chExt cx="4045761" cy="819728"/>
            </a:xfrm>
          </p:grpSpPr>
          <p:sp>
            <p:nvSpPr>
              <p:cNvPr id="78" name="Rectangle 77"/>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79" name="Rectangle 78"/>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77" name="TextBox 76"/>
            <p:cNvSpPr txBox="1"/>
            <p:nvPr/>
          </p:nvSpPr>
          <p:spPr>
            <a:xfrm>
              <a:off x="5300072" y="2055005"/>
              <a:ext cx="1826312" cy="883468"/>
            </a:xfrm>
            <a:prstGeom prst="rect">
              <a:avLst/>
            </a:prstGeom>
            <a:noFill/>
          </p:spPr>
          <p:txBody>
            <a:bodyPr wrap="square" rtlCol="0">
              <a:spAutoFit/>
            </a:bodyPr>
            <a:lstStyle/>
            <a:p>
              <a:pPr algn="ctr"/>
              <a:r>
                <a:rPr lang="tr-TR" sz="2000" dirty="0">
                  <a:hlinkClick r:id="rId2"/>
                </a:rPr>
                <a:t>https://sonuc.osym.gov.tr/</a:t>
              </a:r>
              <a:endParaRPr lang="id-ID" b="1" dirty="0">
                <a:solidFill>
                  <a:schemeClr val="tx2"/>
                </a:solidFill>
                <a:latin typeface="+mj-lt"/>
              </a:endParaRPr>
            </a:p>
          </p:txBody>
        </p:sp>
      </p:grpSp>
      <p:sp>
        <p:nvSpPr>
          <p:cNvPr id="122" name="Title 1">
            <a:extLst>
              <a:ext uri="{FF2B5EF4-FFF2-40B4-BE49-F238E27FC236}">
                <a16:creationId xmlns:a16="http://schemas.microsoft.com/office/drawing/2014/main" id="{1825C362-1E47-4F45-BD8D-29E7D75C40DF}"/>
              </a:ext>
            </a:extLst>
          </p:cNvPr>
          <p:cNvSpPr txBox="1">
            <a:spLocks/>
          </p:cNvSpPr>
          <p:nvPr/>
        </p:nvSpPr>
        <p:spPr>
          <a:xfrm>
            <a:off x="19923" y="-43183"/>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ADRESLERİNİ ZİYARET EDBİLİRSİNİZ</a:t>
            </a:r>
            <a:endParaRPr lang="id-ID" dirty="0"/>
          </a:p>
        </p:txBody>
      </p:sp>
      <p:sp>
        <p:nvSpPr>
          <p:cNvPr id="48" name="Rounded Rectangle 33">
            <a:extLst>
              <a:ext uri="{FF2B5EF4-FFF2-40B4-BE49-F238E27FC236}">
                <a16:creationId xmlns:a16="http://schemas.microsoft.com/office/drawing/2014/main" id="{2D9E1D15-966A-47E4-8C0E-D08B3CEB805F}"/>
              </a:ext>
            </a:extLst>
          </p:cNvPr>
          <p:cNvSpPr/>
          <p:nvPr/>
        </p:nvSpPr>
        <p:spPr>
          <a:xfrm>
            <a:off x="1175852" y="1214421"/>
            <a:ext cx="9335903" cy="589215"/>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sp>
        <p:nvSpPr>
          <p:cNvPr id="49" name="Rectangle 77">
            <a:extLst>
              <a:ext uri="{FF2B5EF4-FFF2-40B4-BE49-F238E27FC236}">
                <a16:creationId xmlns:a16="http://schemas.microsoft.com/office/drawing/2014/main" id="{2C1AAA8C-28D6-4A2E-87EC-4E78F774447A}"/>
              </a:ext>
            </a:extLst>
          </p:cNvPr>
          <p:cNvSpPr/>
          <p:nvPr/>
        </p:nvSpPr>
        <p:spPr>
          <a:xfrm>
            <a:off x="1712835" y="1811100"/>
            <a:ext cx="7856738" cy="333267"/>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50" name="TextBox 29">
            <a:extLst>
              <a:ext uri="{FF2B5EF4-FFF2-40B4-BE49-F238E27FC236}">
                <a16:creationId xmlns:a16="http://schemas.microsoft.com/office/drawing/2014/main" id="{EA5E4EF4-5FA5-4FDD-BE52-0927E2C02D85}"/>
              </a:ext>
            </a:extLst>
          </p:cNvPr>
          <p:cNvSpPr txBox="1"/>
          <p:nvPr/>
        </p:nvSpPr>
        <p:spPr>
          <a:xfrm>
            <a:off x="3936470" y="1247192"/>
            <a:ext cx="4319067" cy="52322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Sınavına Başvurmak İçin</a:t>
            </a:r>
            <a:endParaRPr lang="id-ID" sz="2800" b="1" dirty="0">
              <a:solidFill>
                <a:schemeClr val="bg1"/>
              </a:solidFill>
              <a:latin typeface="+mj-lt"/>
            </a:endParaRPr>
          </a:p>
        </p:txBody>
      </p:sp>
      <p:sp>
        <p:nvSpPr>
          <p:cNvPr id="55" name="TextBox 76">
            <a:extLst>
              <a:ext uri="{FF2B5EF4-FFF2-40B4-BE49-F238E27FC236}">
                <a16:creationId xmlns:a16="http://schemas.microsoft.com/office/drawing/2014/main" id="{7D34DD71-2AA9-4657-9404-D217ACB66AFF}"/>
              </a:ext>
            </a:extLst>
          </p:cNvPr>
          <p:cNvSpPr txBox="1"/>
          <p:nvPr/>
        </p:nvSpPr>
        <p:spPr>
          <a:xfrm>
            <a:off x="4780544" y="1788115"/>
            <a:ext cx="2630913" cy="400110"/>
          </a:xfrm>
          <a:prstGeom prst="rect">
            <a:avLst/>
          </a:prstGeom>
          <a:noFill/>
        </p:spPr>
        <p:txBody>
          <a:bodyPr wrap="none" rtlCol="0">
            <a:spAutoFit/>
          </a:bodyPr>
          <a:lstStyle/>
          <a:p>
            <a:pPr algn="ctr"/>
            <a:r>
              <a:rPr lang="tr-TR" sz="2000" dirty="0">
                <a:hlinkClick r:id="rId2"/>
              </a:rPr>
              <a:t>https://ais.osym.gov.tr/</a:t>
            </a:r>
            <a:endParaRPr lang="id-ID" b="1" dirty="0">
              <a:solidFill>
                <a:schemeClr val="tx2"/>
              </a:solidFill>
              <a:latin typeface="+mj-lt"/>
            </a:endParaRPr>
          </a:p>
        </p:txBody>
      </p:sp>
      <p:sp>
        <p:nvSpPr>
          <p:cNvPr id="57" name="Dikdörtgen 56">
            <a:hlinkClick r:id="rId3"/>
            <a:extLst>
              <a:ext uri="{FF2B5EF4-FFF2-40B4-BE49-F238E27FC236}">
                <a16:creationId xmlns:a16="http://schemas.microsoft.com/office/drawing/2014/main" id="{6933B5C1-654D-4934-B037-3F802979532F}"/>
              </a:ext>
            </a:extLst>
          </p:cNvPr>
          <p:cNvSpPr/>
          <p:nvPr/>
        </p:nvSpPr>
        <p:spPr>
          <a:xfrm>
            <a:off x="2037344" y="4374249"/>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rgbClr val="C00000"/>
              </a:solidFill>
            </a:endParaRPr>
          </a:p>
        </p:txBody>
      </p:sp>
      <p:grpSp>
        <p:nvGrpSpPr>
          <p:cNvPr id="58" name="Group 26">
            <a:extLst>
              <a:ext uri="{FF2B5EF4-FFF2-40B4-BE49-F238E27FC236}">
                <a16:creationId xmlns:a16="http://schemas.microsoft.com/office/drawing/2014/main" id="{46369774-1278-429C-BE7F-48193AFC0EC1}"/>
              </a:ext>
            </a:extLst>
          </p:cNvPr>
          <p:cNvGrpSpPr/>
          <p:nvPr/>
        </p:nvGrpSpPr>
        <p:grpSpPr>
          <a:xfrm>
            <a:off x="1428048" y="3595683"/>
            <a:ext cx="9335903" cy="604143"/>
            <a:chOff x="1664677" y="2004572"/>
            <a:chExt cx="1195754" cy="1226048"/>
          </a:xfrm>
        </p:grpSpPr>
        <p:grpSp>
          <p:nvGrpSpPr>
            <p:cNvPr id="61" name="Group 27">
              <a:extLst>
                <a:ext uri="{FF2B5EF4-FFF2-40B4-BE49-F238E27FC236}">
                  <a16:creationId xmlns:a16="http://schemas.microsoft.com/office/drawing/2014/main" id="{4F6A6CD5-29D0-48DF-A6E0-5138BBB6F7B7}"/>
                </a:ext>
              </a:extLst>
            </p:cNvPr>
            <p:cNvGrpSpPr/>
            <p:nvPr/>
          </p:nvGrpSpPr>
          <p:grpSpPr>
            <a:xfrm>
              <a:off x="1664677" y="2019719"/>
              <a:ext cx="1195754" cy="1210901"/>
              <a:chOff x="1664677" y="2019719"/>
              <a:chExt cx="1195754" cy="1210901"/>
            </a:xfrm>
          </p:grpSpPr>
          <p:sp>
            <p:nvSpPr>
              <p:cNvPr id="63" name="Rounded Rectangle 32">
                <a:extLst>
                  <a:ext uri="{FF2B5EF4-FFF2-40B4-BE49-F238E27FC236}">
                    <a16:creationId xmlns:a16="http://schemas.microsoft.com/office/drawing/2014/main" id="{5A4525C4-A214-4EAC-A232-AAA3246E6091}"/>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64" name="Rounded Rectangle 33">
                <a:extLst>
                  <a:ext uri="{FF2B5EF4-FFF2-40B4-BE49-F238E27FC236}">
                    <a16:creationId xmlns:a16="http://schemas.microsoft.com/office/drawing/2014/main" id="{434D23DD-4AF9-46B6-9565-BFD99868049D}"/>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62" name="TextBox 29">
              <a:extLst>
                <a:ext uri="{FF2B5EF4-FFF2-40B4-BE49-F238E27FC236}">
                  <a16:creationId xmlns:a16="http://schemas.microsoft.com/office/drawing/2014/main" id="{E83F3396-B787-4A87-A8B6-F010EAC253CE}"/>
                </a:ext>
              </a:extLst>
            </p:cNvPr>
            <p:cNvSpPr txBox="1"/>
            <p:nvPr/>
          </p:nvSpPr>
          <p:spPr>
            <a:xfrm>
              <a:off x="1891983" y="2004572"/>
              <a:ext cx="697758"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Tercih İşlemleri ve Sonuçları İçin</a:t>
              </a:r>
              <a:endParaRPr lang="id-ID" sz="2800" b="1" dirty="0">
                <a:solidFill>
                  <a:schemeClr val="bg1"/>
                </a:solidFill>
                <a:latin typeface="+mj-lt"/>
              </a:endParaRPr>
            </a:p>
          </p:txBody>
        </p:sp>
      </p:grpSp>
      <p:grpSp>
        <p:nvGrpSpPr>
          <p:cNvPr id="65" name="Group 74">
            <a:extLst>
              <a:ext uri="{FF2B5EF4-FFF2-40B4-BE49-F238E27FC236}">
                <a16:creationId xmlns:a16="http://schemas.microsoft.com/office/drawing/2014/main" id="{89ABC704-988B-4986-9420-C7277FB405ED}"/>
              </a:ext>
            </a:extLst>
          </p:cNvPr>
          <p:cNvGrpSpPr/>
          <p:nvPr/>
        </p:nvGrpSpPr>
        <p:grpSpPr>
          <a:xfrm>
            <a:off x="2167630" y="4199826"/>
            <a:ext cx="7856738" cy="420891"/>
            <a:chOff x="4073120" y="2055005"/>
            <a:chExt cx="4045761" cy="929354"/>
          </a:xfrm>
        </p:grpSpPr>
        <p:grpSp>
          <p:nvGrpSpPr>
            <p:cNvPr id="66" name="Group 75">
              <a:extLst>
                <a:ext uri="{FF2B5EF4-FFF2-40B4-BE49-F238E27FC236}">
                  <a16:creationId xmlns:a16="http://schemas.microsoft.com/office/drawing/2014/main" id="{6ACC314F-4B10-48B3-A5D8-BF41DECBAFA0}"/>
                </a:ext>
              </a:extLst>
            </p:cNvPr>
            <p:cNvGrpSpPr/>
            <p:nvPr/>
          </p:nvGrpSpPr>
          <p:grpSpPr>
            <a:xfrm>
              <a:off x="4073120" y="2164631"/>
              <a:ext cx="4045761" cy="819728"/>
              <a:chOff x="4073120" y="2164631"/>
              <a:chExt cx="4045761" cy="819728"/>
            </a:xfrm>
          </p:grpSpPr>
          <p:sp>
            <p:nvSpPr>
              <p:cNvPr id="68" name="Rectangle 77">
                <a:extLst>
                  <a:ext uri="{FF2B5EF4-FFF2-40B4-BE49-F238E27FC236}">
                    <a16:creationId xmlns:a16="http://schemas.microsoft.com/office/drawing/2014/main" id="{F7830815-CD08-42B6-B9A0-A8D3E6E47718}"/>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69" name="Rectangle 78">
                <a:extLst>
                  <a:ext uri="{FF2B5EF4-FFF2-40B4-BE49-F238E27FC236}">
                    <a16:creationId xmlns:a16="http://schemas.microsoft.com/office/drawing/2014/main" id="{40C3390F-2D16-4D2E-A499-C4751287BB7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67" name="TextBox 76">
              <a:extLst>
                <a:ext uri="{FF2B5EF4-FFF2-40B4-BE49-F238E27FC236}">
                  <a16:creationId xmlns:a16="http://schemas.microsoft.com/office/drawing/2014/main" id="{761E74D0-E50A-413E-AC0A-3FAE31F4C09E}"/>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sp>
        <p:nvSpPr>
          <p:cNvPr id="70" name="Dikdörtgen 69">
            <a:hlinkClick r:id="rId3"/>
            <a:extLst>
              <a:ext uri="{FF2B5EF4-FFF2-40B4-BE49-F238E27FC236}">
                <a16:creationId xmlns:a16="http://schemas.microsoft.com/office/drawing/2014/main" id="{372BE29D-B59A-4CB6-85FD-86E6284E726D}"/>
              </a:ext>
            </a:extLst>
          </p:cNvPr>
          <p:cNvSpPr/>
          <p:nvPr/>
        </p:nvSpPr>
        <p:spPr>
          <a:xfrm>
            <a:off x="1905000" y="3770567"/>
            <a:ext cx="54864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noFill/>
            </a:endParaRPr>
          </a:p>
        </p:txBody>
      </p:sp>
      <p:grpSp>
        <p:nvGrpSpPr>
          <p:cNvPr id="71" name="Group 26">
            <a:extLst>
              <a:ext uri="{FF2B5EF4-FFF2-40B4-BE49-F238E27FC236}">
                <a16:creationId xmlns:a16="http://schemas.microsoft.com/office/drawing/2014/main" id="{54DFC415-98D5-42AC-970C-9C4C75A54CAE}"/>
              </a:ext>
            </a:extLst>
          </p:cNvPr>
          <p:cNvGrpSpPr/>
          <p:nvPr/>
        </p:nvGrpSpPr>
        <p:grpSpPr>
          <a:xfrm>
            <a:off x="1428048" y="4710798"/>
            <a:ext cx="9335903" cy="604143"/>
            <a:chOff x="1664677" y="2004572"/>
            <a:chExt cx="1195754" cy="1226048"/>
          </a:xfrm>
        </p:grpSpPr>
        <p:grpSp>
          <p:nvGrpSpPr>
            <p:cNvPr id="72" name="Group 27">
              <a:extLst>
                <a:ext uri="{FF2B5EF4-FFF2-40B4-BE49-F238E27FC236}">
                  <a16:creationId xmlns:a16="http://schemas.microsoft.com/office/drawing/2014/main" id="{B9D058A1-0CCF-4906-B23F-016CE9509CF4}"/>
                </a:ext>
              </a:extLst>
            </p:cNvPr>
            <p:cNvGrpSpPr/>
            <p:nvPr/>
          </p:nvGrpSpPr>
          <p:grpSpPr>
            <a:xfrm>
              <a:off x="1664677" y="2019719"/>
              <a:ext cx="1195754" cy="1210901"/>
              <a:chOff x="1664677" y="2019719"/>
              <a:chExt cx="1195754" cy="1210901"/>
            </a:xfrm>
          </p:grpSpPr>
          <p:sp>
            <p:nvSpPr>
              <p:cNvPr id="74" name="Rounded Rectangle 32">
                <a:extLst>
                  <a:ext uri="{FF2B5EF4-FFF2-40B4-BE49-F238E27FC236}">
                    <a16:creationId xmlns:a16="http://schemas.microsoft.com/office/drawing/2014/main" id="{C61B0ACD-34BB-40EF-9B7D-765918DCBEAA}"/>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00" name="Rounded Rectangle 33">
                <a:extLst>
                  <a:ext uri="{FF2B5EF4-FFF2-40B4-BE49-F238E27FC236}">
                    <a16:creationId xmlns:a16="http://schemas.microsoft.com/office/drawing/2014/main" id="{D012127B-CBB7-4244-AC43-C1BF47A46353}"/>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73" name="TextBox 29">
              <a:extLst>
                <a:ext uri="{FF2B5EF4-FFF2-40B4-BE49-F238E27FC236}">
                  <a16:creationId xmlns:a16="http://schemas.microsoft.com/office/drawing/2014/main" id="{81CA7A2E-22E0-48DE-9865-104BB81865C1}"/>
                </a:ext>
              </a:extLst>
            </p:cNvPr>
            <p:cNvSpPr txBox="1"/>
            <p:nvPr/>
          </p:nvSpPr>
          <p:spPr>
            <a:xfrm>
              <a:off x="1853358" y="2004572"/>
              <a:ext cx="775005"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2’nci Seçim Aşamaları Sonuçları İçin </a:t>
              </a:r>
              <a:endParaRPr lang="id-ID" sz="2800" b="1" dirty="0">
                <a:solidFill>
                  <a:schemeClr val="bg1"/>
                </a:solidFill>
                <a:latin typeface="+mj-lt"/>
              </a:endParaRPr>
            </a:p>
          </p:txBody>
        </p:sp>
      </p:grpSp>
      <p:grpSp>
        <p:nvGrpSpPr>
          <p:cNvPr id="101" name="Group 74">
            <a:extLst>
              <a:ext uri="{FF2B5EF4-FFF2-40B4-BE49-F238E27FC236}">
                <a16:creationId xmlns:a16="http://schemas.microsoft.com/office/drawing/2014/main" id="{83AF2722-4B3E-4937-806F-5D095CAAD896}"/>
              </a:ext>
            </a:extLst>
          </p:cNvPr>
          <p:cNvGrpSpPr/>
          <p:nvPr/>
        </p:nvGrpSpPr>
        <p:grpSpPr>
          <a:xfrm>
            <a:off x="2167630" y="5314941"/>
            <a:ext cx="7856738" cy="420891"/>
            <a:chOff x="4073120" y="2055005"/>
            <a:chExt cx="4045761" cy="929354"/>
          </a:xfrm>
        </p:grpSpPr>
        <p:grpSp>
          <p:nvGrpSpPr>
            <p:cNvPr id="102" name="Group 75">
              <a:extLst>
                <a:ext uri="{FF2B5EF4-FFF2-40B4-BE49-F238E27FC236}">
                  <a16:creationId xmlns:a16="http://schemas.microsoft.com/office/drawing/2014/main" id="{692B6001-CF14-4A24-BDF1-02008E5BEB77}"/>
                </a:ext>
              </a:extLst>
            </p:cNvPr>
            <p:cNvGrpSpPr/>
            <p:nvPr/>
          </p:nvGrpSpPr>
          <p:grpSpPr>
            <a:xfrm>
              <a:off x="4073120" y="2164631"/>
              <a:ext cx="4045761" cy="819728"/>
              <a:chOff x="4073120" y="2164631"/>
              <a:chExt cx="4045761" cy="819728"/>
            </a:xfrm>
          </p:grpSpPr>
          <p:sp>
            <p:nvSpPr>
              <p:cNvPr id="104" name="Rectangle 77">
                <a:extLst>
                  <a:ext uri="{FF2B5EF4-FFF2-40B4-BE49-F238E27FC236}">
                    <a16:creationId xmlns:a16="http://schemas.microsoft.com/office/drawing/2014/main" id="{EBBF5B1F-710F-4F16-A418-530679C38236}"/>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05" name="Rectangle 78">
                <a:extLst>
                  <a:ext uri="{FF2B5EF4-FFF2-40B4-BE49-F238E27FC236}">
                    <a16:creationId xmlns:a16="http://schemas.microsoft.com/office/drawing/2014/main" id="{72415E71-83A8-4FDC-B3FB-6C33091FC51C}"/>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03" name="TextBox 76">
              <a:extLst>
                <a:ext uri="{FF2B5EF4-FFF2-40B4-BE49-F238E27FC236}">
                  <a16:creationId xmlns:a16="http://schemas.microsoft.com/office/drawing/2014/main" id="{51A80E7B-81CB-4BAE-A787-FAF695584146}"/>
                </a:ext>
              </a:extLst>
            </p:cNvPr>
            <p:cNvSpPr txBox="1"/>
            <p:nvPr/>
          </p:nvSpPr>
          <p:spPr>
            <a:xfrm>
              <a:off x="5120341" y="2055005"/>
              <a:ext cx="1884146" cy="883468"/>
            </a:xfrm>
            <a:prstGeom prst="rect">
              <a:avLst/>
            </a:prstGeom>
            <a:noFill/>
          </p:spPr>
          <p:txBody>
            <a:bodyPr wrap="none" rtlCol="0">
              <a:spAutoFit/>
            </a:bodyPr>
            <a:lstStyle/>
            <a:p>
              <a:pPr algn="ctr"/>
              <a:r>
                <a:rPr lang="tr-TR" sz="2000" u="sng" dirty="0">
                  <a:solidFill>
                    <a:schemeClr val="accent5">
                      <a:lumMod val="75000"/>
                    </a:schemeClr>
                  </a:solidFill>
                </a:rPr>
                <a:t>https://personeltemin.msb.gov.tr</a:t>
              </a:r>
              <a:endParaRPr lang="id-ID" b="1" u="sng" dirty="0">
                <a:solidFill>
                  <a:schemeClr val="accent5">
                    <a:lumMod val="75000"/>
                  </a:schemeClr>
                </a:solidFill>
                <a:latin typeface="+mj-lt"/>
              </a:endParaRPr>
            </a:p>
          </p:txBody>
        </p:sp>
      </p:grpSp>
      <p:grpSp>
        <p:nvGrpSpPr>
          <p:cNvPr id="106" name="Group 26">
            <a:extLst>
              <a:ext uri="{FF2B5EF4-FFF2-40B4-BE49-F238E27FC236}">
                <a16:creationId xmlns:a16="http://schemas.microsoft.com/office/drawing/2014/main" id="{9002C77A-FB3D-49B0-98A2-134F9CCC258A}"/>
              </a:ext>
            </a:extLst>
          </p:cNvPr>
          <p:cNvGrpSpPr/>
          <p:nvPr/>
        </p:nvGrpSpPr>
        <p:grpSpPr>
          <a:xfrm>
            <a:off x="1428048" y="5915489"/>
            <a:ext cx="9335903" cy="604143"/>
            <a:chOff x="1664677" y="2004572"/>
            <a:chExt cx="1195754" cy="1226048"/>
          </a:xfrm>
        </p:grpSpPr>
        <p:grpSp>
          <p:nvGrpSpPr>
            <p:cNvPr id="107" name="Group 27">
              <a:extLst>
                <a:ext uri="{FF2B5EF4-FFF2-40B4-BE49-F238E27FC236}">
                  <a16:creationId xmlns:a16="http://schemas.microsoft.com/office/drawing/2014/main" id="{5DB548C9-2178-48E4-9661-78B186758AD6}"/>
                </a:ext>
              </a:extLst>
            </p:cNvPr>
            <p:cNvGrpSpPr/>
            <p:nvPr/>
          </p:nvGrpSpPr>
          <p:grpSpPr>
            <a:xfrm>
              <a:off x="1664677" y="2019719"/>
              <a:ext cx="1195754" cy="1210901"/>
              <a:chOff x="1664677" y="2019719"/>
              <a:chExt cx="1195754" cy="1210901"/>
            </a:xfrm>
          </p:grpSpPr>
          <p:sp>
            <p:nvSpPr>
              <p:cNvPr id="109" name="Rounded Rectangle 32">
                <a:extLst>
                  <a:ext uri="{FF2B5EF4-FFF2-40B4-BE49-F238E27FC236}">
                    <a16:creationId xmlns:a16="http://schemas.microsoft.com/office/drawing/2014/main" id="{2DAC170F-7FCB-4AF4-81A0-43E25AEC2A32}"/>
                  </a:ext>
                </a:extLst>
              </p:cNvPr>
              <p:cNvSpPr/>
              <p:nvPr/>
            </p:nvSpPr>
            <p:spPr>
              <a:xfrm>
                <a:off x="1664677" y="2019719"/>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a:p>
            </p:txBody>
          </p:sp>
          <p:sp>
            <p:nvSpPr>
              <p:cNvPr id="120" name="Rounded Rectangle 33">
                <a:extLst>
                  <a:ext uri="{FF2B5EF4-FFF2-40B4-BE49-F238E27FC236}">
                    <a16:creationId xmlns:a16="http://schemas.microsoft.com/office/drawing/2014/main" id="{7DD3E727-04A3-45B8-94EF-A005F6CEC472}"/>
                  </a:ext>
                </a:extLst>
              </p:cNvPr>
              <p:cNvSpPr/>
              <p:nvPr/>
            </p:nvSpPr>
            <p:spPr>
              <a:xfrm>
                <a:off x="1664677" y="2034866"/>
                <a:ext cx="1195754" cy="1195754"/>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id-ID" sz="1350" dirty="0"/>
              </a:p>
            </p:txBody>
          </p:sp>
        </p:grpSp>
        <p:sp>
          <p:nvSpPr>
            <p:cNvPr id="108" name="TextBox 29">
              <a:extLst>
                <a:ext uri="{FF2B5EF4-FFF2-40B4-BE49-F238E27FC236}">
                  <a16:creationId xmlns:a16="http://schemas.microsoft.com/office/drawing/2014/main" id="{60BAF0C7-6361-44D3-B2A8-7E4EC8AAF23E}"/>
                </a:ext>
              </a:extLst>
            </p:cNvPr>
            <p:cNvSpPr txBox="1"/>
            <p:nvPr/>
          </p:nvSpPr>
          <p:spPr>
            <a:xfrm>
              <a:off x="1833918" y="2004572"/>
              <a:ext cx="813884" cy="1061823"/>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tr-TR" sz="2800" b="1" dirty="0">
                  <a:solidFill>
                    <a:schemeClr val="bg1"/>
                  </a:solidFill>
                  <a:latin typeface="+mj-lt"/>
                </a:rPr>
                <a:t>MSÜ Aday Yerleştirme Güncel Sonuçları İçin</a:t>
              </a:r>
              <a:endParaRPr lang="id-ID" sz="2800" b="1" dirty="0">
                <a:solidFill>
                  <a:schemeClr val="bg1"/>
                </a:solidFill>
                <a:latin typeface="+mj-lt"/>
              </a:endParaRPr>
            </a:p>
          </p:txBody>
        </p:sp>
      </p:grpSp>
      <p:grpSp>
        <p:nvGrpSpPr>
          <p:cNvPr id="121" name="Group 74">
            <a:extLst>
              <a:ext uri="{FF2B5EF4-FFF2-40B4-BE49-F238E27FC236}">
                <a16:creationId xmlns:a16="http://schemas.microsoft.com/office/drawing/2014/main" id="{EE2C81D5-AA20-46F0-B29E-38E087FA54C6}"/>
              </a:ext>
            </a:extLst>
          </p:cNvPr>
          <p:cNvGrpSpPr/>
          <p:nvPr/>
        </p:nvGrpSpPr>
        <p:grpSpPr>
          <a:xfrm>
            <a:off x="2167630" y="6519632"/>
            <a:ext cx="7856738" cy="420891"/>
            <a:chOff x="4073120" y="2055005"/>
            <a:chExt cx="4045761" cy="929354"/>
          </a:xfrm>
        </p:grpSpPr>
        <p:grpSp>
          <p:nvGrpSpPr>
            <p:cNvPr id="123" name="Group 75">
              <a:extLst>
                <a:ext uri="{FF2B5EF4-FFF2-40B4-BE49-F238E27FC236}">
                  <a16:creationId xmlns:a16="http://schemas.microsoft.com/office/drawing/2014/main" id="{EA29498F-6808-4DE2-89CF-1AD79648C7C3}"/>
                </a:ext>
              </a:extLst>
            </p:cNvPr>
            <p:cNvGrpSpPr/>
            <p:nvPr/>
          </p:nvGrpSpPr>
          <p:grpSpPr>
            <a:xfrm>
              <a:off x="4073120" y="2164631"/>
              <a:ext cx="4045761" cy="819728"/>
              <a:chOff x="4073120" y="2164631"/>
              <a:chExt cx="4045761" cy="819728"/>
            </a:xfrm>
          </p:grpSpPr>
          <p:sp>
            <p:nvSpPr>
              <p:cNvPr id="125" name="Rectangle 77">
                <a:extLst>
                  <a:ext uri="{FF2B5EF4-FFF2-40B4-BE49-F238E27FC236}">
                    <a16:creationId xmlns:a16="http://schemas.microsoft.com/office/drawing/2014/main" id="{D5B83E2D-C984-4A2E-80AB-AEDBE21479B4}"/>
                  </a:ext>
                </a:extLst>
              </p:cNvPr>
              <p:cNvSpPr/>
              <p:nvPr/>
            </p:nvSpPr>
            <p:spPr>
              <a:xfrm>
                <a:off x="4073120" y="2164631"/>
                <a:ext cx="4045761" cy="73587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sp>
            <p:nvSpPr>
              <p:cNvPr id="126" name="Rectangle 78">
                <a:extLst>
                  <a:ext uri="{FF2B5EF4-FFF2-40B4-BE49-F238E27FC236}">
                    <a16:creationId xmlns:a16="http://schemas.microsoft.com/office/drawing/2014/main" id="{14451CA4-1554-43F0-9410-9735FA76CA5A}"/>
                  </a:ext>
                </a:extLst>
              </p:cNvPr>
              <p:cNvSpPr/>
              <p:nvPr/>
            </p:nvSpPr>
            <p:spPr>
              <a:xfrm>
                <a:off x="4073120" y="2923730"/>
                <a:ext cx="4045761" cy="6062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schemeClr val="tx2"/>
                  </a:solidFill>
                </a:endParaRPr>
              </a:p>
            </p:txBody>
          </p:sp>
        </p:grpSp>
        <p:sp>
          <p:nvSpPr>
            <p:cNvPr id="124" name="TextBox 76">
              <a:extLst>
                <a:ext uri="{FF2B5EF4-FFF2-40B4-BE49-F238E27FC236}">
                  <a16:creationId xmlns:a16="http://schemas.microsoft.com/office/drawing/2014/main" id="{4723C3AA-41AB-4F57-83FA-80B008848600}"/>
                </a:ext>
              </a:extLst>
            </p:cNvPr>
            <p:cNvSpPr txBox="1"/>
            <p:nvPr/>
          </p:nvSpPr>
          <p:spPr>
            <a:xfrm>
              <a:off x="5515054" y="2055005"/>
              <a:ext cx="1094716" cy="883468"/>
            </a:xfrm>
            <a:prstGeom prst="rect">
              <a:avLst/>
            </a:prstGeom>
            <a:noFill/>
          </p:spPr>
          <p:txBody>
            <a:bodyPr wrap="none" rtlCol="0">
              <a:spAutoFit/>
            </a:bodyPr>
            <a:lstStyle/>
            <a:p>
              <a:pPr algn="ctr"/>
              <a:r>
                <a:rPr lang="tr-TR" sz="2000" u="sng" dirty="0">
                  <a:solidFill>
                    <a:schemeClr val="accent1"/>
                  </a:solidFill>
                </a:rPr>
                <a:t>https://msu.edu.tr</a:t>
              </a:r>
              <a:endParaRPr lang="id-ID" b="1" u="sng" dirty="0">
                <a:solidFill>
                  <a:schemeClr val="accent1"/>
                </a:solidFill>
                <a:latin typeface="+mj-lt"/>
              </a:endParaRPr>
            </a:p>
          </p:txBody>
        </p:sp>
      </p:grpSp>
    </p:spTree>
    <p:extLst>
      <p:ext uri="{BB962C8B-B14F-4D97-AF65-F5344CB8AC3E}">
        <p14:creationId xmlns:p14="http://schemas.microsoft.com/office/powerpoint/2010/main" val="394928578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101"/>
                                        </p:tgtEl>
                                        <p:attrNameLst>
                                          <p:attrName>style.visibility</p:attrName>
                                        </p:attrNameLst>
                                      </p:cBhvr>
                                      <p:to>
                                        <p:strVal val="visible"/>
                                      </p:to>
                                    </p:set>
                                    <p:animEffect transition="in" filter="fade">
                                      <p:cBhvr>
                                        <p:cTn id="33" dur="500"/>
                                        <p:tgtEl>
                                          <p:spTgt spid="101"/>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 calcmode="lin" valueType="num">
                                      <p:cBhvr>
                                        <p:cTn id="37" dur="500" fill="hold"/>
                                        <p:tgtEl>
                                          <p:spTgt spid="106"/>
                                        </p:tgtEl>
                                        <p:attrNameLst>
                                          <p:attrName>ppt_w</p:attrName>
                                        </p:attrNameLst>
                                      </p:cBhvr>
                                      <p:tavLst>
                                        <p:tav tm="0">
                                          <p:val>
                                            <p:fltVal val="0"/>
                                          </p:val>
                                        </p:tav>
                                        <p:tav tm="100000">
                                          <p:val>
                                            <p:strVal val="#ppt_w"/>
                                          </p:val>
                                        </p:tav>
                                      </p:tavLst>
                                    </p:anim>
                                    <p:anim calcmode="lin" valueType="num">
                                      <p:cBhvr>
                                        <p:cTn id="38" dur="500" fill="hold"/>
                                        <p:tgtEl>
                                          <p:spTgt spid="106"/>
                                        </p:tgtEl>
                                        <p:attrNameLst>
                                          <p:attrName>ppt_h</p:attrName>
                                        </p:attrNameLst>
                                      </p:cBhvr>
                                      <p:tavLst>
                                        <p:tav tm="0">
                                          <p:val>
                                            <p:fltVal val="0"/>
                                          </p:val>
                                        </p:tav>
                                        <p:tav tm="100000">
                                          <p:val>
                                            <p:strVal val="#ppt_h"/>
                                          </p:val>
                                        </p:tav>
                                      </p:tavLst>
                                    </p:anim>
                                    <p:animEffect transition="in" filter="fade">
                                      <p:cBhvr>
                                        <p:cTn id="39" dur="500"/>
                                        <p:tgtEl>
                                          <p:spTgt spid="10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fade">
                                      <p:cBhvr>
                                        <p:cTn id="43"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F34090-9D37-4DF8-AFBC-6FFC49FFD24F}"/>
              </a:ext>
            </a:extLst>
          </p:cNvPr>
          <p:cNvSpPr>
            <a:spLocks noGrp="1"/>
          </p:cNvSpPr>
          <p:nvPr>
            <p:ph type="title"/>
          </p:nvPr>
        </p:nvSpPr>
        <p:spPr>
          <a:xfrm>
            <a:off x="735564" y="2103437"/>
            <a:ext cx="10515600" cy="1325563"/>
          </a:xfrm>
        </p:spPr>
        <p:style>
          <a:lnRef idx="1">
            <a:schemeClr val="accent4"/>
          </a:lnRef>
          <a:fillRef idx="2">
            <a:schemeClr val="accent4"/>
          </a:fillRef>
          <a:effectRef idx="1">
            <a:schemeClr val="accent4"/>
          </a:effectRef>
          <a:fontRef idx="minor">
            <a:schemeClr val="dk1"/>
          </a:fontRef>
        </p:style>
        <p:txBody>
          <a:bodyPr/>
          <a:lstStyle/>
          <a:p>
            <a:pPr algn="ctr"/>
            <a:r>
              <a:rPr lang="tr-TR" b="1" dirty="0"/>
              <a:t>SEYHAN REHBERLİK VE ARAŞTIRMA MERKEZİ</a:t>
            </a:r>
          </a:p>
        </p:txBody>
      </p:sp>
      <p:sp>
        <p:nvSpPr>
          <p:cNvPr id="3" name="Title 1">
            <a:extLst>
              <a:ext uri="{FF2B5EF4-FFF2-40B4-BE49-F238E27FC236}">
                <a16:creationId xmlns:a16="http://schemas.microsoft.com/office/drawing/2014/main" id="{560AAE16-2980-4ECA-A966-59430B4F3BCD}"/>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id-ID" dirty="0"/>
          </a:p>
        </p:txBody>
      </p:sp>
      <p:pic>
        <p:nvPicPr>
          <p:cNvPr id="5" name="Resim 4"/>
          <p:cNvPicPr>
            <a:picLocks noChangeAspect="1"/>
          </p:cNvPicPr>
          <p:nvPr/>
        </p:nvPicPr>
        <p:blipFill>
          <a:blip r:embed="rId2"/>
          <a:stretch>
            <a:fillRect/>
          </a:stretch>
        </p:blipFill>
        <p:spPr>
          <a:xfrm>
            <a:off x="4914278" y="3857370"/>
            <a:ext cx="2158171" cy="2121592"/>
          </a:xfrm>
          <a:prstGeom prst="rect">
            <a:avLst/>
          </a:prstGeom>
        </p:spPr>
      </p:pic>
    </p:spTree>
    <p:extLst>
      <p:ext uri="{BB962C8B-B14F-4D97-AF65-F5344CB8AC3E}">
        <p14:creationId xmlns:p14="http://schemas.microsoft.com/office/powerpoint/2010/main" val="2530626564"/>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922175" y="2824001"/>
            <a:ext cx="10515600" cy="3595460"/>
          </a:xfrm>
        </p:spPr>
        <p:txBody>
          <a:bodyPr/>
          <a:lstStyle/>
          <a:p>
            <a:r>
              <a:rPr lang="tr-TR" b="1" dirty="0">
                <a:ln w="9525">
                  <a:solidFill>
                    <a:schemeClr val="bg1"/>
                  </a:solidFill>
                  <a:prstDash val="solid"/>
                </a:ln>
                <a:effectLst>
                  <a:outerShdw blurRad="12700" dist="38100" dir="2700000" algn="tl" rotWithShape="0">
                    <a:schemeClr val="bg1">
                      <a:lumMod val="50000"/>
                    </a:schemeClr>
                  </a:outerShdw>
                </a:effectLst>
              </a:rPr>
              <a:t>Sınav Başvuruları</a:t>
            </a:r>
          </a:p>
          <a:p>
            <a:endParaRPr lang="tr-TR" dirty="0"/>
          </a:p>
          <a:p>
            <a:pPr marL="0" indent="0">
              <a:buNone/>
            </a:pPr>
            <a:endParaRPr lang="tr-TR" dirty="0"/>
          </a:p>
          <a:p>
            <a:r>
              <a:rPr lang="tr-TR" b="1" dirty="0">
                <a:ln w="9525">
                  <a:solidFill>
                    <a:schemeClr val="bg1"/>
                  </a:solidFill>
                  <a:prstDash val="solid"/>
                </a:ln>
                <a:effectLst>
                  <a:outerShdw blurRad="12700" dist="38100" dir="2700000" algn="tl" rotWithShape="0">
                    <a:schemeClr val="bg1">
                      <a:lumMod val="50000"/>
                    </a:schemeClr>
                  </a:outerShdw>
                </a:effectLst>
              </a:rPr>
              <a:t>Geç Başvuru</a:t>
            </a:r>
          </a:p>
          <a:p>
            <a:endParaRPr lang="tr-TR" b="1" dirty="0">
              <a:ln w="9525">
                <a:solidFill>
                  <a:schemeClr val="bg1"/>
                </a:solidFill>
                <a:prstDash val="solid"/>
              </a:ln>
              <a:effectLst>
                <a:outerShdw blurRad="12700" dist="38100" dir="2700000" algn="tl" rotWithShape="0">
                  <a:schemeClr val="bg1">
                    <a:lumMod val="50000"/>
                  </a:schemeClr>
                </a:outerShdw>
              </a:effectLst>
            </a:endParaRPr>
          </a:p>
          <a:p>
            <a:endParaRPr lang="tr-TR" b="1" dirty="0">
              <a:ln w="9525">
                <a:solidFill>
                  <a:schemeClr val="bg1"/>
                </a:solidFill>
                <a:prstDash val="solid"/>
              </a:ln>
              <a:effectLst>
                <a:outerShdw blurRad="12700" dist="38100" dir="2700000" algn="tl" rotWithShape="0">
                  <a:schemeClr val="bg1">
                    <a:lumMod val="50000"/>
                  </a:schemeClr>
                </a:outerShdw>
              </a:effectLst>
            </a:endParaRPr>
          </a:p>
          <a:p>
            <a:r>
              <a:rPr lang="tr-TR" b="1" dirty="0">
                <a:ln w="9525">
                  <a:solidFill>
                    <a:schemeClr val="bg1"/>
                  </a:solidFill>
                  <a:prstDash val="solid"/>
                </a:ln>
                <a:effectLst>
                  <a:outerShdw blurRad="12700" dist="38100" dir="2700000" algn="tl" rotWithShape="0">
                    <a:schemeClr val="bg1">
                      <a:lumMod val="50000"/>
                    </a:schemeClr>
                  </a:outerShdw>
                </a:effectLst>
              </a:rPr>
              <a:t>Sınav Tarihi</a:t>
            </a: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ADAY BELİRLEME SINAV TAKVİMİ</a:t>
            </a:r>
            <a:endParaRPr lang="id-ID" dirty="0"/>
          </a:p>
        </p:txBody>
      </p:sp>
      <p:sp>
        <p:nvSpPr>
          <p:cNvPr id="5" name="Ok: Köşeli Çift Ayraç 4">
            <a:extLst>
              <a:ext uri="{FF2B5EF4-FFF2-40B4-BE49-F238E27FC236}">
                <a16:creationId xmlns:a16="http://schemas.microsoft.com/office/drawing/2014/main" id="{1D6311FF-01B6-4EE2-9152-E0C8AB6966C2}"/>
              </a:ext>
            </a:extLst>
          </p:cNvPr>
          <p:cNvSpPr/>
          <p:nvPr/>
        </p:nvSpPr>
        <p:spPr>
          <a:xfrm>
            <a:off x="3890866" y="2703739"/>
            <a:ext cx="786882" cy="94961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8" name="Ok: Köşeli Çift Ayraç 7">
            <a:extLst>
              <a:ext uri="{FF2B5EF4-FFF2-40B4-BE49-F238E27FC236}">
                <a16:creationId xmlns:a16="http://schemas.microsoft.com/office/drawing/2014/main" id="{1348298D-DDF3-4846-8E0F-28320C76F5E2}"/>
              </a:ext>
            </a:extLst>
          </p:cNvPr>
          <p:cNvSpPr/>
          <p:nvPr/>
        </p:nvSpPr>
        <p:spPr>
          <a:xfrm>
            <a:off x="3713582" y="4154260"/>
            <a:ext cx="856861"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0" name="Dikdörtgen: Çapraz Köşeleri Kesik 9">
            <a:extLst>
              <a:ext uri="{FF2B5EF4-FFF2-40B4-BE49-F238E27FC236}">
                <a16:creationId xmlns:a16="http://schemas.microsoft.com/office/drawing/2014/main" id="{6DFE659B-0264-43BD-99CF-3DDDF4E7DFA8}"/>
              </a:ext>
            </a:extLst>
          </p:cNvPr>
          <p:cNvSpPr/>
          <p:nvPr/>
        </p:nvSpPr>
        <p:spPr>
          <a:xfrm>
            <a:off x="6375919" y="2589667"/>
            <a:ext cx="3592286" cy="1063690"/>
          </a:xfrm>
          <a:prstGeom prst="snip2Diag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sz="2800" b="1" dirty="0"/>
              <a:t> Ocak-Şubat </a:t>
            </a:r>
          </a:p>
          <a:p>
            <a:pPr algn="ctr"/>
            <a:r>
              <a:rPr lang="tr-TR" sz="2800" b="1" dirty="0"/>
              <a:t>2022</a:t>
            </a:r>
          </a:p>
        </p:txBody>
      </p:sp>
      <p:sp>
        <p:nvSpPr>
          <p:cNvPr id="11" name="Dikdörtgen: Çapraz Köşeleri Kesik 10">
            <a:extLst>
              <a:ext uri="{FF2B5EF4-FFF2-40B4-BE49-F238E27FC236}">
                <a16:creationId xmlns:a16="http://schemas.microsoft.com/office/drawing/2014/main" id="{F1ADBA6B-A9EC-49CF-9A91-6B6706D86084}"/>
              </a:ext>
            </a:extLst>
          </p:cNvPr>
          <p:cNvSpPr/>
          <p:nvPr/>
        </p:nvSpPr>
        <p:spPr>
          <a:xfrm>
            <a:off x="6452118" y="4006356"/>
            <a:ext cx="3592286" cy="1063690"/>
          </a:xfrm>
          <a:prstGeom prst="snip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sz="2800" b="1" dirty="0"/>
          </a:p>
        </p:txBody>
      </p:sp>
      <p:sp>
        <p:nvSpPr>
          <p:cNvPr id="12" name="Ok: Köşeli Çift Ayraç 11">
            <a:extLst>
              <a:ext uri="{FF2B5EF4-FFF2-40B4-BE49-F238E27FC236}">
                <a16:creationId xmlns:a16="http://schemas.microsoft.com/office/drawing/2014/main" id="{41F3480B-9559-4BD8-800E-D599371190E5}"/>
              </a:ext>
            </a:extLst>
          </p:cNvPr>
          <p:cNvSpPr/>
          <p:nvPr/>
        </p:nvSpPr>
        <p:spPr>
          <a:xfrm>
            <a:off x="5044751" y="2769804"/>
            <a:ext cx="786882" cy="915787"/>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3" name="Ok: Köşeli Çift Ayraç 12">
            <a:extLst>
              <a:ext uri="{FF2B5EF4-FFF2-40B4-BE49-F238E27FC236}">
                <a16:creationId xmlns:a16="http://schemas.microsoft.com/office/drawing/2014/main" id="{10C2833E-8F1E-47DF-99CF-C73E5E1E2DDA}"/>
              </a:ext>
            </a:extLst>
          </p:cNvPr>
          <p:cNvSpPr/>
          <p:nvPr/>
        </p:nvSpPr>
        <p:spPr>
          <a:xfrm>
            <a:off x="5044750" y="4063812"/>
            <a:ext cx="786883" cy="915786"/>
          </a:xfrm>
          <a:prstGeom prst="chevron">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tr-TR">
              <a:solidFill>
                <a:schemeClr val="tx1"/>
              </a:solidFill>
            </a:endParaRPr>
          </a:p>
        </p:txBody>
      </p:sp>
      <p:sp>
        <p:nvSpPr>
          <p:cNvPr id="15" name="Ok: Köşeli Çift Ayraç 14">
            <a:extLst>
              <a:ext uri="{FF2B5EF4-FFF2-40B4-BE49-F238E27FC236}">
                <a16:creationId xmlns:a16="http://schemas.microsoft.com/office/drawing/2014/main" id="{DBA84073-B50D-4C37-A435-C93ADC4076B0}"/>
              </a:ext>
            </a:extLst>
          </p:cNvPr>
          <p:cNvSpPr/>
          <p:nvPr/>
        </p:nvSpPr>
        <p:spPr>
          <a:xfrm>
            <a:off x="3687149" y="5557872"/>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dirty="0">
              <a:solidFill>
                <a:schemeClr val="tx1"/>
              </a:solidFill>
            </a:endParaRPr>
          </a:p>
        </p:txBody>
      </p:sp>
      <p:sp>
        <p:nvSpPr>
          <p:cNvPr id="16" name="Ok: Köşeli Çift Ayraç 15">
            <a:extLst>
              <a:ext uri="{FF2B5EF4-FFF2-40B4-BE49-F238E27FC236}">
                <a16:creationId xmlns:a16="http://schemas.microsoft.com/office/drawing/2014/main" id="{DC01D4F0-1E1E-4359-BD36-D5421E6E9B88}"/>
              </a:ext>
            </a:extLst>
          </p:cNvPr>
          <p:cNvSpPr/>
          <p:nvPr/>
        </p:nvSpPr>
        <p:spPr>
          <a:xfrm>
            <a:off x="4974772" y="5562020"/>
            <a:ext cx="856861" cy="915786"/>
          </a:xfrm>
          <a:prstGeom prst="chevron">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tr-TR">
              <a:solidFill>
                <a:schemeClr val="tx1"/>
              </a:solidFill>
            </a:endParaRPr>
          </a:p>
        </p:txBody>
      </p:sp>
      <p:sp>
        <p:nvSpPr>
          <p:cNvPr id="17" name="Dikdörtgen: Çapraz Köşeleri Kesik 16">
            <a:extLst>
              <a:ext uri="{FF2B5EF4-FFF2-40B4-BE49-F238E27FC236}">
                <a16:creationId xmlns:a16="http://schemas.microsoft.com/office/drawing/2014/main" id="{0DF53194-EEB2-45DB-831B-53669E7F6EB8}"/>
              </a:ext>
            </a:extLst>
          </p:cNvPr>
          <p:cNvSpPr/>
          <p:nvPr/>
        </p:nvSpPr>
        <p:spPr>
          <a:xfrm>
            <a:off x="6452118" y="5473927"/>
            <a:ext cx="3592286" cy="1063690"/>
          </a:xfrm>
          <a:prstGeom prst="snip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2800" b="1" dirty="0"/>
              <a:t>27 Mart 2022</a:t>
            </a:r>
          </a:p>
        </p:txBody>
      </p:sp>
    </p:spTree>
    <p:extLst>
      <p:ext uri="{BB962C8B-B14F-4D97-AF65-F5344CB8AC3E}">
        <p14:creationId xmlns:p14="http://schemas.microsoft.com/office/powerpoint/2010/main" val="1732313306"/>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a16="http://schemas.microsoft.com/office/drawing/2014/main" id="{6A6655AE-535F-45CA-B542-36A1C187D78E}"/>
              </a:ext>
            </a:extLst>
          </p:cNvPr>
          <p:cNvSpPr/>
          <p:nvPr/>
        </p:nvSpPr>
        <p:spPr>
          <a:xfrm>
            <a:off x="933062" y="1231640"/>
            <a:ext cx="4851918" cy="998376"/>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a16="http://schemas.microsoft.com/office/drawing/2014/main" id="{A477F68A-1C5B-4C98-92B6-1EA00FDAE020}"/>
              </a:ext>
            </a:extLst>
          </p:cNvPr>
          <p:cNvSpPr/>
          <p:nvPr/>
        </p:nvSpPr>
        <p:spPr>
          <a:xfrm>
            <a:off x="1076131" y="3611243"/>
            <a:ext cx="4851918" cy="1542029"/>
          </a:xfrm>
          <a:prstGeom prst="flowChartTermina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a16="http://schemas.microsoft.com/office/drawing/2014/main" id="{DA6B8B4E-C1FB-434C-A801-9F13DC8E756A}"/>
              </a:ext>
            </a:extLst>
          </p:cNvPr>
          <p:cNvCxnSpPr>
            <a:cxnSpLocks/>
          </p:cNvCxnSpPr>
          <p:nvPr/>
        </p:nvCxnSpPr>
        <p:spPr>
          <a:xfrm>
            <a:off x="5805195" y="1718682"/>
            <a:ext cx="1321837" cy="1026367"/>
          </a:xfrm>
          <a:prstGeom prst="bentConnector3">
            <a:avLst/>
          </a:prstGeom>
          <a:ln w="38100">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a16="http://schemas.microsoft.com/office/drawing/2014/main" id="{D57071EA-3B30-4D00-8D46-BB61D701CDBA}"/>
              </a:ext>
            </a:extLst>
          </p:cNvPr>
          <p:cNvSpPr txBox="1"/>
          <p:nvPr/>
        </p:nvSpPr>
        <p:spPr>
          <a:xfrm>
            <a:off x="7147247" y="2483439"/>
            <a:ext cx="4180115" cy="523220"/>
          </a:xfrm>
          <a:prstGeom prst="rect">
            <a:avLst/>
          </a:prstGeom>
          <a:noFill/>
        </p:spPr>
        <p:txBody>
          <a:bodyPr wrap="square" rtlCol="0">
            <a:spAutoFit/>
          </a:bodyPr>
          <a:lstStyle/>
          <a:p>
            <a:r>
              <a:rPr lang="tr-TR" sz="2800" b="1" i="1" dirty="0"/>
              <a:t>ERKEK VE KADIN ADAYLAR</a:t>
            </a:r>
          </a:p>
        </p:txBody>
      </p:sp>
      <p:cxnSp>
        <p:nvCxnSpPr>
          <p:cNvPr id="13" name="Bağlayıcı: Dirsek 12">
            <a:extLst>
              <a:ext uri="{FF2B5EF4-FFF2-40B4-BE49-F238E27FC236}">
                <a16:creationId xmlns:a16="http://schemas.microsoft.com/office/drawing/2014/main" id="{A2974684-C462-47A8-9BFE-6869134503D5}"/>
              </a:ext>
            </a:extLst>
          </p:cNvPr>
          <p:cNvCxnSpPr>
            <a:cxnSpLocks/>
          </p:cNvCxnSpPr>
          <p:nvPr/>
        </p:nvCxnSpPr>
        <p:spPr>
          <a:xfrm>
            <a:off x="5928049" y="4387886"/>
            <a:ext cx="1321837" cy="1026367"/>
          </a:xfrm>
          <a:prstGeom prst="bentConnector3">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a16="http://schemas.microsoft.com/office/drawing/2014/main" id="{6A3B0661-55CE-4880-9180-8B99C87891DA}"/>
              </a:ext>
            </a:extLst>
          </p:cNvPr>
          <p:cNvSpPr txBox="1"/>
          <p:nvPr/>
        </p:nvSpPr>
        <p:spPr>
          <a:xfrm>
            <a:off x="7249886" y="5153272"/>
            <a:ext cx="4180115" cy="523220"/>
          </a:xfrm>
          <a:prstGeom prst="rect">
            <a:avLst/>
          </a:prstGeom>
          <a:noFill/>
        </p:spPr>
        <p:txBody>
          <a:bodyPr wrap="square" rtlCol="0">
            <a:spAutoFit/>
          </a:bodyPr>
          <a:lstStyle/>
          <a:p>
            <a:r>
              <a:rPr lang="tr-TR" sz="2800" b="1" i="1" dirty="0"/>
              <a:t>SADECE ERKEK ADAYLAR</a:t>
            </a:r>
          </a:p>
        </p:txBody>
      </p:sp>
    </p:spTree>
    <p:extLst>
      <p:ext uri="{BB962C8B-B14F-4D97-AF65-F5344CB8AC3E}">
        <p14:creationId xmlns:p14="http://schemas.microsoft.com/office/powerpoint/2010/main" val="2666920104"/>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7" name="Akış Çizelgesi: Sonlandırıcı 6">
            <a:extLst>
              <a:ext uri="{FF2B5EF4-FFF2-40B4-BE49-F238E27FC236}">
                <a16:creationId xmlns:a16="http://schemas.microsoft.com/office/drawing/2014/main" id="{6A6655AE-535F-45CA-B542-36A1C187D78E}"/>
              </a:ext>
            </a:extLst>
          </p:cNvPr>
          <p:cNvSpPr/>
          <p:nvPr/>
        </p:nvSpPr>
        <p:spPr>
          <a:xfrm>
            <a:off x="953277" y="1233489"/>
            <a:ext cx="4851918" cy="998376"/>
          </a:xfrm>
          <a:prstGeom prst="flowChartTerminator">
            <a:avLst/>
          </a:prstGeom>
          <a:noFill/>
          <a:ln w="38100" cmpd="dbl"/>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b="1" dirty="0"/>
              <a:t>HARP OKULLARINA</a:t>
            </a:r>
          </a:p>
        </p:txBody>
      </p:sp>
      <p:sp>
        <p:nvSpPr>
          <p:cNvPr id="8" name="Akış Çizelgesi: Sonlandırıcı 7">
            <a:extLst>
              <a:ext uri="{FF2B5EF4-FFF2-40B4-BE49-F238E27FC236}">
                <a16:creationId xmlns:a16="http://schemas.microsoft.com/office/drawing/2014/main" id="{A477F68A-1C5B-4C98-92B6-1EA00FDAE020}"/>
              </a:ext>
            </a:extLst>
          </p:cNvPr>
          <p:cNvSpPr/>
          <p:nvPr/>
        </p:nvSpPr>
        <p:spPr>
          <a:xfrm>
            <a:off x="1076131" y="3611243"/>
            <a:ext cx="4851918" cy="1542029"/>
          </a:xfrm>
          <a:prstGeom prst="flowChartTerminator">
            <a:avLst/>
          </a:prstGeom>
          <a:ln w="28575" cmpd="dbl"/>
        </p:spPr>
        <p:style>
          <a:lnRef idx="2">
            <a:schemeClr val="accent2"/>
          </a:lnRef>
          <a:fillRef idx="1">
            <a:schemeClr val="lt1"/>
          </a:fillRef>
          <a:effectRef idx="0">
            <a:schemeClr val="accent2"/>
          </a:effectRef>
          <a:fontRef idx="minor">
            <a:schemeClr val="dk1"/>
          </a:fontRef>
        </p:style>
        <p:txBody>
          <a:bodyPr rtlCol="0" anchor="ctr"/>
          <a:lstStyle/>
          <a:p>
            <a:pPr algn="ctr"/>
            <a:r>
              <a:rPr lang="tr-TR" sz="3600" b="1" dirty="0"/>
              <a:t>ASTSUBAY MESLEK YÜKSEK OKULLARINA</a:t>
            </a:r>
          </a:p>
        </p:txBody>
      </p:sp>
      <p:cxnSp>
        <p:nvCxnSpPr>
          <p:cNvPr id="10" name="Bağlayıcı: Dirsek 9">
            <a:extLst>
              <a:ext uri="{FF2B5EF4-FFF2-40B4-BE49-F238E27FC236}">
                <a16:creationId xmlns:a16="http://schemas.microsoft.com/office/drawing/2014/main" id="{DA6B8B4E-C1FB-434C-A801-9F13DC8E756A}"/>
              </a:ext>
            </a:extLst>
          </p:cNvPr>
          <p:cNvCxnSpPr>
            <a:cxnSpLocks/>
          </p:cNvCxnSpPr>
          <p:nvPr/>
        </p:nvCxnSpPr>
        <p:spPr>
          <a:xfrm>
            <a:off x="5805195" y="1718682"/>
            <a:ext cx="1321837" cy="1026367"/>
          </a:xfrm>
          <a:prstGeom prst="bentConnector3">
            <a:avLst/>
          </a:prstGeom>
          <a:ln w="38100" cmpd="dbl">
            <a:tailEnd type="triangle"/>
          </a:ln>
        </p:spPr>
        <p:style>
          <a:lnRef idx="3">
            <a:schemeClr val="accent6"/>
          </a:lnRef>
          <a:fillRef idx="0">
            <a:schemeClr val="accent6"/>
          </a:fillRef>
          <a:effectRef idx="2">
            <a:schemeClr val="accent6"/>
          </a:effectRef>
          <a:fontRef idx="minor">
            <a:schemeClr val="tx1"/>
          </a:fontRef>
        </p:style>
      </p:cxnSp>
      <p:sp>
        <p:nvSpPr>
          <p:cNvPr id="12" name="Metin kutusu 11">
            <a:extLst>
              <a:ext uri="{FF2B5EF4-FFF2-40B4-BE49-F238E27FC236}">
                <a16:creationId xmlns:a16="http://schemas.microsoft.com/office/drawing/2014/main" id="{D57071EA-3B30-4D00-8D46-BB61D701CDBA}"/>
              </a:ext>
            </a:extLst>
          </p:cNvPr>
          <p:cNvSpPr txBox="1"/>
          <p:nvPr/>
        </p:nvSpPr>
        <p:spPr>
          <a:xfrm>
            <a:off x="7249885" y="2160273"/>
            <a:ext cx="4180115" cy="1169551"/>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tr-TR" sz="2800" b="1" i="1" dirty="0"/>
              <a:t>EN FAZLA</a:t>
            </a:r>
            <a:r>
              <a:rPr lang="tr-TR" sz="5400" b="1" i="1" dirty="0"/>
              <a:t> </a:t>
            </a:r>
            <a:r>
              <a:rPr lang="tr-TR" sz="5400" b="1" i="1" dirty="0">
                <a:solidFill>
                  <a:schemeClr val="tx1">
                    <a:lumMod val="95000"/>
                    <a:lumOff val="5000"/>
                  </a:schemeClr>
                </a:solidFill>
              </a:rPr>
              <a:t>20</a:t>
            </a:r>
            <a:r>
              <a:rPr lang="tr-TR" sz="5400" b="1" i="1" dirty="0"/>
              <a:t> </a:t>
            </a:r>
            <a:r>
              <a:rPr lang="tr-TR" sz="2800" b="1" i="1" dirty="0"/>
              <a:t>YAŞ</a:t>
            </a:r>
          </a:p>
          <a:p>
            <a:r>
              <a:rPr lang="tr-TR" sz="1600" i="1" dirty="0">
                <a:ln w="0"/>
                <a:solidFill>
                  <a:schemeClr val="tx1"/>
                </a:solidFill>
                <a:effectLst>
                  <a:outerShdw blurRad="38100" dist="19050" dir="2700000" algn="tl" rotWithShape="0">
                    <a:schemeClr val="dk1">
                      <a:alpha val="40000"/>
                    </a:schemeClr>
                  </a:outerShdw>
                </a:effectLst>
              </a:rPr>
              <a:t>01 Ocak 2002 üstü doğumlu olanlar</a:t>
            </a:r>
          </a:p>
        </p:txBody>
      </p:sp>
      <p:cxnSp>
        <p:nvCxnSpPr>
          <p:cNvPr id="13" name="Bağlayıcı: Dirsek 12">
            <a:extLst>
              <a:ext uri="{FF2B5EF4-FFF2-40B4-BE49-F238E27FC236}">
                <a16:creationId xmlns:a16="http://schemas.microsoft.com/office/drawing/2014/main" id="{A2974684-C462-47A8-9BFE-6869134503D5}"/>
              </a:ext>
            </a:extLst>
          </p:cNvPr>
          <p:cNvCxnSpPr>
            <a:cxnSpLocks/>
          </p:cNvCxnSpPr>
          <p:nvPr/>
        </p:nvCxnSpPr>
        <p:spPr>
          <a:xfrm>
            <a:off x="5928049" y="4387886"/>
            <a:ext cx="1321837" cy="1026367"/>
          </a:xfrm>
          <a:prstGeom prst="bentConnector3">
            <a:avLst/>
          </a:prstGeom>
          <a:ln w="38100" cmpd="dbl">
            <a:tailEnd type="triangle"/>
          </a:ln>
        </p:spPr>
        <p:style>
          <a:lnRef idx="3">
            <a:schemeClr val="accent2"/>
          </a:lnRef>
          <a:fillRef idx="0">
            <a:schemeClr val="accent2"/>
          </a:fillRef>
          <a:effectRef idx="2">
            <a:schemeClr val="accent2"/>
          </a:effectRef>
          <a:fontRef idx="minor">
            <a:schemeClr val="tx1"/>
          </a:fontRef>
        </p:style>
      </p:cxnSp>
      <p:sp>
        <p:nvSpPr>
          <p:cNvPr id="14" name="Metin kutusu 13">
            <a:extLst>
              <a:ext uri="{FF2B5EF4-FFF2-40B4-BE49-F238E27FC236}">
                <a16:creationId xmlns:a16="http://schemas.microsoft.com/office/drawing/2014/main" id="{6A3B0661-55CE-4880-9180-8B99C87891DA}"/>
              </a:ext>
            </a:extLst>
          </p:cNvPr>
          <p:cNvSpPr txBox="1"/>
          <p:nvPr/>
        </p:nvSpPr>
        <p:spPr>
          <a:xfrm>
            <a:off x="7249885" y="4844866"/>
            <a:ext cx="4180115" cy="1138773"/>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tr-TR" sz="2800" b="1" i="1" dirty="0">
                <a:solidFill>
                  <a:schemeClr val="bg1"/>
                </a:solidFill>
              </a:rPr>
              <a:t>EN FAZLA </a:t>
            </a:r>
            <a:r>
              <a:rPr lang="tr-TR" sz="4800" b="1" i="1" dirty="0">
                <a:solidFill>
                  <a:schemeClr val="tx1">
                    <a:lumMod val="95000"/>
                    <a:lumOff val="5000"/>
                  </a:schemeClr>
                </a:solidFill>
              </a:rPr>
              <a:t>21</a:t>
            </a:r>
            <a:r>
              <a:rPr lang="tr-TR" sz="2800" b="1" i="1" dirty="0">
                <a:solidFill>
                  <a:schemeClr val="bg1"/>
                </a:solidFill>
              </a:rPr>
              <a:t> YAŞ</a:t>
            </a:r>
          </a:p>
          <a:p>
            <a:r>
              <a:rPr lang="tr-TR" sz="2000" i="1" dirty="0">
                <a:ln w="0"/>
                <a:solidFill>
                  <a:schemeClr val="tx1"/>
                </a:solidFill>
                <a:effectLst>
                  <a:outerShdw blurRad="38100" dist="19050" dir="2700000" algn="tl" rotWithShape="0">
                    <a:schemeClr val="dk1">
                      <a:alpha val="40000"/>
                    </a:schemeClr>
                  </a:outerShdw>
                </a:effectLst>
              </a:rPr>
              <a:t>01 Ocak 2001 üstü doğumlu olanlar</a:t>
            </a:r>
          </a:p>
        </p:txBody>
      </p:sp>
    </p:spTree>
    <p:extLst>
      <p:ext uri="{BB962C8B-B14F-4D97-AF65-F5344CB8AC3E}">
        <p14:creationId xmlns:p14="http://schemas.microsoft.com/office/powerpoint/2010/main" val="4259281370"/>
      </p:ext>
    </p:extLst>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224844"/>
            <a:ext cx="10515600" cy="4351338"/>
          </a:xfrm>
        </p:spPr>
        <p:txBody>
          <a:bodyPr/>
          <a:lstStyle/>
          <a:p>
            <a:pPr>
              <a:lnSpc>
                <a:spcPct val="150000"/>
              </a:lnSpc>
            </a:pPr>
            <a:r>
              <a:rPr lang="tr-TR" dirty="0"/>
              <a:t>Lise ve dengi okullarda öğrenciliği devam edenler için </a:t>
            </a:r>
            <a:r>
              <a:rPr lang="tr-TR" sz="3600" b="1" dirty="0"/>
              <a:t>2022</a:t>
            </a:r>
            <a:r>
              <a:rPr lang="tr-TR" dirty="0"/>
              <a:t> yılında mezun  olacak olan ve </a:t>
            </a:r>
            <a:r>
              <a:rPr lang="tr-TR" sz="3600" b="1" dirty="0"/>
              <a:t>2020 </a:t>
            </a:r>
            <a:r>
              <a:rPr lang="tr-TR" dirty="0"/>
              <a:t>ve </a:t>
            </a:r>
            <a:r>
              <a:rPr lang="tr-TR" sz="3600" b="1" dirty="0"/>
              <a:t>2021</a:t>
            </a:r>
            <a:r>
              <a:rPr lang="tr-TR" dirty="0"/>
              <a:t> yılında mezun olanlar başvurabilir.</a:t>
            </a:r>
          </a:p>
          <a:p>
            <a:pPr marL="0" indent="0">
              <a:lnSpc>
                <a:spcPct val="150000"/>
              </a:lnSpc>
              <a:buNone/>
            </a:pPr>
            <a:endParaRPr lang="tr-TR" sz="20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MEZUNİYET DURUMU</a:t>
            </a:r>
          </a:p>
        </p:txBody>
      </p:sp>
    </p:spTree>
    <p:extLst>
      <p:ext uri="{BB962C8B-B14F-4D97-AF65-F5344CB8AC3E}">
        <p14:creationId xmlns:p14="http://schemas.microsoft.com/office/powerpoint/2010/main" val="1605691686"/>
      </p:ext>
    </p:extLst>
  </p:cSld>
  <p:clrMapOvr>
    <a:masterClrMapping/>
  </p:clrMapOvr>
  <p:transition spd="slow">
    <p:wheel spokes="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224844"/>
            <a:ext cx="10515600" cy="1828996"/>
          </a:xfrm>
        </p:spPr>
        <p:txBody>
          <a:bodyPr>
            <a:normAutofit fontScale="92500" lnSpcReduction="20000"/>
          </a:bodyPr>
          <a:lstStyle/>
          <a:p>
            <a:pPr>
              <a:lnSpc>
                <a:spcPct val="150000"/>
              </a:lnSpc>
            </a:pPr>
            <a:r>
              <a:rPr lang="tr-TR" sz="4400" dirty="0"/>
              <a:t>Bir askeri okuldan çıkmış veya çıkarılmamış, sivil okullardan ise çıkarılmamış olmak,</a:t>
            </a:r>
            <a:endParaRPr lang="tr-TR" sz="36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BAŞVURU ŞARTLARI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 CEZA DURUMU</a:t>
            </a:r>
          </a:p>
        </p:txBody>
      </p:sp>
    </p:spTree>
    <p:extLst>
      <p:ext uri="{BB962C8B-B14F-4D97-AF65-F5344CB8AC3E}">
        <p14:creationId xmlns:p14="http://schemas.microsoft.com/office/powerpoint/2010/main" val="3315322876"/>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543F8A8-E075-4ACB-8B46-A22D4EDFD2CA}"/>
              </a:ext>
            </a:extLst>
          </p:cNvPr>
          <p:cNvSpPr>
            <a:spLocks noGrp="1"/>
          </p:cNvSpPr>
          <p:nvPr>
            <p:ph idx="1"/>
          </p:nvPr>
        </p:nvSpPr>
        <p:spPr>
          <a:xfrm>
            <a:off x="857038" y="2224844"/>
            <a:ext cx="10515600" cy="2408313"/>
          </a:xfrm>
        </p:spPr>
        <p:txBody>
          <a:bodyPr/>
          <a:lstStyle/>
          <a:p>
            <a:pPr>
              <a:lnSpc>
                <a:spcPct val="150000"/>
              </a:lnSpc>
            </a:pPr>
            <a:r>
              <a:rPr lang="tr-TR" sz="3600" dirty="0"/>
              <a:t>Aday belirleme sınavı yalnızca adayların 2’inci seçim aşamaların çağrı işlemleri için kullanılacaktır.</a:t>
            </a:r>
          </a:p>
          <a:p>
            <a:pPr>
              <a:lnSpc>
                <a:spcPct val="150000"/>
              </a:lnSpc>
            </a:pPr>
            <a:endParaRPr lang="tr-TR" sz="3600" dirty="0"/>
          </a:p>
          <a:p>
            <a:pPr>
              <a:lnSpc>
                <a:spcPct val="150000"/>
              </a:lnSpc>
            </a:pPr>
            <a:endParaRPr lang="tr-TR" sz="2000" dirty="0">
              <a:solidFill>
                <a:srgbClr val="C00000"/>
              </a:solidFill>
            </a:endParaRPr>
          </a:p>
        </p:txBody>
      </p:sp>
      <p:sp>
        <p:nvSpPr>
          <p:cNvPr id="4" name="Title 1">
            <a:extLst>
              <a:ext uri="{FF2B5EF4-FFF2-40B4-BE49-F238E27FC236}">
                <a16:creationId xmlns:a16="http://schemas.microsoft.com/office/drawing/2014/main" id="{7A85DD0B-E1D9-4348-8A9B-24105A9F7B7C}"/>
              </a:ext>
            </a:extLst>
          </p:cNvPr>
          <p:cNvSpPr txBox="1">
            <a:spLocks/>
          </p:cNvSpPr>
          <p:nvPr/>
        </p:nvSpPr>
        <p:spPr>
          <a:xfrm>
            <a:off x="37678" y="-53331"/>
            <a:ext cx="12154321" cy="905819"/>
          </a:xfrm>
          <a:prstGeom prst="rect">
            <a:avLst/>
          </a:prstGeom>
        </p:spPr>
        <p:style>
          <a:lnRef idx="3">
            <a:schemeClr val="lt1"/>
          </a:lnRef>
          <a:fillRef idx="1">
            <a:schemeClr val="accent5"/>
          </a:fillRef>
          <a:effectRef idx="1">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tr-TR" b="1" dirty="0"/>
              <a:t>1. SEÇİM AŞAMASI</a:t>
            </a:r>
            <a:endParaRPr lang="id-ID" dirty="0"/>
          </a:p>
        </p:txBody>
      </p:sp>
      <p:sp>
        <p:nvSpPr>
          <p:cNvPr id="5" name="Metin kutusu 4">
            <a:extLst>
              <a:ext uri="{FF2B5EF4-FFF2-40B4-BE49-F238E27FC236}">
                <a16:creationId xmlns:a16="http://schemas.microsoft.com/office/drawing/2014/main" id="{6F5492AA-576E-4995-B974-71B5B6F4D57B}"/>
              </a:ext>
            </a:extLst>
          </p:cNvPr>
          <p:cNvSpPr txBox="1"/>
          <p:nvPr/>
        </p:nvSpPr>
        <p:spPr>
          <a:xfrm>
            <a:off x="231814" y="1516958"/>
            <a:ext cx="10515600" cy="707886"/>
          </a:xfrm>
          <a:prstGeom prst="rect">
            <a:avLst/>
          </a:prstGeom>
          <a:noFill/>
        </p:spPr>
        <p:txBody>
          <a:bodyPr wrap="square" rtlCol="0">
            <a:spAutoFit/>
          </a:bodyPr>
          <a:lstStyle/>
          <a:p>
            <a:pPr algn="ctr"/>
            <a:r>
              <a:rPr lang="tr-TR" sz="4000" b="1" u="sng" dirty="0">
                <a:ln w="22225">
                  <a:solidFill>
                    <a:schemeClr val="accent2"/>
                  </a:solidFill>
                  <a:prstDash val="solid"/>
                </a:ln>
                <a:solidFill>
                  <a:schemeClr val="accent2">
                    <a:lumMod val="40000"/>
                    <a:lumOff val="60000"/>
                  </a:schemeClr>
                </a:solidFill>
              </a:rPr>
              <a:t>ADAY BELİRLEME SINAVI</a:t>
            </a:r>
          </a:p>
        </p:txBody>
      </p:sp>
      <p:sp>
        <p:nvSpPr>
          <p:cNvPr id="2" name="Kaydırma: Yatay 1">
            <a:extLst>
              <a:ext uri="{FF2B5EF4-FFF2-40B4-BE49-F238E27FC236}">
                <a16:creationId xmlns:a16="http://schemas.microsoft.com/office/drawing/2014/main" id="{B1938751-0CD6-4F51-B30C-7E46553D4E6A}"/>
              </a:ext>
            </a:extLst>
          </p:cNvPr>
          <p:cNvSpPr/>
          <p:nvPr/>
        </p:nvSpPr>
        <p:spPr>
          <a:xfrm>
            <a:off x="857038" y="4742555"/>
            <a:ext cx="10515600" cy="1262958"/>
          </a:xfrm>
          <a:prstGeom prst="horizontalScroll">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tr-TR" sz="3200" dirty="0">
                <a:ln w="0"/>
                <a:solidFill>
                  <a:schemeClr val="tx1"/>
                </a:solidFill>
                <a:effectLst>
                  <a:outerShdw blurRad="38100" dist="19050" dir="2700000" algn="tl" rotWithShape="0">
                    <a:schemeClr val="dk1">
                      <a:alpha val="40000"/>
                    </a:schemeClr>
                  </a:outerShdw>
                </a:effectLst>
              </a:rPr>
              <a:t>Bu sınavın puanı yalnız </a:t>
            </a:r>
            <a:r>
              <a:rPr lang="tr-TR" sz="4000" b="1" dirty="0">
                <a:ln w="0"/>
                <a:solidFill>
                  <a:srgbClr val="C00000"/>
                </a:solidFill>
                <a:effectLst>
                  <a:outerShdw blurRad="38100" dist="19050" dir="2700000" algn="tl" rotWithShape="0">
                    <a:schemeClr val="dk1">
                      <a:alpha val="40000"/>
                    </a:schemeClr>
                  </a:outerShdw>
                </a:effectLst>
              </a:rPr>
              <a:t>2022</a:t>
            </a:r>
            <a:r>
              <a:rPr lang="tr-TR" sz="3200" dirty="0">
                <a:ln w="0"/>
                <a:solidFill>
                  <a:schemeClr val="tx1"/>
                </a:solidFill>
                <a:effectLst>
                  <a:outerShdw blurRad="38100" dist="19050" dir="2700000" algn="tl" rotWithShape="0">
                    <a:schemeClr val="dk1">
                      <a:alpha val="40000"/>
                    </a:schemeClr>
                  </a:outerShdw>
                </a:effectLst>
              </a:rPr>
              <a:t> yılı için geçerli olacaktır.</a:t>
            </a:r>
          </a:p>
        </p:txBody>
      </p:sp>
    </p:spTree>
    <p:extLst>
      <p:ext uri="{BB962C8B-B14F-4D97-AF65-F5344CB8AC3E}">
        <p14:creationId xmlns:p14="http://schemas.microsoft.com/office/powerpoint/2010/main" val="1109736122"/>
      </p:ext>
    </p:extLst>
  </p:cSld>
  <p:clrMapOvr>
    <a:masterClrMapping/>
  </p:clrMapOvr>
  <p:transition spd="slow">
    <p:wheel spokes="1"/>
  </p:transition>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826</TotalTime>
  <Words>1542</Words>
  <Application>Microsoft Office PowerPoint</Application>
  <PresentationFormat>Geniş ekran</PresentationFormat>
  <Paragraphs>238</Paragraphs>
  <Slides>38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38</vt:i4>
      </vt:variant>
    </vt:vector>
  </HeadingPairs>
  <TitlesOfParts>
    <vt:vector size="47" baseType="lpstr">
      <vt:lpstr>Aharoni</vt:lpstr>
      <vt:lpstr>Arial</vt:lpstr>
      <vt:lpstr>Arial-BoldMT</vt:lpstr>
      <vt:lpstr>ArialMT</vt:lpstr>
      <vt:lpstr>Calibri</vt:lpstr>
      <vt:lpstr>Calibri Light</vt:lpstr>
      <vt:lpstr>Times New Roman</vt:lpstr>
      <vt:lpstr>TimesNewRomanPS-BoldMT</vt:lpstr>
      <vt:lpstr>Office Teması</vt:lpstr>
      <vt:lpstr>Milli Savunma Üniversitesi</vt:lpstr>
      <vt:lpstr>MSÜ SEÇİM AŞAMALARI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SEYHAN REHBERLİK VE ARAŞTIRMA MERKEZİ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 Savunma Üniversitesi</dc:title>
  <dc:creator>MUHAMMET YAVUZ</dc:creator>
  <cp:lastModifiedBy>Havva</cp:lastModifiedBy>
  <cp:revision>22</cp:revision>
  <dcterms:created xsi:type="dcterms:W3CDTF">2021-10-06T18:00:51Z</dcterms:created>
  <dcterms:modified xsi:type="dcterms:W3CDTF">2022-01-05T11:39:33Z</dcterms:modified>
</cp:coreProperties>
</file>