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0"/>
  </p:notesMasterIdLst>
  <p:handoutMasterIdLst>
    <p:handoutMasterId r:id="rId31"/>
  </p:handoutMasterIdLst>
  <p:sldIdLst>
    <p:sldId id="257" r:id="rId2"/>
    <p:sldId id="258" r:id="rId3"/>
    <p:sldId id="259" r:id="rId4"/>
    <p:sldId id="261" r:id="rId5"/>
    <p:sldId id="262" r:id="rId6"/>
    <p:sldId id="263" r:id="rId7"/>
    <p:sldId id="264" r:id="rId8"/>
    <p:sldId id="265" r:id="rId9"/>
    <p:sldId id="280" r:id="rId10"/>
    <p:sldId id="281" r:id="rId11"/>
    <p:sldId id="282" r:id="rId12"/>
    <p:sldId id="283" r:id="rId13"/>
    <p:sldId id="284" r:id="rId14"/>
    <p:sldId id="285" r:id="rId15"/>
    <p:sldId id="286" r:id="rId16"/>
    <p:sldId id="287" r:id="rId17"/>
    <p:sldId id="308" r:id="rId18"/>
    <p:sldId id="288" r:id="rId19"/>
    <p:sldId id="289" r:id="rId20"/>
    <p:sldId id="290" r:id="rId21"/>
    <p:sldId id="291" r:id="rId22"/>
    <p:sldId id="292" r:id="rId23"/>
    <p:sldId id="293" r:id="rId24"/>
    <p:sldId id="294" r:id="rId25"/>
    <p:sldId id="295" r:id="rId26"/>
    <p:sldId id="296" r:id="rId27"/>
    <p:sldId id="297" r:id="rId28"/>
    <p:sldId id="309"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62" autoAdjust="0"/>
    <p:restoredTop sz="94660"/>
  </p:normalViewPr>
  <p:slideViewPr>
    <p:cSldViewPr snapToGrid="0">
      <p:cViewPr varScale="1">
        <p:scale>
          <a:sx n="72" d="100"/>
          <a:sy n="72" d="100"/>
        </p:scale>
        <p:origin x="576"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570711B-23FB-4EDD-AA5B-6357C3544D03}" type="datetimeFigureOut">
              <a:rPr lang="tr-TR" smtClean="0"/>
              <a:pPr/>
              <a:t>5.01.2022</a:t>
            </a:fld>
            <a:endParaRPr lang="tr-TR"/>
          </a:p>
        </p:txBody>
      </p:sp>
      <p:sp>
        <p:nvSpPr>
          <p:cNvPr id="4" name="Altbilgi Yer Tutucusu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A11B23C-7047-4C7B-9513-12EFB7538DA2}" type="slidenum">
              <a:rPr lang="tr-TR" smtClean="0"/>
              <a:pPr/>
              <a:t>‹#›</a:t>
            </a:fld>
            <a:endParaRPr lang="tr-TR"/>
          </a:p>
        </p:txBody>
      </p:sp>
    </p:spTree>
    <p:extLst>
      <p:ext uri="{BB962C8B-B14F-4D97-AF65-F5344CB8AC3E}">
        <p14:creationId xmlns:p14="http://schemas.microsoft.com/office/powerpoint/2010/main" val="41476868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2CD6FF-7F3F-48F6-80EA-102E60AF3A1E}" type="datetimeFigureOut">
              <a:rPr lang="tr-TR" smtClean="0"/>
              <a:pPr/>
              <a:t>5.01.2022</a:t>
            </a:fld>
            <a:endParaRPr lang="tr-TR"/>
          </a:p>
        </p:txBody>
      </p:sp>
      <p:sp>
        <p:nvSpPr>
          <p:cNvPr id="4" name="Slayt Görüntüsü Yer Tutucus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1008EA-1B6F-4290-B8F3-77019C153321}" type="slidenum">
              <a:rPr lang="tr-TR" smtClean="0"/>
              <a:pPr/>
              <a:t>‹#›</a:t>
            </a:fld>
            <a:endParaRPr lang="tr-TR"/>
          </a:p>
        </p:txBody>
      </p:sp>
    </p:spTree>
    <p:extLst>
      <p:ext uri="{BB962C8B-B14F-4D97-AF65-F5344CB8AC3E}">
        <p14:creationId xmlns:p14="http://schemas.microsoft.com/office/powerpoint/2010/main" val="175110313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tr-TR"/>
              <a:t>Asıl başlık stili için tıklatın</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D576CAFB-A149-4B2C-BAE1-A74A89A78E98}" type="datetime1">
              <a:rPr lang="en-US" smtClean="0"/>
              <a:pPr/>
              <a:t>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C0293C6C-4DB4-490A-8E85-F260FF196364}" type="datetime1">
              <a:rPr lang="en-US" smtClean="0"/>
              <a:pPr/>
              <a:t>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tr-TR"/>
              <a:t>Asıl başlık stili için tıklatın</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7CCD38B2-19DA-4732-A04F-E3FE69D62DC6}" type="datetime1">
              <a:rPr lang="en-US" smtClean="0"/>
              <a:pPr/>
              <a:t>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tr-TR"/>
              <a:t>Asıl başlık stili için tıklatın</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tıklatın</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tr-TR"/>
              <a:t>Asıl metin stillerini düzenlemek için tıklatın</a:t>
            </a:r>
          </a:p>
        </p:txBody>
      </p:sp>
      <p:sp>
        <p:nvSpPr>
          <p:cNvPr id="4" name="Date Placeholder 3"/>
          <p:cNvSpPr>
            <a:spLocks noGrp="1"/>
          </p:cNvSpPr>
          <p:nvPr>
            <p:ph type="dt" sz="half" idx="10"/>
          </p:nvPr>
        </p:nvSpPr>
        <p:spPr/>
        <p:txBody>
          <a:bodyPr/>
          <a:lstStyle/>
          <a:p>
            <a:fld id="{DD0E530B-2902-4879-B7A9-879B0DA30DE1}" type="datetime1">
              <a:rPr lang="en-US" smtClean="0"/>
              <a:pPr/>
              <a:t>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tr-TR"/>
              <a:t>Asıl başlık stili için tıklatın</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tr-TR"/>
              <a:t>Asıl metin stillerini düzenlemek için tıklatın</a:t>
            </a:r>
          </a:p>
        </p:txBody>
      </p:sp>
      <p:sp>
        <p:nvSpPr>
          <p:cNvPr id="4" name="Date Placeholder 3"/>
          <p:cNvSpPr>
            <a:spLocks noGrp="1"/>
          </p:cNvSpPr>
          <p:nvPr>
            <p:ph type="dt" sz="half" idx="10"/>
          </p:nvPr>
        </p:nvSpPr>
        <p:spPr/>
        <p:txBody>
          <a:bodyPr/>
          <a:lstStyle/>
          <a:p>
            <a:fld id="{857C07E2-A792-42C5-A60F-ED834EB94B53}" type="datetime1">
              <a:rPr lang="en-US" smtClean="0"/>
              <a:pPr/>
              <a:t>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tr-TR"/>
              <a:t>Asıl başlık stili için tıklatın</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tr-TR"/>
              <a:t>Asıl metin stillerini düzenlemek için tıklatın</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B1CCB2A2-21BA-4889-BCE6-CF66F0938F8C}" type="datetime1">
              <a:rPr lang="en-US" smtClean="0"/>
              <a:pPr/>
              <a:t>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tr-TR"/>
              <a:t>Asıl başlık stili için tıklatın</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tr-TR"/>
              <a:t>Asıl metin stillerini düzenlemek için tıklatın</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23A6BD40-4F2A-4B21-9608-2B645F266CEC}" type="datetime1">
              <a:rPr lang="en-US" smtClean="0"/>
              <a:pPr/>
              <a:t>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3937705-DB8C-4D89-A6FF-E66AA26F4B24}" type="datetime1">
              <a:rPr lang="en-US" smtClean="0"/>
              <a:pPr/>
              <a:t>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8BEB84D-9EE8-407E-8B16-BA045C4F05F5}" type="datetime1">
              <a:rPr lang="en-US" smtClean="0"/>
              <a:pPr/>
              <a:t>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nchor="ct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2CE6461-55D8-4B39-8F75-0328C20EF2CE}" type="datetime1">
              <a:rPr lang="en-US" smtClean="0"/>
              <a:pPr/>
              <a:t>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tr-TR"/>
              <a:t>Asıl başlık stili için tıklatın</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9BB15D36-7DBC-4B5D-BFD2-087422C36850}" type="datetime1">
              <a:rPr lang="en-US" smtClean="0"/>
              <a:pPr/>
              <a:t>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2816C6AD-DE7A-45BA-959B-A858EF26B4AE}" type="datetime1">
              <a:rPr lang="en-US" smtClean="0"/>
              <a:pPr/>
              <a:t>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D1277B21-D5FA-4AA1-AB24-E54B116F43FD}" type="datetime1">
              <a:rPr lang="en-US" smtClean="0"/>
              <a:pPr/>
              <a:t>1/5/2022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4D494767-30DA-4C8D-8586-1A710222AF66}" type="datetime1">
              <a:rPr lang="en-US" smtClean="0"/>
              <a:pPr/>
              <a:t>1/5/2022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DD7C74-463A-47CC-9C5E-CD7039682701}" type="datetime1">
              <a:rPr lang="en-US" smtClean="0"/>
              <a:pPr/>
              <a:t>1/5/2022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tr-TR"/>
              <a:t>Asıl başlık stili için tıklatın</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B535758C-C4FF-4F02-828A-3870C08C37DC}" type="datetime1">
              <a:rPr lang="en-US" smtClean="0"/>
              <a:pPr/>
              <a:t>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tr-TR"/>
              <a:t>Asıl başlık stili için tıklatın</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a:xfrm>
            <a:off x="6399212" y="5883275"/>
            <a:ext cx="914400" cy="365125"/>
          </a:xfrm>
        </p:spPr>
        <p:txBody>
          <a:bodyPr/>
          <a:lstStyle/>
          <a:p>
            <a:fld id="{43BE7C94-E4C6-49CC-9410-FBC83A9053FF}" type="datetime1">
              <a:rPr lang="en-US" smtClean="0"/>
              <a:pPr/>
              <a:t>1/5/2022</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39E13434-9826-4180-A7D3-31FE6C565F41}" type="datetime1">
              <a:rPr lang="en-US" smtClean="0"/>
              <a:pPr/>
              <a:t>1/5/2022</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hf hdr="0" ftr="0" dt="0"/>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936699" y="1452384"/>
            <a:ext cx="10363200" cy="2643206"/>
          </a:xfrm>
        </p:spPr>
        <p:txBody>
          <a:bodyPr>
            <a:normAutofit/>
          </a:bodyPr>
          <a:lstStyle/>
          <a:p>
            <a:r>
              <a:rPr lang="tr-TR" sz="5400" b="1" i="1" dirty="0">
                <a:solidFill>
                  <a:schemeClr val="tx1">
                    <a:lumMod val="95000"/>
                  </a:schemeClr>
                </a:solidFill>
              </a:rPr>
              <a:t>ETİK VE MESLEKİ DEĞERLER ARASINDAKİ İLİŞKİ</a:t>
            </a:r>
          </a:p>
        </p:txBody>
      </p:sp>
      <p:sp>
        <p:nvSpPr>
          <p:cNvPr id="3" name="Slayt Numarası Yer Tutucusu 2"/>
          <p:cNvSpPr>
            <a:spLocks noGrp="1"/>
          </p:cNvSpPr>
          <p:nvPr>
            <p:ph type="sldNum" sz="quarter" idx="12"/>
          </p:nvPr>
        </p:nvSpPr>
        <p:spPr/>
        <p:txBody>
          <a:bodyPr/>
          <a:lstStyle/>
          <a:p>
            <a:fld id="{D57F1E4F-1CFF-5643-939E-217C01CDF565}" type="slidenum">
              <a:rPr lang="en-US" sz="4000" smtClean="0"/>
              <a:pPr/>
              <a:t>1</a:t>
            </a:fld>
            <a:endParaRPr lang="en-US" sz="4000" dirty="0"/>
          </a:p>
        </p:txBody>
      </p:sp>
    </p:spTree>
    <p:extLst>
      <p:ext uri="{BB962C8B-B14F-4D97-AF65-F5344CB8AC3E}">
        <p14:creationId xmlns:p14="http://schemas.microsoft.com/office/powerpoint/2010/main" val="1522219122"/>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87394" y="411891"/>
            <a:ext cx="10046514" cy="1206843"/>
          </a:xfrm>
        </p:spPr>
        <p:txBody>
          <a:bodyPr>
            <a:normAutofit/>
          </a:bodyPr>
          <a:lstStyle/>
          <a:p>
            <a:r>
              <a:rPr lang="tr-TR" sz="4000" b="1" dirty="0">
                <a:solidFill>
                  <a:schemeClr val="tx1"/>
                </a:solidFill>
              </a:rPr>
              <a:t>BEŞ TEMEL MESLEKİ ETİK İLKE</a:t>
            </a:r>
          </a:p>
        </p:txBody>
      </p:sp>
      <p:sp>
        <p:nvSpPr>
          <p:cNvPr id="3" name="2 İçerik Yer Tutucusu"/>
          <p:cNvSpPr>
            <a:spLocks noGrp="1"/>
          </p:cNvSpPr>
          <p:nvPr>
            <p:ph idx="1"/>
          </p:nvPr>
        </p:nvSpPr>
        <p:spPr>
          <a:xfrm>
            <a:off x="827903" y="1810904"/>
            <a:ext cx="10967305" cy="3440718"/>
          </a:xfrm>
        </p:spPr>
        <p:txBody>
          <a:bodyPr>
            <a:normAutofit lnSpcReduction="10000"/>
          </a:bodyPr>
          <a:lstStyle/>
          <a:p>
            <a:r>
              <a:rPr lang="tr-TR" sz="3600" dirty="0"/>
              <a:t>DOĞRULUK</a:t>
            </a:r>
          </a:p>
          <a:p>
            <a:r>
              <a:rPr lang="tr-TR" sz="3600" dirty="0"/>
              <a:t>YASALLIK </a:t>
            </a:r>
          </a:p>
          <a:p>
            <a:r>
              <a:rPr lang="tr-TR" sz="3600" dirty="0"/>
              <a:t>YETERLİK</a:t>
            </a:r>
          </a:p>
          <a:p>
            <a:r>
              <a:rPr lang="tr-TR" sz="3600" dirty="0"/>
              <a:t>GÜVENİRLİK</a:t>
            </a:r>
          </a:p>
          <a:p>
            <a:r>
              <a:rPr lang="tr-TR" sz="3600" dirty="0"/>
              <a:t>MESLEĞE BAĞLILIK</a:t>
            </a:r>
          </a:p>
          <a:p>
            <a:endParaRPr lang="tr-TR" dirty="0"/>
          </a:p>
        </p:txBody>
      </p:sp>
      <p:sp>
        <p:nvSpPr>
          <p:cNvPr id="4" name="Slayt Numarası Yer Tutucusu 3"/>
          <p:cNvSpPr>
            <a:spLocks noGrp="1"/>
          </p:cNvSpPr>
          <p:nvPr>
            <p:ph type="sldNum" sz="quarter" idx="12"/>
          </p:nvPr>
        </p:nvSpPr>
        <p:spPr>
          <a:xfrm>
            <a:off x="10565027" y="5907988"/>
            <a:ext cx="914400" cy="604023"/>
          </a:xfrm>
        </p:spPr>
        <p:txBody>
          <a:bodyPr/>
          <a:lstStyle/>
          <a:p>
            <a:fld id="{D57F1E4F-1CFF-5643-939E-217C01CDF565}" type="slidenum">
              <a:rPr lang="en-US" sz="3200" smtClean="0"/>
              <a:pPr/>
              <a:t>10</a:t>
            </a:fld>
            <a:endParaRPr lang="en-US" sz="3200" dirty="0"/>
          </a:p>
        </p:txBody>
      </p:sp>
      <p:pic>
        <p:nvPicPr>
          <p:cNvPr id="3074" name="Picture 2" descr="C:\Users\faruk\Desktop\ödev\ETİK DEĞERLER 01.png"/>
          <p:cNvPicPr>
            <a:picLocks noChangeAspect="1" noChangeArrowheads="1"/>
          </p:cNvPicPr>
          <p:nvPr/>
        </p:nvPicPr>
        <p:blipFill>
          <a:blip r:embed="rId2"/>
          <a:srcRect/>
          <a:stretch>
            <a:fillRect/>
          </a:stretch>
        </p:blipFill>
        <p:spPr bwMode="auto">
          <a:xfrm>
            <a:off x="4308978" y="545159"/>
            <a:ext cx="8204886" cy="5966852"/>
          </a:xfrm>
          <a:prstGeom prst="rect">
            <a:avLst/>
          </a:prstGeom>
          <a:noFill/>
        </p:spPr>
      </p:pic>
    </p:spTree>
    <p:extLst>
      <p:ext uri="{BB962C8B-B14F-4D97-AF65-F5344CB8AC3E}">
        <p14:creationId xmlns:p14="http://schemas.microsoft.com/office/powerpoint/2010/main" val="3128935360"/>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20718" y="642552"/>
            <a:ext cx="4190986" cy="1088672"/>
          </a:xfrm>
        </p:spPr>
        <p:txBody>
          <a:bodyPr>
            <a:normAutofit fontScale="90000"/>
          </a:bodyPr>
          <a:lstStyle/>
          <a:p>
            <a:r>
              <a:rPr lang="tr-TR" sz="4000" b="1" dirty="0">
                <a:solidFill>
                  <a:schemeClr val="tx1"/>
                </a:solidFill>
              </a:rPr>
              <a:t>      DOĞRULUK</a:t>
            </a:r>
            <a:br>
              <a:rPr lang="tr-TR" dirty="0"/>
            </a:br>
            <a:endParaRPr lang="tr-TR" dirty="0"/>
          </a:p>
        </p:txBody>
      </p:sp>
      <p:sp>
        <p:nvSpPr>
          <p:cNvPr id="3" name="2 İçerik Yer Tutucusu"/>
          <p:cNvSpPr>
            <a:spLocks noGrp="1"/>
          </p:cNvSpPr>
          <p:nvPr>
            <p:ph idx="1"/>
          </p:nvPr>
        </p:nvSpPr>
        <p:spPr>
          <a:xfrm>
            <a:off x="380961" y="985345"/>
            <a:ext cx="5143536" cy="5515489"/>
          </a:xfrm>
        </p:spPr>
        <p:txBody>
          <a:bodyPr>
            <a:normAutofit fontScale="92500"/>
          </a:bodyPr>
          <a:lstStyle/>
          <a:p>
            <a:r>
              <a:rPr lang="tr-TR" sz="4000" dirty="0">
                <a:solidFill>
                  <a:schemeClr val="tx1">
                    <a:lumMod val="95000"/>
                  </a:schemeClr>
                </a:solidFill>
                <a:latin typeface="Comic Sans MS" pitchFamily="66" charset="0"/>
              </a:rPr>
              <a:t>doğruluk; doğru sözlülük ve güvenirliğe işaret eden bir </a:t>
            </a:r>
            <a:r>
              <a:rPr lang="tr-TR" sz="4000" dirty="0" err="1">
                <a:solidFill>
                  <a:schemeClr val="tx1">
                    <a:lumMod val="95000"/>
                  </a:schemeClr>
                </a:solidFill>
                <a:latin typeface="Comic Sans MS" pitchFamily="66" charset="0"/>
              </a:rPr>
              <a:t>kavramdir</a:t>
            </a:r>
            <a:r>
              <a:rPr lang="tr-TR" sz="4000" dirty="0">
                <a:solidFill>
                  <a:schemeClr val="tx1">
                    <a:lumMod val="95000"/>
                  </a:schemeClr>
                </a:solidFill>
                <a:latin typeface="Comic Sans MS" pitchFamily="66" charset="0"/>
              </a:rPr>
              <a:t>. etik </a:t>
            </a:r>
            <a:r>
              <a:rPr lang="tr-TR" sz="4000" dirty="0" err="1">
                <a:solidFill>
                  <a:schemeClr val="tx1">
                    <a:lumMod val="95000"/>
                  </a:schemeClr>
                </a:solidFill>
                <a:latin typeface="Comic Sans MS" pitchFamily="66" charset="0"/>
              </a:rPr>
              <a:t>davraniş</a:t>
            </a:r>
            <a:r>
              <a:rPr lang="tr-TR" sz="4000" dirty="0">
                <a:solidFill>
                  <a:schemeClr val="tx1">
                    <a:lumMod val="95000"/>
                  </a:schemeClr>
                </a:solidFill>
                <a:latin typeface="Comic Sans MS" pitchFamily="66" charset="0"/>
              </a:rPr>
              <a:t>, </a:t>
            </a:r>
            <a:r>
              <a:rPr lang="tr-TR" sz="4000" dirty="0" err="1">
                <a:solidFill>
                  <a:schemeClr val="tx1">
                    <a:lumMod val="95000"/>
                  </a:schemeClr>
                </a:solidFill>
                <a:latin typeface="Comic Sans MS" pitchFamily="66" charset="0"/>
              </a:rPr>
              <a:t>başkalari</a:t>
            </a:r>
            <a:r>
              <a:rPr lang="tr-TR" sz="4000" dirty="0">
                <a:solidFill>
                  <a:schemeClr val="tx1">
                    <a:lumMod val="95000"/>
                  </a:schemeClr>
                </a:solidFill>
                <a:latin typeface="Comic Sans MS" pitchFamily="66" charset="0"/>
              </a:rPr>
              <a:t> ile ilişkilerde dürüst </a:t>
            </a:r>
            <a:r>
              <a:rPr lang="tr-TR" sz="4000" dirty="0" err="1">
                <a:solidFill>
                  <a:schemeClr val="tx1">
                    <a:lumMod val="95000"/>
                  </a:schemeClr>
                </a:solidFill>
                <a:latin typeface="Comic Sans MS" pitchFamily="66" charset="0"/>
              </a:rPr>
              <a:t>olmayi</a:t>
            </a:r>
            <a:r>
              <a:rPr lang="tr-TR" sz="4000" dirty="0">
                <a:solidFill>
                  <a:schemeClr val="tx1">
                    <a:lumMod val="95000"/>
                  </a:schemeClr>
                </a:solidFill>
                <a:latin typeface="Comic Sans MS" pitchFamily="66" charset="0"/>
              </a:rPr>
              <a:t> ve içtenliği gerektirir</a:t>
            </a:r>
          </a:p>
        </p:txBody>
      </p:sp>
      <p:pic>
        <p:nvPicPr>
          <p:cNvPr id="5" name="4 Resim" descr="k_06163419_28141925_31103041_26115219_adsz.jpg"/>
          <p:cNvPicPr>
            <a:picLocks noChangeAspect="1"/>
          </p:cNvPicPr>
          <p:nvPr/>
        </p:nvPicPr>
        <p:blipFill>
          <a:blip r:embed="rId2"/>
          <a:stretch>
            <a:fillRect/>
          </a:stretch>
        </p:blipFill>
        <p:spPr>
          <a:xfrm>
            <a:off x="5958163" y="1654724"/>
            <a:ext cx="5735956" cy="3844033"/>
          </a:xfrm>
          <a:prstGeom prst="rect">
            <a:avLst/>
          </a:prstGeom>
        </p:spPr>
      </p:pic>
      <p:sp>
        <p:nvSpPr>
          <p:cNvPr id="4" name="Slayt Numarası Yer Tutucusu 3"/>
          <p:cNvSpPr>
            <a:spLocks noGrp="1"/>
          </p:cNvSpPr>
          <p:nvPr>
            <p:ph type="sldNum" sz="quarter" idx="12"/>
          </p:nvPr>
        </p:nvSpPr>
        <p:spPr>
          <a:xfrm>
            <a:off x="10514012" y="5883275"/>
            <a:ext cx="1422615" cy="702876"/>
          </a:xfrm>
        </p:spPr>
        <p:txBody>
          <a:bodyPr/>
          <a:lstStyle/>
          <a:p>
            <a:fld id="{D57F1E4F-1CFF-5643-939E-217C01CDF565}" type="slidenum">
              <a:rPr lang="en-US" sz="3200" smtClean="0"/>
              <a:pPr/>
              <a:t>11</a:t>
            </a:fld>
            <a:endParaRPr lang="en-US" sz="3200" dirty="0"/>
          </a:p>
        </p:txBody>
      </p:sp>
    </p:spTree>
    <p:extLst>
      <p:ext uri="{BB962C8B-B14F-4D97-AF65-F5344CB8AC3E}">
        <p14:creationId xmlns:p14="http://schemas.microsoft.com/office/powerpoint/2010/main" val="394444775"/>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4638"/>
            <a:ext cx="4057640" cy="1143000"/>
          </a:xfrm>
        </p:spPr>
        <p:txBody>
          <a:bodyPr>
            <a:normAutofit/>
          </a:bodyPr>
          <a:lstStyle/>
          <a:p>
            <a:r>
              <a:rPr lang="tr-TR" sz="4000" b="1" dirty="0"/>
              <a:t>YASALLIK</a:t>
            </a:r>
          </a:p>
        </p:txBody>
      </p:sp>
      <p:sp>
        <p:nvSpPr>
          <p:cNvPr id="3" name="2 İçerik Yer Tutucusu"/>
          <p:cNvSpPr>
            <a:spLocks noGrp="1"/>
          </p:cNvSpPr>
          <p:nvPr>
            <p:ph idx="1"/>
          </p:nvPr>
        </p:nvSpPr>
        <p:spPr>
          <a:xfrm>
            <a:off x="329143" y="1364688"/>
            <a:ext cx="5395052" cy="4929222"/>
          </a:xfrm>
        </p:spPr>
        <p:txBody>
          <a:bodyPr>
            <a:normAutofit fontScale="92500" lnSpcReduction="20000"/>
          </a:bodyPr>
          <a:lstStyle/>
          <a:p>
            <a:r>
              <a:rPr lang="tr-TR" sz="3600" dirty="0">
                <a:solidFill>
                  <a:schemeClr val="tx1">
                    <a:lumMod val="95000"/>
                  </a:schemeClr>
                </a:solidFill>
              </a:rPr>
              <a:t>İş hayatinda üretilen her türlü malin üretiminde ve çalişanlarla ilgili problemlerin çözümünde yasalara bağli kalmak da mesleki etik ilkelerindendir. Günümüzde iş yaşaminda gerek üretim alanini gerekse çalişma hayatini düzenleyen yasalar mevcuttur</a:t>
            </a:r>
            <a:r>
              <a:rPr lang="tr-TR" sz="3600" dirty="0"/>
              <a:t>.</a:t>
            </a:r>
          </a:p>
        </p:txBody>
      </p:sp>
      <p:sp>
        <p:nvSpPr>
          <p:cNvPr id="5" name="Slayt Numarası Yer Tutucusu 4"/>
          <p:cNvSpPr>
            <a:spLocks noGrp="1"/>
          </p:cNvSpPr>
          <p:nvPr>
            <p:ph type="sldNum" sz="quarter" idx="12"/>
          </p:nvPr>
        </p:nvSpPr>
        <p:spPr>
          <a:xfrm>
            <a:off x="10514012" y="5883275"/>
            <a:ext cx="1385545" cy="777017"/>
          </a:xfrm>
        </p:spPr>
        <p:txBody>
          <a:bodyPr/>
          <a:lstStyle/>
          <a:p>
            <a:fld id="{D57F1E4F-1CFF-5643-939E-217C01CDF565}" type="slidenum">
              <a:rPr lang="en-US" sz="3200" smtClean="0"/>
              <a:pPr/>
              <a:t>12</a:t>
            </a:fld>
            <a:endParaRPr lang="en-US" sz="3200" dirty="0"/>
          </a:p>
        </p:txBody>
      </p:sp>
      <p:pic>
        <p:nvPicPr>
          <p:cNvPr id="1026" name="Picture 2" descr="C:\Users\faruk\Desktop\ödev\hukuk (1).jpg"/>
          <p:cNvPicPr>
            <a:picLocks noChangeAspect="1" noChangeArrowheads="1"/>
          </p:cNvPicPr>
          <p:nvPr/>
        </p:nvPicPr>
        <p:blipFill>
          <a:blip r:embed="rId2"/>
          <a:srcRect/>
          <a:stretch>
            <a:fillRect/>
          </a:stretch>
        </p:blipFill>
        <p:spPr bwMode="auto">
          <a:xfrm>
            <a:off x="6441472" y="1692875"/>
            <a:ext cx="5297446" cy="4176584"/>
          </a:xfrm>
          <a:prstGeom prst="rect">
            <a:avLst/>
          </a:prstGeom>
          <a:noFill/>
        </p:spPr>
      </p:pic>
    </p:spTree>
    <p:extLst>
      <p:ext uri="{BB962C8B-B14F-4D97-AF65-F5344CB8AC3E}">
        <p14:creationId xmlns:p14="http://schemas.microsoft.com/office/powerpoint/2010/main" val="4264008034"/>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64974" y="488731"/>
            <a:ext cx="3978278" cy="1143000"/>
          </a:xfrm>
        </p:spPr>
        <p:txBody>
          <a:bodyPr>
            <a:normAutofit/>
          </a:bodyPr>
          <a:lstStyle/>
          <a:p>
            <a:r>
              <a:rPr lang="tr-TR" sz="4000" b="1" dirty="0"/>
              <a:t>YETERLİK</a:t>
            </a:r>
          </a:p>
        </p:txBody>
      </p:sp>
      <p:sp>
        <p:nvSpPr>
          <p:cNvPr id="3" name="2 İçerik Yer Tutucusu"/>
          <p:cNvSpPr>
            <a:spLocks noGrp="1"/>
          </p:cNvSpPr>
          <p:nvPr>
            <p:ph idx="1"/>
          </p:nvPr>
        </p:nvSpPr>
        <p:spPr>
          <a:xfrm>
            <a:off x="609600" y="1357298"/>
            <a:ext cx="5519351" cy="4768865"/>
          </a:xfrm>
        </p:spPr>
        <p:txBody>
          <a:bodyPr>
            <a:normAutofit fontScale="92500" lnSpcReduction="10000"/>
          </a:bodyPr>
          <a:lstStyle/>
          <a:p>
            <a:r>
              <a:rPr lang="tr-TR" sz="4000" dirty="0"/>
              <a:t>İş hayatinda her gün sürekli gelişmeler olmaktadir. Bu gelişmeleri takip etmek, kendini yenilemek, iş hayatina uyarlamak mesleki etik ilkeleri arasinda önemli yer tutmaktadir</a:t>
            </a:r>
          </a:p>
        </p:txBody>
      </p:sp>
      <p:sp>
        <p:nvSpPr>
          <p:cNvPr id="5" name="Slayt Numarası Yer Tutucusu 4"/>
          <p:cNvSpPr>
            <a:spLocks noGrp="1"/>
          </p:cNvSpPr>
          <p:nvPr>
            <p:ph type="sldNum" sz="quarter" idx="12"/>
          </p:nvPr>
        </p:nvSpPr>
        <p:spPr>
          <a:xfrm>
            <a:off x="10514012" y="5883275"/>
            <a:ext cx="1224907" cy="974725"/>
          </a:xfrm>
        </p:spPr>
        <p:txBody>
          <a:bodyPr/>
          <a:lstStyle/>
          <a:p>
            <a:fld id="{D57F1E4F-1CFF-5643-939E-217C01CDF565}" type="slidenum">
              <a:rPr lang="en-US" sz="3200" smtClean="0"/>
              <a:pPr/>
              <a:t>13</a:t>
            </a:fld>
            <a:endParaRPr lang="en-US" sz="3200" dirty="0"/>
          </a:p>
        </p:txBody>
      </p:sp>
      <p:pic>
        <p:nvPicPr>
          <p:cNvPr id="6146" name="Picture 2" descr="C:\Users\faruk\Desktop\ödev\stresli.jpg"/>
          <p:cNvPicPr>
            <a:picLocks noChangeAspect="1" noChangeArrowheads="1"/>
          </p:cNvPicPr>
          <p:nvPr/>
        </p:nvPicPr>
        <p:blipFill>
          <a:blip r:embed="rId2"/>
          <a:srcRect/>
          <a:stretch>
            <a:fillRect/>
          </a:stretch>
        </p:blipFill>
        <p:spPr bwMode="auto">
          <a:xfrm>
            <a:off x="6870357" y="1404922"/>
            <a:ext cx="4805109" cy="4229759"/>
          </a:xfrm>
          <a:prstGeom prst="rect">
            <a:avLst/>
          </a:prstGeom>
          <a:noFill/>
        </p:spPr>
      </p:pic>
    </p:spTree>
    <p:extLst>
      <p:ext uri="{BB962C8B-B14F-4D97-AF65-F5344CB8AC3E}">
        <p14:creationId xmlns:p14="http://schemas.microsoft.com/office/powerpoint/2010/main" val="1025694736"/>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30195" y="466538"/>
            <a:ext cx="4473228" cy="1143000"/>
          </a:xfrm>
        </p:spPr>
        <p:txBody>
          <a:bodyPr>
            <a:normAutofit/>
          </a:bodyPr>
          <a:lstStyle/>
          <a:p>
            <a:r>
              <a:rPr lang="tr-TR" sz="4000" b="1" dirty="0"/>
              <a:t>GÜVENİRLİK</a:t>
            </a:r>
          </a:p>
        </p:txBody>
      </p:sp>
      <p:sp>
        <p:nvSpPr>
          <p:cNvPr id="3" name="2 İçerik Yer Tutucusu"/>
          <p:cNvSpPr>
            <a:spLocks noGrp="1"/>
          </p:cNvSpPr>
          <p:nvPr>
            <p:ph idx="1"/>
          </p:nvPr>
        </p:nvSpPr>
        <p:spPr>
          <a:xfrm>
            <a:off x="279141" y="2111188"/>
            <a:ext cx="5758587" cy="3951913"/>
          </a:xfrm>
        </p:spPr>
        <p:txBody>
          <a:bodyPr>
            <a:normAutofit fontScale="85000" lnSpcReduction="10000"/>
          </a:bodyPr>
          <a:lstStyle/>
          <a:p>
            <a:r>
              <a:rPr lang="tr-TR" sz="3600" dirty="0"/>
              <a:t>Meslek olarak kabul edilen bütün işlerin kendine özgü etik değer ve ilkeleri vardır. Mesleğin üyeleri bu etik değer ve ilkelere uygun davranmak durumundadirlar. Uygun davranmadiklari durumda meslek etiği ilkeleri devreye girer. </a:t>
            </a:r>
          </a:p>
        </p:txBody>
      </p:sp>
      <p:sp>
        <p:nvSpPr>
          <p:cNvPr id="5" name="Slayt Numarası Yer Tutucusu 4"/>
          <p:cNvSpPr>
            <a:spLocks noGrp="1"/>
          </p:cNvSpPr>
          <p:nvPr>
            <p:ph type="sldNum" sz="quarter" idx="12"/>
          </p:nvPr>
        </p:nvSpPr>
        <p:spPr>
          <a:xfrm>
            <a:off x="10514012" y="5883275"/>
            <a:ext cx="1422615" cy="628736"/>
          </a:xfrm>
        </p:spPr>
        <p:txBody>
          <a:bodyPr/>
          <a:lstStyle/>
          <a:p>
            <a:fld id="{D57F1E4F-1CFF-5643-939E-217C01CDF565}" type="slidenum">
              <a:rPr lang="en-US" sz="3200" smtClean="0"/>
              <a:pPr/>
              <a:t>14</a:t>
            </a:fld>
            <a:endParaRPr lang="en-US" sz="3200" dirty="0"/>
          </a:p>
        </p:txBody>
      </p:sp>
      <p:pic>
        <p:nvPicPr>
          <p:cNvPr id="7170" name="Picture 2" descr="C:\Users\faruk\Desktop\ödev\83-guven-yonetimi.jpg"/>
          <p:cNvPicPr>
            <a:picLocks noChangeAspect="1" noChangeArrowheads="1"/>
          </p:cNvPicPr>
          <p:nvPr/>
        </p:nvPicPr>
        <p:blipFill>
          <a:blip r:embed="rId2"/>
          <a:srcRect/>
          <a:stretch>
            <a:fillRect/>
          </a:stretch>
        </p:blipFill>
        <p:spPr bwMode="auto">
          <a:xfrm>
            <a:off x="6496584" y="1183311"/>
            <a:ext cx="4941607" cy="4262136"/>
          </a:xfrm>
          <a:prstGeom prst="rect">
            <a:avLst/>
          </a:prstGeom>
          <a:noFill/>
        </p:spPr>
      </p:pic>
    </p:spTree>
    <p:extLst>
      <p:ext uri="{BB962C8B-B14F-4D97-AF65-F5344CB8AC3E}">
        <p14:creationId xmlns:p14="http://schemas.microsoft.com/office/powerpoint/2010/main" val="2004656782"/>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4638"/>
            <a:ext cx="6248405" cy="1143000"/>
          </a:xfrm>
        </p:spPr>
        <p:txBody>
          <a:bodyPr>
            <a:normAutofit/>
          </a:bodyPr>
          <a:lstStyle/>
          <a:p>
            <a:r>
              <a:rPr lang="tr-TR" sz="4000" b="1" dirty="0">
                <a:solidFill>
                  <a:schemeClr val="tx1"/>
                </a:solidFill>
              </a:rPr>
              <a:t>MESLEĞE BAĞLILIK</a:t>
            </a:r>
          </a:p>
        </p:txBody>
      </p:sp>
      <p:sp>
        <p:nvSpPr>
          <p:cNvPr id="3" name="2 İçerik Yer Tutucusu"/>
          <p:cNvSpPr>
            <a:spLocks noGrp="1"/>
          </p:cNvSpPr>
          <p:nvPr>
            <p:ph idx="1"/>
          </p:nvPr>
        </p:nvSpPr>
        <p:spPr>
          <a:xfrm>
            <a:off x="189186" y="1198180"/>
            <a:ext cx="5525811" cy="4498286"/>
          </a:xfrm>
        </p:spPr>
        <p:txBody>
          <a:bodyPr>
            <a:normAutofit lnSpcReduction="10000"/>
          </a:bodyPr>
          <a:lstStyle/>
          <a:p>
            <a:r>
              <a:rPr lang="tr-TR" sz="4000" dirty="0">
                <a:solidFill>
                  <a:schemeClr val="tx1">
                    <a:lumMod val="95000"/>
                  </a:schemeClr>
                </a:solidFill>
              </a:rPr>
              <a:t>Mesleki etik ilkelerinden biri de kişinin yaptiği işi önemsemesi ve en iyi şekilde yapmaya çalişmasidir. Buna kisaca mesleğe bağlilik diyoruz.</a:t>
            </a:r>
          </a:p>
        </p:txBody>
      </p:sp>
      <p:sp>
        <p:nvSpPr>
          <p:cNvPr id="5" name="Slayt Numarası Yer Tutucusu 4"/>
          <p:cNvSpPr>
            <a:spLocks noGrp="1"/>
          </p:cNvSpPr>
          <p:nvPr>
            <p:ph type="sldNum" sz="quarter" idx="12"/>
          </p:nvPr>
        </p:nvSpPr>
        <p:spPr>
          <a:xfrm>
            <a:off x="10514012" y="5883275"/>
            <a:ext cx="1521469" cy="727590"/>
          </a:xfrm>
        </p:spPr>
        <p:txBody>
          <a:bodyPr/>
          <a:lstStyle/>
          <a:p>
            <a:fld id="{D57F1E4F-1CFF-5643-939E-217C01CDF565}" type="slidenum">
              <a:rPr lang="en-US" sz="3200" smtClean="0"/>
              <a:pPr/>
              <a:t>15</a:t>
            </a:fld>
            <a:endParaRPr lang="en-US" sz="3200" dirty="0"/>
          </a:p>
        </p:txBody>
      </p:sp>
      <p:pic>
        <p:nvPicPr>
          <p:cNvPr id="8194" name="Picture 2" descr="C:\Users\faruk\Desktop\ödev\shutterstock_89774020-a-salt-okunur.jpg"/>
          <p:cNvPicPr>
            <a:picLocks noChangeAspect="1" noChangeArrowheads="1"/>
          </p:cNvPicPr>
          <p:nvPr/>
        </p:nvPicPr>
        <p:blipFill>
          <a:blip r:embed="rId2"/>
          <a:srcRect/>
          <a:stretch>
            <a:fillRect/>
          </a:stretch>
        </p:blipFill>
        <p:spPr bwMode="auto">
          <a:xfrm>
            <a:off x="6570617" y="623006"/>
            <a:ext cx="4346016" cy="5268344"/>
          </a:xfrm>
          <a:prstGeom prst="rect">
            <a:avLst/>
          </a:prstGeom>
          <a:noFill/>
        </p:spPr>
      </p:pic>
    </p:spTree>
    <p:extLst>
      <p:ext uri="{BB962C8B-B14F-4D97-AF65-F5344CB8AC3E}">
        <p14:creationId xmlns:p14="http://schemas.microsoft.com/office/powerpoint/2010/main" val="3354638949"/>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38047" y="270641"/>
            <a:ext cx="9794053" cy="982717"/>
          </a:xfrm>
        </p:spPr>
        <p:txBody>
          <a:bodyPr>
            <a:normAutofit/>
          </a:bodyPr>
          <a:lstStyle/>
          <a:p>
            <a:r>
              <a:rPr lang="tr-TR" sz="4400" b="1" dirty="0">
                <a:solidFill>
                  <a:schemeClr val="tx1"/>
                </a:solidFill>
              </a:rPr>
              <a:t>MESLEK</a:t>
            </a:r>
          </a:p>
        </p:txBody>
      </p:sp>
      <p:sp>
        <p:nvSpPr>
          <p:cNvPr id="3" name="2 İçerik Yer Tutucusu"/>
          <p:cNvSpPr>
            <a:spLocks noGrp="1"/>
          </p:cNvSpPr>
          <p:nvPr>
            <p:ph idx="1"/>
          </p:nvPr>
        </p:nvSpPr>
        <p:spPr>
          <a:xfrm>
            <a:off x="530773" y="1415345"/>
            <a:ext cx="5105400" cy="4524703"/>
          </a:xfrm>
        </p:spPr>
        <p:txBody>
          <a:bodyPr>
            <a:normAutofit fontScale="92500" lnSpcReduction="20000"/>
          </a:bodyPr>
          <a:lstStyle/>
          <a:p>
            <a:r>
              <a:rPr lang="tr-TR" sz="3600" dirty="0">
                <a:solidFill>
                  <a:schemeClr val="tx1"/>
                </a:solidFill>
              </a:rPr>
              <a:t>Belli bir eğitim ile kazanilan sistemli bilgi ve becerilere dayali, insanlara yararli mal üretmek, hizmet vermek ve karşiliğinda para kazanmak için yapilan, kurallari  belirlenmiş iş olarak tanimlanmaktadir.</a:t>
            </a:r>
          </a:p>
        </p:txBody>
      </p:sp>
      <p:sp>
        <p:nvSpPr>
          <p:cNvPr id="5" name="Slayt Numarası Yer Tutucusu 4"/>
          <p:cNvSpPr>
            <a:spLocks noGrp="1"/>
          </p:cNvSpPr>
          <p:nvPr>
            <p:ph type="sldNum" sz="quarter" idx="12"/>
          </p:nvPr>
        </p:nvSpPr>
        <p:spPr>
          <a:xfrm>
            <a:off x="10514012" y="5883275"/>
            <a:ext cx="1397902" cy="974725"/>
          </a:xfrm>
        </p:spPr>
        <p:txBody>
          <a:bodyPr/>
          <a:lstStyle/>
          <a:p>
            <a:fld id="{D57F1E4F-1CFF-5643-939E-217C01CDF565}" type="slidenum">
              <a:rPr lang="en-US" sz="3200" smtClean="0"/>
              <a:pPr/>
              <a:t>16</a:t>
            </a:fld>
            <a:endParaRPr lang="en-US" sz="3200" dirty="0"/>
          </a:p>
        </p:txBody>
      </p:sp>
      <p:pic>
        <p:nvPicPr>
          <p:cNvPr id="4098" name="Picture 2" descr="C:\Users\user\Desktop\cuadros-en-lienzo-dibujos-animados-policia-camarero-doct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3146" y="1107080"/>
            <a:ext cx="4828508" cy="4832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2112128"/>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05480" y="160638"/>
            <a:ext cx="10491357" cy="617838"/>
          </a:xfrm>
        </p:spPr>
        <p:txBody>
          <a:bodyPr>
            <a:noAutofit/>
          </a:bodyPr>
          <a:lstStyle/>
          <a:p>
            <a:r>
              <a:rPr lang="tr-TR" sz="3600" b="1" dirty="0"/>
              <a:t>Her meslek için ;</a:t>
            </a:r>
          </a:p>
        </p:txBody>
      </p:sp>
      <p:sp>
        <p:nvSpPr>
          <p:cNvPr id="3" name="2 İçerik Yer Tutucusu"/>
          <p:cNvSpPr>
            <a:spLocks noGrp="1"/>
          </p:cNvSpPr>
          <p:nvPr>
            <p:ph idx="1"/>
          </p:nvPr>
        </p:nvSpPr>
        <p:spPr>
          <a:xfrm>
            <a:off x="444843" y="1618734"/>
            <a:ext cx="10664352" cy="5239265"/>
          </a:xfrm>
        </p:spPr>
        <p:txBody>
          <a:bodyPr>
            <a:normAutofit fontScale="77500" lnSpcReduction="20000"/>
          </a:bodyPr>
          <a:lstStyle/>
          <a:p>
            <a:pPr>
              <a:buNone/>
            </a:pPr>
            <a:endParaRPr lang="tr-TR" sz="3600" dirty="0">
              <a:solidFill>
                <a:schemeClr val="tx1"/>
              </a:solidFill>
            </a:endParaRPr>
          </a:p>
          <a:p>
            <a:r>
              <a:rPr lang="tr-TR" sz="3600" dirty="0">
                <a:solidFill>
                  <a:schemeClr val="tx1"/>
                </a:solidFill>
              </a:rPr>
              <a:t>Görev  alanlari</a:t>
            </a:r>
          </a:p>
          <a:p>
            <a:r>
              <a:rPr lang="tr-TR" sz="3600" dirty="0">
                <a:solidFill>
                  <a:schemeClr val="tx1"/>
                </a:solidFill>
              </a:rPr>
              <a:t>Genel olarak kullandiği araç gereçler</a:t>
            </a:r>
          </a:p>
          <a:p>
            <a:r>
              <a:rPr lang="tr-TR" sz="3600" dirty="0">
                <a:solidFill>
                  <a:schemeClr val="tx1"/>
                </a:solidFill>
              </a:rPr>
              <a:t>Çalişma ortami ve koşullari</a:t>
            </a:r>
          </a:p>
          <a:p>
            <a:r>
              <a:rPr lang="tr-TR" sz="3600" dirty="0">
                <a:solidFill>
                  <a:schemeClr val="tx1"/>
                </a:solidFill>
              </a:rPr>
              <a:t>Çalişma alani ve iş bulma olanaklari</a:t>
            </a:r>
          </a:p>
          <a:p>
            <a:r>
              <a:rPr lang="tr-TR" sz="3600" dirty="0">
                <a:solidFill>
                  <a:schemeClr val="tx1"/>
                </a:solidFill>
              </a:rPr>
              <a:t>Eğitimin süresi ve içeriği</a:t>
            </a:r>
          </a:p>
          <a:p>
            <a:r>
              <a:rPr lang="tr-TR" sz="3600" dirty="0">
                <a:solidFill>
                  <a:schemeClr val="tx1"/>
                </a:solidFill>
              </a:rPr>
              <a:t>Meslekte ilerleyebilme  ve yeni meslekleri seçebilme olanaklari</a:t>
            </a:r>
          </a:p>
          <a:p>
            <a:r>
              <a:rPr lang="tr-TR" sz="3600" dirty="0">
                <a:solidFill>
                  <a:schemeClr val="tx1"/>
                </a:solidFill>
              </a:rPr>
              <a:t>Destekleyici meslek  kuruluşlari</a:t>
            </a:r>
          </a:p>
          <a:p>
            <a:pPr>
              <a:buNone/>
            </a:pPr>
            <a:r>
              <a:rPr lang="tr-TR" sz="3600" dirty="0">
                <a:solidFill>
                  <a:schemeClr val="tx1"/>
                </a:solidFill>
              </a:rPr>
              <a:t>  farklilik gösterebilir</a:t>
            </a:r>
            <a:r>
              <a:rPr lang="tr-TR" sz="3000" dirty="0">
                <a:solidFill>
                  <a:schemeClr val="tx1">
                    <a:lumMod val="95000"/>
                  </a:schemeClr>
                </a:solidFill>
              </a:rPr>
              <a:t>.</a:t>
            </a:r>
          </a:p>
          <a:p>
            <a:endParaRPr lang="tr-TR" dirty="0"/>
          </a:p>
          <a:p>
            <a:endParaRPr lang="tr-TR" dirty="0"/>
          </a:p>
          <a:p>
            <a:endParaRPr lang="tr-TR" sz="2600" dirty="0"/>
          </a:p>
        </p:txBody>
      </p:sp>
      <p:sp>
        <p:nvSpPr>
          <p:cNvPr id="4" name="3 Slayt Numarası Yer Tutucusu"/>
          <p:cNvSpPr>
            <a:spLocks noGrp="1"/>
          </p:cNvSpPr>
          <p:nvPr>
            <p:ph type="sldNum" sz="quarter" idx="12"/>
          </p:nvPr>
        </p:nvSpPr>
        <p:spPr>
          <a:xfrm>
            <a:off x="10514012" y="5883275"/>
            <a:ext cx="940702" cy="616379"/>
          </a:xfrm>
        </p:spPr>
        <p:txBody>
          <a:bodyPr/>
          <a:lstStyle/>
          <a:p>
            <a:fld id="{D57F1E4F-1CFF-5643-939E-217C01CDF565}" type="slidenum">
              <a:rPr lang="en-US" sz="3200" smtClean="0"/>
              <a:pPr/>
              <a:t>17</a:t>
            </a:fld>
            <a:endParaRPr lang="en-US" sz="3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41405" y="488732"/>
            <a:ext cx="10306006" cy="1166648"/>
          </a:xfrm>
        </p:spPr>
        <p:txBody>
          <a:bodyPr>
            <a:normAutofit/>
          </a:bodyPr>
          <a:lstStyle/>
          <a:p>
            <a:r>
              <a:rPr lang="tr-TR" sz="4400" b="1" dirty="0">
                <a:solidFill>
                  <a:schemeClr val="tx1">
                    <a:lumMod val="95000"/>
                  </a:schemeClr>
                </a:solidFill>
              </a:rPr>
              <a:t>MESLEKİ DEĞERLER</a:t>
            </a:r>
          </a:p>
        </p:txBody>
      </p:sp>
      <p:sp>
        <p:nvSpPr>
          <p:cNvPr id="3" name="2 İçerik Yer Tutucusu"/>
          <p:cNvSpPr>
            <a:spLocks noGrp="1"/>
          </p:cNvSpPr>
          <p:nvPr>
            <p:ph idx="1"/>
          </p:nvPr>
        </p:nvSpPr>
        <p:spPr>
          <a:xfrm>
            <a:off x="494270" y="1600202"/>
            <a:ext cx="5696981" cy="4525963"/>
          </a:xfrm>
        </p:spPr>
        <p:txBody>
          <a:bodyPr>
            <a:normAutofit fontScale="92500"/>
          </a:bodyPr>
          <a:lstStyle/>
          <a:p>
            <a:r>
              <a:rPr lang="tr-TR" sz="3600" dirty="0">
                <a:solidFill>
                  <a:schemeClr val="tx1">
                    <a:lumMod val="95000"/>
                  </a:schemeClr>
                </a:solidFill>
              </a:rPr>
              <a:t>Meslekî görevler yapilirken sağlanan doyum ilgiden kaynaklanir. Gerek ilgiyi yaratirken, gerekse görevleri yerine getirdikten sonra sağlanan doyum” şeklinde tanimlanmaktadir</a:t>
            </a:r>
            <a:r>
              <a:rPr lang="tr-TR" sz="2800" dirty="0">
                <a:solidFill>
                  <a:schemeClr val="tx1">
                    <a:lumMod val="95000"/>
                  </a:schemeClr>
                </a:solidFill>
              </a:rPr>
              <a:t>.</a:t>
            </a:r>
            <a:br>
              <a:rPr lang="tr-TR" sz="2800" dirty="0">
                <a:solidFill>
                  <a:schemeClr val="tx1">
                    <a:lumMod val="95000"/>
                  </a:schemeClr>
                </a:solidFill>
              </a:rPr>
            </a:br>
            <a:endParaRPr lang="tr-TR" sz="2800" dirty="0">
              <a:solidFill>
                <a:schemeClr val="tx1">
                  <a:lumMod val="95000"/>
                </a:schemeClr>
              </a:solidFill>
            </a:endParaRPr>
          </a:p>
        </p:txBody>
      </p:sp>
      <p:pic>
        <p:nvPicPr>
          <p:cNvPr id="5" name="4 Resim" descr="musteri-nasil-etkilenir_646x340.jpg"/>
          <p:cNvPicPr>
            <a:picLocks noChangeAspect="1"/>
          </p:cNvPicPr>
          <p:nvPr/>
        </p:nvPicPr>
        <p:blipFill>
          <a:blip r:embed="rId2"/>
          <a:stretch>
            <a:fillRect/>
          </a:stretch>
        </p:blipFill>
        <p:spPr>
          <a:xfrm>
            <a:off x="6038806" y="1571612"/>
            <a:ext cx="5772234" cy="3929090"/>
          </a:xfrm>
          <a:prstGeom prst="rect">
            <a:avLst/>
          </a:prstGeom>
        </p:spPr>
      </p:pic>
      <p:sp>
        <p:nvSpPr>
          <p:cNvPr id="4" name="Slayt Numarası Yer Tutucusu 3"/>
          <p:cNvSpPr>
            <a:spLocks noGrp="1"/>
          </p:cNvSpPr>
          <p:nvPr>
            <p:ph type="sldNum" sz="quarter" idx="12"/>
          </p:nvPr>
        </p:nvSpPr>
        <p:spPr>
          <a:xfrm>
            <a:off x="10612867" y="5883275"/>
            <a:ext cx="1237264" cy="789374"/>
          </a:xfrm>
        </p:spPr>
        <p:txBody>
          <a:bodyPr/>
          <a:lstStyle/>
          <a:p>
            <a:fld id="{D57F1E4F-1CFF-5643-939E-217C01CDF565}" type="slidenum">
              <a:rPr lang="en-US" sz="3200" smtClean="0"/>
              <a:pPr/>
              <a:t>18</a:t>
            </a:fld>
            <a:endParaRPr lang="en-US" sz="3200" dirty="0"/>
          </a:p>
        </p:txBody>
      </p:sp>
    </p:spTree>
    <p:extLst>
      <p:ext uri="{BB962C8B-B14F-4D97-AF65-F5344CB8AC3E}">
        <p14:creationId xmlns:p14="http://schemas.microsoft.com/office/powerpoint/2010/main" val="2207774507"/>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76211" y="428604"/>
            <a:ext cx="5524539" cy="6000792"/>
          </a:xfrm>
        </p:spPr>
        <p:txBody>
          <a:bodyPr>
            <a:normAutofit/>
          </a:bodyPr>
          <a:lstStyle/>
          <a:p>
            <a:r>
              <a:rPr lang="tr-TR" sz="4000" dirty="0"/>
              <a:t>Mesleğinin temelini oluşturan etik ilkeleri ve yasal sorumluluklari bilmek, benimsemek ve uygulamak</a:t>
            </a:r>
          </a:p>
          <a:p>
            <a:r>
              <a:rPr lang="tr-TR" sz="4000" dirty="0"/>
              <a:t>Müşterilerin kültür, inanç ve özerkliğine saygi duymak.</a:t>
            </a:r>
          </a:p>
        </p:txBody>
      </p:sp>
      <p:sp>
        <p:nvSpPr>
          <p:cNvPr id="2" name="Slayt Numarası Yer Tutucusu 1"/>
          <p:cNvSpPr>
            <a:spLocks noGrp="1"/>
          </p:cNvSpPr>
          <p:nvPr>
            <p:ph type="sldNum" sz="quarter" idx="12"/>
          </p:nvPr>
        </p:nvSpPr>
        <p:spPr>
          <a:xfrm>
            <a:off x="10736434" y="5907989"/>
            <a:ext cx="953058" cy="715233"/>
          </a:xfrm>
        </p:spPr>
        <p:txBody>
          <a:bodyPr/>
          <a:lstStyle/>
          <a:p>
            <a:fld id="{D57F1E4F-1CFF-5643-939E-217C01CDF565}" type="slidenum">
              <a:rPr lang="en-US" sz="3200" smtClean="0"/>
              <a:pPr/>
              <a:t>19</a:t>
            </a:fld>
            <a:endParaRPr lang="en-US" sz="3200" dirty="0"/>
          </a:p>
        </p:txBody>
      </p:sp>
      <p:pic>
        <p:nvPicPr>
          <p:cNvPr id="1026" name="Picture 2"/>
          <p:cNvPicPr>
            <a:picLocks noChangeAspect="1" noChangeArrowheads="1"/>
          </p:cNvPicPr>
          <p:nvPr/>
        </p:nvPicPr>
        <p:blipFill>
          <a:blip r:embed="rId2"/>
          <a:srcRect/>
          <a:stretch>
            <a:fillRect/>
          </a:stretch>
        </p:blipFill>
        <p:spPr bwMode="auto">
          <a:xfrm>
            <a:off x="6506003" y="1173891"/>
            <a:ext cx="4713932" cy="4493232"/>
          </a:xfrm>
          <a:prstGeom prst="rect">
            <a:avLst/>
          </a:prstGeom>
          <a:noFill/>
          <a:ln w="9525">
            <a:noFill/>
            <a:miter lim="800000"/>
            <a:headEnd/>
            <a:tailEnd/>
          </a:ln>
          <a:effectLst/>
        </p:spPr>
      </p:pic>
    </p:spTree>
    <p:extLst>
      <p:ext uri="{BB962C8B-B14F-4D97-AF65-F5344CB8AC3E}">
        <p14:creationId xmlns:p14="http://schemas.microsoft.com/office/powerpoint/2010/main" val="3631974604"/>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58497" y="222422"/>
            <a:ext cx="1837522" cy="778475"/>
          </a:xfrm>
        </p:spPr>
        <p:txBody>
          <a:bodyPr>
            <a:normAutofit/>
          </a:bodyPr>
          <a:lstStyle/>
          <a:p>
            <a:r>
              <a:rPr lang="tr-TR" b="1" i="1" dirty="0"/>
              <a:t>    </a:t>
            </a:r>
            <a:r>
              <a:rPr lang="tr-TR" sz="4000" b="1" dirty="0">
                <a:solidFill>
                  <a:schemeClr val="tx1"/>
                </a:solidFill>
              </a:rPr>
              <a:t>ETİK</a:t>
            </a:r>
          </a:p>
        </p:txBody>
      </p:sp>
      <p:sp>
        <p:nvSpPr>
          <p:cNvPr id="3" name="2 İçerik Yer Tutucusu"/>
          <p:cNvSpPr>
            <a:spLocks noGrp="1"/>
          </p:cNvSpPr>
          <p:nvPr>
            <p:ph idx="1"/>
          </p:nvPr>
        </p:nvSpPr>
        <p:spPr>
          <a:xfrm>
            <a:off x="865754" y="1018343"/>
            <a:ext cx="10477574" cy="1472609"/>
          </a:xfrm>
        </p:spPr>
        <p:txBody>
          <a:bodyPr>
            <a:normAutofit/>
          </a:bodyPr>
          <a:lstStyle/>
          <a:p>
            <a:r>
              <a:rPr lang="tr-TR" sz="3200" dirty="0">
                <a:solidFill>
                  <a:schemeClr val="tx1"/>
                </a:solidFill>
              </a:rPr>
              <a:t>Halkin kendi kendine oluşturduğu, hiçbir yazili metne dayanmayan kanunlara etik denir.</a:t>
            </a:r>
          </a:p>
        </p:txBody>
      </p:sp>
      <p:pic>
        <p:nvPicPr>
          <p:cNvPr id="1026" name="Picture 2" descr="C:\Users\faruk\Desktop\Adsız.png"/>
          <p:cNvPicPr>
            <a:picLocks noChangeAspect="1" noChangeArrowheads="1"/>
          </p:cNvPicPr>
          <p:nvPr/>
        </p:nvPicPr>
        <p:blipFill>
          <a:blip r:embed="rId2" cstate="print"/>
          <a:srcRect/>
          <a:stretch>
            <a:fillRect/>
          </a:stretch>
        </p:blipFill>
        <p:spPr bwMode="auto">
          <a:xfrm>
            <a:off x="1019545" y="2706130"/>
            <a:ext cx="10298801" cy="3749855"/>
          </a:xfrm>
          <a:prstGeom prst="rect">
            <a:avLst/>
          </a:prstGeom>
          <a:noFill/>
        </p:spPr>
      </p:pic>
      <p:sp>
        <p:nvSpPr>
          <p:cNvPr id="4" name="Slayt Numarası Yer Tutucusu 3"/>
          <p:cNvSpPr>
            <a:spLocks noGrp="1"/>
          </p:cNvSpPr>
          <p:nvPr>
            <p:ph type="sldNum" sz="quarter" idx="12"/>
          </p:nvPr>
        </p:nvSpPr>
        <p:spPr>
          <a:xfrm>
            <a:off x="11036966" y="6266793"/>
            <a:ext cx="1037897" cy="591207"/>
          </a:xfrm>
        </p:spPr>
        <p:txBody>
          <a:bodyPr/>
          <a:lstStyle/>
          <a:p>
            <a:fld id="{D57F1E4F-1CFF-5643-939E-217C01CDF565}" type="slidenum">
              <a:rPr lang="en-US" sz="4000" smtClean="0"/>
              <a:pPr/>
              <a:t>2</a:t>
            </a:fld>
            <a:endParaRPr lang="en-US" sz="4000" dirty="0"/>
          </a:p>
        </p:txBody>
      </p:sp>
    </p:spTree>
    <p:extLst>
      <p:ext uri="{BB962C8B-B14F-4D97-AF65-F5344CB8AC3E}">
        <p14:creationId xmlns:p14="http://schemas.microsoft.com/office/powerpoint/2010/main" val="2923453464"/>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66712" y="285729"/>
            <a:ext cx="11106189" cy="2786082"/>
          </a:xfrm>
        </p:spPr>
        <p:txBody>
          <a:bodyPr>
            <a:normAutofit lnSpcReduction="10000"/>
          </a:bodyPr>
          <a:lstStyle/>
          <a:p>
            <a:r>
              <a:rPr lang="tr-TR" sz="3600" dirty="0">
                <a:solidFill>
                  <a:schemeClr val="tx1"/>
                </a:solidFill>
              </a:rPr>
              <a:t>Diğer Meslek mensuplarina ve yaninda çalişanlarina saygili olmak, çalişanlar arasinda işbirliğini teşvik etmek.</a:t>
            </a:r>
          </a:p>
          <a:p>
            <a:r>
              <a:rPr lang="tr-TR" sz="3600" dirty="0">
                <a:solidFill>
                  <a:schemeClr val="tx1"/>
                </a:solidFill>
              </a:rPr>
              <a:t>Kişisel ve mesleki sinirliliklarinin farkinda olmak, gerektiğinde yardim isteyebilmek,</a:t>
            </a:r>
          </a:p>
        </p:txBody>
      </p:sp>
      <p:pic>
        <p:nvPicPr>
          <p:cNvPr id="5" name="4 Resim" descr="is-yasaminda-nezakat-kurallari.jpg"/>
          <p:cNvPicPr>
            <a:picLocks noChangeAspect="1"/>
          </p:cNvPicPr>
          <p:nvPr/>
        </p:nvPicPr>
        <p:blipFill>
          <a:blip r:embed="rId2"/>
          <a:stretch>
            <a:fillRect/>
          </a:stretch>
        </p:blipFill>
        <p:spPr>
          <a:xfrm>
            <a:off x="1416366" y="3188042"/>
            <a:ext cx="8592608" cy="3037843"/>
          </a:xfrm>
          <a:prstGeom prst="rect">
            <a:avLst/>
          </a:prstGeom>
        </p:spPr>
      </p:pic>
      <p:sp>
        <p:nvSpPr>
          <p:cNvPr id="2" name="Slayt Numarası Yer Tutucusu 1"/>
          <p:cNvSpPr>
            <a:spLocks noGrp="1"/>
          </p:cNvSpPr>
          <p:nvPr>
            <p:ph type="sldNum" sz="quarter" idx="12"/>
          </p:nvPr>
        </p:nvSpPr>
        <p:spPr>
          <a:xfrm>
            <a:off x="10514012" y="5883275"/>
            <a:ext cx="1397902" cy="974725"/>
          </a:xfrm>
        </p:spPr>
        <p:txBody>
          <a:bodyPr/>
          <a:lstStyle/>
          <a:p>
            <a:fld id="{D57F1E4F-1CFF-5643-939E-217C01CDF565}" type="slidenum">
              <a:rPr lang="en-US" sz="3200" smtClean="0"/>
              <a:pPr/>
              <a:t>20</a:t>
            </a:fld>
            <a:endParaRPr lang="en-US" sz="3200" dirty="0"/>
          </a:p>
        </p:txBody>
      </p:sp>
    </p:spTree>
    <p:extLst>
      <p:ext uri="{BB962C8B-B14F-4D97-AF65-F5344CB8AC3E}">
        <p14:creationId xmlns:p14="http://schemas.microsoft.com/office/powerpoint/2010/main" val="2473018512"/>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8346" y="428606"/>
            <a:ext cx="5338119" cy="5697559"/>
          </a:xfrm>
        </p:spPr>
        <p:txBody>
          <a:bodyPr>
            <a:normAutofit/>
          </a:bodyPr>
          <a:lstStyle/>
          <a:p>
            <a:r>
              <a:rPr lang="tr-TR" sz="4000" dirty="0">
                <a:solidFill>
                  <a:schemeClr val="tx1"/>
                </a:solidFill>
              </a:rPr>
              <a:t>Müşterinin gizliliğine ve kişisel haklarina  saygi göstermek.</a:t>
            </a:r>
          </a:p>
          <a:p>
            <a:r>
              <a:rPr lang="tr-TR" sz="4000" dirty="0">
                <a:solidFill>
                  <a:schemeClr val="tx1"/>
                </a:solidFill>
              </a:rPr>
              <a:t>Kendi kendini denetleyebilmek, kendisini sürekli olarak geliştirmenin gereğini bilmek</a:t>
            </a:r>
            <a:r>
              <a:rPr lang="tr-TR" sz="4000" b="1" dirty="0">
                <a:solidFill>
                  <a:schemeClr val="tx1"/>
                </a:solidFill>
              </a:rPr>
              <a:t>.</a:t>
            </a:r>
            <a:endParaRPr lang="tr-TR" sz="4000" dirty="0">
              <a:solidFill>
                <a:schemeClr val="tx1"/>
              </a:solidFill>
            </a:endParaRPr>
          </a:p>
        </p:txBody>
      </p:sp>
      <p:pic>
        <p:nvPicPr>
          <p:cNvPr id="4" name="3 Resim" descr="verigizliligi.png"/>
          <p:cNvPicPr>
            <a:picLocks noChangeAspect="1"/>
          </p:cNvPicPr>
          <p:nvPr/>
        </p:nvPicPr>
        <p:blipFill>
          <a:blip r:embed="rId2"/>
          <a:stretch>
            <a:fillRect/>
          </a:stretch>
        </p:blipFill>
        <p:spPr>
          <a:xfrm>
            <a:off x="6203092" y="1038334"/>
            <a:ext cx="5553372" cy="4442698"/>
          </a:xfrm>
          <a:prstGeom prst="rect">
            <a:avLst/>
          </a:prstGeom>
        </p:spPr>
      </p:pic>
      <p:sp>
        <p:nvSpPr>
          <p:cNvPr id="2" name="Slayt Numarası Yer Tutucusu 1"/>
          <p:cNvSpPr>
            <a:spLocks noGrp="1"/>
          </p:cNvSpPr>
          <p:nvPr>
            <p:ph type="sldNum" sz="quarter" idx="12"/>
          </p:nvPr>
        </p:nvSpPr>
        <p:spPr>
          <a:xfrm>
            <a:off x="10514012" y="5883274"/>
            <a:ext cx="1323761" cy="739947"/>
          </a:xfrm>
        </p:spPr>
        <p:txBody>
          <a:bodyPr/>
          <a:lstStyle/>
          <a:p>
            <a:fld id="{D57F1E4F-1CFF-5643-939E-217C01CDF565}" type="slidenum">
              <a:rPr lang="en-US" sz="3200" smtClean="0"/>
              <a:pPr/>
              <a:t>21</a:t>
            </a:fld>
            <a:endParaRPr lang="en-US" sz="3200" dirty="0"/>
          </a:p>
        </p:txBody>
      </p:sp>
    </p:spTree>
    <p:extLst>
      <p:ext uri="{BB962C8B-B14F-4D97-AF65-F5344CB8AC3E}">
        <p14:creationId xmlns:p14="http://schemas.microsoft.com/office/powerpoint/2010/main" val="1514307561"/>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3841" y="168661"/>
            <a:ext cx="5772152" cy="6072230"/>
          </a:xfrm>
        </p:spPr>
        <p:txBody>
          <a:bodyPr>
            <a:normAutofit lnSpcReduction="10000"/>
          </a:bodyPr>
          <a:lstStyle/>
          <a:p>
            <a:r>
              <a:rPr lang="tr-TR" sz="4000" dirty="0"/>
              <a:t>Zamanini etkin biçimde kullanabilmek, belirsizliklerle başa çikabilmek ve değişimlere uyum gösterebilmek.</a:t>
            </a:r>
          </a:p>
          <a:p>
            <a:r>
              <a:rPr lang="tr-TR" sz="4000" dirty="0"/>
              <a:t>Müşteriler ile ilgili olarak etik yükümlülüklerini bilmek.</a:t>
            </a:r>
            <a:br>
              <a:rPr lang="tr-TR" dirty="0"/>
            </a:br>
            <a:endParaRPr lang="tr-TR" dirty="0"/>
          </a:p>
        </p:txBody>
      </p:sp>
      <p:sp>
        <p:nvSpPr>
          <p:cNvPr id="2" name="Slayt Numarası Yer Tutucusu 1"/>
          <p:cNvSpPr>
            <a:spLocks noGrp="1"/>
          </p:cNvSpPr>
          <p:nvPr>
            <p:ph type="sldNum" sz="quarter" idx="12"/>
          </p:nvPr>
        </p:nvSpPr>
        <p:spPr>
          <a:xfrm>
            <a:off x="10514012" y="5883275"/>
            <a:ext cx="1274334" cy="715233"/>
          </a:xfrm>
        </p:spPr>
        <p:txBody>
          <a:bodyPr/>
          <a:lstStyle/>
          <a:p>
            <a:fld id="{D57F1E4F-1CFF-5643-939E-217C01CDF565}" type="slidenum">
              <a:rPr lang="en-US" sz="3200" smtClean="0"/>
              <a:pPr/>
              <a:t>22</a:t>
            </a:fld>
            <a:endParaRPr lang="en-US" sz="3200" dirty="0"/>
          </a:p>
        </p:txBody>
      </p:sp>
      <p:pic>
        <p:nvPicPr>
          <p:cNvPr id="5" name="4 Resim" descr="acele-etmek.jpg"/>
          <p:cNvPicPr>
            <a:picLocks noChangeAspect="1"/>
          </p:cNvPicPr>
          <p:nvPr/>
        </p:nvPicPr>
        <p:blipFill>
          <a:blip r:embed="rId2"/>
          <a:stretch>
            <a:fillRect/>
          </a:stretch>
        </p:blipFill>
        <p:spPr>
          <a:xfrm>
            <a:off x="6078881" y="1346887"/>
            <a:ext cx="5296257" cy="3373395"/>
          </a:xfrm>
          <a:prstGeom prst="rect">
            <a:avLst/>
          </a:prstGeom>
        </p:spPr>
      </p:pic>
    </p:spTree>
    <p:extLst>
      <p:ext uri="{BB962C8B-B14F-4D97-AF65-F5344CB8AC3E}">
        <p14:creationId xmlns:p14="http://schemas.microsoft.com/office/powerpoint/2010/main" val="942478543"/>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1507524" y="757810"/>
            <a:ext cx="9110931" cy="5376042"/>
          </a:xfrm>
          <a:prstGeom prst="rect">
            <a:avLst/>
          </a:prstGeom>
          <a:noFill/>
          <a:ln w="9525">
            <a:noFill/>
            <a:miter lim="800000"/>
            <a:headEnd/>
            <a:tailEnd/>
          </a:ln>
          <a:effectLst/>
        </p:spPr>
      </p:pic>
      <p:sp>
        <p:nvSpPr>
          <p:cNvPr id="2" name="Slayt Numarası Yer Tutucusu 1"/>
          <p:cNvSpPr>
            <a:spLocks noGrp="1"/>
          </p:cNvSpPr>
          <p:nvPr>
            <p:ph type="sldNum" sz="quarter" idx="12"/>
          </p:nvPr>
        </p:nvSpPr>
        <p:spPr>
          <a:xfrm>
            <a:off x="10514012" y="5883275"/>
            <a:ext cx="1472042" cy="974725"/>
          </a:xfrm>
        </p:spPr>
        <p:txBody>
          <a:bodyPr/>
          <a:lstStyle/>
          <a:p>
            <a:fld id="{D57F1E4F-1CFF-5643-939E-217C01CDF565}" type="slidenum">
              <a:rPr lang="en-US" sz="3200" smtClean="0"/>
              <a:pPr/>
              <a:t>23</a:t>
            </a:fld>
            <a:endParaRPr lang="en-US" sz="3200" dirty="0"/>
          </a:p>
        </p:txBody>
      </p:sp>
    </p:spTree>
    <p:extLst>
      <p:ext uri="{BB962C8B-B14F-4D97-AF65-F5344CB8AC3E}">
        <p14:creationId xmlns:p14="http://schemas.microsoft.com/office/powerpoint/2010/main" val="1904434047"/>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71461" y="285728"/>
            <a:ext cx="10972801" cy="1143000"/>
          </a:xfrm>
        </p:spPr>
        <p:txBody>
          <a:bodyPr>
            <a:normAutofit fontScale="90000"/>
          </a:bodyPr>
          <a:lstStyle/>
          <a:p>
            <a:r>
              <a:rPr lang="tr-TR" sz="4400" b="1" dirty="0">
                <a:solidFill>
                  <a:schemeClr val="tx1"/>
                </a:solidFill>
              </a:rPr>
              <a:t>ETİK VE MESLEKİ DEĞERLER ARASINDAKİ İLİŞKİ</a:t>
            </a:r>
          </a:p>
        </p:txBody>
      </p:sp>
      <p:sp>
        <p:nvSpPr>
          <p:cNvPr id="3" name="2 İçerik Yer Tutucusu"/>
          <p:cNvSpPr>
            <a:spLocks noGrp="1"/>
          </p:cNvSpPr>
          <p:nvPr>
            <p:ph idx="1"/>
          </p:nvPr>
        </p:nvSpPr>
        <p:spPr>
          <a:xfrm>
            <a:off x="573854" y="1481958"/>
            <a:ext cx="10312236" cy="4359165"/>
          </a:xfrm>
        </p:spPr>
        <p:txBody>
          <a:bodyPr>
            <a:normAutofit lnSpcReduction="10000"/>
          </a:bodyPr>
          <a:lstStyle/>
          <a:p>
            <a:r>
              <a:rPr lang="tr-TR" altLang="en-US" sz="3600" b="1" i="1" u="sng" dirty="0"/>
              <a:t>Mesleki değerler, etik ve tutumların içeriğinde meslek mensubuna </a:t>
            </a:r>
            <a:r>
              <a:rPr lang="tr-TR" altLang="en-US" sz="3600" b="1" u="sng" dirty="0"/>
              <a:t>aşağıdaki konular verilerek yönlendirilmelidirler</a:t>
            </a:r>
            <a:r>
              <a:rPr lang="tr-TR" altLang="en-US" sz="3600" b="1" i="1" u="sng" dirty="0"/>
              <a:t>;</a:t>
            </a:r>
            <a:endParaRPr lang="tr-TR" altLang="en-US" sz="3600" b="1" u="sng" dirty="0"/>
          </a:p>
          <a:p>
            <a:endParaRPr lang="tr-TR" altLang="en-US" sz="3600" dirty="0"/>
          </a:p>
          <a:p>
            <a:r>
              <a:rPr lang="tr-TR" altLang="en-US" sz="3600" dirty="0"/>
              <a:t>etik sisteminin doğasi </a:t>
            </a:r>
          </a:p>
          <a:p>
            <a:r>
              <a:rPr lang="tr-TR" altLang="en-US" sz="3600" dirty="0"/>
              <a:t> yerel ve evrensel etik anlayişlari temelinde etiksel bakişlarin farkliliklari</a:t>
            </a:r>
            <a:endParaRPr lang="tr-TR" sz="3600" b="1" dirty="0"/>
          </a:p>
        </p:txBody>
      </p:sp>
      <p:sp>
        <p:nvSpPr>
          <p:cNvPr id="4" name="Slayt Numarası Yer Tutucusu 3"/>
          <p:cNvSpPr>
            <a:spLocks noGrp="1"/>
          </p:cNvSpPr>
          <p:nvPr>
            <p:ph type="sldNum" sz="quarter" idx="12"/>
          </p:nvPr>
        </p:nvSpPr>
        <p:spPr>
          <a:xfrm>
            <a:off x="11057709" y="5412259"/>
            <a:ext cx="817134" cy="1132703"/>
          </a:xfrm>
        </p:spPr>
        <p:txBody>
          <a:bodyPr/>
          <a:lstStyle/>
          <a:p>
            <a:fld id="{D57F1E4F-1CFF-5643-939E-217C01CDF565}" type="slidenum">
              <a:rPr lang="en-US" sz="3200" smtClean="0"/>
              <a:pPr/>
              <a:t>24</a:t>
            </a:fld>
            <a:endParaRPr lang="en-US" sz="3200" dirty="0"/>
          </a:p>
        </p:txBody>
      </p:sp>
    </p:spTree>
    <p:extLst>
      <p:ext uri="{BB962C8B-B14F-4D97-AF65-F5344CB8AC3E}">
        <p14:creationId xmlns:p14="http://schemas.microsoft.com/office/powerpoint/2010/main" val="1282612122"/>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428604"/>
            <a:ext cx="4395952" cy="6000792"/>
          </a:xfrm>
        </p:spPr>
        <p:txBody>
          <a:bodyPr>
            <a:normAutofit lnSpcReduction="10000"/>
          </a:bodyPr>
          <a:lstStyle/>
          <a:p>
            <a:r>
              <a:rPr lang="tr-TR" altLang="en-US" sz="3600" dirty="0">
                <a:solidFill>
                  <a:schemeClr val="tx1">
                    <a:lumMod val="95000"/>
                  </a:schemeClr>
                </a:solidFill>
              </a:rPr>
              <a:t>mesleki davraniş ve teknik standartlara uyma</a:t>
            </a:r>
          </a:p>
          <a:p>
            <a:r>
              <a:rPr lang="tr-TR" altLang="en-US" sz="3600" dirty="0">
                <a:solidFill>
                  <a:schemeClr val="tx1">
                    <a:lumMod val="95000"/>
                  </a:schemeClr>
                </a:solidFill>
              </a:rPr>
              <a:t>etik, meslek ve sosyal sorumluluk</a:t>
            </a:r>
          </a:p>
          <a:p>
            <a:r>
              <a:rPr lang="tr-TR" altLang="en-US" sz="3600" dirty="0">
                <a:solidFill>
                  <a:schemeClr val="tx1">
                    <a:lumMod val="95000"/>
                  </a:schemeClr>
                </a:solidFill>
              </a:rPr>
              <a:t>etik dişi davranişlarin, bireysel, mesleki ve geniş kapsamda toplumsal sonuçlari</a:t>
            </a:r>
          </a:p>
          <a:p>
            <a:endParaRPr lang="tr-TR" dirty="0"/>
          </a:p>
        </p:txBody>
      </p:sp>
      <p:pic>
        <p:nvPicPr>
          <p:cNvPr id="5" name="4 Resim" descr="calisan-bagimliligi1.jpg"/>
          <p:cNvPicPr>
            <a:picLocks noChangeAspect="1"/>
          </p:cNvPicPr>
          <p:nvPr/>
        </p:nvPicPr>
        <p:blipFill>
          <a:blip r:embed="rId2"/>
          <a:stretch>
            <a:fillRect/>
          </a:stretch>
        </p:blipFill>
        <p:spPr>
          <a:xfrm>
            <a:off x="5587557" y="1516433"/>
            <a:ext cx="6170411" cy="3165926"/>
          </a:xfrm>
          <a:prstGeom prst="rect">
            <a:avLst/>
          </a:prstGeom>
        </p:spPr>
      </p:pic>
      <p:sp>
        <p:nvSpPr>
          <p:cNvPr id="2" name="Slayt Numarası Yer Tutucusu 1"/>
          <p:cNvSpPr>
            <a:spLocks noGrp="1"/>
          </p:cNvSpPr>
          <p:nvPr>
            <p:ph type="sldNum" sz="quarter" idx="12"/>
          </p:nvPr>
        </p:nvSpPr>
        <p:spPr>
          <a:xfrm>
            <a:off x="10514012" y="5883275"/>
            <a:ext cx="1311404" cy="690520"/>
          </a:xfrm>
        </p:spPr>
        <p:txBody>
          <a:bodyPr/>
          <a:lstStyle/>
          <a:p>
            <a:fld id="{D57F1E4F-1CFF-5643-939E-217C01CDF565}" type="slidenum">
              <a:rPr lang="en-US" sz="3200" smtClean="0"/>
              <a:pPr/>
              <a:t>25</a:t>
            </a:fld>
            <a:endParaRPr lang="en-US" sz="3200" dirty="0"/>
          </a:p>
        </p:txBody>
      </p:sp>
    </p:spTree>
    <p:extLst>
      <p:ext uri="{BB962C8B-B14F-4D97-AF65-F5344CB8AC3E}">
        <p14:creationId xmlns:p14="http://schemas.microsoft.com/office/powerpoint/2010/main" val="1703019718"/>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642920"/>
            <a:ext cx="10972801" cy="1154349"/>
          </a:xfrm>
        </p:spPr>
        <p:txBody>
          <a:bodyPr>
            <a:noAutofit/>
          </a:bodyPr>
          <a:lstStyle/>
          <a:p>
            <a:pPr lvl="0"/>
            <a:r>
              <a:rPr lang="tr-TR" sz="4000" dirty="0">
                <a:solidFill>
                  <a:schemeClr val="tx1">
                    <a:lumMod val="95000"/>
                  </a:schemeClr>
                </a:solidFill>
              </a:rPr>
              <a:t>Meslek kişinin salt kendi doyumu için değil ayni zamanda  başkalarinin yarari için  de yaptiği bir uğraştir</a:t>
            </a:r>
          </a:p>
        </p:txBody>
      </p:sp>
      <p:pic>
        <p:nvPicPr>
          <p:cNvPr id="4" name="6 İçerik Yer Tutucusu" descr="752x395-ogretmen-maasi-uzmana-esitlendi-1517274250730.jpeg"/>
          <p:cNvPicPr>
            <a:picLocks noChangeAspect="1"/>
          </p:cNvPicPr>
          <p:nvPr/>
        </p:nvPicPr>
        <p:blipFill>
          <a:blip r:embed="rId2"/>
          <a:stretch>
            <a:fillRect/>
          </a:stretch>
        </p:blipFill>
        <p:spPr>
          <a:xfrm>
            <a:off x="494607" y="2682598"/>
            <a:ext cx="5143493" cy="2376401"/>
          </a:xfrm>
          <a:prstGeom prst="rect">
            <a:avLst/>
          </a:prstGeom>
        </p:spPr>
      </p:pic>
      <p:pic>
        <p:nvPicPr>
          <p:cNvPr id="6" name="5 Resim" descr="geomatik-mühendisliği.jpg"/>
          <p:cNvPicPr>
            <a:picLocks noChangeAspect="1"/>
          </p:cNvPicPr>
          <p:nvPr/>
        </p:nvPicPr>
        <p:blipFill>
          <a:blip r:embed="rId3" cstate="print"/>
          <a:stretch>
            <a:fillRect/>
          </a:stretch>
        </p:blipFill>
        <p:spPr>
          <a:xfrm>
            <a:off x="6542038" y="2711398"/>
            <a:ext cx="4953035" cy="2347601"/>
          </a:xfrm>
          <a:prstGeom prst="rect">
            <a:avLst/>
          </a:prstGeom>
        </p:spPr>
      </p:pic>
      <p:sp>
        <p:nvSpPr>
          <p:cNvPr id="2" name="Slayt Numarası Yer Tutucusu 1"/>
          <p:cNvSpPr>
            <a:spLocks noGrp="1"/>
          </p:cNvSpPr>
          <p:nvPr>
            <p:ph type="sldNum" sz="quarter" idx="12"/>
          </p:nvPr>
        </p:nvSpPr>
        <p:spPr>
          <a:xfrm>
            <a:off x="10514012" y="5883275"/>
            <a:ext cx="1472042" cy="764660"/>
          </a:xfrm>
        </p:spPr>
        <p:txBody>
          <a:bodyPr/>
          <a:lstStyle/>
          <a:p>
            <a:fld id="{D57F1E4F-1CFF-5643-939E-217C01CDF565}" type="slidenum">
              <a:rPr lang="en-US" sz="3200" smtClean="0"/>
              <a:pPr/>
              <a:t>26</a:t>
            </a:fld>
            <a:endParaRPr lang="en-US" sz="3200" dirty="0"/>
          </a:p>
        </p:txBody>
      </p:sp>
    </p:spTree>
    <p:extLst>
      <p:ext uri="{BB962C8B-B14F-4D97-AF65-F5344CB8AC3E}">
        <p14:creationId xmlns:p14="http://schemas.microsoft.com/office/powerpoint/2010/main" val="2007420040"/>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357169"/>
            <a:ext cx="10915688" cy="1700232"/>
          </a:xfrm>
        </p:spPr>
        <p:txBody>
          <a:bodyPr>
            <a:noAutofit/>
          </a:bodyPr>
          <a:lstStyle/>
          <a:p>
            <a:r>
              <a:rPr lang="tr-TR" sz="3600" dirty="0">
                <a:solidFill>
                  <a:schemeClr val="tx1"/>
                </a:solidFill>
              </a:rPr>
              <a:t>Mesleki değerin temelinde insanlarla ilişkiler yatar. Ayni meslekten bireylerin birbirleri ile ilişkilerinde belli davraniş kaliplarina uymalari mesleki değerler ve etik arasindaki ilişkilerden birisidir.</a:t>
            </a:r>
          </a:p>
        </p:txBody>
      </p:sp>
      <p:pic>
        <p:nvPicPr>
          <p:cNvPr id="4" name="3 Resim" descr="depositphotos_5100006-stock-photo-an-architect-wearing-a-hard.jpg"/>
          <p:cNvPicPr>
            <a:picLocks noChangeAspect="1"/>
          </p:cNvPicPr>
          <p:nvPr/>
        </p:nvPicPr>
        <p:blipFill>
          <a:blip r:embed="rId2"/>
          <a:stretch>
            <a:fillRect/>
          </a:stretch>
        </p:blipFill>
        <p:spPr>
          <a:xfrm>
            <a:off x="1090504" y="2325745"/>
            <a:ext cx="8757100" cy="3670906"/>
          </a:xfrm>
          <a:prstGeom prst="rect">
            <a:avLst/>
          </a:prstGeom>
        </p:spPr>
      </p:pic>
      <p:sp>
        <p:nvSpPr>
          <p:cNvPr id="2" name="Slayt Numarası Yer Tutucusu 1"/>
          <p:cNvSpPr>
            <a:spLocks noGrp="1"/>
          </p:cNvSpPr>
          <p:nvPr>
            <p:ph type="sldNum" sz="quarter" idx="12"/>
          </p:nvPr>
        </p:nvSpPr>
        <p:spPr>
          <a:xfrm>
            <a:off x="10514012" y="5883275"/>
            <a:ext cx="1138410" cy="752303"/>
          </a:xfrm>
        </p:spPr>
        <p:txBody>
          <a:bodyPr/>
          <a:lstStyle/>
          <a:p>
            <a:fld id="{D57F1E4F-1CFF-5643-939E-217C01CDF565}" type="slidenum">
              <a:rPr lang="en-US" sz="3200" smtClean="0"/>
              <a:pPr/>
              <a:t>27</a:t>
            </a:fld>
            <a:endParaRPr lang="en-US" sz="3200" dirty="0"/>
          </a:p>
        </p:txBody>
      </p:sp>
    </p:spTree>
    <p:extLst>
      <p:ext uri="{BB962C8B-B14F-4D97-AF65-F5344CB8AC3E}">
        <p14:creationId xmlns:p14="http://schemas.microsoft.com/office/powerpoint/2010/main" val="2744962788"/>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Dinlediğiniz için teşekkür ederiz.</a:t>
            </a:r>
          </a:p>
        </p:txBody>
      </p:sp>
      <p:sp>
        <p:nvSpPr>
          <p:cNvPr id="3" name="İçerik Yer Tutucusu 2"/>
          <p:cNvSpPr>
            <a:spLocks noGrp="1"/>
          </p:cNvSpPr>
          <p:nvPr>
            <p:ph idx="1"/>
          </p:nvPr>
        </p:nvSpPr>
        <p:spPr/>
        <p:txBody>
          <a:bodyPr/>
          <a:lstStyle/>
          <a:p>
            <a:pPr marL="0" indent="0">
              <a:buNone/>
            </a:pPr>
            <a:endParaRPr lang="tr-TR" dirty="0"/>
          </a:p>
        </p:txBody>
      </p:sp>
      <p:sp>
        <p:nvSpPr>
          <p:cNvPr id="4" name="Slayt Numarası Yer Tutucusu 3"/>
          <p:cNvSpPr>
            <a:spLocks noGrp="1"/>
          </p:cNvSpPr>
          <p:nvPr>
            <p:ph type="sldNum" sz="quarter" idx="12"/>
          </p:nvPr>
        </p:nvSpPr>
        <p:spPr/>
        <p:txBody>
          <a:bodyPr/>
          <a:lstStyle/>
          <a:p>
            <a:fld id="{D57F1E4F-1CFF-5643-939E-217C01CDF565}" type="slidenum">
              <a:rPr lang="en-US" smtClean="0"/>
              <a:pPr/>
              <a:t>28</a:t>
            </a:fld>
            <a:endParaRPr lang="en-US" dirty="0"/>
          </a:p>
        </p:txBody>
      </p:sp>
    </p:spTree>
    <p:extLst>
      <p:ext uri="{BB962C8B-B14F-4D97-AF65-F5344CB8AC3E}">
        <p14:creationId xmlns:p14="http://schemas.microsoft.com/office/powerpoint/2010/main" val="4219475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41131" y="204919"/>
            <a:ext cx="11201440" cy="2070724"/>
          </a:xfrm>
        </p:spPr>
        <p:txBody>
          <a:bodyPr>
            <a:normAutofit/>
          </a:bodyPr>
          <a:lstStyle/>
          <a:p>
            <a:r>
              <a:rPr lang="tr-TR" sz="3200" dirty="0">
                <a:solidFill>
                  <a:schemeClr val="tx1">
                    <a:lumMod val="95000"/>
                  </a:schemeClr>
                </a:solidFill>
              </a:rPr>
              <a:t>Etik ; doğruyla yanlişi, hakli ile haksizi, iyiyle kötüyü adil ile adil olmayani ayirt etmek ve doğru, hakli,iyi ve adil olduğuna inandiğimiz şeyleri yapmaktir.</a:t>
            </a:r>
          </a:p>
        </p:txBody>
      </p:sp>
      <p:pic>
        <p:nvPicPr>
          <p:cNvPr id="5" name="4 Resim" descr="unnamed.gif"/>
          <p:cNvPicPr>
            <a:picLocks noChangeAspect="1"/>
          </p:cNvPicPr>
          <p:nvPr/>
        </p:nvPicPr>
        <p:blipFill>
          <a:blip r:embed="rId2"/>
          <a:stretch>
            <a:fillRect/>
          </a:stretch>
        </p:blipFill>
        <p:spPr>
          <a:xfrm>
            <a:off x="834273" y="2456875"/>
            <a:ext cx="5259373" cy="3126260"/>
          </a:xfrm>
          <a:prstGeom prst="rect">
            <a:avLst/>
          </a:prstGeom>
        </p:spPr>
      </p:pic>
      <p:sp>
        <p:nvSpPr>
          <p:cNvPr id="2" name="Slayt Numarası Yer Tutucusu 1"/>
          <p:cNvSpPr>
            <a:spLocks noGrp="1"/>
          </p:cNvSpPr>
          <p:nvPr>
            <p:ph type="sldNum" sz="quarter" idx="12"/>
          </p:nvPr>
        </p:nvSpPr>
        <p:spPr>
          <a:xfrm>
            <a:off x="10986978" y="6126618"/>
            <a:ext cx="551167" cy="365125"/>
          </a:xfrm>
        </p:spPr>
        <p:txBody>
          <a:bodyPr/>
          <a:lstStyle/>
          <a:p>
            <a:fld id="{D57F1E4F-1CFF-5643-939E-217C01CDF565}" type="slidenum">
              <a:rPr lang="en-US" sz="4000" smtClean="0"/>
              <a:pPr/>
              <a:t>3</a:t>
            </a:fld>
            <a:endParaRPr lang="en-US" sz="4000" dirty="0"/>
          </a:p>
        </p:txBody>
      </p:sp>
      <p:pic>
        <p:nvPicPr>
          <p:cNvPr id="2050" name="Picture 2" descr="C:\Users\faruk\Desktop\ödev\liderlikte-etik.gif"/>
          <p:cNvPicPr>
            <a:picLocks noChangeAspect="1" noChangeArrowheads="1"/>
          </p:cNvPicPr>
          <p:nvPr/>
        </p:nvPicPr>
        <p:blipFill>
          <a:blip r:embed="rId3"/>
          <a:srcRect/>
          <a:stretch>
            <a:fillRect/>
          </a:stretch>
        </p:blipFill>
        <p:spPr bwMode="auto">
          <a:xfrm>
            <a:off x="6737479" y="2483708"/>
            <a:ext cx="4717235" cy="3119309"/>
          </a:xfrm>
          <a:prstGeom prst="rect">
            <a:avLst/>
          </a:prstGeom>
          <a:noFill/>
        </p:spPr>
      </p:pic>
    </p:spTree>
    <p:extLst>
      <p:ext uri="{BB962C8B-B14F-4D97-AF65-F5344CB8AC3E}">
        <p14:creationId xmlns:p14="http://schemas.microsoft.com/office/powerpoint/2010/main" val="806214680"/>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2995" y="332452"/>
            <a:ext cx="10763283" cy="1143000"/>
          </a:xfrm>
        </p:spPr>
        <p:txBody>
          <a:bodyPr>
            <a:normAutofit/>
          </a:bodyPr>
          <a:lstStyle/>
          <a:p>
            <a:r>
              <a:rPr lang="tr-TR" b="1" dirty="0"/>
              <a:t>               Etik ve Ahlak ARASINdAKİ FARKLAR</a:t>
            </a:r>
            <a:br>
              <a:rPr lang="tr-TR" dirty="0"/>
            </a:br>
            <a:endParaRPr lang="tr-TR" dirty="0"/>
          </a:p>
        </p:txBody>
      </p:sp>
      <p:pic>
        <p:nvPicPr>
          <p:cNvPr id="6" name="5 Resim" descr="Hukuka,+düşünmeye+ve+felsefeye+dayalı+davranış+ilkelerini+içerir. (1).jpg"/>
          <p:cNvPicPr>
            <a:picLocks noChangeAspect="1"/>
          </p:cNvPicPr>
          <p:nvPr/>
        </p:nvPicPr>
        <p:blipFill>
          <a:blip r:embed="rId2"/>
          <a:stretch>
            <a:fillRect/>
          </a:stretch>
        </p:blipFill>
        <p:spPr>
          <a:xfrm>
            <a:off x="853331" y="1109291"/>
            <a:ext cx="10427960" cy="5261256"/>
          </a:xfrm>
          <a:prstGeom prst="rect">
            <a:avLst/>
          </a:prstGeom>
        </p:spPr>
      </p:pic>
      <p:sp>
        <p:nvSpPr>
          <p:cNvPr id="3" name="Slayt Numarası Yer Tutucusu 2"/>
          <p:cNvSpPr>
            <a:spLocks noGrp="1"/>
          </p:cNvSpPr>
          <p:nvPr>
            <p:ph type="sldNum" sz="quarter" idx="12"/>
          </p:nvPr>
        </p:nvSpPr>
        <p:spPr>
          <a:xfrm>
            <a:off x="10514012" y="5883274"/>
            <a:ext cx="1360831" cy="974725"/>
          </a:xfrm>
        </p:spPr>
        <p:txBody>
          <a:bodyPr/>
          <a:lstStyle/>
          <a:p>
            <a:fld id="{D57F1E4F-1CFF-5643-939E-217C01CDF565}" type="slidenum">
              <a:rPr lang="en-US" sz="4000" smtClean="0"/>
              <a:pPr/>
              <a:t>4</a:t>
            </a:fld>
            <a:endParaRPr lang="en-US" sz="4000" dirty="0"/>
          </a:p>
        </p:txBody>
      </p:sp>
    </p:spTree>
    <p:extLst>
      <p:ext uri="{BB962C8B-B14F-4D97-AF65-F5344CB8AC3E}">
        <p14:creationId xmlns:p14="http://schemas.microsoft.com/office/powerpoint/2010/main" val="3997691111"/>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5669" y="274638"/>
            <a:ext cx="9845566" cy="796908"/>
          </a:xfrm>
        </p:spPr>
        <p:txBody>
          <a:bodyPr>
            <a:normAutofit/>
          </a:bodyPr>
          <a:lstStyle/>
          <a:p>
            <a:r>
              <a:rPr lang="tr-TR" sz="4000" b="1" dirty="0"/>
              <a:t>ETİK KURALLARI</a:t>
            </a:r>
          </a:p>
        </p:txBody>
      </p:sp>
      <p:sp>
        <p:nvSpPr>
          <p:cNvPr id="3" name="2 İçerik Yer Tutucusu"/>
          <p:cNvSpPr>
            <a:spLocks noGrp="1"/>
          </p:cNvSpPr>
          <p:nvPr>
            <p:ph idx="1"/>
          </p:nvPr>
        </p:nvSpPr>
        <p:spPr>
          <a:xfrm>
            <a:off x="190459" y="1000108"/>
            <a:ext cx="5905541" cy="5572164"/>
          </a:xfrm>
        </p:spPr>
        <p:txBody>
          <a:bodyPr>
            <a:normAutofit/>
          </a:bodyPr>
          <a:lstStyle/>
          <a:p>
            <a:endParaRPr lang="tr-TR" sz="3200" dirty="0"/>
          </a:p>
          <a:p>
            <a:r>
              <a:rPr lang="tr-TR" sz="3200" dirty="0"/>
              <a:t>Halka hizmet bilinci</a:t>
            </a:r>
          </a:p>
          <a:p>
            <a:pPr>
              <a:buNone/>
            </a:pPr>
            <a:endParaRPr lang="tr-TR" sz="3200" dirty="0"/>
          </a:p>
          <a:p>
            <a:r>
              <a:rPr lang="tr-TR" sz="3200" dirty="0"/>
              <a:t>Savurganliktan kaçinma</a:t>
            </a:r>
          </a:p>
          <a:p>
            <a:endParaRPr lang="tr-TR" sz="3200" dirty="0"/>
          </a:p>
          <a:p>
            <a:r>
              <a:rPr lang="tr-TR" sz="3200" dirty="0"/>
              <a:t>Amaç ve misyona bağlilik </a:t>
            </a:r>
          </a:p>
          <a:p>
            <a:endParaRPr lang="tr-TR" sz="3200" dirty="0"/>
          </a:p>
          <a:p>
            <a:r>
              <a:rPr lang="tr-TR" sz="3200" dirty="0"/>
              <a:t>Dürüstlük ve tarafsizlik</a:t>
            </a:r>
          </a:p>
          <a:p>
            <a:endParaRPr lang="tr-TR" sz="3000" dirty="0"/>
          </a:p>
          <a:p>
            <a:pPr>
              <a:buNone/>
            </a:pPr>
            <a:endParaRPr lang="tr-TR" sz="2000" dirty="0"/>
          </a:p>
        </p:txBody>
      </p:sp>
      <p:sp>
        <p:nvSpPr>
          <p:cNvPr id="4" name="Slayt Numarası Yer Tutucusu 3"/>
          <p:cNvSpPr>
            <a:spLocks noGrp="1"/>
          </p:cNvSpPr>
          <p:nvPr>
            <p:ph type="sldNum" sz="quarter" idx="12"/>
          </p:nvPr>
        </p:nvSpPr>
        <p:spPr>
          <a:xfrm>
            <a:off x="10514012" y="5883275"/>
            <a:ext cx="1348474" cy="974725"/>
          </a:xfrm>
        </p:spPr>
        <p:txBody>
          <a:bodyPr/>
          <a:lstStyle/>
          <a:p>
            <a:fld id="{D57F1E4F-1CFF-5643-939E-217C01CDF565}" type="slidenum">
              <a:rPr lang="en-US" sz="4000" smtClean="0"/>
              <a:pPr/>
              <a:t>5</a:t>
            </a:fld>
            <a:endParaRPr lang="en-US" sz="4000" dirty="0"/>
          </a:p>
        </p:txBody>
      </p:sp>
      <p:pic>
        <p:nvPicPr>
          <p:cNvPr id="4098" name="Picture 2" descr="C:\Users\faruk\Desktop\ethics_830.jpg"/>
          <p:cNvPicPr>
            <a:picLocks noChangeAspect="1" noChangeArrowheads="1"/>
          </p:cNvPicPr>
          <p:nvPr/>
        </p:nvPicPr>
        <p:blipFill>
          <a:blip r:embed="rId2"/>
          <a:srcRect/>
          <a:stretch>
            <a:fillRect/>
          </a:stretch>
        </p:blipFill>
        <p:spPr bwMode="auto">
          <a:xfrm>
            <a:off x="5128055" y="1458097"/>
            <a:ext cx="6407961" cy="4145834"/>
          </a:xfrm>
          <a:prstGeom prst="rect">
            <a:avLst/>
          </a:prstGeom>
          <a:noFill/>
        </p:spPr>
      </p:pic>
    </p:spTree>
    <p:extLst>
      <p:ext uri="{BB962C8B-B14F-4D97-AF65-F5344CB8AC3E}">
        <p14:creationId xmlns:p14="http://schemas.microsoft.com/office/powerpoint/2010/main" val="1505926177"/>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6367" y="222666"/>
            <a:ext cx="5429288" cy="6215106"/>
          </a:xfrm>
        </p:spPr>
        <p:txBody>
          <a:bodyPr>
            <a:normAutofit fontScale="92500" lnSpcReduction="20000"/>
          </a:bodyPr>
          <a:lstStyle/>
          <a:p>
            <a:endParaRPr lang="tr-TR" sz="3200" dirty="0">
              <a:solidFill>
                <a:schemeClr val="tx1">
                  <a:lumMod val="95000"/>
                </a:schemeClr>
              </a:solidFill>
            </a:endParaRPr>
          </a:p>
          <a:p>
            <a:r>
              <a:rPr lang="tr-TR" sz="3200" dirty="0">
                <a:solidFill>
                  <a:schemeClr val="tx1">
                    <a:lumMod val="95000"/>
                  </a:schemeClr>
                </a:solidFill>
              </a:rPr>
              <a:t>Yetkili makamlara bildirim </a:t>
            </a:r>
          </a:p>
          <a:p>
            <a:endParaRPr lang="tr-TR" sz="3200" dirty="0">
              <a:solidFill>
                <a:schemeClr val="tx1">
                  <a:lumMod val="95000"/>
                </a:schemeClr>
              </a:solidFill>
            </a:endParaRPr>
          </a:p>
          <a:p>
            <a:r>
              <a:rPr lang="tr-TR" sz="3200" dirty="0">
                <a:solidFill>
                  <a:schemeClr val="tx1">
                    <a:lumMod val="95000"/>
                  </a:schemeClr>
                </a:solidFill>
              </a:rPr>
              <a:t>Çikar çatişmasindan kaçinma</a:t>
            </a:r>
          </a:p>
          <a:p>
            <a:endParaRPr lang="tr-TR" sz="3200" dirty="0">
              <a:solidFill>
                <a:schemeClr val="tx1">
                  <a:lumMod val="95000"/>
                </a:schemeClr>
              </a:solidFill>
            </a:endParaRPr>
          </a:p>
          <a:p>
            <a:r>
              <a:rPr lang="tr-TR" sz="3200" dirty="0">
                <a:solidFill>
                  <a:schemeClr val="tx1">
                    <a:lumMod val="95000"/>
                  </a:schemeClr>
                </a:solidFill>
              </a:rPr>
              <a:t>Görev ve yetkilerin menfaat sağlamak amaciyla kullanilmasi</a:t>
            </a:r>
          </a:p>
          <a:p>
            <a:pPr>
              <a:buNone/>
            </a:pPr>
            <a:r>
              <a:rPr lang="tr-TR" sz="3200" dirty="0">
                <a:solidFill>
                  <a:schemeClr val="tx1">
                    <a:lumMod val="95000"/>
                  </a:schemeClr>
                </a:solidFill>
              </a:rPr>
              <a:t> </a:t>
            </a:r>
          </a:p>
          <a:p>
            <a:r>
              <a:rPr lang="tr-TR" sz="3200" dirty="0">
                <a:solidFill>
                  <a:schemeClr val="tx1">
                    <a:lumMod val="95000"/>
                  </a:schemeClr>
                </a:solidFill>
              </a:rPr>
              <a:t>Hediye alma ve menfaat sağlama yasaği</a:t>
            </a:r>
          </a:p>
          <a:p>
            <a:endParaRPr lang="tr-TR" dirty="0"/>
          </a:p>
        </p:txBody>
      </p:sp>
      <p:pic>
        <p:nvPicPr>
          <p:cNvPr id="5" name="4 Resim" descr="hukuk-danismanligi-275x325.jpg"/>
          <p:cNvPicPr>
            <a:picLocks noChangeAspect="1"/>
          </p:cNvPicPr>
          <p:nvPr/>
        </p:nvPicPr>
        <p:blipFill>
          <a:blip r:embed="rId2"/>
          <a:stretch>
            <a:fillRect/>
          </a:stretch>
        </p:blipFill>
        <p:spPr>
          <a:xfrm>
            <a:off x="6338367" y="978193"/>
            <a:ext cx="5304712" cy="4681202"/>
          </a:xfrm>
          <a:prstGeom prst="rect">
            <a:avLst/>
          </a:prstGeom>
        </p:spPr>
      </p:pic>
      <p:sp>
        <p:nvSpPr>
          <p:cNvPr id="2" name="Slayt Numarası Yer Tutucusu 1"/>
          <p:cNvSpPr>
            <a:spLocks noGrp="1"/>
          </p:cNvSpPr>
          <p:nvPr>
            <p:ph type="sldNum" sz="quarter" idx="12"/>
          </p:nvPr>
        </p:nvSpPr>
        <p:spPr>
          <a:xfrm>
            <a:off x="10773504" y="5982129"/>
            <a:ext cx="1200193" cy="365125"/>
          </a:xfrm>
        </p:spPr>
        <p:txBody>
          <a:bodyPr/>
          <a:lstStyle/>
          <a:p>
            <a:fld id="{D57F1E4F-1CFF-5643-939E-217C01CDF565}" type="slidenum">
              <a:rPr lang="en-US" sz="4000" smtClean="0"/>
              <a:pPr/>
              <a:t>6</a:t>
            </a:fld>
            <a:endParaRPr lang="en-US" sz="4000" dirty="0"/>
          </a:p>
        </p:txBody>
      </p:sp>
    </p:spTree>
    <p:extLst>
      <p:ext uri="{BB962C8B-B14F-4D97-AF65-F5344CB8AC3E}">
        <p14:creationId xmlns:p14="http://schemas.microsoft.com/office/powerpoint/2010/main" val="3602456271"/>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94594" y="160638"/>
            <a:ext cx="6211614" cy="5965527"/>
          </a:xfrm>
        </p:spPr>
        <p:txBody>
          <a:bodyPr>
            <a:normAutofit lnSpcReduction="10000"/>
          </a:bodyPr>
          <a:lstStyle/>
          <a:p>
            <a:endParaRPr lang="tr-TR" sz="3600" dirty="0"/>
          </a:p>
          <a:p>
            <a:r>
              <a:rPr lang="tr-TR" sz="3600" dirty="0"/>
              <a:t>Görevin yerine getirilmesinde kamu hizmeti bilinci</a:t>
            </a:r>
          </a:p>
          <a:p>
            <a:endParaRPr lang="tr-TR" sz="3600" dirty="0"/>
          </a:p>
          <a:p>
            <a:r>
              <a:rPr lang="tr-TR" sz="3600" dirty="0"/>
              <a:t>Halka hizmet bilinci</a:t>
            </a:r>
          </a:p>
          <a:p>
            <a:endParaRPr lang="tr-TR" sz="3600" dirty="0"/>
          </a:p>
          <a:p>
            <a:r>
              <a:rPr lang="tr-TR" sz="3600" dirty="0"/>
              <a:t>Kamu mallari ve kaynaklarinin kullanimi</a:t>
            </a:r>
          </a:p>
          <a:p>
            <a:endParaRPr lang="tr-TR" dirty="0"/>
          </a:p>
        </p:txBody>
      </p:sp>
      <p:pic>
        <p:nvPicPr>
          <p:cNvPr id="5" name="4 Resim" descr="Adsız55.png"/>
          <p:cNvPicPr>
            <a:picLocks noChangeAspect="1"/>
          </p:cNvPicPr>
          <p:nvPr/>
        </p:nvPicPr>
        <p:blipFill>
          <a:blip r:embed="rId2"/>
          <a:stretch>
            <a:fillRect/>
          </a:stretch>
        </p:blipFill>
        <p:spPr>
          <a:xfrm>
            <a:off x="6338230" y="1140832"/>
            <a:ext cx="4955419" cy="4629774"/>
          </a:xfrm>
          <a:prstGeom prst="rect">
            <a:avLst/>
          </a:prstGeom>
        </p:spPr>
      </p:pic>
      <p:sp>
        <p:nvSpPr>
          <p:cNvPr id="2" name="Slayt Numarası Yer Tutucusu 1"/>
          <p:cNvSpPr>
            <a:spLocks noGrp="1"/>
          </p:cNvSpPr>
          <p:nvPr>
            <p:ph type="sldNum" sz="quarter" idx="12"/>
          </p:nvPr>
        </p:nvSpPr>
        <p:spPr>
          <a:xfrm>
            <a:off x="10514012" y="5883275"/>
            <a:ext cx="1422615" cy="616379"/>
          </a:xfrm>
        </p:spPr>
        <p:txBody>
          <a:bodyPr/>
          <a:lstStyle/>
          <a:p>
            <a:fld id="{D57F1E4F-1CFF-5643-939E-217C01CDF565}" type="slidenum">
              <a:rPr lang="en-US" sz="4000" smtClean="0"/>
              <a:pPr/>
              <a:t>7</a:t>
            </a:fld>
            <a:endParaRPr lang="en-US" sz="4000" dirty="0"/>
          </a:p>
        </p:txBody>
      </p:sp>
    </p:spTree>
    <p:extLst>
      <p:ext uri="{BB962C8B-B14F-4D97-AF65-F5344CB8AC3E}">
        <p14:creationId xmlns:p14="http://schemas.microsoft.com/office/powerpoint/2010/main" val="2920214461"/>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70703" y="383059"/>
            <a:ext cx="5407359" cy="5623604"/>
          </a:xfrm>
        </p:spPr>
        <p:txBody>
          <a:bodyPr>
            <a:normAutofit/>
          </a:bodyPr>
          <a:lstStyle/>
          <a:p>
            <a:endParaRPr lang="tr-TR" sz="3600" dirty="0">
              <a:solidFill>
                <a:schemeClr val="tx1">
                  <a:lumMod val="95000"/>
                </a:schemeClr>
              </a:solidFill>
            </a:endParaRPr>
          </a:p>
          <a:p>
            <a:r>
              <a:rPr lang="tr-TR" sz="3600" dirty="0">
                <a:solidFill>
                  <a:schemeClr val="tx1">
                    <a:lumMod val="95000"/>
                  </a:schemeClr>
                </a:solidFill>
              </a:rPr>
              <a:t>Nezaket ve saygi</a:t>
            </a:r>
          </a:p>
          <a:p>
            <a:pPr>
              <a:buNone/>
            </a:pPr>
            <a:endParaRPr lang="tr-TR" sz="3600" dirty="0">
              <a:solidFill>
                <a:schemeClr val="tx1">
                  <a:lumMod val="95000"/>
                </a:schemeClr>
              </a:solidFill>
            </a:endParaRPr>
          </a:p>
          <a:p>
            <a:r>
              <a:rPr lang="tr-TR" sz="3600" dirty="0">
                <a:solidFill>
                  <a:schemeClr val="tx1">
                    <a:lumMod val="95000"/>
                  </a:schemeClr>
                </a:solidFill>
              </a:rPr>
              <a:t>Sayginlik ve güven</a:t>
            </a:r>
          </a:p>
          <a:p>
            <a:endParaRPr lang="tr-TR" sz="3600" dirty="0">
              <a:solidFill>
                <a:schemeClr val="tx1">
                  <a:lumMod val="95000"/>
                </a:schemeClr>
              </a:solidFill>
            </a:endParaRPr>
          </a:p>
          <a:p>
            <a:r>
              <a:rPr lang="tr-TR" sz="3600" dirty="0">
                <a:solidFill>
                  <a:schemeClr val="tx1">
                    <a:lumMod val="95000"/>
                  </a:schemeClr>
                </a:solidFill>
              </a:rPr>
              <a:t>Hizmet standartlarina uyma</a:t>
            </a:r>
          </a:p>
          <a:p>
            <a:endParaRPr lang="tr-TR" dirty="0"/>
          </a:p>
        </p:txBody>
      </p:sp>
      <p:pic>
        <p:nvPicPr>
          <p:cNvPr id="4" name="Picture 8" descr="MCj04371170000[1]"/>
          <p:cNvPicPr>
            <a:picLocks noChangeAspect="1" noChangeArrowheads="1"/>
          </p:cNvPicPr>
          <p:nvPr/>
        </p:nvPicPr>
        <p:blipFill>
          <a:blip r:embed="rId2"/>
          <a:srcRect/>
          <a:stretch>
            <a:fillRect/>
          </a:stretch>
        </p:blipFill>
        <p:spPr bwMode="auto">
          <a:xfrm>
            <a:off x="5915355" y="691979"/>
            <a:ext cx="5660148" cy="4670853"/>
          </a:xfrm>
          <a:prstGeom prst="rect">
            <a:avLst/>
          </a:prstGeom>
          <a:noFill/>
          <a:ln w="9525">
            <a:noFill/>
            <a:miter lim="800000"/>
            <a:headEnd/>
            <a:tailEnd/>
          </a:ln>
        </p:spPr>
      </p:pic>
      <p:sp>
        <p:nvSpPr>
          <p:cNvPr id="2" name="Slayt Numarası Yer Tutucusu 1"/>
          <p:cNvSpPr>
            <a:spLocks noGrp="1"/>
          </p:cNvSpPr>
          <p:nvPr>
            <p:ph type="sldNum" sz="quarter" idx="12"/>
          </p:nvPr>
        </p:nvSpPr>
        <p:spPr>
          <a:xfrm>
            <a:off x="10514011" y="5883275"/>
            <a:ext cx="1385545" cy="727590"/>
          </a:xfrm>
        </p:spPr>
        <p:txBody>
          <a:bodyPr/>
          <a:lstStyle/>
          <a:p>
            <a:fld id="{D57F1E4F-1CFF-5643-939E-217C01CDF565}" type="slidenum">
              <a:rPr lang="en-US" sz="4000" smtClean="0"/>
              <a:pPr/>
              <a:t>8</a:t>
            </a:fld>
            <a:endParaRPr lang="en-US" sz="4000" dirty="0"/>
          </a:p>
        </p:txBody>
      </p:sp>
    </p:spTree>
    <p:extLst>
      <p:ext uri="{BB962C8B-B14F-4D97-AF65-F5344CB8AC3E}">
        <p14:creationId xmlns:p14="http://schemas.microsoft.com/office/powerpoint/2010/main" val="3732738916"/>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74986" y="223345"/>
            <a:ext cx="10054184" cy="1905000"/>
          </a:xfrm>
        </p:spPr>
        <p:txBody>
          <a:bodyPr>
            <a:normAutofit/>
          </a:bodyPr>
          <a:lstStyle/>
          <a:p>
            <a:pPr algn="l"/>
            <a:r>
              <a:rPr lang="tr-TR" sz="4000" b="1" dirty="0"/>
              <a:t>   d) MESLEKİ ETİK</a:t>
            </a:r>
          </a:p>
        </p:txBody>
      </p:sp>
      <p:sp>
        <p:nvSpPr>
          <p:cNvPr id="3" name="2 İçerik Yer Tutucusu"/>
          <p:cNvSpPr>
            <a:spLocks noGrp="1"/>
          </p:cNvSpPr>
          <p:nvPr>
            <p:ph idx="1"/>
          </p:nvPr>
        </p:nvSpPr>
        <p:spPr>
          <a:xfrm>
            <a:off x="358346" y="1322174"/>
            <a:ext cx="5832905" cy="4803992"/>
          </a:xfrm>
        </p:spPr>
        <p:txBody>
          <a:bodyPr>
            <a:normAutofit lnSpcReduction="10000"/>
          </a:bodyPr>
          <a:lstStyle/>
          <a:p>
            <a:r>
              <a:rPr lang="tr-TR" sz="4000" dirty="0">
                <a:solidFill>
                  <a:schemeClr val="tx1"/>
                </a:solidFill>
              </a:rPr>
              <a:t>Meslek etiği, bir mesleğin gereğinin yerine getirilmesi sirasinda  mevzuatta düzenlenmeyen, ancak uyulmasi beklenen kurallarin tümünü kapsar.</a:t>
            </a:r>
          </a:p>
        </p:txBody>
      </p:sp>
      <p:pic>
        <p:nvPicPr>
          <p:cNvPr id="4" name="3 Resim" descr="insaat_muhendisi_2_byyildirim_com.jpg"/>
          <p:cNvPicPr>
            <a:picLocks noChangeAspect="1"/>
          </p:cNvPicPr>
          <p:nvPr/>
        </p:nvPicPr>
        <p:blipFill>
          <a:blip r:embed="rId2" cstate="print"/>
          <a:stretch>
            <a:fillRect/>
          </a:stretch>
        </p:blipFill>
        <p:spPr>
          <a:xfrm>
            <a:off x="6363730" y="1759151"/>
            <a:ext cx="5193748" cy="3810109"/>
          </a:xfrm>
          <a:prstGeom prst="rect">
            <a:avLst/>
          </a:prstGeom>
        </p:spPr>
      </p:pic>
      <p:sp>
        <p:nvSpPr>
          <p:cNvPr id="5" name="Slayt Numarası Yer Tutucusu 4"/>
          <p:cNvSpPr>
            <a:spLocks noGrp="1"/>
          </p:cNvSpPr>
          <p:nvPr>
            <p:ph type="sldNum" sz="quarter" idx="12"/>
          </p:nvPr>
        </p:nvSpPr>
        <p:spPr>
          <a:xfrm>
            <a:off x="10514012" y="5883275"/>
            <a:ext cx="1175480" cy="764660"/>
          </a:xfrm>
        </p:spPr>
        <p:txBody>
          <a:bodyPr/>
          <a:lstStyle/>
          <a:p>
            <a:fld id="{D57F1E4F-1CFF-5643-939E-217C01CDF565}" type="slidenum">
              <a:rPr lang="en-US" sz="3200" smtClean="0"/>
              <a:pPr/>
              <a:t>9</a:t>
            </a:fld>
            <a:endParaRPr lang="en-US" sz="3200" dirty="0"/>
          </a:p>
        </p:txBody>
      </p:sp>
    </p:spTree>
    <p:extLst>
      <p:ext uri="{BB962C8B-B14F-4D97-AF65-F5344CB8AC3E}">
        <p14:creationId xmlns:p14="http://schemas.microsoft.com/office/powerpoint/2010/main" val="3138469045"/>
      </p:ext>
    </p:extLst>
  </p:cSld>
  <p:clrMapOvr>
    <a:masterClrMapping/>
  </p:clrMapOvr>
  <p:transition spd="med">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ğ">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TC103457485[[fn=Ağ]]</Template>
  <TotalTime>1345</TotalTime>
  <Words>612</Words>
  <Application>Microsoft Office PowerPoint</Application>
  <PresentationFormat>Geniş ekran</PresentationFormat>
  <Paragraphs>114</Paragraphs>
  <Slides>28</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28</vt:i4>
      </vt:variant>
    </vt:vector>
  </HeadingPairs>
  <TitlesOfParts>
    <vt:vector size="33" baseType="lpstr">
      <vt:lpstr>Arial</vt:lpstr>
      <vt:lpstr>Calibri</vt:lpstr>
      <vt:lpstr>Century Gothic</vt:lpstr>
      <vt:lpstr>Comic Sans MS</vt:lpstr>
      <vt:lpstr>Ağ</vt:lpstr>
      <vt:lpstr>ETİK VE MESLEKİ DEĞERLER ARASINDAKİ İLİŞKİ</vt:lpstr>
      <vt:lpstr>    ETİK</vt:lpstr>
      <vt:lpstr>PowerPoint Sunusu</vt:lpstr>
      <vt:lpstr>               Etik ve Ahlak ARASINdAKİ FARKLAR </vt:lpstr>
      <vt:lpstr>ETİK KURALLARI</vt:lpstr>
      <vt:lpstr>PowerPoint Sunusu</vt:lpstr>
      <vt:lpstr>PowerPoint Sunusu</vt:lpstr>
      <vt:lpstr>PowerPoint Sunusu</vt:lpstr>
      <vt:lpstr>   d) MESLEKİ ETİK</vt:lpstr>
      <vt:lpstr>BEŞ TEMEL MESLEKİ ETİK İLKE</vt:lpstr>
      <vt:lpstr>      DOĞRULUK </vt:lpstr>
      <vt:lpstr>YASALLIK</vt:lpstr>
      <vt:lpstr>YETERLİK</vt:lpstr>
      <vt:lpstr>GÜVENİRLİK</vt:lpstr>
      <vt:lpstr>MESLEĞE BAĞLILIK</vt:lpstr>
      <vt:lpstr>MESLEK</vt:lpstr>
      <vt:lpstr>Her meslek için ;</vt:lpstr>
      <vt:lpstr>MESLEKİ DEĞERLER</vt:lpstr>
      <vt:lpstr>PowerPoint Sunusu</vt:lpstr>
      <vt:lpstr>PowerPoint Sunusu</vt:lpstr>
      <vt:lpstr>PowerPoint Sunusu</vt:lpstr>
      <vt:lpstr>PowerPoint Sunusu</vt:lpstr>
      <vt:lpstr>PowerPoint Sunusu</vt:lpstr>
      <vt:lpstr>ETİK VE MESLEKİ DEĞERLER ARASINDAKİ İLİŞKİ</vt:lpstr>
      <vt:lpstr>PowerPoint Sunusu</vt:lpstr>
      <vt:lpstr>PowerPoint Sunusu</vt:lpstr>
      <vt:lpstr>PowerPoint Sunusu</vt:lpstr>
      <vt:lpstr>Dinlediğiniz için teşekkür ederiz.</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Petr Barborik</dc:creator>
  <cp:lastModifiedBy>Havva</cp:lastModifiedBy>
  <cp:revision>134</cp:revision>
  <dcterms:created xsi:type="dcterms:W3CDTF">2013-08-01T11:22:49Z</dcterms:created>
  <dcterms:modified xsi:type="dcterms:W3CDTF">2022-01-05T11:38:57Z</dcterms:modified>
</cp:coreProperties>
</file>