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sldIdLst>
    <p:sldId id="278" r:id="rId2"/>
    <p:sldId id="256" r:id="rId3"/>
    <p:sldId id="257" r:id="rId4"/>
    <p:sldId id="258" r:id="rId5"/>
    <p:sldId id="259" r:id="rId6"/>
    <p:sldId id="260" r:id="rId7"/>
    <p:sldId id="261" r:id="rId8"/>
    <p:sldId id="262" r:id="rId9"/>
    <p:sldId id="263" r:id="rId10"/>
    <p:sldId id="264" r:id="rId11"/>
    <p:sldId id="274" r:id="rId12"/>
    <p:sldId id="265" r:id="rId13"/>
    <p:sldId id="266" r:id="rId14"/>
    <p:sldId id="267" r:id="rId15"/>
    <p:sldId id="268" r:id="rId16"/>
    <p:sldId id="269" r:id="rId17"/>
    <p:sldId id="270" r:id="rId18"/>
    <p:sldId id="271" r:id="rId19"/>
    <p:sldId id="272" r:id="rId20"/>
    <p:sldId id="279" r:id="rId21"/>
    <p:sldId id="273" r:id="rId22"/>
    <p:sldId id="280" r:id="rId23"/>
    <p:sldId id="281" r:id="rId24"/>
    <p:sldId id="282" r:id="rId25"/>
    <p:sldId id="283" r:id="rId26"/>
    <p:sldId id="284" r:id="rId27"/>
    <p:sldId id="285" r:id="rId28"/>
    <p:sldId id="286" r:id="rId29"/>
    <p:sldId id="28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2508B0E-D6C1-4E22-900E-B3B4E61F4B37}" type="datetimeFigureOut">
              <a:rPr lang="tr-TR" smtClean="0"/>
              <a:t>17.12.2021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379534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2508B0E-D6C1-4E22-900E-B3B4E61F4B37}" type="datetimeFigureOut">
              <a:rPr lang="tr-TR" smtClean="0"/>
              <a:t>17.12.2021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395744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2508B0E-D6C1-4E22-900E-B3B4E61F4B37}" type="datetimeFigureOut">
              <a:rPr lang="tr-TR" smtClean="0"/>
              <a:t>17.12.2021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792DE1-71F9-46C9-832E-283A9FB112F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25566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2508B0E-D6C1-4E22-900E-B3B4E61F4B37}" type="datetimeFigureOut">
              <a:rPr lang="tr-TR" smtClean="0"/>
              <a:t>17.12.2021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38288874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2508B0E-D6C1-4E22-900E-B3B4E61F4B37}" type="datetimeFigureOut">
              <a:rPr lang="tr-TR" smtClean="0"/>
              <a:t>17.12.2021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792DE1-71F9-46C9-832E-283A9FB112F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1448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2508B0E-D6C1-4E22-900E-B3B4E61F4B37}" type="datetimeFigureOut">
              <a:rPr lang="tr-TR" smtClean="0"/>
              <a:t>17.12.2021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210995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2508B0E-D6C1-4E22-900E-B3B4E61F4B37}" type="datetimeFigureOut">
              <a:rPr lang="tr-TR" smtClean="0"/>
              <a:t>17.12.2021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4158417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2508B0E-D6C1-4E22-900E-B3B4E61F4B37}" type="datetimeFigureOut">
              <a:rPr lang="tr-TR" smtClean="0"/>
              <a:t>17.12.2021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2723622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2508B0E-D6C1-4E22-900E-B3B4E61F4B37}" type="datetimeFigureOut">
              <a:rPr lang="tr-TR" smtClean="0"/>
              <a:t>17.12.2021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220835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2508B0E-D6C1-4E22-900E-B3B4E61F4B37}" type="datetimeFigureOut">
              <a:rPr lang="tr-TR" smtClean="0"/>
              <a:t>17.12.2021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211791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2508B0E-D6C1-4E22-900E-B3B4E61F4B37}" type="datetimeFigureOut">
              <a:rPr lang="tr-TR" smtClean="0"/>
              <a:t>17.12.2021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2877539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2508B0E-D6C1-4E22-900E-B3B4E61F4B37}" type="datetimeFigureOut">
              <a:rPr lang="tr-TR" smtClean="0"/>
              <a:t>17.12.2021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2508599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2508B0E-D6C1-4E22-900E-B3B4E61F4B37}" type="datetimeFigureOut">
              <a:rPr lang="tr-TR" smtClean="0"/>
              <a:t>17.12.2021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138569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08B0E-D6C1-4E22-900E-B3B4E61F4B37}" type="datetimeFigureOut">
              <a:rPr lang="tr-TR" smtClean="0"/>
              <a:t>17.12.2021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116169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2508B0E-D6C1-4E22-900E-B3B4E61F4B37}" type="datetimeFigureOut">
              <a:rPr lang="tr-TR" smtClean="0"/>
              <a:t>17.12.2021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2270620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2508B0E-D6C1-4E22-900E-B3B4E61F4B37}" type="datetimeFigureOut">
              <a:rPr lang="tr-TR" smtClean="0"/>
              <a:t>17.12.2021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792DE1-71F9-46C9-832E-283A9FB112FF}" type="slidenum">
              <a:rPr lang="tr-TR" smtClean="0"/>
              <a:t>‹#›</a:t>
            </a:fld>
            <a:endParaRPr lang="tr-TR"/>
          </a:p>
        </p:txBody>
      </p:sp>
    </p:spTree>
    <p:extLst>
      <p:ext uri="{BB962C8B-B14F-4D97-AF65-F5344CB8AC3E}">
        <p14:creationId xmlns:p14="http://schemas.microsoft.com/office/powerpoint/2010/main" val="3262726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508B0E-D6C1-4E22-900E-B3B4E61F4B37}" type="datetimeFigureOut">
              <a:rPr lang="tr-TR" smtClean="0"/>
              <a:t>17.12.2021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8792DE1-71F9-46C9-832E-283A9FB112FF}" type="slidenum">
              <a:rPr lang="tr-TR" smtClean="0"/>
              <a:t>‹#›</a:t>
            </a:fld>
            <a:endParaRPr lang="tr-TR"/>
          </a:p>
        </p:txBody>
      </p:sp>
    </p:spTree>
    <p:extLst>
      <p:ext uri="{BB962C8B-B14F-4D97-AF65-F5344CB8AC3E}">
        <p14:creationId xmlns:p14="http://schemas.microsoft.com/office/powerpoint/2010/main" val="3815454288"/>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5173668" y="761472"/>
            <a:ext cx="2158171" cy="2121592"/>
          </a:xfrm>
          <a:prstGeom prst="rect">
            <a:avLst/>
          </a:prstGeom>
        </p:spPr>
      </p:pic>
      <p:sp>
        <p:nvSpPr>
          <p:cNvPr id="3" name="Dikdörtgen 2"/>
          <p:cNvSpPr/>
          <p:nvPr/>
        </p:nvSpPr>
        <p:spPr>
          <a:xfrm>
            <a:off x="8939349" y="5953537"/>
            <a:ext cx="2167922" cy="646331"/>
          </a:xfrm>
          <a:prstGeom prst="rect">
            <a:avLst/>
          </a:prstGeom>
        </p:spPr>
        <p:txBody>
          <a:bodyPr wrap="square">
            <a:spAutoFit/>
          </a:bodyPr>
          <a:lstStyle/>
          <a:p>
            <a:r>
              <a:rPr lang="tr-TR" dirty="0">
                <a:solidFill>
                  <a:srgbClr val="FF0000"/>
                </a:solidFill>
              </a:rPr>
              <a:t>SEYHAN RAM</a:t>
            </a:r>
          </a:p>
          <a:p>
            <a:r>
              <a:rPr lang="tr-TR" dirty="0">
                <a:solidFill>
                  <a:srgbClr val="FF0000"/>
                </a:solidFill>
              </a:rPr>
              <a:t>2021</a:t>
            </a:r>
          </a:p>
        </p:txBody>
      </p:sp>
      <p:sp>
        <p:nvSpPr>
          <p:cNvPr id="6" name="Dikdörtgen 5"/>
          <p:cNvSpPr/>
          <p:nvPr/>
        </p:nvSpPr>
        <p:spPr>
          <a:xfrm>
            <a:off x="3497376" y="3244334"/>
            <a:ext cx="6322565" cy="1200329"/>
          </a:xfrm>
          <a:prstGeom prst="rect">
            <a:avLst/>
          </a:prstGeom>
        </p:spPr>
        <p:txBody>
          <a:bodyPr wrap="none">
            <a:spAutoFit/>
          </a:bodyPr>
          <a:lstStyle/>
          <a:p>
            <a:pPr algn="ctr"/>
            <a:r>
              <a:rPr lang="tr-TR" sz="2400" b="1" dirty="0" smtClean="0">
                <a:solidFill>
                  <a:srgbClr val="00B050"/>
                </a:solidFill>
              </a:rPr>
              <a:t>OKULLARDA KRİZ YÖNETİMİ </a:t>
            </a:r>
          </a:p>
          <a:p>
            <a:pPr algn="ctr"/>
            <a:r>
              <a:rPr lang="tr-TR" sz="2400" b="1" dirty="0" smtClean="0">
                <a:solidFill>
                  <a:srgbClr val="00B050"/>
                </a:solidFill>
              </a:rPr>
              <a:t>VE </a:t>
            </a:r>
          </a:p>
          <a:p>
            <a:pPr algn="ctr"/>
            <a:r>
              <a:rPr lang="tr-TR" sz="2400" b="1" dirty="0" smtClean="0">
                <a:solidFill>
                  <a:srgbClr val="00B050"/>
                </a:solidFill>
              </a:rPr>
              <a:t>İNTİHAR RİSKİ OLAN ÖĞRENCİLERİN TAKİBİ</a:t>
            </a:r>
          </a:p>
        </p:txBody>
      </p:sp>
    </p:spTree>
    <p:extLst>
      <p:ext uri="{BB962C8B-B14F-4D97-AF65-F5344CB8AC3E}">
        <p14:creationId xmlns:p14="http://schemas.microsoft.com/office/powerpoint/2010/main" val="2752452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52503" y="1415369"/>
            <a:ext cx="6827520" cy="3477875"/>
          </a:xfrm>
          <a:prstGeom prst="rect">
            <a:avLst/>
          </a:prstGeom>
        </p:spPr>
        <p:txBody>
          <a:bodyPr wrap="square">
            <a:spAutoFit/>
          </a:bodyPr>
          <a:lstStyle/>
          <a:p>
            <a:r>
              <a:rPr lang="tr-TR" sz="2000" dirty="0"/>
              <a:t>Doğruyu söyleyin.</a:t>
            </a:r>
          </a:p>
          <a:p>
            <a:r>
              <a:rPr lang="tr-TR" sz="2000" dirty="0"/>
              <a:t>Kaçamak veya yalan cevaplar vermeyin.</a:t>
            </a:r>
          </a:p>
          <a:p>
            <a:r>
              <a:rPr lang="tr-TR" sz="2000" dirty="0"/>
              <a:t>Yapmacık olmayın.</a:t>
            </a:r>
          </a:p>
          <a:p>
            <a:r>
              <a:rPr lang="tr-TR" sz="2000" dirty="0"/>
              <a:t>Acıma duygunuzu ( eğer varsa ) çocuğa yansıtmayın.</a:t>
            </a:r>
          </a:p>
          <a:p>
            <a:r>
              <a:rPr lang="tr-TR" sz="2000" dirty="0"/>
              <a:t>Göz kontağı kurun.</a:t>
            </a:r>
          </a:p>
          <a:p>
            <a:r>
              <a:rPr lang="tr-TR" sz="2000" dirty="0"/>
              <a:t>Destek, güven veren mesajlar kullanın. ( Dokunmak, </a:t>
            </a:r>
            <a:r>
              <a:rPr lang="tr-TR" sz="2000" dirty="0" smtClean="0"/>
              <a:t>elini tutmak </a:t>
            </a:r>
            <a:r>
              <a:rPr lang="tr-TR" sz="2000" dirty="0"/>
              <a:t>gibi.)</a:t>
            </a:r>
          </a:p>
          <a:p>
            <a:r>
              <a:rPr lang="tr-TR" sz="2000" dirty="0"/>
              <a:t>Bazı çocukların daha fazla zamana ihtiyacı olabilir, </a:t>
            </a:r>
            <a:r>
              <a:rPr lang="tr-TR" sz="2000" dirty="0" smtClean="0"/>
              <a:t>sabırlı olun.</a:t>
            </a:r>
          </a:p>
          <a:p>
            <a:r>
              <a:rPr lang="tr-TR" sz="2000" dirty="0" smtClean="0"/>
              <a:t>Zorlandığınız </a:t>
            </a:r>
            <a:r>
              <a:rPr lang="tr-TR" sz="2000" dirty="0"/>
              <a:t>veya sizi aşan bir durum olduğunda </a:t>
            </a:r>
            <a:r>
              <a:rPr lang="tr-TR" sz="2000" dirty="0" smtClean="0"/>
              <a:t>destek alın </a:t>
            </a:r>
            <a:r>
              <a:rPr lang="tr-TR" sz="2000" dirty="0"/>
              <a:t>veya çocuğu bir uzmana yönlendirin.</a:t>
            </a:r>
          </a:p>
        </p:txBody>
      </p:sp>
    </p:spTree>
    <p:extLst>
      <p:ext uri="{BB962C8B-B14F-4D97-AF65-F5344CB8AC3E}">
        <p14:creationId xmlns:p14="http://schemas.microsoft.com/office/powerpoint/2010/main" val="1301074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25189" y="1436915"/>
            <a:ext cx="7576457" cy="3170099"/>
          </a:xfrm>
          <a:prstGeom prst="rect">
            <a:avLst/>
          </a:prstGeom>
        </p:spPr>
        <p:txBody>
          <a:bodyPr wrap="square">
            <a:spAutoFit/>
          </a:bodyPr>
          <a:lstStyle/>
          <a:p>
            <a:r>
              <a:rPr lang="tr-TR" sz="2000" dirty="0"/>
              <a:t>Mümkün olursa öğrencileri cenaze </a:t>
            </a:r>
            <a:r>
              <a:rPr lang="tr-TR" sz="2000" dirty="0" smtClean="0"/>
              <a:t>törenine velilerin </a:t>
            </a:r>
            <a:r>
              <a:rPr lang="tr-TR" sz="2000" dirty="0"/>
              <a:t>götürmelerini sağlayın. </a:t>
            </a:r>
            <a:endParaRPr lang="tr-TR" sz="2000" dirty="0" smtClean="0"/>
          </a:p>
          <a:p>
            <a:r>
              <a:rPr lang="tr-TR" sz="2000" dirty="0" smtClean="0"/>
              <a:t>Böyle bir durum </a:t>
            </a:r>
            <a:r>
              <a:rPr lang="tr-TR" sz="2000" dirty="0"/>
              <a:t>söz konusu değilse öğrencilere</a:t>
            </a:r>
          </a:p>
          <a:p>
            <a:r>
              <a:rPr lang="tr-TR" sz="2000" dirty="0"/>
              <a:t>öğretmenlerin eşlik etmeleri gerekir.</a:t>
            </a:r>
          </a:p>
          <a:p>
            <a:r>
              <a:rPr lang="tr-TR" sz="2000" dirty="0"/>
              <a:t>İntihar durumlarında okulda özel </a:t>
            </a:r>
            <a:r>
              <a:rPr lang="tr-TR" sz="2000" dirty="0" smtClean="0"/>
              <a:t>törenler yapmaktan </a:t>
            </a:r>
            <a:r>
              <a:rPr lang="tr-TR" sz="2000" dirty="0"/>
              <a:t>kaçınılmalıdır.</a:t>
            </a:r>
          </a:p>
          <a:p>
            <a:r>
              <a:rPr lang="tr-TR" sz="2000" dirty="0"/>
              <a:t>Törenlere katılma nedeniyle </a:t>
            </a:r>
            <a:r>
              <a:rPr lang="tr-TR" sz="2000" dirty="0" smtClean="0"/>
              <a:t>derslerden geri </a:t>
            </a:r>
            <a:r>
              <a:rPr lang="tr-TR" sz="2000" dirty="0"/>
              <a:t>kalan veya ödevlerini </a:t>
            </a:r>
            <a:r>
              <a:rPr lang="tr-TR" sz="2000" dirty="0" smtClean="0"/>
              <a:t>yapamayan öğrencilere </a:t>
            </a:r>
            <a:r>
              <a:rPr lang="tr-TR" sz="2000" dirty="0"/>
              <a:t>karşı tutumun ne </a:t>
            </a:r>
            <a:r>
              <a:rPr lang="tr-TR" sz="2000" dirty="0" smtClean="0"/>
              <a:t>olacağını planlayın</a:t>
            </a:r>
            <a:r>
              <a:rPr lang="tr-TR" sz="2000" dirty="0"/>
              <a:t>.</a:t>
            </a:r>
          </a:p>
          <a:p>
            <a:r>
              <a:rPr lang="tr-TR" sz="2000" dirty="0"/>
              <a:t>Yapılan çalışmaları raporlayın.</a:t>
            </a:r>
          </a:p>
        </p:txBody>
      </p:sp>
    </p:spTree>
    <p:extLst>
      <p:ext uri="{BB962C8B-B14F-4D97-AF65-F5344CB8AC3E}">
        <p14:creationId xmlns:p14="http://schemas.microsoft.com/office/powerpoint/2010/main" val="1834339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94560" y="1047095"/>
            <a:ext cx="7889966" cy="4031873"/>
          </a:xfrm>
          <a:prstGeom prst="rect">
            <a:avLst/>
          </a:prstGeom>
        </p:spPr>
        <p:txBody>
          <a:bodyPr wrap="square">
            <a:spAutoFit/>
          </a:bodyPr>
          <a:lstStyle/>
          <a:p>
            <a:r>
              <a:rPr lang="tr-TR" sz="3200" b="1" dirty="0">
                <a:solidFill>
                  <a:srgbClr val="C00000"/>
                </a:solidFill>
              </a:rPr>
              <a:t>TRAVMA YAŞAYAN ÇOCUKLARA</a:t>
            </a:r>
          </a:p>
          <a:p>
            <a:r>
              <a:rPr lang="tr-TR" sz="3200" b="1" dirty="0">
                <a:solidFill>
                  <a:srgbClr val="C00000"/>
                </a:solidFill>
              </a:rPr>
              <a:t>SÖYLENEBİLECEK </a:t>
            </a:r>
            <a:r>
              <a:rPr lang="tr-TR" sz="3200" b="1" dirty="0" smtClean="0">
                <a:solidFill>
                  <a:srgbClr val="C00000"/>
                </a:solidFill>
              </a:rPr>
              <a:t>CÜMLELER</a:t>
            </a:r>
            <a:endParaRPr lang="tr-TR" sz="3200" b="1" dirty="0">
              <a:solidFill>
                <a:srgbClr val="C00000"/>
              </a:solidFill>
            </a:endParaRPr>
          </a:p>
          <a:p>
            <a:r>
              <a:rPr lang="tr-TR" sz="3200" dirty="0"/>
              <a:t>Şimdi güvendesiniz. ( gerçekten öyle ise )</a:t>
            </a:r>
          </a:p>
          <a:p>
            <a:r>
              <a:rPr lang="tr-TR" sz="3200" dirty="0">
                <a:solidFill>
                  <a:srgbClr val="00B0F0"/>
                </a:solidFill>
              </a:rPr>
              <a:t>Senin suçun / sizin suçunuz değildi.</a:t>
            </a:r>
          </a:p>
          <a:p>
            <a:r>
              <a:rPr lang="tr-TR" sz="3200" dirty="0">
                <a:solidFill>
                  <a:srgbClr val="00B0F0"/>
                </a:solidFill>
              </a:rPr>
              <a:t>(gerçekten eminseniz.)</a:t>
            </a:r>
          </a:p>
          <a:p>
            <a:r>
              <a:rPr lang="tr-TR" sz="3200" dirty="0"/>
              <a:t>Bunlar normal tepkiler.</a:t>
            </a:r>
          </a:p>
          <a:p>
            <a:r>
              <a:rPr lang="tr-TR" sz="3200" dirty="0"/>
              <a:t>Benimle konuştuğun için memnunum.</a:t>
            </a:r>
          </a:p>
        </p:txBody>
      </p:sp>
    </p:spTree>
    <p:extLst>
      <p:ext uri="{BB962C8B-B14F-4D97-AF65-F5344CB8AC3E}">
        <p14:creationId xmlns:p14="http://schemas.microsoft.com/office/powerpoint/2010/main" val="2551566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16183" y="1672046"/>
            <a:ext cx="7863840" cy="2308324"/>
          </a:xfrm>
          <a:prstGeom prst="rect">
            <a:avLst/>
          </a:prstGeom>
        </p:spPr>
        <p:txBody>
          <a:bodyPr wrap="square">
            <a:spAutoFit/>
          </a:bodyPr>
          <a:lstStyle/>
          <a:p>
            <a:r>
              <a:rPr lang="tr-TR" sz="2400" dirty="0"/>
              <a:t>Hiçbir şey eskisi gibi olmayacak. </a:t>
            </a:r>
            <a:r>
              <a:rPr lang="tr-TR" sz="2400" dirty="0" smtClean="0"/>
              <a:t>Fakat şimdikinden </a:t>
            </a:r>
            <a:r>
              <a:rPr lang="tr-TR" sz="2400" dirty="0"/>
              <a:t>daha iyi olacak ve </a:t>
            </a:r>
            <a:r>
              <a:rPr lang="tr-TR" sz="2400" dirty="0" smtClean="0"/>
              <a:t>sen iyileşeceksin</a:t>
            </a:r>
            <a:r>
              <a:rPr lang="tr-TR" sz="2400" dirty="0"/>
              <a:t>.</a:t>
            </a:r>
          </a:p>
          <a:p>
            <a:r>
              <a:rPr lang="tr-TR" sz="2400" dirty="0">
                <a:solidFill>
                  <a:srgbClr val="00B0F0"/>
                </a:solidFill>
              </a:rPr>
              <a:t>Böyle olduğu için üzgünüm. ( ne </a:t>
            </a:r>
            <a:r>
              <a:rPr lang="tr-TR" sz="2400" dirty="0" smtClean="0">
                <a:solidFill>
                  <a:srgbClr val="00B0F0"/>
                </a:solidFill>
              </a:rPr>
              <a:t>olduğunu söyleyin </a:t>
            </a:r>
            <a:r>
              <a:rPr lang="tr-TR" sz="2400" dirty="0">
                <a:solidFill>
                  <a:srgbClr val="00B0F0"/>
                </a:solidFill>
              </a:rPr>
              <a:t>) </a:t>
            </a:r>
            <a:r>
              <a:rPr lang="tr-TR" sz="2400" dirty="0" err="1">
                <a:solidFill>
                  <a:srgbClr val="00B0F0"/>
                </a:solidFill>
              </a:rPr>
              <a:t>örn</a:t>
            </a:r>
            <a:r>
              <a:rPr lang="tr-TR" sz="2400" dirty="0">
                <a:solidFill>
                  <a:srgbClr val="00B0F0"/>
                </a:solidFill>
              </a:rPr>
              <a:t>; annenin ölümü için üzgünüm</a:t>
            </a:r>
            <a:r>
              <a:rPr lang="tr-TR" sz="2400" dirty="0" smtClean="0">
                <a:solidFill>
                  <a:srgbClr val="00B0F0"/>
                </a:solidFill>
              </a:rPr>
              <a:t>, yaşananlar </a:t>
            </a:r>
            <a:r>
              <a:rPr lang="tr-TR" sz="2400" dirty="0">
                <a:solidFill>
                  <a:srgbClr val="00B0F0"/>
                </a:solidFill>
              </a:rPr>
              <a:t>için üzgünüm...vb.</a:t>
            </a:r>
          </a:p>
          <a:p>
            <a:r>
              <a:rPr lang="tr-TR" sz="2400" dirty="0"/>
              <a:t>Bunları yaşamak zor.</a:t>
            </a:r>
          </a:p>
        </p:txBody>
      </p:sp>
    </p:spTree>
    <p:extLst>
      <p:ext uri="{BB962C8B-B14F-4D97-AF65-F5344CB8AC3E}">
        <p14:creationId xmlns:p14="http://schemas.microsoft.com/office/powerpoint/2010/main" val="1225486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89611" y="1371600"/>
            <a:ext cx="7367452" cy="3600986"/>
          </a:xfrm>
          <a:prstGeom prst="rect">
            <a:avLst/>
          </a:prstGeom>
        </p:spPr>
        <p:txBody>
          <a:bodyPr wrap="square">
            <a:spAutoFit/>
          </a:bodyPr>
          <a:lstStyle/>
          <a:p>
            <a:r>
              <a:rPr lang="tr-TR" sz="2400" dirty="0">
                <a:solidFill>
                  <a:srgbClr val="FF0000"/>
                </a:solidFill>
              </a:rPr>
              <a:t>BİR KRİZ </a:t>
            </a:r>
            <a:r>
              <a:rPr lang="tr-TR" sz="2400" dirty="0" smtClean="0">
                <a:solidFill>
                  <a:srgbClr val="FF0000"/>
                </a:solidFill>
              </a:rPr>
              <a:t>OLDUĞUNDA OKULDA </a:t>
            </a:r>
            <a:r>
              <a:rPr lang="tr-TR" sz="2400" dirty="0">
                <a:solidFill>
                  <a:srgbClr val="FF0000"/>
                </a:solidFill>
              </a:rPr>
              <a:t>NELER OLUR(Sisteme ne </a:t>
            </a:r>
            <a:r>
              <a:rPr lang="tr-TR" sz="2400" dirty="0" smtClean="0">
                <a:solidFill>
                  <a:srgbClr val="FF0000"/>
                </a:solidFill>
              </a:rPr>
              <a:t>olur?)</a:t>
            </a:r>
            <a:endParaRPr lang="tr-TR" sz="2400" dirty="0">
              <a:solidFill>
                <a:srgbClr val="FF0000"/>
              </a:solidFill>
            </a:endParaRPr>
          </a:p>
          <a:p>
            <a:r>
              <a:rPr lang="tr-TR" sz="2000" dirty="0"/>
              <a:t>Okulun normal işleyişi bozulur veya duraksar.</a:t>
            </a:r>
          </a:p>
          <a:p>
            <a:endParaRPr lang="tr-TR" sz="2000" dirty="0" smtClean="0"/>
          </a:p>
          <a:p>
            <a:r>
              <a:rPr lang="tr-TR" sz="2000" dirty="0" smtClean="0"/>
              <a:t>Krizin </a:t>
            </a:r>
            <a:r>
              <a:rPr lang="tr-TR" sz="2000" dirty="0"/>
              <a:t>şiddetine göre kolu - kanadı </a:t>
            </a:r>
            <a:r>
              <a:rPr lang="tr-TR" sz="2000" dirty="0" smtClean="0"/>
              <a:t>kırılmış hisseden </a:t>
            </a:r>
            <a:r>
              <a:rPr lang="tr-TR" sz="2000" dirty="0"/>
              <a:t>öğretmen ve öğrenciler </a:t>
            </a:r>
            <a:r>
              <a:rPr lang="tr-TR" sz="2000" dirty="0" smtClean="0"/>
              <a:t>kendilerinde etkinliklere </a:t>
            </a:r>
            <a:r>
              <a:rPr lang="tr-TR" sz="2000" dirty="0"/>
              <a:t>devam etme gücü bulamazlar</a:t>
            </a:r>
            <a:r>
              <a:rPr lang="tr-TR" sz="2000" dirty="0" smtClean="0"/>
              <a:t>.</a:t>
            </a:r>
          </a:p>
          <a:p>
            <a:endParaRPr lang="tr-TR" sz="2000" dirty="0"/>
          </a:p>
          <a:p>
            <a:r>
              <a:rPr lang="tr-TR" sz="2000" dirty="0"/>
              <a:t>Kriz tepkileri herkes tarafından yaşandığı </a:t>
            </a:r>
            <a:r>
              <a:rPr lang="tr-TR" sz="2000" dirty="0" smtClean="0"/>
              <a:t>için kişilerin </a:t>
            </a:r>
            <a:r>
              <a:rPr lang="tr-TR" sz="2000" dirty="0"/>
              <a:t>birbirlerine yardım etme gücü azalır</a:t>
            </a:r>
            <a:r>
              <a:rPr lang="tr-TR" sz="2000" dirty="0" smtClean="0"/>
              <a:t>. Acil </a:t>
            </a:r>
            <a:r>
              <a:rPr lang="tr-TR" sz="2000" dirty="0"/>
              <a:t>yardım çalışmalarına girmek gerekir.</a:t>
            </a:r>
          </a:p>
        </p:txBody>
      </p:sp>
    </p:spTree>
    <p:extLst>
      <p:ext uri="{BB962C8B-B14F-4D97-AF65-F5344CB8AC3E}">
        <p14:creationId xmlns:p14="http://schemas.microsoft.com/office/powerpoint/2010/main" val="1429231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997839"/>
            <a:ext cx="7532914" cy="2862322"/>
          </a:xfrm>
          <a:prstGeom prst="rect">
            <a:avLst/>
          </a:prstGeom>
        </p:spPr>
        <p:txBody>
          <a:bodyPr wrap="square">
            <a:spAutoFit/>
          </a:bodyPr>
          <a:lstStyle/>
          <a:p>
            <a:r>
              <a:rPr lang="tr-TR" sz="2000" dirty="0"/>
              <a:t>Okula dışarıdan gelen veli, milli eğitim </a:t>
            </a:r>
            <a:r>
              <a:rPr lang="tr-TR" sz="2000" dirty="0" smtClean="0"/>
              <a:t>Müfettişleri</a:t>
            </a:r>
            <a:r>
              <a:rPr lang="tr-TR" sz="2000" dirty="0"/>
              <a:t>,</a:t>
            </a:r>
          </a:p>
          <a:p>
            <a:r>
              <a:rPr lang="tr-TR" sz="2000" dirty="0"/>
              <a:t>basın, güvenlik görevlileri gibi kişilerin istekleri baskı</a:t>
            </a:r>
          </a:p>
          <a:p>
            <a:r>
              <a:rPr lang="tr-TR" sz="2000" dirty="0"/>
              <a:t>oluşturur.</a:t>
            </a:r>
          </a:p>
          <a:p>
            <a:r>
              <a:rPr lang="tr-TR" sz="2000" dirty="0">
                <a:solidFill>
                  <a:srgbClr val="FF0000"/>
                </a:solidFill>
              </a:rPr>
              <a:t>Okulda hem kendimize hem de rolümüzün getirdiği</a:t>
            </a:r>
          </a:p>
          <a:p>
            <a:r>
              <a:rPr lang="tr-TR" sz="2000" dirty="0">
                <a:solidFill>
                  <a:srgbClr val="FF0000"/>
                </a:solidFill>
              </a:rPr>
              <a:t>sorumlulukla öğrenci ve velilere destek olmak</a:t>
            </a:r>
          </a:p>
          <a:p>
            <a:r>
              <a:rPr lang="tr-TR" sz="2000" dirty="0">
                <a:solidFill>
                  <a:srgbClr val="FF0000"/>
                </a:solidFill>
              </a:rPr>
              <a:t>zorunda kalırız.</a:t>
            </a:r>
          </a:p>
          <a:p>
            <a:r>
              <a:rPr lang="tr-TR" sz="2000" dirty="0"/>
              <a:t>Krizin durumuna göre, benzer olayların yeniden</a:t>
            </a:r>
          </a:p>
          <a:p>
            <a:r>
              <a:rPr lang="tr-TR" sz="2000" dirty="0"/>
              <a:t>yaşanmaması için önlemler alınması, yeni</a:t>
            </a:r>
          </a:p>
          <a:p>
            <a:r>
              <a:rPr lang="tr-TR" sz="2000" dirty="0"/>
              <a:t>sorumluluklar ve görevler üstlenmek gereği doğabilir.</a:t>
            </a:r>
          </a:p>
        </p:txBody>
      </p:sp>
    </p:spTree>
    <p:extLst>
      <p:ext uri="{BB962C8B-B14F-4D97-AF65-F5344CB8AC3E}">
        <p14:creationId xmlns:p14="http://schemas.microsoft.com/office/powerpoint/2010/main" val="3091113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859340"/>
            <a:ext cx="6096000" cy="2616101"/>
          </a:xfrm>
          <a:prstGeom prst="rect">
            <a:avLst/>
          </a:prstGeom>
        </p:spPr>
        <p:txBody>
          <a:bodyPr>
            <a:spAutoFit/>
          </a:bodyPr>
          <a:lstStyle/>
          <a:p>
            <a:r>
              <a:rPr lang="tr-TR" sz="2400" b="1" dirty="0">
                <a:solidFill>
                  <a:srgbClr val="FF0000"/>
                </a:solidFill>
              </a:rPr>
              <a:t>Kriz Yönetiminin Amacı:</a:t>
            </a:r>
          </a:p>
          <a:p>
            <a:endParaRPr lang="tr-TR" sz="2000" dirty="0" smtClean="0"/>
          </a:p>
          <a:p>
            <a:r>
              <a:rPr lang="tr-TR" sz="2000" dirty="0" smtClean="0"/>
              <a:t>Yeni </a:t>
            </a:r>
            <a:r>
              <a:rPr lang="tr-TR" sz="2000" dirty="0"/>
              <a:t>krizlerin önlenebilmesini sağlamak,</a:t>
            </a:r>
          </a:p>
          <a:p>
            <a:r>
              <a:rPr lang="tr-TR" sz="2000" dirty="0">
                <a:solidFill>
                  <a:srgbClr val="00B0F0"/>
                </a:solidFill>
              </a:rPr>
              <a:t>Krizin olumsuz etkilerini en aza indirmek,</a:t>
            </a:r>
          </a:p>
          <a:p>
            <a:r>
              <a:rPr lang="tr-TR" sz="2000" dirty="0"/>
              <a:t>Sistemin en kısa zamanda eski dengesine</a:t>
            </a:r>
          </a:p>
          <a:p>
            <a:r>
              <a:rPr lang="tr-TR" sz="2000" dirty="0"/>
              <a:t>ve işlevine kavuşmasını sağlamak,</a:t>
            </a:r>
          </a:p>
          <a:p>
            <a:r>
              <a:rPr lang="tr-TR" sz="2000" dirty="0">
                <a:solidFill>
                  <a:srgbClr val="00B0F0"/>
                </a:solidFill>
              </a:rPr>
              <a:t>Kriz etkilerinin kalıcı olmasını engellemek,</a:t>
            </a:r>
          </a:p>
          <a:p>
            <a:r>
              <a:rPr lang="tr-TR" sz="2000" dirty="0"/>
              <a:t>Karar vermenin etkinleşmesini sağlamak,</a:t>
            </a:r>
          </a:p>
        </p:txBody>
      </p:sp>
    </p:spTree>
    <p:extLst>
      <p:ext uri="{BB962C8B-B14F-4D97-AF65-F5344CB8AC3E}">
        <p14:creationId xmlns:p14="http://schemas.microsoft.com/office/powerpoint/2010/main" val="1756110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59430" y="2442756"/>
            <a:ext cx="9614262" cy="1384995"/>
          </a:xfrm>
          <a:prstGeom prst="rect">
            <a:avLst/>
          </a:prstGeom>
        </p:spPr>
        <p:txBody>
          <a:bodyPr wrap="square">
            <a:spAutoFit/>
          </a:bodyPr>
          <a:lstStyle/>
          <a:p>
            <a:r>
              <a:rPr lang="tr-TR" sz="2800" dirty="0">
                <a:solidFill>
                  <a:srgbClr val="FF0000"/>
                </a:solidFill>
              </a:rPr>
              <a:t>***Felaket </a:t>
            </a:r>
            <a:r>
              <a:rPr lang="tr-TR" sz="2800" dirty="0" smtClean="0">
                <a:solidFill>
                  <a:srgbClr val="FF0000"/>
                </a:solidFill>
              </a:rPr>
              <a:t>durumlarında en </a:t>
            </a:r>
            <a:r>
              <a:rPr lang="tr-TR" sz="2800" dirty="0">
                <a:solidFill>
                  <a:srgbClr val="FF0000"/>
                </a:solidFill>
              </a:rPr>
              <a:t>önemli nokta </a:t>
            </a:r>
            <a:r>
              <a:rPr lang="tr-TR" sz="2800" dirty="0" smtClean="0">
                <a:solidFill>
                  <a:srgbClr val="FF0000"/>
                </a:solidFill>
              </a:rPr>
              <a:t>okulun mümkün </a:t>
            </a:r>
            <a:r>
              <a:rPr lang="tr-TR" sz="2800" dirty="0">
                <a:solidFill>
                  <a:srgbClr val="FF0000"/>
                </a:solidFill>
              </a:rPr>
              <a:t>olduğunca </a:t>
            </a:r>
            <a:r>
              <a:rPr lang="tr-TR" sz="2800" dirty="0" smtClean="0">
                <a:solidFill>
                  <a:srgbClr val="FF0000"/>
                </a:solidFill>
              </a:rPr>
              <a:t>çabuk açılması </a:t>
            </a:r>
            <a:r>
              <a:rPr lang="tr-TR" sz="2800" dirty="0">
                <a:solidFill>
                  <a:srgbClr val="FF0000"/>
                </a:solidFill>
              </a:rPr>
              <a:t>ve normal rutine</a:t>
            </a:r>
          </a:p>
          <a:p>
            <a:r>
              <a:rPr lang="tr-TR" sz="2800" dirty="0">
                <a:solidFill>
                  <a:srgbClr val="FF0000"/>
                </a:solidFill>
              </a:rPr>
              <a:t>mümkün olduğunca </a:t>
            </a:r>
            <a:r>
              <a:rPr lang="tr-TR" sz="2800" dirty="0" smtClean="0">
                <a:solidFill>
                  <a:srgbClr val="FF0000"/>
                </a:solidFill>
              </a:rPr>
              <a:t>çabuk dönülmesidir</a:t>
            </a:r>
            <a:r>
              <a:rPr lang="tr-TR" sz="2800" dirty="0">
                <a:solidFill>
                  <a:srgbClr val="FF0000"/>
                </a:solidFill>
              </a:rPr>
              <a:t>.</a:t>
            </a:r>
          </a:p>
        </p:txBody>
      </p:sp>
    </p:spTree>
    <p:extLst>
      <p:ext uri="{BB962C8B-B14F-4D97-AF65-F5344CB8AC3E}">
        <p14:creationId xmlns:p14="http://schemas.microsoft.com/office/powerpoint/2010/main" val="1530045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19349" y="2274838"/>
            <a:ext cx="9222377" cy="1384995"/>
          </a:xfrm>
          <a:prstGeom prst="rect">
            <a:avLst/>
          </a:prstGeom>
        </p:spPr>
        <p:txBody>
          <a:bodyPr wrap="square">
            <a:spAutoFit/>
          </a:bodyPr>
          <a:lstStyle/>
          <a:p>
            <a:r>
              <a:rPr lang="tr-TR" sz="2800" dirty="0">
                <a:solidFill>
                  <a:srgbClr val="0070C0"/>
                </a:solidFill>
              </a:rPr>
              <a:t>***Felaketin </a:t>
            </a:r>
            <a:r>
              <a:rPr lang="tr-TR" sz="2800" dirty="0" smtClean="0">
                <a:solidFill>
                  <a:srgbClr val="0070C0"/>
                </a:solidFill>
              </a:rPr>
              <a:t>okulla bağdaşmaması </a:t>
            </a:r>
            <a:r>
              <a:rPr lang="tr-TR" sz="2800" dirty="0">
                <a:solidFill>
                  <a:srgbClr val="0070C0"/>
                </a:solidFill>
              </a:rPr>
              <a:t>için çocuğun</a:t>
            </a:r>
          </a:p>
          <a:p>
            <a:r>
              <a:rPr lang="tr-TR" sz="2800" dirty="0">
                <a:solidFill>
                  <a:srgbClr val="0070C0"/>
                </a:solidFill>
              </a:rPr>
              <a:t>felaket günü ve ertesi </a:t>
            </a:r>
            <a:r>
              <a:rPr lang="tr-TR" sz="2800" dirty="0" smtClean="0">
                <a:solidFill>
                  <a:srgbClr val="0070C0"/>
                </a:solidFill>
              </a:rPr>
              <a:t>günü olması </a:t>
            </a:r>
            <a:r>
              <a:rPr lang="tr-TR" sz="2800" dirty="0">
                <a:solidFill>
                  <a:srgbClr val="0070C0"/>
                </a:solidFill>
              </a:rPr>
              <a:t>gereken yer okul </a:t>
            </a:r>
            <a:r>
              <a:rPr lang="tr-TR" sz="2800" dirty="0" smtClean="0">
                <a:solidFill>
                  <a:srgbClr val="0070C0"/>
                </a:solidFill>
              </a:rPr>
              <a:t>ve arkadaşlarının </a:t>
            </a:r>
            <a:r>
              <a:rPr lang="tr-TR" sz="2800" dirty="0">
                <a:solidFill>
                  <a:srgbClr val="0070C0"/>
                </a:solidFill>
              </a:rPr>
              <a:t>yanıdır.</a:t>
            </a:r>
          </a:p>
        </p:txBody>
      </p:sp>
    </p:spTree>
    <p:extLst>
      <p:ext uri="{BB962C8B-B14F-4D97-AF65-F5344CB8AC3E}">
        <p14:creationId xmlns:p14="http://schemas.microsoft.com/office/powerpoint/2010/main" val="3300600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63486" y="2551837"/>
            <a:ext cx="8595360" cy="1384995"/>
          </a:xfrm>
          <a:prstGeom prst="rect">
            <a:avLst/>
          </a:prstGeom>
        </p:spPr>
        <p:txBody>
          <a:bodyPr wrap="square">
            <a:spAutoFit/>
          </a:bodyPr>
          <a:lstStyle/>
          <a:p>
            <a:r>
              <a:rPr lang="tr-TR" sz="2800" dirty="0">
                <a:solidFill>
                  <a:srgbClr val="7030A0"/>
                </a:solidFill>
              </a:rPr>
              <a:t>PLANLAMA </a:t>
            </a:r>
            <a:r>
              <a:rPr lang="tr-TR" sz="2800" dirty="0" smtClean="0">
                <a:solidFill>
                  <a:srgbClr val="7030A0"/>
                </a:solidFill>
              </a:rPr>
              <a:t>KONUSUNDA OKUL </a:t>
            </a:r>
            <a:r>
              <a:rPr lang="tr-TR" sz="2800" dirty="0">
                <a:solidFill>
                  <a:srgbClr val="7030A0"/>
                </a:solidFill>
              </a:rPr>
              <a:t>KRİZE MÜDAHALE</a:t>
            </a:r>
          </a:p>
          <a:p>
            <a:r>
              <a:rPr lang="tr-TR" sz="2800" dirty="0">
                <a:solidFill>
                  <a:srgbClr val="7030A0"/>
                </a:solidFill>
              </a:rPr>
              <a:t>EKİBİNİN SENE </a:t>
            </a:r>
            <a:r>
              <a:rPr lang="tr-TR" sz="2800" dirty="0" smtClean="0">
                <a:solidFill>
                  <a:srgbClr val="7030A0"/>
                </a:solidFill>
              </a:rPr>
              <a:t>BAŞINDA YAPTIĞI </a:t>
            </a:r>
            <a:r>
              <a:rPr lang="tr-TR" sz="2800" dirty="0">
                <a:solidFill>
                  <a:srgbClr val="7030A0"/>
                </a:solidFill>
              </a:rPr>
              <a:t>PLANLAMAYA</a:t>
            </a:r>
          </a:p>
          <a:p>
            <a:r>
              <a:rPr lang="tr-TR" sz="2800" dirty="0">
                <a:solidFill>
                  <a:srgbClr val="7030A0"/>
                </a:solidFill>
              </a:rPr>
              <a:t>UYGUN ŞEKİLDE </a:t>
            </a:r>
            <a:r>
              <a:rPr lang="tr-TR" sz="2800" dirty="0" smtClean="0">
                <a:solidFill>
                  <a:srgbClr val="7030A0"/>
                </a:solidFill>
              </a:rPr>
              <a:t>HAREKET EDİLMELİDİR</a:t>
            </a:r>
            <a:r>
              <a:rPr lang="tr-TR" sz="2800" dirty="0">
                <a:solidFill>
                  <a:srgbClr val="7030A0"/>
                </a:solidFill>
              </a:rPr>
              <a:t>.</a:t>
            </a:r>
          </a:p>
        </p:txBody>
      </p:sp>
    </p:spTree>
    <p:extLst>
      <p:ext uri="{BB962C8B-B14F-4D97-AF65-F5344CB8AC3E}">
        <p14:creationId xmlns:p14="http://schemas.microsoft.com/office/powerpoint/2010/main" val="3369496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Dikdörtgen 3"/>
          <p:cNvSpPr/>
          <p:nvPr/>
        </p:nvSpPr>
        <p:spPr>
          <a:xfrm>
            <a:off x="3048000" y="1859340"/>
            <a:ext cx="6096000" cy="3046988"/>
          </a:xfrm>
          <a:prstGeom prst="rect">
            <a:avLst/>
          </a:prstGeom>
        </p:spPr>
        <p:txBody>
          <a:bodyPr>
            <a:spAutoFit/>
          </a:bodyPr>
          <a:lstStyle/>
          <a:p>
            <a:r>
              <a:rPr lang="tr-TR" sz="2400" b="1" dirty="0">
                <a:solidFill>
                  <a:srgbClr val="FF0000"/>
                </a:solidFill>
              </a:rPr>
              <a:t>KRİZ </a:t>
            </a:r>
            <a:endParaRPr lang="tr-TR" sz="2400" b="1" dirty="0" smtClean="0">
              <a:solidFill>
                <a:srgbClr val="FF0000"/>
              </a:solidFill>
            </a:endParaRPr>
          </a:p>
          <a:p>
            <a:r>
              <a:rPr lang="tr-TR" sz="2400" dirty="0" smtClean="0"/>
              <a:t>Tüm </a:t>
            </a:r>
            <a:r>
              <a:rPr lang="tr-TR" sz="2400" dirty="0"/>
              <a:t>doğal afetler, yangın, bir öğrencinin veya öğretmenin ölümü, intihar vakaları, cinsel istismar, taciz, öğrencinin maruz kaldığı veya şahit olduğu şiddet durumlarında okulda yaşanan panik, korku, kaygı gibi ruh sağlığını olumsuz etkileyen koşullardır.</a:t>
            </a:r>
            <a:endParaRPr lang="tr-TR" dirty="0"/>
          </a:p>
        </p:txBody>
      </p:sp>
    </p:spTree>
    <p:extLst>
      <p:ext uri="{BB962C8B-B14F-4D97-AF65-F5344CB8AC3E}">
        <p14:creationId xmlns:p14="http://schemas.microsoft.com/office/powerpoint/2010/main" val="155665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967335"/>
            <a:ext cx="6096000" cy="1384995"/>
          </a:xfrm>
          <a:prstGeom prst="rect">
            <a:avLst/>
          </a:prstGeom>
        </p:spPr>
        <p:txBody>
          <a:bodyPr>
            <a:spAutoFit/>
          </a:bodyPr>
          <a:lstStyle/>
          <a:p>
            <a:pPr algn="ctr"/>
            <a:r>
              <a:rPr lang="tr-TR" sz="2800" dirty="0" smtClean="0">
                <a:solidFill>
                  <a:srgbClr val="FF0000"/>
                </a:solidFill>
              </a:rPr>
              <a:t>İNTİHARIN ÖNLENMESİ VE RİSK GRUBUNDAKİ ÖĞRENCİLERİN TAKİBİ</a:t>
            </a:r>
            <a:endParaRPr lang="tr-TR" sz="2800" dirty="0">
              <a:solidFill>
                <a:srgbClr val="FF0000"/>
              </a:solidFill>
            </a:endParaRPr>
          </a:p>
        </p:txBody>
      </p:sp>
    </p:spTree>
    <p:extLst>
      <p:ext uri="{BB962C8B-B14F-4D97-AF65-F5344CB8AC3E}">
        <p14:creationId xmlns:p14="http://schemas.microsoft.com/office/powerpoint/2010/main" val="3261310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05840" y="1877926"/>
            <a:ext cx="8621485" cy="3631763"/>
          </a:xfrm>
          <a:prstGeom prst="rect">
            <a:avLst/>
          </a:prstGeom>
        </p:spPr>
        <p:txBody>
          <a:bodyPr wrap="square">
            <a:spAutoFit/>
          </a:bodyPr>
          <a:lstStyle/>
          <a:p>
            <a:r>
              <a:rPr lang="tr-TR" sz="2400" dirty="0">
                <a:solidFill>
                  <a:srgbClr val="FF0000"/>
                </a:solidFill>
              </a:rPr>
              <a:t>Dünya Sağlık Örgütü intiharları ‘gerçek İntiharlar’ ve ‘İntihar Girişimleri’ olarak ikiye ayırır. </a:t>
            </a:r>
            <a:endParaRPr lang="tr-TR" sz="2400" dirty="0" smtClean="0">
              <a:solidFill>
                <a:srgbClr val="FF0000"/>
              </a:solidFill>
            </a:endParaRPr>
          </a:p>
          <a:p>
            <a:endParaRPr lang="tr-TR" sz="2400" dirty="0" smtClean="0">
              <a:solidFill>
                <a:srgbClr val="FF0000"/>
              </a:solidFill>
            </a:endParaRPr>
          </a:p>
          <a:p>
            <a:r>
              <a:rPr lang="tr-TR" sz="2000" dirty="0" smtClean="0">
                <a:solidFill>
                  <a:srgbClr val="0070C0"/>
                </a:solidFill>
              </a:rPr>
              <a:t>İNTİHAR: </a:t>
            </a:r>
            <a:r>
              <a:rPr lang="tr-TR" sz="2000" dirty="0" smtClean="0"/>
              <a:t>Bireyin; duygusal ve sosyal nedenlerle </a:t>
            </a:r>
            <a:r>
              <a:rPr lang="tr-TR" sz="2000" dirty="0" err="1" smtClean="0"/>
              <a:t>özbenliğine</a:t>
            </a:r>
            <a:r>
              <a:rPr lang="tr-TR" sz="2000" dirty="0" smtClean="0"/>
              <a:t> saldırganlık ve yok etme eylemi olup, bireyin yaşamına istemli olarak son vermesidir.</a:t>
            </a:r>
          </a:p>
          <a:p>
            <a:endParaRPr lang="tr-TR" sz="2000" dirty="0"/>
          </a:p>
          <a:p>
            <a:r>
              <a:rPr lang="tr-TR" sz="2000" dirty="0" smtClean="0">
                <a:solidFill>
                  <a:srgbClr val="0070C0"/>
                </a:solidFill>
              </a:rPr>
              <a:t>İNTİHAR </a:t>
            </a:r>
            <a:r>
              <a:rPr lang="tr-TR" sz="2000" dirty="0">
                <a:solidFill>
                  <a:srgbClr val="0070C0"/>
                </a:solidFill>
              </a:rPr>
              <a:t>GİRİŞİMİ</a:t>
            </a:r>
            <a:r>
              <a:rPr lang="tr-TR" sz="2000" dirty="0" smtClean="0">
                <a:solidFill>
                  <a:srgbClr val="0070C0"/>
                </a:solidFill>
              </a:rPr>
              <a:t>: </a:t>
            </a:r>
            <a:r>
              <a:rPr lang="tr-TR" sz="2000" dirty="0" smtClean="0"/>
              <a:t>Bireyin </a:t>
            </a:r>
            <a:r>
              <a:rPr lang="tr-TR" sz="2000" dirty="0"/>
              <a:t>kendini yok etmek, kendine zarar vermek amacıyla gerçekleştirdiği intihara yönelik, ölümcül olmayan tüm istemli girişimleridir.</a:t>
            </a:r>
          </a:p>
          <a:p>
            <a:endParaRPr lang="tr-TR" dirty="0"/>
          </a:p>
        </p:txBody>
      </p:sp>
    </p:spTree>
    <p:extLst>
      <p:ext uri="{BB962C8B-B14F-4D97-AF65-F5344CB8AC3E}">
        <p14:creationId xmlns:p14="http://schemas.microsoft.com/office/powerpoint/2010/main" val="24150761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072987" y="1115088"/>
            <a:ext cx="5816016" cy="461665"/>
          </a:xfrm>
          <a:prstGeom prst="rect">
            <a:avLst/>
          </a:prstGeom>
        </p:spPr>
        <p:txBody>
          <a:bodyPr wrap="none">
            <a:spAutoFit/>
          </a:bodyPr>
          <a:lstStyle/>
          <a:p>
            <a:r>
              <a:rPr lang="tr-TR" sz="2400" dirty="0">
                <a:solidFill>
                  <a:srgbClr val="FF0000"/>
                </a:solidFill>
              </a:rPr>
              <a:t>İNTİHAR EDENLERİN ORTAK ÖZELLİKLERİ</a:t>
            </a:r>
          </a:p>
        </p:txBody>
      </p:sp>
      <p:sp>
        <p:nvSpPr>
          <p:cNvPr id="3" name="Dikdörtgen 2"/>
          <p:cNvSpPr/>
          <p:nvPr/>
        </p:nvSpPr>
        <p:spPr>
          <a:xfrm>
            <a:off x="2847703" y="1906080"/>
            <a:ext cx="7406640" cy="3693319"/>
          </a:xfrm>
          <a:prstGeom prst="rect">
            <a:avLst/>
          </a:prstGeom>
        </p:spPr>
        <p:txBody>
          <a:bodyPr wrap="square">
            <a:spAutoFit/>
          </a:bodyPr>
          <a:lstStyle/>
          <a:p>
            <a:pPr marL="609600" indent="-609600">
              <a:lnSpc>
                <a:spcPct val="90000"/>
              </a:lnSpc>
              <a:buClr>
                <a:schemeClr val="tx1"/>
              </a:buClr>
              <a:buFontTx/>
              <a:buAutoNum type="arabicParenR"/>
              <a:defRPr/>
            </a:pPr>
            <a:r>
              <a:rPr lang="tr-TR" sz="2000" dirty="0"/>
              <a:t>İntihar etmekten bahsederler.(İntihar eden her 10 kişiden 8’i İntihardan birkaç ay önce belirgin uyarı ve ipuçları verir.)</a:t>
            </a:r>
          </a:p>
          <a:p>
            <a:pPr marL="609600" indent="-609600">
              <a:lnSpc>
                <a:spcPct val="90000"/>
              </a:lnSpc>
              <a:buClr>
                <a:schemeClr val="tx1"/>
              </a:buClr>
              <a:buFontTx/>
              <a:buAutoNum type="arabicParenR"/>
              <a:defRPr/>
            </a:pPr>
            <a:r>
              <a:rPr lang="tr-TR" sz="2000" dirty="0"/>
              <a:t>Kendilerini dayanılmaz acılar içinde hissederler.</a:t>
            </a:r>
          </a:p>
          <a:p>
            <a:pPr marL="609600" indent="-609600">
              <a:lnSpc>
                <a:spcPct val="90000"/>
              </a:lnSpc>
              <a:buClr>
                <a:schemeClr val="tx1"/>
              </a:buClr>
              <a:buFontTx/>
              <a:buAutoNum type="arabicParenR"/>
              <a:defRPr/>
            </a:pPr>
            <a:r>
              <a:rPr lang="tr-TR" sz="2000" dirty="0"/>
              <a:t>Umutsuzluk ve çaresizlik içindedir ve her hangi bir intihar girişiminde bulunup bulunmama konusunda ikircikli duygular yaşarlar.</a:t>
            </a:r>
          </a:p>
          <a:p>
            <a:pPr marL="609600" indent="-609600">
              <a:lnSpc>
                <a:spcPct val="90000"/>
              </a:lnSpc>
              <a:buClr>
                <a:schemeClr val="tx1"/>
              </a:buClr>
              <a:buFontTx/>
              <a:buAutoNum type="arabicParenR"/>
              <a:defRPr/>
            </a:pPr>
            <a:r>
              <a:rPr lang="tr-TR" sz="2000" dirty="0"/>
              <a:t>Bir yandan hiçbir şeyi bilmek, görmek ve düşünmek istemezken diğer yandan bir çözüm arayışı içindedirler.</a:t>
            </a:r>
          </a:p>
          <a:p>
            <a:pPr marL="609600" indent="-609600">
              <a:lnSpc>
                <a:spcPct val="90000"/>
              </a:lnSpc>
              <a:buClr>
                <a:schemeClr val="tx1"/>
              </a:buClr>
              <a:buFontTx/>
              <a:buAutoNum type="arabicParenR"/>
              <a:defRPr/>
            </a:pPr>
            <a:r>
              <a:rPr lang="tr-TR" sz="2000" dirty="0"/>
              <a:t>Genellikle yüksek standartları olan, mükemmeliyetçi, yanlış yapmaktan korkan, kendini sıkça eleştiren kişilerdir.</a:t>
            </a:r>
          </a:p>
        </p:txBody>
      </p:sp>
    </p:spTree>
    <p:extLst>
      <p:ext uri="{BB962C8B-B14F-4D97-AF65-F5344CB8AC3E}">
        <p14:creationId xmlns:p14="http://schemas.microsoft.com/office/powerpoint/2010/main" val="232654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23875" y="906083"/>
            <a:ext cx="3267241" cy="461665"/>
          </a:xfrm>
          <a:prstGeom prst="rect">
            <a:avLst/>
          </a:prstGeom>
        </p:spPr>
        <p:txBody>
          <a:bodyPr wrap="none">
            <a:spAutoFit/>
          </a:bodyPr>
          <a:lstStyle/>
          <a:p>
            <a:r>
              <a:rPr lang="tr-TR" sz="2400" dirty="0">
                <a:solidFill>
                  <a:srgbClr val="FF0000"/>
                </a:solidFill>
              </a:rPr>
              <a:t>İNTİHARIN NEDENLERİ</a:t>
            </a:r>
          </a:p>
        </p:txBody>
      </p:sp>
      <p:sp>
        <p:nvSpPr>
          <p:cNvPr id="3" name="Dikdörtgen 2"/>
          <p:cNvSpPr/>
          <p:nvPr/>
        </p:nvSpPr>
        <p:spPr>
          <a:xfrm>
            <a:off x="3048000" y="2413338"/>
            <a:ext cx="6096000" cy="2246769"/>
          </a:xfrm>
          <a:prstGeom prst="rect">
            <a:avLst/>
          </a:prstGeom>
        </p:spPr>
        <p:txBody>
          <a:bodyPr>
            <a:spAutoFit/>
          </a:bodyPr>
          <a:lstStyle/>
          <a:p>
            <a:pPr marL="609600" indent="-609600">
              <a:buClr>
                <a:schemeClr val="tx1"/>
              </a:buClr>
              <a:buFontTx/>
              <a:buAutoNum type="arabicPeriod"/>
              <a:defRPr/>
            </a:pPr>
            <a:r>
              <a:rPr lang="tr-TR" sz="2000" dirty="0"/>
              <a:t>Ruhsal bir rahatsızlığın bulunması (İntihar edenlerin %70’ine DEPRESYON teşhisi konmuştur)</a:t>
            </a:r>
          </a:p>
          <a:p>
            <a:pPr marL="609600" indent="-609600">
              <a:buClr>
                <a:schemeClr val="tx1"/>
              </a:buClr>
              <a:buFontTx/>
              <a:buAutoNum type="arabicPeriod"/>
              <a:defRPr/>
            </a:pPr>
            <a:r>
              <a:rPr lang="tr-TR" sz="2000" dirty="0"/>
              <a:t>Alkol yada diğer maddelerin aşırı kullanımı ve bağımlılık.</a:t>
            </a:r>
          </a:p>
          <a:p>
            <a:pPr marL="609600" indent="-609600">
              <a:buClr>
                <a:schemeClr val="tx1"/>
              </a:buClr>
              <a:buFontTx/>
              <a:buAutoNum type="arabicPeriod"/>
              <a:defRPr/>
            </a:pPr>
            <a:r>
              <a:rPr lang="tr-TR" sz="2000" dirty="0"/>
              <a:t>Geçmişte yapılmış bir başka intihar girişimi.</a:t>
            </a:r>
          </a:p>
          <a:p>
            <a:pPr marL="609600" indent="-609600">
              <a:buClr>
                <a:schemeClr val="tx1"/>
              </a:buClr>
              <a:buFontTx/>
              <a:buAutoNum type="arabicPeriod"/>
              <a:defRPr/>
            </a:pPr>
            <a:r>
              <a:rPr lang="tr-TR" sz="2000" dirty="0"/>
              <a:t>Ailede intihar edenlerin bulunması.</a:t>
            </a:r>
          </a:p>
        </p:txBody>
      </p:sp>
    </p:spTree>
    <p:extLst>
      <p:ext uri="{BB962C8B-B14F-4D97-AF65-F5344CB8AC3E}">
        <p14:creationId xmlns:p14="http://schemas.microsoft.com/office/powerpoint/2010/main" val="1094023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510287"/>
            <a:ext cx="6096000" cy="2585323"/>
          </a:xfrm>
          <a:prstGeom prst="rect">
            <a:avLst/>
          </a:prstGeom>
        </p:spPr>
        <p:txBody>
          <a:bodyPr>
            <a:spAutoFit/>
          </a:bodyPr>
          <a:lstStyle/>
          <a:p>
            <a:pPr marL="609600" indent="-609600">
              <a:lnSpc>
                <a:spcPct val="90000"/>
              </a:lnSpc>
              <a:buClr>
                <a:schemeClr val="tx1"/>
              </a:buClr>
              <a:buFontTx/>
              <a:buAutoNum type="arabicPeriod" startAt="5"/>
              <a:defRPr/>
            </a:pPr>
            <a:r>
              <a:rPr lang="tr-TR" sz="2000" dirty="0"/>
              <a:t>Bir aile üyesinin yada çok yakın birinin kaybı.</a:t>
            </a:r>
          </a:p>
          <a:p>
            <a:pPr marL="609600" indent="-609600">
              <a:lnSpc>
                <a:spcPct val="90000"/>
              </a:lnSpc>
              <a:buClr>
                <a:schemeClr val="tx1"/>
              </a:buClr>
              <a:buFontTx/>
              <a:buAutoNum type="arabicPeriod" startAt="5"/>
              <a:defRPr/>
            </a:pPr>
            <a:r>
              <a:rPr lang="tr-TR" sz="2000" dirty="0"/>
              <a:t>Yakın zamanda bitmiş çok yakın bir ilişki.</a:t>
            </a:r>
          </a:p>
          <a:p>
            <a:pPr marL="609600" indent="-609600">
              <a:lnSpc>
                <a:spcPct val="90000"/>
              </a:lnSpc>
              <a:buClr>
                <a:schemeClr val="tx1"/>
              </a:buClr>
              <a:buFontTx/>
              <a:buAutoNum type="arabicPeriod" startAt="5"/>
              <a:defRPr/>
            </a:pPr>
            <a:r>
              <a:rPr lang="tr-TR" sz="2000" dirty="0"/>
              <a:t>Büyük zorlamalar getiren yaşantılar (İhmal, istismar, taciz, başarısızlık, </a:t>
            </a:r>
            <a:r>
              <a:rPr lang="tr-TR" sz="2000" dirty="0" err="1"/>
              <a:t>travmatik</a:t>
            </a:r>
            <a:r>
              <a:rPr lang="tr-TR" sz="2000" dirty="0"/>
              <a:t> yaşantılar vb. gibi).</a:t>
            </a:r>
          </a:p>
          <a:p>
            <a:pPr marL="609600" indent="-609600">
              <a:lnSpc>
                <a:spcPct val="90000"/>
              </a:lnSpc>
              <a:buClr>
                <a:schemeClr val="tx1"/>
              </a:buClr>
              <a:buFontTx/>
              <a:buAutoNum type="arabicPeriod" startAt="5"/>
              <a:defRPr/>
            </a:pPr>
            <a:r>
              <a:rPr lang="tr-TR" sz="2000" dirty="0"/>
              <a:t>Kişinin tamir edilemeyecek bir hatanın kefaretini bu şekilde ödeyeceğini düşünmesi.</a:t>
            </a:r>
          </a:p>
        </p:txBody>
      </p:sp>
    </p:spTree>
    <p:extLst>
      <p:ext uri="{BB962C8B-B14F-4D97-AF65-F5344CB8AC3E}">
        <p14:creationId xmlns:p14="http://schemas.microsoft.com/office/powerpoint/2010/main" val="2885252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274838"/>
            <a:ext cx="6096000" cy="2554545"/>
          </a:xfrm>
          <a:prstGeom prst="rect">
            <a:avLst/>
          </a:prstGeom>
        </p:spPr>
        <p:txBody>
          <a:bodyPr>
            <a:spAutoFit/>
          </a:bodyPr>
          <a:lstStyle/>
          <a:p>
            <a:pPr marL="609600" indent="-609600">
              <a:buClr>
                <a:schemeClr val="tx1"/>
              </a:buClr>
              <a:buFontTx/>
              <a:buAutoNum type="arabicPeriod" startAt="9"/>
              <a:defRPr/>
            </a:pPr>
            <a:r>
              <a:rPr lang="tr-TR" sz="2000" dirty="0"/>
              <a:t>Uzun süreli ölümcül hastalık.</a:t>
            </a:r>
          </a:p>
          <a:p>
            <a:pPr marL="609600" indent="-609600">
              <a:buClr>
                <a:schemeClr val="tx1"/>
              </a:buClr>
              <a:buFontTx/>
              <a:buAutoNum type="arabicPeriod" startAt="9"/>
              <a:defRPr/>
            </a:pPr>
            <a:r>
              <a:rPr lang="tr-TR" sz="2000" dirty="0"/>
              <a:t>Kişinin yaşam güçlükleri karşısında yalnız bırakılması, hissettiği kaygı ve güvensizliği tek başına yaşamak zorunda kalması.(Sosyal destekten yoksunluk.)</a:t>
            </a:r>
          </a:p>
          <a:p>
            <a:pPr marL="609600" indent="-609600">
              <a:buClr>
                <a:schemeClr val="tx1"/>
              </a:buClr>
              <a:buFontTx/>
              <a:buAutoNum type="arabicPeriod" startAt="9"/>
              <a:defRPr/>
            </a:pPr>
            <a:r>
              <a:rPr lang="tr-TR" sz="2000" dirty="0"/>
              <a:t>İntiharı romantik, mistik bir eylem olarak yücelten kitap, müzik ve </a:t>
            </a:r>
            <a:r>
              <a:rPr lang="tr-TR" sz="2000" dirty="0" err="1"/>
              <a:t>tv</a:t>
            </a:r>
            <a:r>
              <a:rPr lang="tr-TR" sz="2000" dirty="0"/>
              <a:t> programları.</a:t>
            </a:r>
          </a:p>
          <a:p>
            <a:pPr marL="609600" indent="-609600">
              <a:buClr>
                <a:schemeClr val="tx1"/>
              </a:buClr>
              <a:buFontTx/>
              <a:buAutoNum type="arabicPeriod" startAt="9"/>
              <a:defRPr/>
            </a:pPr>
            <a:r>
              <a:rPr lang="tr-TR" sz="2000" dirty="0"/>
              <a:t>Silah ve ilaçlara kolay </a:t>
            </a:r>
            <a:r>
              <a:rPr lang="tr-TR" sz="2000" dirty="0" err="1"/>
              <a:t>ulaşılabilinmesi</a:t>
            </a:r>
            <a:r>
              <a:rPr lang="tr-TR" sz="2000" dirty="0"/>
              <a:t>.</a:t>
            </a:r>
          </a:p>
        </p:txBody>
      </p:sp>
    </p:spTree>
    <p:extLst>
      <p:ext uri="{BB962C8B-B14F-4D97-AF65-F5344CB8AC3E}">
        <p14:creationId xmlns:p14="http://schemas.microsoft.com/office/powerpoint/2010/main" val="2996666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274838"/>
            <a:ext cx="6096000" cy="2554545"/>
          </a:xfrm>
          <a:prstGeom prst="rect">
            <a:avLst/>
          </a:prstGeom>
        </p:spPr>
        <p:txBody>
          <a:bodyPr>
            <a:spAutoFit/>
          </a:bodyPr>
          <a:lstStyle/>
          <a:p>
            <a:pPr>
              <a:lnSpc>
                <a:spcPct val="80000"/>
              </a:lnSpc>
              <a:defRPr/>
            </a:pPr>
            <a:r>
              <a:rPr lang="tr-TR" sz="2000" dirty="0">
                <a:solidFill>
                  <a:srgbClr val="0070C0"/>
                </a:solidFill>
              </a:rPr>
              <a:t>SINAV KAYGI VE </a:t>
            </a:r>
            <a:r>
              <a:rPr lang="tr-TR" sz="2000" dirty="0" smtClean="0">
                <a:solidFill>
                  <a:srgbClr val="0070C0"/>
                </a:solidFill>
              </a:rPr>
              <a:t>STRESİ</a:t>
            </a:r>
          </a:p>
          <a:p>
            <a:pPr>
              <a:lnSpc>
                <a:spcPct val="80000"/>
              </a:lnSpc>
              <a:defRPr/>
            </a:pPr>
            <a:r>
              <a:rPr lang="tr-TR" sz="2000" dirty="0" smtClean="0">
                <a:solidFill>
                  <a:srgbClr val="0070C0"/>
                </a:solidFill>
              </a:rPr>
              <a:t>AİLE </a:t>
            </a:r>
            <a:r>
              <a:rPr lang="tr-TR" sz="2000" dirty="0">
                <a:solidFill>
                  <a:srgbClr val="0070C0"/>
                </a:solidFill>
              </a:rPr>
              <a:t>İÇİ ŞİDDET</a:t>
            </a:r>
          </a:p>
          <a:p>
            <a:pPr>
              <a:lnSpc>
                <a:spcPct val="80000"/>
              </a:lnSpc>
              <a:defRPr/>
            </a:pPr>
            <a:r>
              <a:rPr lang="tr-TR" sz="2000" dirty="0">
                <a:solidFill>
                  <a:srgbClr val="0070C0"/>
                </a:solidFill>
              </a:rPr>
              <a:t>AİLE BİREYLERİNDEN BİRİNİN ÖLÜMÜ</a:t>
            </a:r>
          </a:p>
          <a:p>
            <a:pPr>
              <a:lnSpc>
                <a:spcPct val="80000"/>
              </a:lnSpc>
              <a:defRPr/>
            </a:pPr>
            <a:r>
              <a:rPr lang="tr-TR" sz="2000" dirty="0">
                <a:solidFill>
                  <a:srgbClr val="0070C0"/>
                </a:solidFill>
              </a:rPr>
              <a:t>ARKADAŞ ÇEVRESİ</a:t>
            </a:r>
          </a:p>
          <a:p>
            <a:pPr>
              <a:lnSpc>
                <a:spcPct val="80000"/>
              </a:lnSpc>
              <a:defRPr/>
            </a:pPr>
            <a:r>
              <a:rPr lang="tr-TR" sz="2000" dirty="0">
                <a:solidFill>
                  <a:srgbClr val="0070C0"/>
                </a:solidFill>
              </a:rPr>
              <a:t>İNTERNET KAFELER</a:t>
            </a:r>
          </a:p>
          <a:p>
            <a:pPr>
              <a:lnSpc>
                <a:spcPct val="80000"/>
              </a:lnSpc>
              <a:defRPr/>
            </a:pPr>
            <a:r>
              <a:rPr lang="tr-TR" sz="2000" dirty="0">
                <a:solidFill>
                  <a:srgbClr val="0070C0"/>
                </a:solidFill>
              </a:rPr>
              <a:t>İÇİNE KAPALILIK-DEĞERSİZLİK HİSSİ</a:t>
            </a:r>
          </a:p>
          <a:p>
            <a:pPr>
              <a:lnSpc>
                <a:spcPct val="80000"/>
              </a:lnSpc>
              <a:defRPr/>
            </a:pPr>
            <a:r>
              <a:rPr lang="tr-TR" sz="2000" dirty="0">
                <a:solidFill>
                  <a:srgbClr val="0070C0"/>
                </a:solidFill>
              </a:rPr>
              <a:t>AİLENİN İLGİSİZLİĞİ-SEVGİSİZLİK</a:t>
            </a:r>
          </a:p>
          <a:p>
            <a:pPr>
              <a:lnSpc>
                <a:spcPct val="80000"/>
              </a:lnSpc>
              <a:defRPr/>
            </a:pPr>
            <a:r>
              <a:rPr lang="tr-TR" sz="2000" dirty="0">
                <a:solidFill>
                  <a:srgbClr val="0070C0"/>
                </a:solidFill>
              </a:rPr>
              <a:t>CİNSEL TACİZ</a:t>
            </a:r>
          </a:p>
          <a:p>
            <a:pPr>
              <a:lnSpc>
                <a:spcPct val="80000"/>
              </a:lnSpc>
              <a:defRPr/>
            </a:pPr>
            <a:r>
              <a:rPr lang="tr-TR" sz="2000" dirty="0">
                <a:solidFill>
                  <a:srgbClr val="0070C0"/>
                </a:solidFill>
              </a:rPr>
              <a:t>KIZ VE ERKEK ARKADAŞLARI İLE SORUNLAR</a:t>
            </a:r>
          </a:p>
          <a:p>
            <a:pPr>
              <a:lnSpc>
                <a:spcPct val="80000"/>
              </a:lnSpc>
              <a:defRPr/>
            </a:pPr>
            <a:r>
              <a:rPr lang="tr-TR" sz="2000" dirty="0">
                <a:solidFill>
                  <a:srgbClr val="0070C0"/>
                </a:solidFill>
              </a:rPr>
              <a:t>ALKOL VE UYUŞTURUCU</a:t>
            </a:r>
          </a:p>
        </p:txBody>
      </p:sp>
      <p:sp>
        <p:nvSpPr>
          <p:cNvPr id="3" name="Dikdörtgen 2"/>
          <p:cNvSpPr/>
          <p:nvPr/>
        </p:nvSpPr>
        <p:spPr>
          <a:xfrm>
            <a:off x="3490445" y="1128151"/>
            <a:ext cx="5862502" cy="461665"/>
          </a:xfrm>
          <a:prstGeom prst="rect">
            <a:avLst/>
          </a:prstGeom>
        </p:spPr>
        <p:txBody>
          <a:bodyPr wrap="none">
            <a:spAutoFit/>
          </a:bodyPr>
          <a:lstStyle/>
          <a:p>
            <a:r>
              <a:rPr lang="tr-TR" sz="2400" dirty="0">
                <a:solidFill>
                  <a:srgbClr val="FF0000"/>
                </a:solidFill>
              </a:rPr>
              <a:t>Çocuk ve Gençlerde İntihar Nedenleri</a:t>
            </a:r>
          </a:p>
        </p:txBody>
      </p:sp>
    </p:spTree>
    <p:extLst>
      <p:ext uri="{BB962C8B-B14F-4D97-AF65-F5344CB8AC3E}">
        <p14:creationId xmlns:p14="http://schemas.microsoft.com/office/powerpoint/2010/main" val="3067756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23657" y="1146407"/>
            <a:ext cx="6096000" cy="461665"/>
          </a:xfrm>
          <a:prstGeom prst="rect">
            <a:avLst/>
          </a:prstGeom>
        </p:spPr>
        <p:txBody>
          <a:bodyPr>
            <a:spAutoFit/>
          </a:bodyPr>
          <a:lstStyle/>
          <a:p>
            <a:r>
              <a:rPr lang="tr-TR" sz="2400" smtClean="0">
                <a:solidFill>
                  <a:srgbClr val="FF0000"/>
                </a:solidFill>
              </a:rPr>
              <a:t>İntihar Girişimi Açısından  İpuçları</a:t>
            </a:r>
            <a:endParaRPr lang="tr-TR" sz="2400" dirty="0">
              <a:solidFill>
                <a:srgbClr val="FF0000"/>
              </a:solidFill>
            </a:endParaRPr>
          </a:p>
        </p:txBody>
      </p:sp>
      <p:sp>
        <p:nvSpPr>
          <p:cNvPr id="3" name="Dikdörtgen 2"/>
          <p:cNvSpPr/>
          <p:nvPr/>
        </p:nvSpPr>
        <p:spPr>
          <a:xfrm>
            <a:off x="3844834" y="2044899"/>
            <a:ext cx="6096000" cy="2862322"/>
          </a:xfrm>
          <a:prstGeom prst="rect">
            <a:avLst/>
          </a:prstGeom>
        </p:spPr>
        <p:txBody>
          <a:bodyPr>
            <a:spAutoFit/>
          </a:bodyPr>
          <a:lstStyle/>
          <a:p>
            <a:pPr>
              <a:buFont typeface="Wingdings" panose="05000000000000000000" pitchFamily="2" charset="2"/>
              <a:buChar char="Ø"/>
              <a:defRPr/>
            </a:pPr>
            <a:r>
              <a:rPr lang="tr-TR" sz="2000" dirty="0">
                <a:latin typeface="Arial" charset="0"/>
              </a:rPr>
              <a:t>Yakın çevre, aile ve arkadaşlardan uzaklaşma,</a:t>
            </a:r>
          </a:p>
          <a:p>
            <a:pPr>
              <a:buFont typeface="Wingdings" panose="05000000000000000000" pitchFamily="2" charset="2"/>
              <a:buChar char="Ø"/>
              <a:defRPr/>
            </a:pPr>
            <a:r>
              <a:rPr lang="tr-TR" sz="2000" dirty="0">
                <a:latin typeface="Arial" charset="0"/>
              </a:rPr>
              <a:t>Yalnızlık </a:t>
            </a:r>
            <a:r>
              <a:rPr lang="tr-TR" sz="2000" dirty="0" err="1">
                <a:latin typeface="Arial" charset="0"/>
              </a:rPr>
              <a:t>duygusu,ümitsizlik</a:t>
            </a:r>
            <a:endParaRPr lang="tr-TR" sz="2000" dirty="0">
              <a:latin typeface="Arial" charset="0"/>
            </a:endParaRPr>
          </a:p>
          <a:p>
            <a:pPr>
              <a:buFont typeface="Wingdings" panose="05000000000000000000" pitchFamily="2" charset="2"/>
              <a:buChar char="Ø"/>
              <a:defRPr/>
            </a:pPr>
            <a:r>
              <a:rPr lang="tr-TR" sz="2000" dirty="0">
                <a:latin typeface="Arial" charset="0"/>
              </a:rPr>
              <a:t>Üzgün ve endişeli görünüş,</a:t>
            </a:r>
          </a:p>
          <a:p>
            <a:pPr>
              <a:buFont typeface="Wingdings" panose="05000000000000000000" pitchFamily="2" charset="2"/>
              <a:buChar char="Ø"/>
              <a:defRPr/>
            </a:pPr>
            <a:r>
              <a:rPr lang="tr-TR" sz="2000" dirty="0">
                <a:latin typeface="Arial" charset="0"/>
              </a:rPr>
              <a:t>Gündelik işlere karşı ilgi kaybı,</a:t>
            </a:r>
          </a:p>
          <a:p>
            <a:pPr>
              <a:buFont typeface="Wingdings" panose="05000000000000000000" pitchFamily="2" charset="2"/>
              <a:buChar char="Ø"/>
              <a:defRPr/>
            </a:pPr>
            <a:r>
              <a:rPr lang="tr-TR" sz="2000" dirty="0">
                <a:latin typeface="Arial" charset="0"/>
              </a:rPr>
              <a:t>Okul performansında belirgin azalma,</a:t>
            </a:r>
          </a:p>
          <a:p>
            <a:pPr>
              <a:buFont typeface="Wingdings" panose="05000000000000000000" pitchFamily="2" charset="2"/>
              <a:buChar char="Ø"/>
              <a:defRPr/>
            </a:pPr>
            <a:r>
              <a:rPr lang="tr-TR" sz="2000" dirty="0">
                <a:latin typeface="Arial" charset="0"/>
              </a:rPr>
              <a:t>Gelişigüzel de olsa sık sık  </a:t>
            </a:r>
            <a:r>
              <a:rPr lang="tr-TR" sz="2000" dirty="0" err="1">
                <a:latin typeface="Arial" charset="0"/>
              </a:rPr>
              <a:t>ölümden,intihardan</a:t>
            </a:r>
            <a:r>
              <a:rPr lang="tr-TR" sz="2000" dirty="0">
                <a:latin typeface="Arial" charset="0"/>
              </a:rPr>
              <a:t>, kaybolmaktan bahsetme,</a:t>
            </a:r>
          </a:p>
          <a:p>
            <a:pPr>
              <a:buFont typeface="Wingdings" panose="05000000000000000000" pitchFamily="2" charset="2"/>
              <a:buChar char="Ø"/>
              <a:defRPr/>
            </a:pPr>
            <a:r>
              <a:rPr lang="tr-TR" sz="2000" dirty="0">
                <a:latin typeface="Arial" charset="0"/>
              </a:rPr>
              <a:t> İntihar girişiminden sonraki ilk yıl intihar riski en yüksektir.</a:t>
            </a:r>
          </a:p>
        </p:txBody>
      </p:sp>
    </p:spTree>
    <p:extLst>
      <p:ext uri="{BB962C8B-B14F-4D97-AF65-F5344CB8AC3E}">
        <p14:creationId xmlns:p14="http://schemas.microsoft.com/office/powerpoint/2010/main" val="112498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7999" y="2385638"/>
            <a:ext cx="7454537" cy="2308324"/>
          </a:xfrm>
          <a:prstGeom prst="rect">
            <a:avLst/>
          </a:prstGeom>
        </p:spPr>
        <p:txBody>
          <a:bodyPr wrap="square">
            <a:spAutoFit/>
          </a:bodyPr>
          <a:lstStyle/>
          <a:p>
            <a:pPr>
              <a:lnSpc>
                <a:spcPct val="90000"/>
              </a:lnSpc>
              <a:buFont typeface="Wingdings" panose="05000000000000000000" pitchFamily="2" charset="2"/>
              <a:buChar char="Ø"/>
              <a:defRPr/>
            </a:pPr>
            <a:r>
              <a:rPr lang="tr-TR" sz="2000" dirty="0">
                <a:latin typeface="Arial" charset="0"/>
              </a:rPr>
              <a:t>İntiharı düşünen kişi, “Artık benim için endişelenmeniz gerekmeyecek” veya “Yakında hayatınızdan tamamen çıkacağım” gibi sözler </a:t>
            </a:r>
            <a:r>
              <a:rPr lang="tr-TR" sz="2000" dirty="0" err="1">
                <a:latin typeface="Arial" charset="0"/>
              </a:rPr>
              <a:t>söyleyebilir.Kişi</a:t>
            </a:r>
            <a:r>
              <a:rPr lang="tr-TR" sz="2000" dirty="0">
                <a:latin typeface="Arial" charset="0"/>
              </a:rPr>
              <a:t> hangi yaşta olursa olsun bu tür konuşmalar her zaman ciddiye alınmalıdır</a:t>
            </a:r>
            <a:r>
              <a:rPr lang="tr-TR" sz="2000" dirty="0" smtClean="0">
                <a:latin typeface="Arial" charset="0"/>
              </a:rPr>
              <a:t>.</a:t>
            </a:r>
          </a:p>
          <a:p>
            <a:pPr>
              <a:lnSpc>
                <a:spcPct val="90000"/>
              </a:lnSpc>
              <a:buFont typeface="Wingdings" panose="05000000000000000000" pitchFamily="2" charset="2"/>
              <a:buChar char="Ø"/>
              <a:defRPr/>
            </a:pPr>
            <a:endParaRPr lang="tr-TR" sz="2000" dirty="0">
              <a:latin typeface="Arial" charset="0"/>
            </a:endParaRPr>
          </a:p>
          <a:p>
            <a:pPr>
              <a:lnSpc>
                <a:spcPct val="90000"/>
              </a:lnSpc>
              <a:buFont typeface="Wingdings" panose="05000000000000000000" pitchFamily="2" charset="2"/>
              <a:buChar char="Ø"/>
              <a:defRPr/>
            </a:pPr>
            <a:r>
              <a:rPr lang="tr-TR" sz="2000" dirty="0">
                <a:latin typeface="Arial" charset="0"/>
              </a:rPr>
              <a:t>İntihar konusu çok ciddi bir konu olduğu ve en ufak ihmale yer olmadığı için burada bahsedilen ipuçlarından bir veya birkaçını fark ettiğimizde </a:t>
            </a:r>
            <a:r>
              <a:rPr lang="tr-TR" sz="2000" u="sng" dirty="0">
                <a:solidFill>
                  <a:schemeClr val="accent1"/>
                </a:solidFill>
                <a:latin typeface="Arial" charset="0"/>
              </a:rPr>
              <a:t>bir uzmandan mutlaka</a:t>
            </a:r>
            <a:r>
              <a:rPr lang="tr-TR" sz="2000" dirty="0">
                <a:latin typeface="Arial" charset="0"/>
              </a:rPr>
              <a:t> yardım istenmelidir.</a:t>
            </a:r>
          </a:p>
        </p:txBody>
      </p:sp>
    </p:spTree>
    <p:extLst>
      <p:ext uri="{BB962C8B-B14F-4D97-AF65-F5344CB8AC3E}">
        <p14:creationId xmlns:p14="http://schemas.microsoft.com/office/powerpoint/2010/main" val="229762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385638"/>
            <a:ext cx="6096000" cy="2086725"/>
          </a:xfrm>
          <a:prstGeom prst="rect">
            <a:avLst/>
          </a:prstGeom>
        </p:spPr>
        <p:txBody>
          <a:bodyPr>
            <a:spAutoFit/>
          </a:bodyPr>
          <a:lstStyle/>
          <a:p>
            <a:pPr>
              <a:lnSpc>
                <a:spcPct val="90000"/>
              </a:lnSpc>
              <a:defRPr/>
            </a:pPr>
            <a:r>
              <a:rPr lang="tr-TR" sz="2400" dirty="0" smtClean="0">
                <a:solidFill>
                  <a:srgbClr val="00B0F0"/>
                </a:solidFill>
                <a:latin typeface="Arial" charset="0"/>
              </a:rPr>
              <a:t>YUKARIDAKİ BİLGİLERİN IŞIĞINDA, OKUL REHBER ÖĞRETMENİ, RİSK GRUBUNDA GÖRDÜĞÜ ÖĞRENCİLERİ, ŞUBE REHBER ÖĞRETMENLERİNİN DE DESTEĞİNİ ALARAK TAKİP ETMELİ, ÖNLEYİCİ ÇALIŞMALAR YAPMALIDIR.</a:t>
            </a:r>
            <a:endParaRPr lang="tr-TR" sz="2400" dirty="0">
              <a:solidFill>
                <a:srgbClr val="00B0F0"/>
              </a:solidFill>
              <a:latin typeface="Arial" charset="0"/>
            </a:endParaRPr>
          </a:p>
        </p:txBody>
      </p:sp>
    </p:spTree>
    <p:extLst>
      <p:ext uri="{BB962C8B-B14F-4D97-AF65-F5344CB8AC3E}">
        <p14:creationId xmlns:p14="http://schemas.microsoft.com/office/powerpoint/2010/main" val="3743575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20000"/>
                <a:lumOff val="8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Dikdörtgen 1"/>
          <p:cNvSpPr/>
          <p:nvPr/>
        </p:nvSpPr>
        <p:spPr>
          <a:xfrm>
            <a:off x="3257005" y="1624374"/>
            <a:ext cx="6096000" cy="3785652"/>
          </a:xfrm>
          <a:prstGeom prst="rect">
            <a:avLst/>
          </a:prstGeom>
        </p:spPr>
        <p:txBody>
          <a:bodyPr>
            <a:spAutoFit/>
          </a:bodyPr>
          <a:lstStyle/>
          <a:p>
            <a:r>
              <a:rPr lang="tr-TR" sz="2400" b="1" dirty="0">
                <a:solidFill>
                  <a:srgbClr val="FF0000"/>
                </a:solidFill>
              </a:rPr>
              <a:t>KRİZ SONRASI </a:t>
            </a:r>
            <a:r>
              <a:rPr lang="tr-TR" sz="2400" b="1" dirty="0" smtClean="0">
                <a:solidFill>
                  <a:srgbClr val="FF0000"/>
                </a:solidFill>
              </a:rPr>
              <a:t>EVRELER</a:t>
            </a:r>
          </a:p>
          <a:p>
            <a:r>
              <a:rPr lang="tr-TR" sz="2400" dirty="0" smtClean="0"/>
              <a:t> </a:t>
            </a:r>
            <a:r>
              <a:rPr lang="tr-TR" sz="2400" dirty="0">
                <a:solidFill>
                  <a:srgbClr val="0070C0"/>
                </a:solidFill>
              </a:rPr>
              <a:t>4 Hafta: </a:t>
            </a:r>
            <a:r>
              <a:rPr lang="tr-TR" sz="2400" dirty="0"/>
              <a:t>Acil durum safhasıdır. Fiziksel ihtiyaçların karşılanması ve konuşma, paylaşma evresidir</a:t>
            </a:r>
            <a:r>
              <a:rPr lang="tr-TR" sz="2400" dirty="0" smtClean="0"/>
              <a:t>.</a:t>
            </a:r>
          </a:p>
          <a:p>
            <a:r>
              <a:rPr lang="tr-TR" sz="2400" dirty="0" smtClean="0"/>
              <a:t> </a:t>
            </a:r>
            <a:r>
              <a:rPr lang="tr-TR" sz="2400" dirty="0">
                <a:solidFill>
                  <a:srgbClr val="0070C0"/>
                </a:solidFill>
              </a:rPr>
              <a:t>6 Hafta: </a:t>
            </a:r>
            <a:r>
              <a:rPr lang="tr-TR" sz="2400" dirty="0"/>
              <a:t>Konuşmaktan yorulurlar. Konuşturmak için yaratıcı olmalıyız. Hem yardım edende hem de yardım alanda kızgınlıkların olduğu dönemdir. Aile içi kopmalar, boşanmalar başlayabilir. Bu dönem direnç dönemidir.</a:t>
            </a:r>
          </a:p>
        </p:txBody>
      </p:sp>
    </p:spTree>
    <p:extLst>
      <p:ext uri="{BB962C8B-B14F-4D97-AF65-F5344CB8AC3E}">
        <p14:creationId xmlns:p14="http://schemas.microsoft.com/office/powerpoint/2010/main" val="415570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2">
                <a:lumMod val="40000"/>
                <a:lumOff val="6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Dikdörtgen 1"/>
          <p:cNvSpPr/>
          <p:nvPr/>
        </p:nvSpPr>
        <p:spPr>
          <a:xfrm>
            <a:off x="3322320" y="1815125"/>
            <a:ext cx="6096000" cy="3108543"/>
          </a:xfrm>
          <a:prstGeom prst="rect">
            <a:avLst/>
          </a:prstGeom>
        </p:spPr>
        <p:txBody>
          <a:bodyPr>
            <a:spAutoFit/>
          </a:bodyPr>
          <a:lstStyle/>
          <a:p>
            <a:r>
              <a:rPr lang="tr-TR" sz="2800" dirty="0">
                <a:solidFill>
                  <a:srgbClr val="0070C0"/>
                </a:solidFill>
              </a:rPr>
              <a:t>6-8 Hafta: </a:t>
            </a:r>
            <a:r>
              <a:rPr lang="tr-TR" sz="2800" dirty="0"/>
              <a:t>Sessizlik dönemidir, konuşmayı reddederler. Hiçbir şey yapmak istemezler</a:t>
            </a:r>
            <a:r>
              <a:rPr lang="tr-TR" sz="2800" dirty="0" smtClean="0"/>
              <a:t>.</a:t>
            </a:r>
          </a:p>
          <a:p>
            <a:r>
              <a:rPr lang="tr-TR" sz="2800" dirty="0" smtClean="0"/>
              <a:t> </a:t>
            </a:r>
            <a:r>
              <a:rPr lang="tr-TR" sz="2800" dirty="0">
                <a:solidFill>
                  <a:srgbClr val="0070C0"/>
                </a:solidFill>
              </a:rPr>
              <a:t>8-12 Hafta: </a:t>
            </a:r>
            <a:r>
              <a:rPr lang="tr-TR" sz="2800" dirty="0"/>
              <a:t>Uyum sağlayabilirler. </a:t>
            </a:r>
            <a:endParaRPr lang="tr-TR" sz="2800" dirty="0" smtClean="0"/>
          </a:p>
          <a:p>
            <a:r>
              <a:rPr lang="tr-TR" sz="2800" dirty="0" smtClean="0">
                <a:solidFill>
                  <a:srgbClr val="0070C0"/>
                </a:solidFill>
              </a:rPr>
              <a:t>3-6 </a:t>
            </a:r>
            <a:r>
              <a:rPr lang="tr-TR" sz="2800" dirty="0">
                <a:solidFill>
                  <a:srgbClr val="0070C0"/>
                </a:solidFill>
              </a:rPr>
              <a:t>Ay: </a:t>
            </a:r>
            <a:r>
              <a:rPr lang="tr-TR" sz="2800" dirty="0"/>
              <a:t>Olaylara göre tekrar önceki safhalara dönebilirler. 1 Yıl: Uyum sağlama dönemidir. </a:t>
            </a:r>
            <a:endParaRPr lang="tr-TR" sz="2800" dirty="0" smtClean="0"/>
          </a:p>
        </p:txBody>
      </p:sp>
    </p:spTree>
    <p:extLst>
      <p:ext uri="{BB962C8B-B14F-4D97-AF65-F5344CB8AC3E}">
        <p14:creationId xmlns:p14="http://schemas.microsoft.com/office/powerpoint/2010/main" val="3301370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043353" y="1506974"/>
            <a:ext cx="5942652" cy="523220"/>
          </a:xfrm>
          <a:prstGeom prst="rect">
            <a:avLst/>
          </a:prstGeom>
        </p:spPr>
        <p:txBody>
          <a:bodyPr wrap="none">
            <a:spAutoFit/>
          </a:bodyPr>
          <a:lstStyle/>
          <a:p>
            <a:r>
              <a:rPr lang="tr-TR" sz="2800" b="1" dirty="0">
                <a:solidFill>
                  <a:srgbClr val="FF0000"/>
                </a:solidFill>
              </a:rPr>
              <a:t>KRİZE GÖSTERİLEN GENEL TEPKİLER</a:t>
            </a:r>
          </a:p>
        </p:txBody>
      </p:sp>
      <p:sp>
        <p:nvSpPr>
          <p:cNvPr id="4" name="Dikdörtgen 3"/>
          <p:cNvSpPr/>
          <p:nvPr/>
        </p:nvSpPr>
        <p:spPr>
          <a:xfrm>
            <a:off x="2710941" y="2416629"/>
            <a:ext cx="2879962" cy="3785652"/>
          </a:xfrm>
          <a:prstGeom prst="rect">
            <a:avLst/>
          </a:prstGeom>
        </p:spPr>
        <p:txBody>
          <a:bodyPr wrap="square">
            <a:spAutoFit/>
          </a:bodyPr>
          <a:lstStyle/>
          <a:p>
            <a:r>
              <a:rPr lang="tr-TR" sz="2000" dirty="0">
                <a:solidFill>
                  <a:srgbClr val="0070C0"/>
                </a:solidFill>
              </a:rPr>
              <a:t>Zihinsel Tepkiler </a:t>
            </a:r>
            <a:r>
              <a:rPr lang="tr-TR" sz="2000" dirty="0"/>
              <a:t>İnanmama ve </a:t>
            </a:r>
            <a:r>
              <a:rPr lang="tr-TR" sz="2000" dirty="0" smtClean="0"/>
              <a:t>reddetme</a:t>
            </a:r>
          </a:p>
          <a:p>
            <a:r>
              <a:rPr lang="tr-TR" sz="2000" dirty="0" smtClean="0"/>
              <a:t>Düşünce </a:t>
            </a:r>
            <a:r>
              <a:rPr lang="tr-TR" sz="2000" dirty="0"/>
              <a:t>karışıklığı Dikkati t</a:t>
            </a:r>
            <a:r>
              <a:rPr lang="tr-TR" sz="2000" dirty="0" smtClean="0"/>
              <a:t>oplayamama</a:t>
            </a:r>
            <a:r>
              <a:rPr lang="tr-TR" sz="2000" dirty="0"/>
              <a:t>, </a:t>
            </a:r>
            <a:r>
              <a:rPr lang="tr-TR" sz="2000" dirty="0" smtClean="0"/>
              <a:t>konsantrasyonda azalma</a:t>
            </a:r>
            <a:endParaRPr lang="tr-TR" sz="2000" dirty="0"/>
          </a:p>
          <a:p>
            <a:r>
              <a:rPr lang="tr-TR" sz="2000" dirty="0"/>
              <a:t>Olumsuz düşünceler</a:t>
            </a:r>
          </a:p>
          <a:p>
            <a:r>
              <a:rPr lang="tr-TR" sz="2000" dirty="0"/>
              <a:t>Karar verme güçlükleri</a:t>
            </a:r>
          </a:p>
          <a:p>
            <a:endParaRPr lang="tr-TR" sz="2000" dirty="0"/>
          </a:p>
        </p:txBody>
      </p:sp>
      <p:sp>
        <p:nvSpPr>
          <p:cNvPr id="5" name="Dikdörtgen 4"/>
          <p:cNvSpPr/>
          <p:nvPr/>
        </p:nvSpPr>
        <p:spPr>
          <a:xfrm>
            <a:off x="7720148" y="2416629"/>
            <a:ext cx="3346668" cy="3170099"/>
          </a:xfrm>
          <a:prstGeom prst="rect">
            <a:avLst/>
          </a:prstGeom>
        </p:spPr>
        <p:txBody>
          <a:bodyPr wrap="square">
            <a:spAutoFit/>
          </a:bodyPr>
          <a:lstStyle/>
          <a:p>
            <a:r>
              <a:rPr lang="tr-TR" sz="2000" dirty="0">
                <a:solidFill>
                  <a:srgbClr val="0070C0"/>
                </a:solidFill>
              </a:rPr>
              <a:t>Fiziksel Tepkiler </a:t>
            </a:r>
            <a:endParaRPr lang="tr-TR" sz="2000" dirty="0" smtClean="0">
              <a:solidFill>
                <a:srgbClr val="0070C0"/>
              </a:solidFill>
            </a:endParaRPr>
          </a:p>
          <a:p>
            <a:r>
              <a:rPr lang="tr-TR" sz="2000" dirty="0" smtClean="0"/>
              <a:t>Fiziksel </a:t>
            </a:r>
            <a:r>
              <a:rPr lang="tr-TR" sz="2000" dirty="0"/>
              <a:t>şok; hissizlik, donup kalma ya da kaçma Tükenmişlik </a:t>
            </a:r>
            <a:endParaRPr lang="tr-TR" sz="2000" dirty="0" smtClean="0"/>
          </a:p>
          <a:p>
            <a:r>
              <a:rPr lang="tr-TR" sz="2000" dirty="0" smtClean="0"/>
              <a:t>Adrenalin </a:t>
            </a:r>
            <a:r>
              <a:rPr lang="tr-TR" sz="2000" dirty="0"/>
              <a:t>artması </a:t>
            </a:r>
            <a:endParaRPr lang="tr-TR" sz="2000" dirty="0" smtClean="0"/>
          </a:p>
          <a:p>
            <a:r>
              <a:rPr lang="tr-TR" sz="2000" dirty="0" smtClean="0"/>
              <a:t>Kalp </a:t>
            </a:r>
            <a:r>
              <a:rPr lang="tr-TR" sz="2000" dirty="0"/>
              <a:t>atışında hızlanma Aşırı boşaltım, terleme </a:t>
            </a:r>
            <a:r>
              <a:rPr lang="tr-TR" sz="2000" dirty="0" smtClean="0"/>
              <a:t>Uykusuzluk</a:t>
            </a:r>
          </a:p>
          <a:p>
            <a:r>
              <a:rPr lang="tr-TR" sz="2000" dirty="0" smtClean="0"/>
              <a:t>Aşırı uyuma</a:t>
            </a:r>
          </a:p>
          <a:p>
            <a:r>
              <a:rPr lang="tr-TR" sz="2000" dirty="0" smtClean="0"/>
              <a:t>İştahtan </a:t>
            </a:r>
            <a:r>
              <a:rPr lang="tr-TR" sz="2000" dirty="0"/>
              <a:t>kesilme </a:t>
            </a:r>
          </a:p>
        </p:txBody>
      </p:sp>
    </p:spTree>
    <p:extLst>
      <p:ext uri="{BB962C8B-B14F-4D97-AF65-F5344CB8AC3E}">
        <p14:creationId xmlns:p14="http://schemas.microsoft.com/office/powerpoint/2010/main" val="3598006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381794" y="1731556"/>
            <a:ext cx="2764972" cy="4401205"/>
          </a:xfrm>
          <a:prstGeom prst="rect">
            <a:avLst/>
          </a:prstGeom>
        </p:spPr>
        <p:txBody>
          <a:bodyPr wrap="square">
            <a:spAutoFit/>
          </a:bodyPr>
          <a:lstStyle/>
          <a:p>
            <a:r>
              <a:rPr lang="tr-TR" sz="2000" dirty="0">
                <a:solidFill>
                  <a:srgbClr val="0070C0"/>
                </a:solidFill>
              </a:rPr>
              <a:t>Davranışsal Tepkiler </a:t>
            </a:r>
            <a:r>
              <a:rPr lang="tr-TR" sz="2000" dirty="0"/>
              <a:t>Aşırı hareketlilik </a:t>
            </a:r>
            <a:endParaRPr lang="tr-TR" sz="2000" dirty="0" smtClean="0"/>
          </a:p>
          <a:p>
            <a:r>
              <a:rPr lang="tr-TR" sz="2000" dirty="0" smtClean="0"/>
              <a:t>İçe </a:t>
            </a:r>
            <a:r>
              <a:rPr lang="tr-TR" sz="2000" dirty="0"/>
              <a:t>dönük olma / İlişki kurmada güçlük Aşırı yemek yeme Anti sosyal davranışlar Saldırganlığın artması </a:t>
            </a:r>
            <a:endParaRPr lang="tr-TR" sz="2000" dirty="0" smtClean="0"/>
          </a:p>
          <a:p>
            <a:r>
              <a:rPr lang="tr-TR" sz="2000" dirty="0" smtClean="0"/>
              <a:t>Alkol </a:t>
            </a:r>
            <a:r>
              <a:rPr lang="tr-TR" sz="2000" dirty="0"/>
              <a:t>ve uyuşturucu kullanma</a:t>
            </a:r>
            <a:r>
              <a:rPr lang="tr-TR" sz="2000" dirty="0" smtClean="0"/>
              <a:t>,</a:t>
            </a:r>
          </a:p>
          <a:p>
            <a:r>
              <a:rPr lang="tr-TR" sz="2000" dirty="0" smtClean="0"/>
              <a:t> </a:t>
            </a:r>
            <a:r>
              <a:rPr lang="tr-TR" sz="2000" dirty="0"/>
              <a:t>Cinsel davranışın artması ya da azalması </a:t>
            </a:r>
          </a:p>
        </p:txBody>
      </p:sp>
      <p:sp>
        <p:nvSpPr>
          <p:cNvPr id="4" name="Dikdörtgen 3"/>
          <p:cNvSpPr/>
          <p:nvPr/>
        </p:nvSpPr>
        <p:spPr>
          <a:xfrm>
            <a:off x="7380514" y="1731556"/>
            <a:ext cx="3069772" cy="2862322"/>
          </a:xfrm>
          <a:prstGeom prst="rect">
            <a:avLst/>
          </a:prstGeom>
        </p:spPr>
        <p:txBody>
          <a:bodyPr wrap="square">
            <a:spAutoFit/>
          </a:bodyPr>
          <a:lstStyle/>
          <a:p>
            <a:r>
              <a:rPr lang="tr-TR" sz="2000" dirty="0">
                <a:solidFill>
                  <a:srgbClr val="0070C0"/>
                </a:solidFill>
              </a:rPr>
              <a:t>Duygusal Tepkiler </a:t>
            </a:r>
            <a:r>
              <a:rPr lang="tr-TR" sz="2000" dirty="0"/>
              <a:t>Üzüntü, depresyon Korku veya Panik Üzüntü, Yas Kaygı Bozukluğu Suçluluk / Kendini suçlama </a:t>
            </a:r>
            <a:r>
              <a:rPr lang="tr-TR" sz="2000" dirty="0" err="1"/>
              <a:t>Engellenmişlik</a:t>
            </a:r>
            <a:r>
              <a:rPr lang="tr-TR" sz="2000" dirty="0"/>
              <a:t> </a:t>
            </a:r>
            <a:endParaRPr lang="tr-TR" sz="2000" dirty="0" smtClean="0"/>
          </a:p>
          <a:p>
            <a:r>
              <a:rPr lang="tr-TR" sz="2000" dirty="0" smtClean="0"/>
              <a:t>Utanç </a:t>
            </a:r>
            <a:r>
              <a:rPr lang="tr-TR" sz="2000" dirty="0"/>
              <a:t>/ </a:t>
            </a:r>
            <a:r>
              <a:rPr lang="tr-TR" sz="2000" dirty="0" err="1"/>
              <a:t>Aşağılanmışlık</a:t>
            </a:r>
            <a:r>
              <a:rPr lang="tr-TR" sz="2000" dirty="0"/>
              <a:t> Kızgınlık / Öfke / İsyan</a:t>
            </a:r>
          </a:p>
        </p:txBody>
      </p:sp>
    </p:spTree>
    <p:extLst>
      <p:ext uri="{BB962C8B-B14F-4D97-AF65-F5344CB8AC3E}">
        <p14:creationId xmlns:p14="http://schemas.microsoft.com/office/powerpoint/2010/main" val="2571941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70069" y="1807254"/>
            <a:ext cx="6096000" cy="3170099"/>
          </a:xfrm>
          <a:prstGeom prst="rect">
            <a:avLst/>
          </a:prstGeom>
        </p:spPr>
        <p:txBody>
          <a:bodyPr>
            <a:spAutoFit/>
          </a:bodyPr>
          <a:lstStyle/>
          <a:p>
            <a:r>
              <a:rPr lang="tr-TR" sz="2000" b="1" i="1" dirty="0">
                <a:solidFill>
                  <a:srgbClr val="C00000"/>
                </a:solidFill>
              </a:rPr>
              <a:t>Bu tepkiler anormal durumlara gösterilen </a:t>
            </a:r>
            <a:r>
              <a:rPr lang="tr-TR" sz="2000" b="1" i="1" dirty="0" smtClean="0">
                <a:solidFill>
                  <a:srgbClr val="C00000"/>
                </a:solidFill>
              </a:rPr>
              <a:t>normal tepkilerdir.</a:t>
            </a:r>
          </a:p>
          <a:p>
            <a:endParaRPr lang="tr-TR" sz="2000" b="1" i="1" dirty="0">
              <a:solidFill>
                <a:srgbClr val="C00000"/>
              </a:solidFill>
            </a:endParaRPr>
          </a:p>
          <a:p>
            <a:r>
              <a:rPr lang="tr-TR" sz="2000" b="1" i="1" dirty="0">
                <a:solidFill>
                  <a:srgbClr val="C00000"/>
                </a:solidFill>
              </a:rPr>
              <a:t>Açıkladığımız tepkiler, kişinin her zaman </a:t>
            </a:r>
            <a:r>
              <a:rPr lang="tr-TR" sz="2000" b="1" i="1" dirty="0" smtClean="0">
                <a:solidFill>
                  <a:srgbClr val="C00000"/>
                </a:solidFill>
              </a:rPr>
              <a:t>gösterdiği tepkilerin </a:t>
            </a:r>
            <a:r>
              <a:rPr lang="tr-TR" sz="2000" b="1" i="1" dirty="0">
                <a:solidFill>
                  <a:srgbClr val="C00000"/>
                </a:solidFill>
              </a:rPr>
              <a:t>dışında ise, krize gösterilen </a:t>
            </a:r>
            <a:r>
              <a:rPr lang="tr-TR" sz="2000" b="1" i="1" dirty="0" smtClean="0">
                <a:solidFill>
                  <a:srgbClr val="C00000"/>
                </a:solidFill>
              </a:rPr>
              <a:t>tepkilerdir diyebiliriz.</a:t>
            </a:r>
          </a:p>
          <a:p>
            <a:endParaRPr lang="tr-TR" sz="2000" b="1" i="1" dirty="0">
              <a:solidFill>
                <a:srgbClr val="C00000"/>
              </a:solidFill>
            </a:endParaRPr>
          </a:p>
          <a:p>
            <a:r>
              <a:rPr lang="tr-TR" sz="2000" b="1" i="1" dirty="0">
                <a:solidFill>
                  <a:srgbClr val="C00000"/>
                </a:solidFill>
              </a:rPr>
              <a:t>Yaşanan </a:t>
            </a:r>
            <a:r>
              <a:rPr lang="tr-TR" sz="2000" b="1" i="1" dirty="0" err="1">
                <a:solidFill>
                  <a:srgbClr val="C00000"/>
                </a:solidFill>
              </a:rPr>
              <a:t>travmatik</a:t>
            </a:r>
            <a:r>
              <a:rPr lang="tr-TR" sz="2000" b="1" i="1" dirty="0">
                <a:solidFill>
                  <a:srgbClr val="C00000"/>
                </a:solidFill>
              </a:rPr>
              <a:t> durumdan sonra krizin </a:t>
            </a:r>
            <a:r>
              <a:rPr lang="tr-TR" sz="2000" b="1" i="1" dirty="0" smtClean="0">
                <a:solidFill>
                  <a:srgbClr val="C00000"/>
                </a:solidFill>
              </a:rPr>
              <a:t>şiddetine göre </a:t>
            </a:r>
            <a:r>
              <a:rPr lang="tr-TR" sz="2000" b="1" i="1" dirty="0">
                <a:solidFill>
                  <a:srgbClr val="C00000"/>
                </a:solidFill>
              </a:rPr>
              <a:t>6 aydan fazla bu tepkiler sürerse bir </a:t>
            </a:r>
            <a:r>
              <a:rPr lang="tr-TR" sz="2000" b="1" i="1" dirty="0" smtClean="0">
                <a:solidFill>
                  <a:srgbClr val="C00000"/>
                </a:solidFill>
              </a:rPr>
              <a:t>uzman yardımı </a:t>
            </a:r>
            <a:r>
              <a:rPr lang="tr-TR" sz="2000" b="1" i="1" dirty="0">
                <a:solidFill>
                  <a:srgbClr val="C00000"/>
                </a:solidFill>
              </a:rPr>
              <a:t>alınması gereklidir.</a:t>
            </a:r>
          </a:p>
        </p:txBody>
      </p:sp>
    </p:spTree>
    <p:extLst>
      <p:ext uri="{BB962C8B-B14F-4D97-AF65-F5344CB8AC3E}">
        <p14:creationId xmlns:p14="http://schemas.microsoft.com/office/powerpoint/2010/main" val="917426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426823" y="1185595"/>
            <a:ext cx="6096000" cy="1015663"/>
          </a:xfrm>
          <a:prstGeom prst="rect">
            <a:avLst/>
          </a:prstGeom>
        </p:spPr>
        <p:txBody>
          <a:bodyPr>
            <a:spAutoFit/>
          </a:bodyPr>
          <a:lstStyle/>
          <a:p>
            <a:r>
              <a:rPr lang="tr-TR" sz="2000" b="1" dirty="0">
                <a:solidFill>
                  <a:srgbClr val="C00000"/>
                </a:solidFill>
              </a:rPr>
              <a:t>OKUL ÇAĞINDAKİ ÇOCUKLARIN KRİZE GÖSTERDİKLERİ DUYGUSAL DAVRANIŞSAL TEPKİLER</a:t>
            </a:r>
          </a:p>
        </p:txBody>
      </p:sp>
      <p:sp>
        <p:nvSpPr>
          <p:cNvPr id="4" name="Dikdörtgen 3"/>
          <p:cNvSpPr/>
          <p:nvPr/>
        </p:nvSpPr>
        <p:spPr>
          <a:xfrm>
            <a:off x="3670663" y="2309001"/>
            <a:ext cx="3226525" cy="2554545"/>
          </a:xfrm>
          <a:prstGeom prst="rect">
            <a:avLst/>
          </a:prstGeom>
        </p:spPr>
        <p:txBody>
          <a:bodyPr wrap="square">
            <a:spAutoFit/>
          </a:bodyPr>
          <a:lstStyle/>
          <a:p>
            <a:r>
              <a:rPr lang="tr-TR" sz="2000" dirty="0">
                <a:solidFill>
                  <a:srgbClr val="00B0F0"/>
                </a:solidFill>
              </a:rPr>
              <a:t>Ortaokul Ve </a:t>
            </a:r>
            <a:r>
              <a:rPr lang="tr-TR" sz="2000" dirty="0" smtClean="0">
                <a:solidFill>
                  <a:srgbClr val="00B0F0"/>
                </a:solidFill>
              </a:rPr>
              <a:t>Lise</a:t>
            </a:r>
          </a:p>
          <a:p>
            <a:endParaRPr lang="tr-TR" sz="2000" dirty="0" smtClean="0"/>
          </a:p>
          <a:p>
            <a:r>
              <a:rPr lang="tr-TR" sz="2000" dirty="0" smtClean="0"/>
              <a:t>Üzüntü </a:t>
            </a:r>
          </a:p>
          <a:p>
            <a:r>
              <a:rPr lang="tr-TR" sz="2000" dirty="0" smtClean="0"/>
              <a:t>Kaygı </a:t>
            </a:r>
          </a:p>
          <a:p>
            <a:r>
              <a:rPr lang="tr-TR" sz="2000" dirty="0" smtClean="0"/>
              <a:t>Depresyon </a:t>
            </a:r>
          </a:p>
          <a:p>
            <a:r>
              <a:rPr lang="tr-TR" sz="2000" dirty="0" smtClean="0"/>
              <a:t>Korku</a:t>
            </a:r>
          </a:p>
          <a:p>
            <a:r>
              <a:rPr lang="tr-TR" sz="2000" dirty="0" smtClean="0"/>
              <a:t>Uyuşturucu kullanma</a:t>
            </a:r>
          </a:p>
          <a:p>
            <a:r>
              <a:rPr lang="tr-TR" sz="2000" dirty="0" smtClean="0"/>
              <a:t>Cinsel </a:t>
            </a:r>
            <a:r>
              <a:rPr lang="tr-TR" sz="2000" dirty="0"/>
              <a:t>davranışlarda artış </a:t>
            </a:r>
          </a:p>
        </p:txBody>
      </p:sp>
    </p:spTree>
    <p:extLst>
      <p:ext uri="{BB962C8B-B14F-4D97-AF65-F5344CB8AC3E}">
        <p14:creationId xmlns:p14="http://schemas.microsoft.com/office/powerpoint/2010/main" val="3210922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34937" y="1684496"/>
            <a:ext cx="6618514" cy="3477875"/>
          </a:xfrm>
          <a:prstGeom prst="rect">
            <a:avLst/>
          </a:prstGeom>
        </p:spPr>
        <p:txBody>
          <a:bodyPr wrap="square">
            <a:spAutoFit/>
          </a:bodyPr>
          <a:lstStyle/>
          <a:p>
            <a:r>
              <a:rPr lang="tr-TR" sz="2000" b="1" dirty="0">
                <a:solidFill>
                  <a:srgbClr val="C00000"/>
                </a:solidFill>
              </a:rPr>
              <a:t>KRİZDEN ETKİLENEN ÇOCUKLARLA ÇALIŞMADA </a:t>
            </a:r>
            <a:r>
              <a:rPr lang="tr-TR" sz="2000" b="1" dirty="0" smtClean="0">
                <a:solidFill>
                  <a:srgbClr val="C00000"/>
                </a:solidFill>
              </a:rPr>
              <a:t>GENEL DAVRANIŞ İLKELERİ</a:t>
            </a:r>
          </a:p>
          <a:p>
            <a:endParaRPr lang="tr-TR" sz="2000" dirty="0"/>
          </a:p>
          <a:p>
            <a:r>
              <a:rPr lang="tr-TR" sz="2000" dirty="0"/>
              <a:t>Konuşurken sakin ve anlayışlı olun.</a:t>
            </a:r>
          </a:p>
          <a:p>
            <a:r>
              <a:rPr lang="tr-TR" sz="2000" dirty="0"/>
              <a:t>Aynı şeyi defalarca anlatacak kadar sabırlı olun.</a:t>
            </a:r>
          </a:p>
          <a:p>
            <a:r>
              <a:rPr lang="tr-TR" sz="2000" dirty="0"/>
              <a:t>İyi bir dinleyici olun.</a:t>
            </a:r>
          </a:p>
          <a:p>
            <a:r>
              <a:rPr lang="tr-TR" sz="2000" dirty="0"/>
              <a:t>Çocuğun duygularını ifade etmesini destekleyin,</a:t>
            </a:r>
          </a:p>
          <a:p>
            <a:r>
              <a:rPr lang="tr-TR" sz="2000" dirty="0"/>
              <a:t>Yargılamayın - yorumlamayın, öğüt vermeyin</a:t>
            </a:r>
          </a:p>
          <a:p>
            <a:r>
              <a:rPr lang="tr-TR" sz="2000" dirty="0"/>
              <a:t>Emir cümleleri kurmayın.</a:t>
            </a:r>
          </a:p>
          <a:p>
            <a:r>
              <a:rPr lang="tr-TR" sz="2000" dirty="0"/>
              <a:t>Esnek olun, çatışmaya girmeyin.</a:t>
            </a:r>
          </a:p>
          <a:p>
            <a:r>
              <a:rPr lang="tr-TR" sz="2000" dirty="0"/>
              <a:t>Asla tutamayacağınız sözleri vermeyin.</a:t>
            </a:r>
          </a:p>
        </p:txBody>
      </p:sp>
    </p:spTree>
    <p:extLst>
      <p:ext uri="{BB962C8B-B14F-4D97-AF65-F5344CB8AC3E}">
        <p14:creationId xmlns:p14="http://schemas.microsoft.com/office/powerpoint/2010/main" val="1453498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401</TotalTime>
  <Words>1210</Words>
  <Application>Microsoft Office PowerPoint</Application>
  <PresentationFormat>Geniş ekran</PresentationFormat>
  <Paragraphs>156</Paragraphs>
  <Slides>29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29</vt:i4>
      </vt:variant>
    </vt:vector>
  </HeadingPairs>
  <TitlesOfParts>
    <vt:vector size="34" baseType="lpstr">
      <vt:lpstr>Arial</vt:lpstr>
      <vt:lpstr>Century Gothic</vt:lpstr>
      <vt:lpstr>Wingdings</vt:lpstr>
      <vt:lpstr>Wingdings 3</vt:lpstr>
      <vt:lpstr>Duman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16</cp:revision>
  <dcterms:created xsi:type="dcterms:W3CDTF">2021-10-27T11:44:49Z</dcterms:created>
  <dcterms:modified xsi:type="dcterms:W3CDTF">2021-12-17T10:20:44Z</dcterms:modified>
</cp:coreProperties>
</file>