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85" r:id="rId22"/>
    <p:sldId id="286" r:id="rId23"/>
    <p:sldId id="287" r:id="rId24"/>
    <p:sldId id="288" r:id="rId25"/>
    <p:sldId id="289" r:id="rId26"/>
    <p:sldId id="306" r:id="rId27"/>
    <p:sldId id="307" r:id="rId28"/>
    <p:sldId id="292" r:id="rId29"/>
    <p:sldId id="309" r:id="rId30"/>
    <p:sldId id="308" r:id="rId31"/>
    <p:sldId id="293" r:id="rId32"/>
    <p:sldId id="294" r:id="rId33"/>
    <p:sldId id="295" r:id="rId34"/>
    <p:sldId id="296" r:id="rId35"/>
    <p:sldId id="297" r:id="rId36"/>
    <p:sldId id="298" r:id="rId37"/>
    <p:sldId id="299" r:id="rId38"/>
    <p:sldId id="303" r:id="rId39"/>
    <p:sldId id="304"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8EB35-6689-4889-940D-A6244E57446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9D00FD-2139-4279-BBA1-805228CD9E41}">
      <dgm:prSet/>
      <dgm:spPr/>
      <dgm:t>
        <a:bodyPr/>
        <a:lstStyle/>
        <a:p>
          <a:r>
            <a:rPr lang="tr-TR" b="0" i="0" baseline="0"/>
            <a:t>F. Başka özgül bir Yaygın Gelişimsel Bozukluk ya da Şizofreni için Tanı Ölçütleri karşılanmamaktadır.</a:t>
          </a:r>
          <a:endParaRPr lang="en-US"/>
        </a:p>
      </dgm:t>
    </dgm:pt>
    <dgm:pt modelId="{85B918DE-B393-4913-A285-6CD2CBF4212A}" type="parTrans" cxnId="{9EDDAEC9-6DEE-45AA-93EF-0069420AAF83}">
      <dgm:prSet/>
      <dgm:spPr/>
      <dgm:t>
        <a:bodyPr/>
        <a:lstStyle/>
        <a:p>
          <a:endParaRPr lang="en-US"/>
        </a:p>
      </dgm:t>
    </dgm:pt>
    <dgm:pt modelId="{9B483772-5305-4EB2-9606-958C6B9A78F0}" type="sibTrans" cxnId="{9EDDAEC9-6DEE-45AA-93EF-0069420AAF83}">
      <dgm:prSet/>
      <dgm:spPr/>
      <dgm:t>
        <a:bodyPr/>
        <a:lstStyle/>
        <a:p>
          <a:endParaRPr lang="en-US"/>
        </a:p>
      </dgm:t>
    </dgm:pt>
    <dgm:pt modelId="{95D90580-510C-4E82-8898-8A909ABD7CB5}">
      <dgm:prSet/>
      <dgm:spPr/>
      <dgm:t>
        <a:bodyPr/>
        <a:lstStyle/>
        <a:p>
          <a:r>
            <a:rPr lang="tr-TR" b="0" i="0" baseline="0"/>
            <a:t>GÜÇLÜK ÇEKTİKLERİ ALANLAR NELERDİR?</a:t>
          </a:r>
          <a:endParaRPr lang="en-US"/>
        </a:p>
      </dgm:t>
    </dgm:pt>
    <dgm:pt modelId="{4E1AB1F7-2C88-40C4-A1CC-392ADF49D187}" type="parTrans" cxnId="{EBAB7336-95A4-49AE-8838-68525A64C9A8}">
      <dgm:prSet/>
      <dgm:spPr/>
      <dgm:t>
        <a:bodyPr/>
        <a:lstStyle/>
        <a:p>
          <a:endParaRPr lang="en-US"/>
        </a:p>
      </dgm:t>
    </dgm:pt>
    <dgm:pt modelId="{EA9DE12F-31AC-41A4-9AC8-5E26907AE31D}" type="sibTrans" cxnId="{EBAB7336-95A4-49AE-8838-68525A64C9A8}">
      <dgm:prSet/>
      <dgm:spPr/>
      <dgm:t>
        <a:bodyPr/>
        <a:lstStyle/>
        <a:p>
          <a:endParaRPr lang="en-US"/>
        </a:p>
      </dgm:t>
    </dgm:pt>
    <dgm:pt modelId="{B6153CFF-B07C-4148-9206-952F713D5024}">
      <dgm:prSet/>
      <dgm:spPr/>
      <dgm:t>
        <a:bodyPr/>
        <a:lstStyle/>
        <a:p>
          <a:r>
            <a:rPr lang="tr-TR" b="0" i="0" baseline="0"/>
            <a:t>Asperger Sendromu’ndan bahsedebilmek için aşağıdaki ilk üç (3) alanda problem olması gerekmektedir. Bazı durumlarda bu 3 alana ek olarak motor koordinasyonda da zorluklar gözlenebilir (3).</a:t>
          </a:r>
          <a:endParaRPr lang="en-US"/>
        </a:p>
      </dgm:t>
    </dgm:pt>
    <dgm:pt modelId="{565F9393-1759-4EDA-898C-D2217F09631A}" type="parTrans" cxnId="{69219950-06CC-4019-B710-C0FDF3A23D3F}">
      <dgm:prSet/>
      <dgm:spPr/>
      <dgm:t>
        <a:bodyPr/>
        <a:lstStyle/>
        <a:p>
          <a:endParaRPr lang="en-US"/>
        </a:p>
      </dgm:t>
    </dgm:pt>
    <dgm:pt modelId="{02B98BEB-12FF-4782-A72D-576C2FC921A2}" type="sibTrans" cxnId="{69219950-06CC-4019-B710-C0FDF3A23D3F}">
      <dgm:prSet/>
      <dgm:spPr/>
      <dgm:t>
        <a:bodyPr/>
        <a:lstStyle/>
        <a:p>
          <a:endParaRPr lang="en-US"/>
        </a:p>
      </dgm:t>
    </dgm:pt>
    <dgm:pt modelId="{0A3FFC55-D01F-411F-8F57-737129B4F54D}" type="pres">
      <dgm:prSet presAssocID="{5588EB35-6689-4889-940D-A6244E57446B}" presName="root" presStyleCnt="0">
        <dgm:presLayoutVars>
          <dgm:dir/>
          <dgm:resizeHandles val="exact"/>
        </dgm:presLayoutVars>
      </dgm:prSet>
      <dgm:spPr/>
    </dgm:pt>
    <dgm:pt modelId="{4CA96325-643B-4F99-8271-11F6B33F7303}" type="pres">
      <dgm:prSet presAssocID="{A99D00FD-2139-4279-BBA1-805228CD9E41}" presName="compNode" presStyleCnt="0"/>
      <dgm:spPr/>
    </dgm:pt>
    <dgm:pt modelId="{122A3FC6-2A8C-49B8-8040-80FAC14FA0E0}" type="pres">
      <dgm:prSet presAssocID="{A99D00FD-2139-4279-BBA1-805228CD9E41}" presName="bgRect" presStyleLbl="bgShp" presStyleIdx="0" presStyleCnt="3"/>
      <dgm:spPr/>
    </dgm:pt>
    <dgm:pt modelId="{96C20450-ACB9-4776-AE0A-B0B59C4ACA81}" type="pres">
      <dgm:prSet presAssocID="{A99D00FD-2139-4279-BBA1-805228CD9E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yin"/>
        </a:ext>
      </dgm:extLst>
    </dgm:pt>
    <dgm:pt modelId="{14FCEB7C-4588-4BBC-AAFD-FE0133CBA253}" type="pres">
      <dgm:prSet presAssocID="{A99D00FD-2139-4279-BBA1-805228CD9E41}" presName="spaceRect" presStyleCnt="0"/>
      <dgm:spPr/>
    </dgm:pt>
    <dgm:pt modelId="{E444752A-FD12-4504-AB66-80545933C920}" type="pres">
      <dgm:prSet presAssocID="{A99D00FD-2139-4279-BBA1-805228CD9E41}" presName="parTx" presStyleLbl="revTx" presStyleIdx="0" presStyleCnt="3">
        <dgm:presLayoutVars>
          <dgm:chMax val="0"/>
          <dgm:chPref val="0"/>
        </dgm:presLayoutVars>
      </dgm:prSet>
      <dgm:spPr/>
    </dgm:pt>
    <dgm:pt modelId="{64AA0A4D-D645-423E-8BD9-8AD76EEC246C}" type="pres">
      <dgm:prSet presAssocID="{9B483772-5305-4EB2-9606-958C6B9A78F0}" presName="sibTrans" presStyleCnt="0"/>
      <dgm:spPr/>
    </dgm:pt>
    <dgm:pt modelId="{E2CB7615-DF77-4BBD-A875-64993D71119C}" type="pres">
      <dgm:prSet presAssocID="{95D90580-510C-4E82-8898-8A909ABD7CB5}" presName="compNode" presStyleCnt="0"/>
      <dgm:spPr/>
    </dgm:pt>
    <dgm:pt modelId="{BAE1D073-DF05-495C-9A56-71F2E9E31C5C}" type="pres">
      <dgm:prSet presAssocID="{95D90580-510C-4E82-8898-8A909ABD7CB5}" presName="bgRect" presStyleLbl="bgShp" presStyleIdx="1" presStyleCnt="3"/>
      <dgm:spPr/>
    </dgm:pt>
    <dgm:pt modelId="{DE34AA43-94AC-476C-AA55-E7FD085E5741}" type="pres">
      <dgm:prSet presAssocID="{95D90580-510C-4E82-8898-8A909ABD7C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yarı"/>
        </a:ext>
      </dgm:extLst>
    </dgm:pt>
    <dgm:pt modelId="{63453845-9CD4-43F3-8C18-F55C0239150A}" type="pres">
      <dgm:prSet presAssocID="{95D90580-510C-4E82-8898-8A909ABD7CB5}" presName="spaceRect" presStyleCnt="0"/>
      <dgm:spPr/>
    </dgm:pt>
    <dgm:pt modelId="{6E48B91A-91CF-4EBB-A329-EAC2056816D7}" type="pres">
      <dgm:prSet presAssocID="{95D90580-510C-4E82-8898-8A909ABD7CB5}" presName="parTx" presStyleLbl="revTx" presStyleIdx="1" presStyleCnt="3">
        <dgm:presLayoutVars>
          <dgm:chMax val="0"/>
          <dgm:chPref val="0"/>
        </dgm:presLayoutVars>
      </dgm:prSet>
      <dgm:spPr/>
    </dgm:pt>
    <dgm:pt modelId="{2D4DA1AC-15B4-4729-9616-9B8ABF93D3CF}" type="pres">
      <dgm:prSet presAssocID="{EA9DE12F-31AC-41A4-9AC8-5E26907AE31D}" presName="sibTrans" presStyleCnt="0"/>
      <dgm:spPr/>
    </dgm:pt>
    <dgm:pt modelId="{103364F7-27CE-4B6C-B7C4-6519974FBDC2}" type="pres">
      <dgm:prSet presAssocID="{B6153CFF-B07C-4148-9206-952F713D5024}" presName="compNode" presStyleCnt="0"/>
      <dgm:spPr/>
    </dgm:pt>
    <dgm:pt modelId="{05C2BFC8-4007-45BF-9FDB-8B614439AE8C}" type="pres">
      <dgm:prSet presAssocID="{B6153CFF-B07C-4148-9206-952F713D5024}" presName="bgRect" presStyleLbl="bgShp" presStyleIdx="2" presStyleCnt="3"/>
      <dgm:spPr/>
    </dgm:pt>
    <dgm:pt modelId="{D8288B57-2825-48C1-957F-747C6A5F61E8}" type="pres">
      <dgm:prSet presAssocID="{B6153CFF-B07C-4148-9206-952F713D50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aptan"/>
        </a:ext>
      </dgm:extLst>
    </dgm:pt>
    <dgm:pt modelId="{00448F6C-4E47-4D2F-A37E-46F9CA126F6F}" type="pres">
      <dgm:prSet presAssocID="{B6153CFF-B07C-4148-9206-952F713D5024}" presName="spaceRect" presStyleCnt="0"/>
      <dgm:spPr/>
    </dgm:pt>
    <dgm:pt modelId="{EF306810-C6DA-4FFD-A895-B2E3BBBCF447}" type="pres">
      <dgm:prSet presAssocID="{B6153CFF-B07C-4148-9206-952F713D5024}" presName="parTx" presStyleLbl="revTx" presStyleIdx="2" presStyleCnt="3">
        <dgm:presLayoutVars>
          <dgm:chMax val="0"/>
          <dgm:chPref val="0"/>
        </dgm:presLayoutVars>
      </dgm:prSet>
      <dgm:spPr/>
    </dgm:pt>
  </dgm:ptLst>
  <dgm:cxnLst>
    <dgm:cxn modelId="{AFECB813-6D7C-4D0E-9235-6A4CA398D93C}" type="presOf" srcId="{5588EB35-6689-4889-940D-A6244E57446B}" destId="{0A3FFC55-D01F-411F-8F57-737129B4F54D}" srcOrd="0" destOrd="0" presId="urn:microsoft.com/office/officeart/2018/2/layout/IconVerticalSolidList"/>
    <dgm:cxn modelId="{56269C1E-C040-4BEB-A7E9-C26441E2A798}" type="presOf" srcId="{A99D00FD-2139-4279-BBA1-805228CD9E41}" destId="{E444752A-FD12-4504-AB66-80545933C920}" srcOrd="0" destOrd="0" presId="urn:microsoft.com/office/officeart/2018/2/layout/IconVerticalSolidList"/>
    <dgm:cxn modelId="{EBAB7336-95A4-49AE-8838-68525A64C9A8}" srcId="{5588EB35-6689-4889-940D-A6244E57446B}" destId="{95D90580-510C-4E82-8898-8A909ABD7CB5}" srcOrd="1" destOrd="0" parTransId="{4E1AB1F7-2C88-40C4-A1CC-392ADF49D187}" sibTransId="{EA9DE12F-31AC-41A4-9AC8-5E26907AE31D}"/>
    <dgm:cxn modelId="{89B7574C-136C-4844-BD4C-E51CDA61B399}" type="presOf" srcId="{B6153CFF-B07C-4148-9206-952F713D5024}" destId="{EF306810-C6DA-4FFD-A895-B2E3BBBCF447}" srcOrd="0" destOrd="0" presId="urn:microsoft.com/office/officeart/2018/2/layout/IconVerticalSolidList"/>
    <dgm:cxn modelId="{048B1770-AA5A-4B59-B249-81758C27C01F}" type="presOf" srcId="{95D90580-510C-4E82-8898-8A909ABD7CB5}" destId="{6E48B91A-91CF-4EBB-A329-EAC2056816D7}" srcOrd="0" destOrd="0" presId="urn:microsoft.com/office/officeart/2018/2/layout/IconVerticalSolidList"/>
    <dgm:cxn modelId="{69219950-06CC-4019-B710-C0FDF3A23D3F}" srcId="{5588EB35-6689-4889-940D-A6244E57446B}" destId="{B6153CFF-B07C-4148-9206-952F713D5024}" srcOrd="2" destOrd="0" parTransId="{565F9393-1759-4EDA-898C-D2217F09631A}" sibTransId="{02B98BEB-12FF-4782-A72D-576C2FC921A2}"/>
    <dgm:cxn modelId="{9EDDAEC9-6DEE-45AA-93EF-0069420AAF83}" srcId="{5588EB35-6689-4889-940D-A6244E57446B}" destId="{A99D00FD-2139-4279-BBA1-805228CD9E41}" srcOrd="0" destOrd="0" parTransId="{85B918DE-B393-4913-A285-6CD2CBF4212A}" sibTransId="{9B483772-5305-4EB2-9606-958C6B9A78F0}"/>
    <dgm:cxn modelId="{DCE91765-81DC-4743-A0DE-FF3E7F08F75A}" type="presParOf" srcId="{0A3FFC55-D01F-411F-8F57-737129B4F54D}" destId="{4CA96325-643B-4F99-8271-11F6B33F7303}" srcOrd="0" destOrd="0" presId="urn:microsoft.com/office/officeart/2018/2/layout/IconVerticalSolidList"/>
    <dgm:cxn modelId="{A5AD3BAE-A3DB-45D7-97CF-056DE863B947}" type="presParOf" srcId="{4CA96325-643B-4F99-8271-11F6B33F7303}" destId="{122A3FC6-2A8C-49B8-8040-80FAC14FA0E0}" srcOrd="0" destOrd="0" presId="urn:microsoft.com/office/officeart/2018/2/layout/IconVerticalSolidList"/>
    <dgm:cxn modelId="{97D58E4D-47E7-4E18-8758-4FDD6170F810}" type="presParOf" srcId="{4CA96325-643B-4F99-8271-11F6B33F7303}" destId="{96C20450-ACB9-4776-AE0A-B0B59C4ACA81}" srcOrd="1" destOrd="0" presId="urn:microsoft.com/office/officeart/2018/2/layout/IconVerticalSolidList"/>
    <dgm:cxn modelId="{A4475DBC-9C77-40F4-80FC-DA9636673B97}" type="presParOf" srcId="{4CA96325-643B-4F99-8271-11F6B33F7303}" destId="{14FCEB7C-4588-4BBC-AAFD-FE0133CBA253}" srcOrd="2" destOrd="0" presId="urn:microsoft.com/office/officeart/2018/2/layout/IconVerticalSolidList"/>
    <dgm:cxn modelId="{0BF9242E-9A0B-4957-B07F-FEAD0AE067B5}" type="presParOf" srcId="{4CA96325-643B-4F99-8271-11F6B33F7303}" destId="{E444752A-FD12-4504-AB66-80545933C920}" srcOrd="3" destOrd="0" presId="urn:microsoft.com/office/officeart/2018/2/layout/IconVerticalSolidList"/>
    <dgm:cxn modelId="{06D5B194-4D1C-4D3E-9253-A854711D044C}" type="presParOf" srcId="{0A3FFC55-D01F-411F-8F57-737129B4F54D}" destId="{64AA0A4D-D645-423E-8BD9-8AD76EEC246C}" srcOrd="1" destOrd="0" presId="urn:microsoft.com/office/officeart/2018/2/layout/IconVerticalSolidList"/>
    <dgm:cxn modelId="{68174A98-7D2B-4869-982D-F7BED9DF260C}" type="presParOf" srcId="{0A3FFC55-D01F-411F-8F57-737129B4F54D}" destId="{E2CB7615-DF77-4BBD-A875-64993D71119C}" srcOrd="2" destOrd="0" presId="urn:microsoft.com/office/officeart/2018/2/layout/IconVerticalSolidList"/>
    <dgm:cxn modelId="{5B12A0BA-3D7A-484F-8B12-7D11F38B3CBF}" type="presParOf" srcId="{E2CB7615-DF77-4BBD-A875-64993D71119C}" destId="{BAE1D073-DF05-495C-9A56-71F2E9E31C5C}" srcOrd="0" destOrd="0" presId="urn:microsoft.com/office/officeart/2018/2/layout/IconVerticalSolidList"/>
    <dgm:cxn modelId="{752E2AAA-3AC0-4824-A431-AE8EE351E177}" type="presParOf" srcId="{E2CB7615-DF77-4BBD-A875-64993D71119C}" destId="{DE34AA43-94AC-476C-AA55-E7FD085E5741}" srcOrd="1" destOrd="0" presId="urn:microsoft.com/office/officeart/2018/2/layout/IconVerticalSolidList"/>
    <dgm:cxn modelId="{EB4886DB-5910-49A6-B10B-CAC86ACA6CA3}" type="presParOf" srcId="{E2CB7615-DF77-4BBD-A875-64993D71119C}" destId="{63453845-9CD4-43F3-8C18-F55C0239150A}" srcOrd="2" destOrd="0" presId="urn:microsoft.com/office/officeart/2018/2/layout/IconVerticalSolidList"/>
    <dgm:cxn modelId="{C8C61196-2409-46CE-B5A2-15F1465F519F}" type="presParOf" srcId="{E2CB7615-DF77-4BBD-A875-64993D71119C}" destId="{6E48B91A-91CF-4EBB-A329-EAC2056816D7}" srcOrd="3" destOrd="0" presId="urn:microsoft.com/office/officeart/2018/2/layout/IconVerticalSolidList"/>
    <dgm:cxn modelId="{4C7EFE92-0349-4308-B5E5-67D32E7037EF}" type="presParOf" srcId="{0A3FFC55-D01F-411F-8F57-737129B4F54D}" destId="{2D4DA1AC-15B4-4729-9616-9B8ABF93D3CF}" srcOrd="3" destOrd="0" presId="urn:microsoft.com/office/officeart/2018/2/layout/IconVerticalSolidList"/>
    <dgm:cxn modelId="{D79E1AF4-3CAD-4C05-9BC2-27501D2DEE98}" type="presParOf" srcId="{0A3FFC55-D01F-411F-8F57-737129B4F54D}" destId="{103364F7-27CE-4B6C-B7C4-6519974FBDC2}" srcOrd="4" destOrd="0" presId="urn:microsoft.com/office/officeart/2018/2/layout/IconVerticalSolidList"/>
    <dgm:cxn modelId="{8AB5BD9F-9EF3-4343-A34E-5C4245D14D20}" type="presParOf" srcId="{103364F7-27CE-4B6C-B7C4-6519974FBDC2}" destId="{05C2BFC8-4007-45BF-9FDB-8B614439AE8C}" srcOrd="0" destOrd="0" presId="urn:microsoft.com/office/officeart/2018/2/layout/IconVerticalSolidList"/>
    <dgm:cxn modelId="{FEB0A0E0-DF8E-47C0-A769-D5365F3A9379}" type="presParOf" srcId="{103364F7-27CE-4B6C-B7C4-6519974FBDC2}" destId="{D8288B57-2825-48C1-957F-747C6A5F61E8}" srcOrd="1" destOrd="0" presId="urn:microsoft.com/office/officeart/2018/2/layout/IconVerticalSolidList"/>
    <dgm:cxn modelId="{25BC3ECE-F901-4A05-AEAB-DAE6FE075929}" type="presParOf" srcId="{103364F7-27CE-4B6C-B7C4-6519974FBDC2}" destId="{00448F6C-4E47-4D2F-A37E-46F9CA126F6F}" srcOrd="2" destOrd="0" presId="urn:microsoft.com/office/officeart/2018/2/layout/IconVerticalSolidList"/>
    <dgm:cxn modelId="{1C8C6737-7F79-431B-A3F6-BA9BAD36B036}" type="presParOf" srcId="{103364F7-27CE-4B6C-B7C4-6519974FBDC2}" destId="{EF306810-C6DA-4FFD-A895-B2E3BBBCF4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7A4BA-26BD-479D-9C74-03A633E0F5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CF1F06-C5F0-4B77-B6BB-A500BCCD1F95}">
      <dgm:prSet/>
      <dgm:spPr/>
      <dgm:t>
        <a:bodyPr/>
        <a:lstStyle/>
        <a:p>
          <a:r>
            <a:rPr lang="tr-TR" b="0" i="0" baseline="0"/>
            <a:t>Asperger Sendromu’nun genetik bir temeli olduğu birçok araştırmalar tarafından desteklenmiştir (1).</a:t>
          </a:r>
          <a:endParaRPr lang="en-US"/>
        </a:p>
      </dgm:t>
    </dgm:pt>
    <dgm:pt modelId="{73B36275-BD9B-4383-BAC6-D36E4D7034AD}" type="parTrans" cxnId="{63EF87FD-D7EA-4546-A314-D6EF5598C604}">
      <dgm:prSet/>
      <dgm:spPr/>
      <dgm:t>
        <a:bodyPr/>
        <a:lstStyle/>
        <a:p>
          <a:endParaRPr lang="en-US"/>
        </a:p>
      </dgm:t>
    </dgm:pt>
    <dgm:pt modelId="{EE372101-0B89-4E26-862C-22433C9D27D8}" type="sibTrans" cxnId="{63EF87FD-D7EA-4546-A314-D6EF5598C604}">
      <dgm:prSet/>
      <dgm:spPr/>
      <dgm:t>
        <a:bodyPr/>
        <a:lstStyle/>
        <a:p>
          <a:endParaRPr lang="en-US"/>
        </a:p>
      </dgm:t>
    </dgm:pt>
    <dgm:pt modelId="{D57302D3-2D4F-4953-BEF5-36E795284B93}">
      <dgm:prSet/>
      <dgm:spPr/>
      <dgm:t>
        <a:bodyPr/>
        <a:lstStyle/>
        <a:p>
          <a:r>
            <a:rPr lang="tr-TR" b="0" i="0" baseline="0"/>
            <a:t>Tipik Aspergerli çocuğu olan ailelerde babaların % 14’ü, annelerin de % 4’ü AS tanısı almışlardır. Otistik çocukların aileleri incelendiğinde anne ve babaların % 2’si, kardeşlerin % 4’ü kesin AS tanısı almıştır (1).</a:t>
          </a:r>
          <a:endParaRPr lang="en-US"/>
        </a:p>
      </dgm:t>
    </dgm:pt>
    <dgm:pt modelId="{6D001B32-ACCF-425F-B3AD-6392696FA9A9}" type="parTrans" cxnId="{0B1AA142-6619-4D2F-9D04-BF8E7BE8F260}">
      <dgm:prSet/>
      <dgm:spPr/>
      <dgm:t>
        <a:bodyPr/>
        <a:lstStyle/>
        <a:p>
          <a:endParaRPr lang="en-US"/>
        </a:p>
      </dgm:t>
    </dgm:pt>
    <dgm:pt modelId="{BA939EE0-FBEC-4689-84DA-EC0DD51A28C8}" type="sibTrans" cxnId="{0B1AA142-6619-4D2F-9D04-BF8E7BE8F260}">
      <dgm:prSet/>
      <dgm:spPr/>
      <dgm:t>
        <a:bodyPr/>
        <a:lstStyle/>
        <a:p>
          <a:endParaRPr lang="en-US"/>
        </a:p>
      </dgm:t>
    </dgm:pt>
    <dgm:pt modelId="{9C84DC1E-F7A7-492E-930A-40A18C50D03D}" type="pres">
      <dgm:prSet presAssocID="{66D7A4BA-26BD-479D-9C74-03A633E0F534}" presName="linear" presStyleCnt="0">
        <dgm:presLayoutVars>
          <dgm:animLvl val="lvl"/>
          <dgm:resizeHandles val="exact"/>
        </dgm:presLayoutVars>
      </dgm:prSet>
      <dgm:spPr/>
    </dgm:pt>
    <dgm:pt modelId="{21801517-DE4E-407C-9D9D-7FFA389FA13F}" type="pres">
      <dgm:prSet presAssocID="{B5CF1F06-C5F0-4B77-B6BB-A500BCCD1F95}" presName="parentText" presStyleLbl="node1" presStyleIdx="0" presStyleCnt="2">
        <dgm:presLayoutVars>
          <dgm:chMax val="0"/>
          <dgm:bulletEnabled val="1"/>
        </dgm:presLayoutVars>
      </dgm:prSet>
      <dgm:spPr/>
    </dgm:pt>
    <dgm:pt modelId="{E34F2B80-F97D-4004-AED0-E185D0B13A7D}" type="pres">
      <dgm:prSet presAssocID="{EE372101-0B89-4E26-862C-22433C9D27D8}" presName="spacer" presStyleCnt="0"/>
      <dgm:spPr/>
    </dgm:pt>
    <dgm:pt modelId="{3A123D23-E5A0-4DE0-A721-A331FD2ED409}" type="pres">
      <dgm:prSet presAssocID="{D57302D3-2D4F-4953-BEF5-36E795284B93}" presName="parentText" presStyleLbl="node1" presStyleIdx="1" presStyleCnt="2">
        <dgm:presLayoutVars>
          <dgm:chMax val="0"/>
          <dgm:bulletEnabled val="1"/>
        </dgm:presLayoutVars>
      </dgm:prSet>
      <dgm:spPr/>
    </dgm:pt>
  </dgm:ptLst>
  <dgm:cxnLst>
    <dgm:cxn modelId="{701A9D35-5FE1-4719-88A9-FF2CB7765288}" type="presOf" srcId="{66D7A4BA-26BD-479D-9C74-03A633E0F534}" destId="{9C84DC1E-F7A7-492E-930A-40A18C50D03D}" srcOrd="0" destOrd="0" presId="urn:microsoft.com/office/officeart/2005/8/layout/vList2"/>
    <dgm:cxn modelId="{199FE861-6BB4-483B-B5B3-76400DC48E85}" type="presOf" srcId="{D57302D3-2D4F-4953-BEF5-36E795284B93}" destId="{3A123D23-E5A0-4DE0-A721-A331FD2ED409}" srcOrd="0" destOrd="0" presId="urn:microsoft.com/office/officeart/2005/8/layout/vList2"/>
    <dgm:cxn modelId="{0B1AA142-6619-4D2F-9D04-BF8E7BE8F260}" srcId="{66D7A4BA-26BD-479D-9C74-03A633E0F534}" destId="{D57302D3-2D4F-4953-BEF5-36E795284B93}" srcOrd="1" destOrd="0" parTransId="{6D001B32-ACCF-425F-B3AD-6392696FA9A9}" sibTransId="{BA939EE0-FBEC-4689-84DA-EC0DD51A28C8}"/>
    <dgm:cxn modelId="{F80230C9-0773-43DB-871A-657E60D0A577}" type="presOf" srcId="{B5CF1F06-C5F0-4B77-B6BB-A500BCCD1F95}" destId="{21801517-DE4E-407C-9D9D-7FFA389FA13F}" srcOrd="0" destOrd="0" presId="urn:microsoft.com/office/officeart/2005/8/layout/vList2"/>
    <dgm:cxn modelId="{63EF87FD-D7EA-4546-A314-D6EF5598C604}" srcId="{66D7A4BA-26BD-479D-9C74-03A633E0F534}" destId="{B5CF1F06-C5F0-4B77-B6BB-A500BCCD1F95}" srcOrd="0" destOrd="0" parTransId="{73B36275-BD9B-4383-BAC6-D36E4D7034AD}" sibTransId="{EE372101-0B89-4E26-862C-22433C9D27D8}"/>
    <dgm:cxn modelId="{982D346A-CB04-4D71-9469-2B895AE90CA7}" type="presParOf" srcId="{9C84DC1E-F7A7-492E-930A-40A18C50D03D}" destId="{21801517-DE4E-407C-9D9D-7FFA389FA13F}" srcOrd="0" destOrd="0" presId="urn:microsoft.com/office/officeart/2005/8/layout/vList2"/>
    <dgm:cxn modelId="{9693A895-46F7-4708-82B3-A7CDDB059FD9}" type="presParOf" srcId="{9C84DC1E-F7A7-492E-930A-40A18C50D03D}" destId="{E34F2B80-F97D-4004-AED0-E185D0B13A7D}" srcOrd="1" destOrd="0" presId="urn:microsoft.com/office/officeart/2005/8/layout/vList2"/>
    <dgm:cxn modelId="{82EFC8F7-15EE-4FC9-8AEB-140A612B8D77}" type="presParOf" srcId="{9C84DC1E-F7A7-492E-930A-40A18C50D03D}" destId="{3A123D23-E5A0-4DE0-A721-A331FD2ED4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E62E20-7D1F-4EA4-9D2F-272B5D716A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FD24F77-C7A8-4BFB-BC87-B7CA67305E6B}">
      <dgm:prSet/>
      <dgm:spPr/>
      <dgm:t>
        <a:bodyPr/>
        <a:lstStyle/>
        <a:p>
          <a:r>
            <a:rPr lang="tr-TR" b="0" i="0" baseline="0"/>
            <a:t>Okulda düzenli olması için takvim, kontrol listesi ve notlar gibi görsel sistemleri kullanın.</a:t>
          </a:r>
          <a:endParaRPr lang="en-US"/>
        </a:p>
      </dgm:t>
    </dgm:pt>
    <dgm:pt modelId="{BF17BA56-9B65-4DFB-B28C-8C4B15F1920B}" type="parTrans" cxnId="{6D8ED8F7-50B9-4064-B362-90D2FF3BD704}">
      <dgm:prSet/>
      <dgm:spPr/>
      <dgm:t>
        <a:bodyPr/>
        <a:lstStyle/>
        <a:p>
          <a:endParaRPr lang="en-US"/>
        </a:p>
      </dgm:t>
    </dgm:pt>
    <dgm:pt modelId="{70A2A2B5-6CFF-45A4-A331-9DB28C97A3D1}" type="sibTrans" cxnId="{6D8ED8F7-50B9-4064-B362-90D2FF3BD704}">
      <dgm:prSet/>
      <dgm:spPr/>
      <dgm:t>
        <a:bodyPr/>
        <a:lstStyle/>
        <a:p>
          <a:endParaRPr lang="en-US"/>
        </a:p>
      </dgm:t>
    </dgm:pt>
    <dgm:pt modelId="{67669213-B0F8-448B-AC06-0EECC77D984F}">
      <dgm:prSet/>
      <dgm:spPr/>
      <dgm:t>
        <a:bodyPr/>
        <a:lstStyle/>
        <a:p>
          <a:r>
            <a:rPr lang="tr-TR" b="0" i="0" baseline="0"/>
            <a:t>Çocuğu okul ortamına hazırlayın. Okul başlamadan önce, çoğunuzun günlük programının üzerinden geçin. Ayrıca çocuğunuzun yeni okul ortamına alışması okula ait için resimler de kullanabilirsiniz.</a:t>
          </a:r>
          <a:endParaRPr lang="en-US"/>
        </a:p>
      </dgm:t>
    </dgm:pt>
    <dgm:pt modelId="{022DC833-F7BE-4776-96DF-9253539A6E4D}" type="parTrans" cxnId="{0912EA17-BAE0-4214-A1BB-D2AF0A6A41CD}">
      <dgm:prSet/>
      <dgm:spPr/>
      <dgm:t>
        <a:bodyPr/>
        <a:lstStyle/>
        <a:p>
          <a:endParaRPr lang="en-US"/>
        </a:p>
      </dgm:t>
    </dgm:pt>
    <dgm:pt modelId="{701A75D4-38FB-4353-9521-03170287153A}" type="sibTrans" cxnId="{0912EA17-BAE0-4214-A1BB-D2AF0A6A41CD}">
      <dgm:prSet/>
      <dgm:spPr/>
      <dgm:t>
        <a:bodyPr/>
        <a:lstStyle/>
        <a:p>
          <a:endParaRPr lang="en-US"/>
        </a:p>
      </dgm:t>
    </dgm:pt>
    <dgm:pt modelId="{4BA9B2EB-1522-4D32-920A-6EC0C6BAA753}">
      <dgm:prSet/>
      <dgm:spPr/>
      <dgm:t>
        <a:bodyPr/>
        <a:lstStyle/>
        <a:p>
          <a:r>
            <a:rPr lang="tr-TR" b="0" i="0" baseline="0"/>
            <a:t>Zorbalık ve alay gibi davranışların farkında olun ve çocuğunuzu korumaya çalışın. Sınıftaki öğrencilerin Asperger sendromu hakkında bilgilendirilmesi için öğretmenler ve okul danışmanıyla konuşun</a:t>
          </a:r>
          <a:endParaRPr lang="en-US"/>
        </a:p>
      </dgm:t>
    </dgm:pt>
    <dgm:pt modelId="{E7909D75-42D7-4DC8-954D-EECB5DAC17AB}" type="parTrans" cxnId="{7B6598B5-137F-4CB7-AA3A-42418F2FCDE7}">
      <dgm:prSet/>
      <dgm:spPr/>
      <dgm:t>
        <a:bodyPr/>
        <a:lstStyle/>
        <a:p>
          <a:endParaRPr lang="en-US"/>
        </a:p>
      </dgm:t>
    </dgm:pt>
    <dgm:pt modelId="{48646566-B83C-4EFE-9AD8-3B6B24C68CF7}" type="sibTrans" cxnId="{7B6598B5-137F-4CB7-AA3A-42418F2FCDE7}">
      <dgm:prSet/>
      <dgm:spPr/>
      <dgm:t>
        <a:bodyPr/>
        <a:lstStyle/>
        <a:p>
          <a:endParaRPr lang="en-US"/>
        </a:p>
      </dgm:t>
    </dgm:pt>
    <dgm:pt modelId="{2C11A418-E3CE-4108-BAC5-F39AF2E59B14}" type="pres">
      <dgm:prSet presAssocID="{C6E62E20-7D1F-4EA4-9D2F-272B5D716A7E}" presName="linear" presStyleCnt="0">
        <dgm:presLayoutVars>
          <dgm:animLvl val="lvl"/>
          <dgm:resizeHandles val="exact"/>
        </dgm:presLayoutVars>
      </dgm:prSet>
      <dgm:spPr/>
    </dgm:pt>
    <dgm:pt modelId="{BD7D5FAB-8050-44D2-A185-6797E0CF7D87}" type="pres">
      <dgm:prSet presAssocID="{FFD24F77-C7A8-4BFB-BC87-B7CA67305E6B}" presName="parentText" presStyleLbl="node1" presStyleIdx="0" presStyleCnt="3">
        <dgm:presLayoutVars>
          <dgm:chMax val="0"/>
          <dgm:bulletEnabled val="1"/>
        </dgm:presLayoutVars>
      </dgm:prSet>
      <dgm:spPr/>
    </dgm:pt>
    <dgm:pt modelId="{FC69FCE0-47F0-46DF-941A-02AA15C3022F}" type="pres">
      <dgm:prSet presAssocID="{70A2A2B5-6CFF-45A4-A331-9DB28C97A3D1}" presName="spacer" presStyleCnt="0"/>
      <dgm:spPr/>
    </dgm:pt>
    <dgm:pt modelId="{DCB3DB5C-6468-4108-BD96-9A3AB4813AF9}" type="pres">
      <dgm:prSet presAssocID="{67669213-B0F8-448B-AC06-0EECC77D984F}" presName="parentText" presStyleLbl="node1" presStyleIdx="1" presStyleCnt="3">
        <dgm:presLayoutVars>
          <dgm:chMax val="0"/>
          <dgm:bulletEnabled val="1"/>
        </dgm:presLayoutVars>
      </dgm:prSet>
      <dgm:spPr/>
    </dgm:pt>
    <dgm:pt modelId="{A92E725A-86DC-40BB-8401-891684B1EBC4}" type="pres">
      <dgm:prSet presAssocID="{701A75D4-38FB-4353-9521-03170287153A}" presName="spacer" presStyleCnt="0"/>
      <dgm:spPr/>
    </dgm:pt>
    <dgm:pt modelId="{8C83730C-D250-4B69-9631-62C8F10796AC}" type="pres">
      <dgm:prSet presAssocID="{4BA9B2EB-1522-4D32-920A-6EC0C6BAA753}" presName="parentText" presStyleLbl="node1" presStyleIdx="2" presStyleCnt="3">
        <dgm:presLayoutVars>
          <dgm:chMax val="0"/>
          <dgm:bulletEnabled val="1"/>
        </dgm:presLayoutVars>
      </dgm:prSet>
      <dgm:spPr/>
    </dgm:pt>
  </dgm:ptLst>
  <dgm:cxnLst>
    <dgm:cxn modelId="{F098B211-DE38-4D50-A56C-5C37765E4CCC}" type="presOf" srcId="{4BA9B2EB-1522-4D32-920A-6EC0C6BAA753}" destId="{8C83730C-D250-4B69-9631-62C8F10796AC}" srcOrd="0" destOrd="0" presId="urn:microsoft.com/office/officeart/2005/8/layout/vList2"/>
    <dgm:cxn modelId="{0912EA17-BAE0-4214-A1BB-D2AF0A6A41CD}" srcId="{C6E62E20-7D1F-4EA4-9D2F-272B5D716A7E}" destId="{67669213-B0F8-448B-AC06-0EECC77D984F}" srcOrd="1" destOrd="0" parTransId="{022DC833-F7BE-4776-96DF-9253539A6E4D}" sibTransId="{701A75D4-38FB-4353-9521-03170287153A}"/>
    <dgm:cxn modelId="{890C3820-C29A-4376-B3B7-2B9B80516980}" type="presOf" srcId="{C6E62E20-7D1F-4EA4-9D2F-272B5D716A7E}" destId="{2C11A418-E3CE-4108-BAC5-F39AF2E59B14}" srcOrd="0" destOrd="0" presId="urn:microsoft.com/office/officeart/2005/8/layout/vList2"/>
    <dgm:cxn modelId="{EE898B43-954A-4707-9B95-070FBA31B42D}" type="presOf" srcId="{67669213-B0F8-448B-AC06-0EECC77D984F}" destId="{DCB3DB5C-6468-4108-BD96-9A3AB4813AF9}" srcOrd="0" destOrd="0" presId="urn:microsoft.com/office/officeart/2005/8/layout/vList2"/>
    <dgm:cxn modelId="{2FE372AE-4FD3-456A-B399-603E25F41963}" type="presOf" srcId="{FFD24F77-C7A8-4BFB-BC87-B7CA67305E6B}" destId="{BD7D5FAB-8050-44D2-A185-6797E0CF7D87}" srcOrd="0" destOrd="0" presId="urn:microsoft.com/office/officeart/2005/8/layout/vList2"/>
    <dgm:cxn modelId="{7B6598B5-137F-4CB7-AA3A-42418F2FCDE7}" srcId="{C6E62E20-7D1F-4EA4-9D2F-272B5D716A7E}" destId="{4BA9B2EB-1522-4D32-920A-6EC0C6BAA753}" srcOrd="2" destOrd="0" parTransId="{E7909D75-42D7-4DC8-954D-EECB5DAC17AB}" sibTransId="{48646566-B83C-4EFE-9AD8-3B6B24C68CF7}"/>
    <dgm:cxn modelId="{6D8ED8F7-50B9-4064-B362-90D2FF3BD704}" srcId="{C6E62E20-7D1F-4EA4-9D2F-272B5D716A7E}" destId="{FFD24F77-C7A8-4BFB-BC87-B7CA67305E6B}" srcOrd="0" destOrd="0" parTransId="{BF17BA56-9B65-4DFB-B28C-8C4B15F1920B}" sibTransId="{70A2A2B5-6CFF-45A4-A331-9DB28C97A3D1}"/>
    <dgm:cxn modelId="{58FB4055-F565-4E57-838E-2AEEE1BFB9DC}" type="presParOf" srcId="{2C11A418-E3CE-4108-BAC5-F39AF2E59B14}" destId="{BD7D5FAB-8050-44D2-A185-6797E0CF7D87}" srcOrd="0" destOrd="0" presId="urn:microsoft.com/office/officeart/2005/8/layout/vList2"/>
    <dgm:cxn modelId="{364C298F-2572-488A-9696-4CC2615B8B86}" type="presParOf" srcId="{2C11A418-E3CE-4108-BAC5-F39AF2E59B14}" destId="{FC69FCE0-47F0-46DF-941A-02AA15C3022F}" srcOrd="1" destOrd="0" presId="urn:microsoft.com/office/officeart/2005/8/layout/vList2"/>
    <dgm:cxn modelId="{9360635F-DA20-4639-AA94-72D023D7BFA9}" type="presParOf" srcId="{2C11A418-E3CE-4108-BAC5-F39AF2E59B14}" destId="{DCB3DB5C-6468-4108-BD96-9A3AB4813AF9}" srcOrd="2" destOrd="0" presId="urn:microsoft.com/office/officeart/2005/8/layout/vList2"/>
    <dgm:cxn modelId="{E0D574DE-51EE-4BC5-86A4-64CB17EA9C8E}" type="presParOf" srcId="{2C11A418-E3CE-4108-BAC5-F39AF2E59B14}" destId="{A92E725A-86DC-40BB-8401-891684B1EBC4}" srcOrd="3" destOrd="0" presId="urn:microsoft.com/office/officeart/2005/8/layout/vList2"/>
    <dgm:cxn modelId="{1B658A55-E17B-48E2-9A8A-AF902024B1C8}" type="presParOf" srcId="{2C11A418-E3CE-4108-BAC5-F39AF2E59B14}" destId="{8C83730C-D250-4B69-9631-62C8F10796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E1593-35AF-43DD-8740-A66EE43734D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296AA3-496C-492B-8FE2-485ACF3D5C1A}">
      <dgm:prSet/>
      <dgm:spPr/>
      <dgm:t>
        <a:bodyPr/>
        <a:lstStyle/>
        <a:p>
          <a:pPr>
            <a:lnSpc>
              <a:spcPct val="100000"/>
            </a:lnSpc>
            <a:defRPr cap="all"/>
          </a:pPr>
          <a:r>
            <a:rPr lang="tr-TR" b="0" i="0" baseline="0"/>
            <a:t>Oturtmasını isteyin. Bu öğrenciler aynı zamanda aralarda, yemek saatlerinde ve diğer zamanlarda çocuğunuzla arkadaşlık edebilirler.</a:t>
          </a:r>
          <a:endParaRPr lang="en-US"/>
        </a:p>
      </dgm:t>
    </dgm:pt>
    <dgm:pt modelId="{4E6BBF7A-DD09-428F-A82F-B06E49294074}" type="parTrans" cxnId="{8BD267F5-475F-4984-8CB5-18840BC799D6}">
      <dgm:prSet/>
      <dgm:spPr/>
      <dgm:t>
        <a:bodyPr/>
        <a:lstStyle/>
        <a:p>
          <a:endParaRPr lang="en-US"/>
        </a:p>
      </dgm:t>
    </dgm:pt>
    <dgm:pt modelId="{7B4407FA-F14B-44B4-A1D2-64D0D7F1A6A8}" type="sibTrans" cxnId="{8BD267F5-475F-4984-8CB5-18840BC799D6}">
      <dgm:prSet/>
      <dgm:spPr/>
      <dgm:t>
        <a:bodyPr/>
        <a:lstStyle/>
        <a:p>
          <a:endParaRPr lang="en-US"/>
        </a:p>
      </dgm:t>
    </dgm:pt>
    <dgm:pt modelId="{419F0C4D-1AFC-4AD8-B610-29A09CFBE976}">
      <dgm:prSet/>
      <dgm:spPr/>
      <dgm:t>
        <a:bodyPr/>
        <a:lstStyle/>
        <a:p>
          <a:pPr>
            <a:lnSpc>
              <a:spcPct val="100000"/>
            </a:lnSpc>
            <a:defRPr cap="all"/>
          </a:pPr>
          <a:r>
            <a:rPr lang="tr-TR" b="0" i="0" baseline="0"/>
            <a:t>Çocuğunuzun öğretmenini çocuğunuzu sanat, okuma, kelime dağarcığı gibi çocuğunuzun en iyi olduğu alanlardaki becerilerini gösterebileceği sınıf aktivitelerine dahil etmesi için teşvik edin.</a:t>
          </a:r>
          <a:endParaRPr lang="en-US"/>
        </a:p>
      </dgm:t>
    </dgm:pt>
    <dgm:pt modelId="{9EFC1521-537F-49B4-B055-7CDAE50DCFD9}" type="parTrans" cxnId="{3EA41A6A-D730-43AD-A5E2-EBA31D106136}">
      <dgm:prSet/>
      <dgm:spPr/>
      <dgm:t>
        <a:bodyPr/>
        <a:lstStyle/>
        <a:p>
          <a:endParaRPr lang="en-US"/>
        </a:p>
      </dgm:t>
    </dgm:pt>
    <dgm:pt modelId="{E5FB7D8A-0A4C-49C8-8CB0-DCE9B4E3B7FD}" type="sibTrans" cxnId="{3EA41A6A-D730-43AD-A5E2-EBA31D106136}">
      <dgm:prSet/>
      <dgm:spPr/>
      <dgm:t>
        <a:bodyPr/>
        <a:lstStyle/>
        <a:p>
          <a:endParaRPr lang="en-US"/>
        </a:p>
      </dgm:t>
    </dgm:pt>
    <dgm:pt modelId="{E135BF08-DBDA-42C2-9DA0-88D9BF27A886}">
      <dgm:prSet/>
      <dgm:spPr/>
      <dgm:t>
        <a:bodyPr/>
        <a:lstStyle/>
        <a:p>
          <a:pPr>
            <a:lnSpc>
              <a:spcPct val="100000"/>
            </a:lnSpc>
            <a:defRPr cap="all"/>
          </a:pPr>
          <a:r>
            <a:rPr lang="tr-TR" b="0" i="0" baseline="0"/>
            <a:t>Her gün belli bir zamanda ve yerde ev ödevini yaptırarak bir rutin oluşturun. Bu çocuğunuzun zaman yönetimini öğrenmesini sağlayacaktır</a:t>
          </a:r>
          <a:endParaRPr lang="en-US"/>
        </a:p>
      </dgm:t>
    </dgm:pt>
    <dgm:pt modelId="{DDB905BC-68F6-4519-89FB-E4CE9B4C72FF}" type="parTrans" cxnId="{14913747-CF2F-4297-AEEA-5BA5DF007FB3}">
      <dgm:prSet/>
      <dgm:spPr/>
      <dgm:t>
        <a:bodyPr/>
        <a:lstStyle/>
        <a:p>
          <a:endParaRPr lang="en-US"/>
        </a:p>
      </dgm:t>
    </dgm:pt>
    <dgm:pt modelId="{0019D313-D298-47DC-BBD8-42E7A53BBA3C}" type="sibTrans" cxnId="{14913747-CF2F-4297-AEEA-5BA5DF007FB3}">
      <dgm:prSet/>
      <dgm:spPr/>
      <dgm:t>
        <a:bodyPr/>
        <a:lstStyle/>
        <a:p>
          <a:endParaRPr lang="en-US"/>
        </a:p>
      </dgm:t>
    </dgm:pt>
    <dgm:pt modelId="{0A996E78-8226-47DA-934E-FC429E8322BD}" type="pres">
      <dgm:prSet presAssocID="{3D3E1593-35AF-43DD-8740-A66EE43734D4}" presName="root" presStyleCnt="0">
        <dgm:presLayoutVars>
          <dgm:dir/>
          <dgm:resizeHandles val="exact"/>
        </dgm:presLayoutVars>
      </dgm:prSet>
      <dgm:spPr/>
    </dgm:pt>
    <dgm:pt modelId="{6432AB3A-11F2-40E9-B034-E28327AC3D03}" type="pres">
      <dgm:prSet presAssocID="{0F296AA3-496C-492B-8FE2-485ACF3D5C1A}" presName="compNode" presStyleCnt="0"/>
      <dgm:spPr/>
    </dgm:pt>
    <dgm:pt modelId="{684AC750-778F-41E4-9F0A-A615E49C1D87}" type="pres">
      <dgm:prSet presAssocID="{0F296AA3-496C-492B-8FE2-485ACF3D5C1A}" presName="iconBgRect" presStyleLbl="bgShp" presStyleIdx="0" presStyleCnt="3"/>
      <dgm:spPr>
        <a:prstGeom prst="round2DiagRect">
          <a:avLst>
            <a:gd name="adj1" fmla="val 29727"/>
            <a:gd name="adj2" fmla="val 0"/>
          </a:avLst>
        </a:prstGeom>
      </dgm:spPr>
    </dgm:pt>
    <dgm:pt modelId="{FC7721CF-E640-423B-AF8F-21400FA40271}" type="pres">
      <dgm:prSet presAssocID="{0F296AA3-496C-492B-8FE2-485ACF3D5C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Eating"/>
        </a:ext>
      </dgm:extLst>
    </dgm:pt>
    <dgm:pt modelId="{4ADFB501-DA0D-4AFB-A92C-8551032594A7}" type="pres">
      <dgm:prSet presAssocID="{0F296AA3-496C-492B-8FE2-485ACF3D5C1A}" presName="spaceRect" presStyleCnt="0"/>
      <dgm:spPr/>
    </dgm:pt>
    <dgm:pt modelId="{29ECA926-8D92-409E-948E-A0E5523FEF91}" type="pres">
      <dgm:prSet presAssocID="{0F296AA3-496C-492B-8FE2-485ACF3D5C1A}" presName="textRect" presStyleLbl="revTx" presStyleIdx="0" presStyleCnt="3">
        <dgm:presLayoutVars>
          <dgm:chMax val="1"/>
          <dgm:chPref val="1"/>
        </dgm:presLayoutVars>
      </dgm:prSet>
      <dgm:spPr/>
    </dgm:pt>
    <dgm:pt modelId="{88EE16D4-45F7-464F-A28D-966EEA438361}" type="pres">
      <dgm:prSet presAssocID="{7B4407FA-F14B-44B4-A1D2-64D0D7F1A6A8}" presName="sibTrans" presStyleCnt="0"/>
      <dgm:spPr/>
    </dgm:pt>
    <dgm:pt modelId="{3FFE343A-B901-446C-9E5A-818DB3926636}" type="pres">
      <dgm:prSet presAssocID="{419F0C4D-1AFC-4AD8-B610-29A09CFBE976}" presName="compNode" presStyleCnt="0"/>
      <dgm:spPr/>
    </dgm:pt>
    <dgm:pt modelId="{E5FA9216-6BE9-473B-B262-CCA7E405BC12}" type="pres">
      <dgm:prSet presAssocID="{419F0C4D-1AFC-4AD8-B610-29A09CFBE976}" presName="iconBgRect" presStyleLbl="bgShp" presStyleIdx="1" presStyleCnt="3"/>
      <dgm:spPr>
        <a:prstGeom prst="round2DiagRect">
          <a:avLst>
            <a:gd name="adj1" fmla="val 29727"/>
            <a:gd name="adj2" fmla="val 0"/>
          </a:avLst>
        </a:prstGeom>
      </dgm:spPr>
    </dgm:pt>
    <dgm:pt modelId="{B731079B-301D-4F3B-8555-5CB64604C785}" type="pres">
      <dgm:prSet presAssocID="{419F0C4D-1AFC-4AD8-B610-29A09CFBE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5BF7E0D2-0864-4A45-A017-B7F30F6DAC27}" type="pres">
      <dgm:prSet presAssocID="{419F0C4D-1AFC-4AD8-B610-29A09CFBE976}" presName="spaceRect" presStyleCnt="0"/>
      <dgm:spPr/>
    </dgm:pt>
    <dgm:pt modelId="{DDE7D611-BB72-4050-8133-3603E694E662}" type="pres">
      <dgm:prSet presAssocID="{419F0C4D-1AFC-4AD8-B610-29A09CFBE976}" presName="textRect" presStyleLbl="revTx" presStyleIdx="1" presStyleCnt="3">
        <dgm:presLayoutVars>
          <dgm:chMax val="1"/>
          <dgm:chPref val="1"/>
        </dgm:presLayoutVars>
      </dgm:prSet>
      <dgm:spPr/>
    </dgm:pt>
    <dgm:pt modelId="{36219D00-C009-49CA-9B45-4BBDF041F671}" type="pres">
      <dgm:prSet presAssocID="{E5FB7D8A-0A4C-49C8-8CB0-DCE9B4E3B7FD}" presName="sibTrans" presStyleCnt="0"/>
      <dgm:spPr/>
    </dgm:pt>
    <dgm:pt modelId="{D983FDA2-BD9C-41C6-8E74-D4000C05F019}" type="pres">
      <dgm:prSet presAssocID="{E135BF08-DBDA-42C2-9DA0-88D9BF27A886}" presName="compNode" presStyleCnt="0"/>
      <dgm:spPr/>
    </dgm:pt>
    <dgm:pt modelId="{DA5A7614-D33D-4EB6-8928-4E305F50DB2E}" type="pres">
      <dgm:prSet presAssocID="{E135BF08-DBDA-42C2-9DA0-88D9BF27A886}" presName="iconBgRect" presStyleLbl="bgShp" presStyleIdx="2" presStyleCnt="3"/>
      <dgm:spPr>
        <a:prstGeom prst="round2DiagRect">
          <a:avLst>
            <a:gd name="adj1" fmla="val 29727"/>
            <a:gd name="adj2" fmla="val 0"/>
          </a:avLst>
        </a:prstGeom>
      </dgm:spPr>
    </dgm:pt>
    <dgm:pt modelId="{B9ED35F4-2B0E-4061-87BE-0D3BAF2C83DF}" type="pres">
      <dgm:prSet presAssocID="{E135BF08-DBDA-42C2-9DA0-88D9BF27A8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729A03AD-13FE-437A-B887-8785E94E4B83}" type="pres">
      <dgm:prSet presAssocID="{E135BF08-DBDA-42C2-9DA0-88D9BF27A886}" presName="spaceRect" presStyleCnt="0"/>
      <dgm:spPr/>
    </dgm:pt>
    <dgm:pt modelId="{936BC7A3-50AC-4B98-971C-12B0179FC929}" type="pres">
      <dgm:prSet presAssocID="{E135BF08-DBDA-42C2-9DA0-88D9BF27A886}" presName="textRect" presStyleLbl="revTx" presStyleIdx="2" presStyleCnt="3">
        <dgm:presLayoutVars>
          <dgm:chMax val="1"/>
          <dgm:chPref val="1"/>
        </dgm:presLayoutVars>
      </dgm:prSet>
      <dgm:spPr/>
    </dgm:pt>
  </dgm:ptLst>
  <dgm:cxnLst>
    <dgm:cxn modelId="{3FB16F14-D6E3-4BB6-ADF0-F9D8CA8BE51A}" type="presOf" srcId="{E135BF08-DBDA-42C2-9DA0-88D9BF27A886}" destId="{936BC7A3-50AC-4B98-971C-12B0179FC929}" srcOrd="0" destOrd="0" presId="urn:microsoft.com/office/officeart/2018/5/layout/IconLeafLabelList"/>
    <dgm:cxn modelId="{691FCC1E-3DA9-449F-BEE5-2812D6CBE01B}" type="presOf" srcId="{0F296AA3-496C-492B-8FE2-485ACF3D5C1A}" destId="{29ECA926-8D92-409E-948E-A0E5523FEF91}" srcOrd="0" destOrd="0" presId="urn:microsoft.com/office/officeart/2018/5/layout/IconLeafLabelList"/>
    <dgm:cxn modelId="{E05D1A32-7F03-45AF-8F84-17919A4D3E51}" type="presOf" srcId="{419F0C4D-1AFC-4AD8-B610-29A09CFBE976}" destId="{DDE7D611-BB72-4050-8133-3603E694E662}" srcOrd="0" destOrd="0" presId="urn:microsoft.com/office/officeart/2018/5/layout/IconLeafLabelList"/>
    <dgm:cxn modelId="{14913747-CF2F-4297-AEEA-5BA5DF007FB3}" srcId="{3D3E1593-35AF-43DD-8740-A66EE43734D4}" destId="{E135BF08-DBDA-42C2-9DA0-88D9BF27A886}" srcOrd="2" destOrd="0" parTransId="{DDB905BC-68F6-4519-89FB-E4CE9B4C72FF}" sibTransId="{0019D313-D298-47DC-BBD8-42E7A53BBA3C}"/>
    <dgm:cxn modelId="{3EA41A6A-D730-43AD-A5E2-EBA31D106136}" srcId="{3D3E1593-35AF-43DD-8740-A66EE43734D4}" destId="{419F0C4D-1AFC-4AD8-B610-29A09CFBE976}" srcOrd="1" destOrd="0" parTransId="{9EFC1521-537F-49B4-B055-7CDAE50DCFD9}" sibTransId="{E5FB7D8A-0A4C-49C8-8CB0-DCE9B4E3B7FD}"/>
    <dgm:cxn modelId="{FE9EACC7-6B75-43BB-BADA-5DCB18412172}" type="presOf" srcId="{3D3E1593-35AF-43DD-8740-A66EE43734D4}" destId="{0A996E78-8226-47DA-934E-FC429E8322BD}" srcOrd="0" destOrd="0" presId="urn:microsoft.com/office/officeart/2018/5/layout/IconLeafLabelList"/>
    <dgm:cxn modelId="{8BD267F5-475F-4984-8CB5-18840BC799D6}" srcId="{3D3E1593-35AF-43DD-8740-A66EE43734D4}" destId="{0F296AA3-496C-492B-8FE2-485ACF3D5C1A}" srcOrd="0" destOrd="0" parTransId="{4E6BBF7A-DD09-428F-A82F-B06E49294074}" sibTransId="{7B4407FA-F14B-44B4-A1D2-64D0D7F1A6A8}"/>
    <dgm:cxn modelId="{E974FA04-FC29-4726-9DA4-DCBE05D46DB5}" type="presParOf" srcId="{0A996E78-8226-47DA-934E-FC429E8322BD}" destId="{6432AB3A-11F2-40E9-B034-E28327AC3D03}" srcOrd="0" destOrd="0" presId="urn:microsoft.com/office/officeart/2018/5/layout/IconLeafLabelList"/>
    <dgm:cxn modelId="{418214D5-107F-4E37-A4E4-886C14E68DBB}" type="presParOf" srcId="{6432AB3A-11F2-40E9-B034-E28327AC3D03}" destId="{684AC750-778F-41E4-9F0A-A615E49C1D87}" srcOrd="0" destOrd="0" presId="urn:microsoft.com/office/officeart/2018/5/layout/IconLeafLabelList"/>
    <dgm:cxn modelId="{D501C48A-A0A6-4123-B061-78B7AA03C3A0}" type="presParOf" srcId="{6432AB3A-11F2-40E9-B034-E28327AC3D03}" destId="{FC7721CF-E640-423B-AF8F-21400FA40271}" srcOrd="1" destOrd="0" presId="urn:microsoft.com/office/officeart/2018/5/layout/IconLeafLabelList"/>
    <dgm:cxn modelId="{BF103513-1991-4EEA-AC3E-5989C2259B61}" type="presParOf" srcId="{6432AB3A-11F2-40E9-B034-E28327AC3D03}" destId="{4ADFB501-DA0D-4AFB-A92C-8551032594A7}" srcOrd="2" destOrd="0" presId="urn:microsoft.com/office/officeart/2018/5/layout/IconLeafLabelList"/>
    <dgm:cxn modelId="{79E21721-3C25-4B46-80F2-41D69E370D46}" type="presParOf" srcId="{6432AB3A-11F2-40E9-B034-E28327AC3D03}" destId="{29ECA926-8D92-409E-948E-A0E5523FEF91}" srcOrd="3" destOrd="0" presId="urn:microsoft.com/office/officeart/2018/5/layout/IconLeafLabelList"/>
    <dgm:cxn modelId="{3EB1000E-DC9C-4DFF-A24F-22A6FF26DECD}" type="presParOf" srcId="{0A996E78-8226-47DA-934E-FC429E8322BD}" destId="{88EE16D4-45F7-464F-A28D-966EEA438361}" srcOrd="1" destOrd="0" presId="urn:microsoft.com/office/officeart/2018/5/layout/IconLeafLabelList"/>
    <dgm:cxn modelId="{58855B4C-93ED-46EF-8C08-A34B3545DD36}" type="presParOf" srcId="{0A996E78-8226-47DA-934E-FC429E8322BD}" destId="{3FFE343A-B901-446C-9E5A-818DB3926636}" srcOrd="2" destOrd="0" presId="urn:microsoft.com/office/officeart/2018/5/layout/IconLeafLabelList"/>
    <dgm:cxn modelId="{BE414F4A-3009-4501-8B5B-A84E3F5B1D63}" type="presParOf" srcId="{3FFE343A-B901-446C-9E5A-818DB3926636}" destId="{E5FA9216-6BE9-473B-B262-CCA7E405BC12}" srcOrd="0" destOrd="0" presId="urn:microsoft.com/office/officeart/2018/5/layout/IconLeafLabelList"/>
    <dgm:cxn modelId="{5D25BA2F-86A4-4E46-935B-1399A2E87A3C}" type="presParOf" srcId="{3FFE343A-B901-446C-9E5A-818DB3926636}" destId="{B731079B-301D-4F3B-8555-5CB64604C785}" srcOrd="1" destOrd="0" presId="urn:microsoft.com/office/officeart/2018/5/layout/IconLeafLabelList"/>
    <dgm:cxn modelId="{F6AA85CB-118C-4167-A54C-CBA0F6C5F658}" type="presParOf" srcId="{3FFE343A-B901-446C-9E5A-818DB3926636}" destId="{5BF7E0D2-0864-4A45-A017-B7F30F6DAC27}" srcOrd="2" destOrd="0" presId="urn:microsoft.com/office/officeart/2018/5/layout/IconLeafLabelList"/>
    <dgm:cxn modelId="{F86D3C8B-E974-4964-9AB6-46C76E2099D9}" type="presParOf" srcId="{3FFE343A-B901-446C-9E5A-818DB3926636}" destId="{DDE7D611-BB72-4050-8133-3603E694E662}" srcOrd="3" destOrd="0" presId="urn:microsoft.com/office/officeart/2018/5/layout/IconLeafLabelList"/>
    <dgm:cxn modelId="{DB1DB558-CA48-4C1B-B9CF-A5F71DFC01BF}" type="presParOf" srcId="{0A996E78-8226-47DA-934E-FC429E8322BD}" destId="{36219D00-C009-49CA-9B45-4BBDF041F671}" srcOrd="3" destOrd="0" presId="urn:microsoft.com/office/officeart/2018/5/layout/IconLeafLabelList"/>
    <dgm:cxn modelId="{1B3365E1-E7C8-4937-BB90-C8530DA221C7}" type="presParOf" srcId="{0A996E78-8226-47DA-934E-FC429E8322BD}" destId="{D983FDA2-BD9C-41C6-8E74-D4000C05F019}" srcOrd="4" destOrd="0" presId="urn:microsoft.com/office/officeart/2018/5/layout/IconLeafLabelList"/>
    <dgm:cxn modelId="{39E6CA48-A5BE-4B4F-AFE4-D52C7697E6D1}" type="presParOf" srcId="{D983FDA2-BD9C-41C6-8E74-D4000C05F019}" destId="{DA5A7614-D33D-4EB6-8928-4E305F50DB2E}" srcOrd="0" destOrd="0" presId="urn:microsoft.com/office/officeart/2018/5/layout/IconLeafLabelList"/>
    <dgm:cxn modelId="{F03CF504-0E69-4E0E-BD3E-A0CF43BBD1CF}" type="presParOf" srcId="{D983FDA2-BD9C-41C6-8E74-D4000C05F019}" destId="{B9ED35F4-2B0E-4061-87BE-0D3BAF2C83DF}" srcOrd="1" destOrd="0" presId="urn:microsoft.com/office/officeart/2018/5/layout/IconLeafLabelList"/>
    <dgm:cxn modelId="{4D144A05-C51A-47FD-AF81-9349F946A5CB}" type="presParOf" srcId="{D983FDA2-BD9C-41C6-8E74-D4000C05F019}" destId="{729A03AD-13FE-437A-B887-8785E94E4B83}" srcOrd="2" destOrd="0" presId="urn:microsoft.com/office/officeart/2018/5/layout/IconLeafLabelList"/>
    <dgm:cxn modelId="{ADDC3C23-36EE-4E2C-8B86-E792CCF35883}" type="presParOf" srcId="{D983FDA2-BD9C-41C6-8E74-D4000C05F019}" destId="{936BC7A3-50AC-4B98-971C-12B0179FC92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4FCB9-C572-444F-A690-D9A6949F71B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A357A54-2DBF-4B78-AD6B-B0D0B376C8BF}">
      <dgm:prSet/>
      <dgm:spPr/>
      <dgm:t>
        <a:bodyPr/>
        <a:lstStyle/>
        <a:p>
          <a:r>
            <a:rPr lang="tr-TR" b="0" i="0" baseline="0"/>
            <a:t>Çocuğunuzu motive etmek için ödüller koyun. Başarı gösterdiğinde televizyon seyretmesi, video oyunu oynamasına izin vermek veya istediği özel ilgi alanıyla alakalı bir hediye için puan vermek (belli bir puana ulaştığında hediye alınır) gibi ödül yöntemleri kullanabilirsiniz.</a:t>
          </a:r>
          <a:endParaRPr lang="en-US"/>
        </a:p>
      </dgm:t>
    </dgm:pt>
    <dgm:pt modelId="{2E4343D8-28B2-46F1-80D5-2DE0A1CBE7BD}" type="parTrans" cxnId="{89E737DC-9C97-4882-9F1E-99E00A2D40D4}">
      <dgm:prSet/>
      <dgm:spPr/>
      <dgm:t>
        <a:bodyPr/>
        <a:lstStyle/>
        <a:p>
          <a:endParaRPr lang="en-US"/>
        </a:p>
      </dgm:t>
    </dgm:pt>
    <dgm:pt modelId="{DE689BF3-3A50-4595-8890-579C81A94340}" type="sibTrans" cxnId="{89E737DC-9C97-4882-9F1E-99E00A2D40D4}">
      <dgm:prSet/>
      <dgm:spPr/>
      <dgm:t>
        <a:bodyPr/>
        <a:lstStyle/>
        <a:p>
          <a:endParaRPr lang="en-US"/>
        </a:p>
      </dgm:t>
    </dgm:pt>
    <dgm:pt modelId="{CB7BDE06-034D-4372-B3D0-12E01CD25B2D}">
      <dgm:prSet/>
      <dgm:spPr/>
      <dgm:t>
        <a:bodyPr/>
        <a:lstStyle/>
        <a:p>
          <a:r>
            <a:rPr lang="tr-TR" b="0" i="0" baseline="0" dirty="0" err="1"/>
            <a:t>Asperger</a:t>
          </a:r>
          <a:r>
            <a:rPr lang="tr-TR" b="0" i="0" baseline="0" dirty="0"/>
            <a:t> sendromlu çocukların bazılarının el yazısı kötüdür. Ödevini bilgisayarda hazırlamak işleri kolaylaştırabilir. Ayrıca bilgisayar kullanmak çocuğunuzun motor becerilerini ve bilgiyi düzenleme becerisini geliştirmesine yardımcı olabilir. Uğraşı tedavisi de faydalı olabilir</a:t>
          </a:r>
          <a:endParaRPr lang="en-US" dirty="0"/>
        </a:p>
      </dgm:t>
    </dgm:pt>
    <dgm:pt modelId="{F41B26AD-284C-496F-9CE3-5CAE535D915B}" type="parTrans" cxnId="{FB32D120-D37E-4B79-BF1D-DA0B66E23C4A}">
      <dgm:prSet/>
      <dgm:spPr/>
      <dgm:t>
        <a:bodyPr/>
        <a:lstStyle/>
        <a:p>
          <a:endParaRPr lang="en-US"/>
        </a:p>
      </dgm:t>
    </dgm:pt>
    <dgm:pt modelId="{F63FA049-197F-407B-A499-1E28FD30E52E}" type="sibTrans" cxnId="{FB32D120-D37E-4B79-BF1D-DA0B66E23C4A}">
      <dgm:prSet/>
      <dgm:spPr/>
      <dgm:t>
        <a:bodyPr/>
        <a:lstStyle/>
        <a:p>
          <a:endParaRPr lang="en-US"/>
        </a:p>
      </dgm:t>
    </dgm:pt>
    <dgm:pt modelId="{09F8A7A8-13CB-4F5D-87BF-23F024405C28}" type="pres">
      <dgm:prSet presAssocID="{80F4FCB9-C572-444F-A690-D9A6949F71B2}" presName="linear" presStyleCnt="0">
        <dgm:presLayoutVars>
          <dgm:animLvl val="lvl"/>
          <dgm:resizeHandles val="exact"/>
        </dgm:presLayoutVars>
      </dgm:prSet>
      <dgm:spPr/>
    </dgm:pt>
    <dgm:pt modelId="{ADC2C94A-1BD8-4CC1-BF65-0672BA6D2F7F}" type="pres">
      <dgm:prSet presAssocID="{5A357A54-2DBF-4B78-AD6B-B0D0B376C8BF}" presName="parentText" presStyleLbl="node1" presStyleIdx="0" presStyleCnt="2">
        <dgm:presLayoutVars>
          <dgm:chMax val="0"/>
          <dgm:bulletEnabled val="1"/>
        </dgm:presLayoutVars>
      </dgm:prSet>
      <dgm:spPr/>
    </dgm:pt>
    <dgm:pt modelId="{BBF75BF2-7183-4E44-9E8B-3466461C684D}" type="pres">
      <dgm:prSet presAssocID="{DE689BF3-3A50-4595-8890-579C81A94340}" presName="spacer" presStyleCnt="0"/>
      <dgm:spPr/>
    </dgm:pt>
    <dgm:pt modelId="{AE541ED3-4BD2-4785-848C-0188314A7418}" type="pres">
      <dgm:prSet presAssocID="{CB7BDE06-034D-4372-B3D0-12E01CD25B2D}" presName="parentText" presStyleLbl="node1" presStyleIdx="1" presStyleCnt="2">
        <dgm:presLayoutVars>
          <dgm:chMax val="0"/>
          <dgm:bulletEnabled val="1"/>
        </dgm:presLayoutVars>
      </dgm:prSet>
      <dgm:spPr/>
    </dgm:pt>
  </dgm:ptLst>
  <dgm:cxnLst>
    <dgm:cxn modelId="{FB32D120-D37E-4B79-BF1D-DA0B66E23C4A}" srcId="{80F4FCB9-C572-444F-A690-D9A6949F71B2}" destId="{CB7BDE06-034D-4372-B3D0-12E01CD25B2D}" srcOrd="1" destOrd="0" parTransId="{F41B26AD-284C-496F-9CE3-5CAE535D915B}" sibTransId="{F63FA049-197F-407B-A499-1E28FD30E52E}"/>
    <dgm:cxn modelId="{158DC35F-EFB5-40FF-9546-9F480851D83E}" type="presOf" srcId="{CB7BDE06-034D-4372-B3D0-12E01CD25B2D}" destId="{AE541ED3-4BD2-4785-848C-0188314A7418}" srcOrd="0" destOrd="0" presId="urn:microsoft.com/office/officeart/2005/8/layout/vList2"/>
    <dgm:cxn modelId="{D3FF2353-FA2A-4C4F-8291-5CC408164BD0}" type="presOf" srcId="{5A357A54-2DBF-4B78-AD6B-B0D0B376C8BF}" destId="{ADC2C94A-1BD8-4CC1-BF65-0672BA6D2F7F}" srcOrd="0" destOrd="0" presId="urn:microsoft.com/office/officeart/2005/8/layout/vList2"/>
    <dgm:cxn modelId="{33B372C9-C5F8-4D98-91E8-B6C4EE57DF70}" type="presOf" srcId="{80F4FCB9-C572-444F-A690-D9A6949F71B2}" destId="{09F8A7A8-13CB-4F5D-87BF-23F024405C28}" srcOrd="0" destOrd="0" presId="urn:microsoft.com/office/officeart/2005/8/layout/vList2"/>
    <dgm:cxn modelId="{89E737DC-9C97-4882-9F1E-99E00A2D40D4}" srcId="{80F4FCB9-C572-444F-A690-D9A6949F71B2}" destId="{5A357A54-2DBF-4B78-AD6B-B0D0B376C8BF}" srcOrd="0" destOrd="0" parTransId="{2E4343D8-28B2-46F1-80D5-2DE0A1CBE7BD}" sibTransId="{DE689BF3-3A50-4595-8890-579C81A94340}"/>
    <dgm:cxn modelId="{75F180AC-0C76-40D5-BDEF-FE786A112F34}" type="presParOf" srcId="{09F8A7A8-13CB-4F5D-87BF-23F024405C28}" destId="{ADC2C94A-1BD8-4CC1-BF65-0672BA6D2F7F}" srcOrd="0" destOrd="0" presId="urn:microsoft.com/office/officeart/2005/8/layout/vList2"/>
    <dgm:cxn modelId="{8B0DE35F-823E-4816-87D4-35FD24439F52}" type="presParOf" srcId="{09F8A7A8-13CB-4F5D-87BF-23F024405C28}" destId="{BBF75BF2-7183-4E44-9E8B-3466461C684D}" srcOrd="1" destOrd="0" presId="urn:microsoft.com/office/officeart/2005/8/layout/vList2"/>
    <dgm:cxn modelId="{4195AA7C-1464-4493-A907-7CD63343EFB6}" type="presParOf" srcId="{09F8A7A8-13CB-4F5D-87BF-23F024405C28}" destId="{AE541ED3-4BD2-4785-848C-0188314A741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A3FC6-2A8C-49B8-8040-80FAC14FA0E0}">
      <dsp:nvSpPr>
        <dsp:cNvPr id="0" name=""/>
        <dsp:cNvSpPr/>
      </dsp:nvSpPr>
      <dsp:spPr>
        <a:xfrm>
          <a:off x="0" y="680"/>
          <a:ext cx="6305550"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20450-ACB9-4776-AE0A-B0B59C4ACA81}">
      <dsp:nvSpPr>
        <dsp:cNvPr id="0" name=""/>
        <dsp:cNvSpPr/>
      </dsp:nvSpPr>
      <dsp:spPr>
        <a:xfrm>
          <a:off x="481573" y="358875"/>
          <a:ext cx="875587" cy="875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444752A-FD12-4504-AB66-80545933C920}">
      <dsp:nvSpPr>
        <dsp:cNvPr id="0" name=""/>
        <dsp:cNvSpPr/>
      </dsp:nvSpPr>
      <dsp:spPr>
        <a:xfrm>
          <a:off x="1838734" y="680"/>
          <a:ext cx="4466815"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800100">
            <a:lnSpc>
              <a:spcPct val="90000"/>
            </a:lnSpc>
            <a:spcBef>
              <a:spcPct val="0"/>
            </a:spcBef>
            <a:spcAft>
              <a:spcPct val="35000"/>
            </a:spcAft>
            <a:buNone/>
          </a:pPr>
          <a:r>
            <a:rPr lang="tr-TR" sz="1800" b="0" i="0" kern="1200" baseline="0"/>
            <a:t>F. Başka özgül bir Yaygın Gelişimsel Bozukluk ya da Şizofreni için Tanı Ölçütleri karşılanmamaktadır.</a:t>
          </a:r>
          <a:endParaRPr lang="en-US" sz="1800" kern="1200"/>
        </a:p>
      </dsp:txBody>
      <dsp:txXfrm>
        <a:off x="1838734" y="680"/>
        <a:ext cx="4466815" cy="1591977"/>
      </dsp:txXfrm>
    </dsp:sp>
    <dsp:sp modelId="{BAE1D073-DF05-495C-9A56-71F2E9E31C5C}">
      <dsp:nvSpPr>
        <dsp:cNvPr id="0" name=""/>
        <dsp:cNvSpPr/>
      </dsp:nvSpPr>
      <dsp:spPr>
        <a:xfrm>
          <a:off x="0" y="1990652"/>
          <a:ext cx="6305550"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4AA43-94AC-476C-AA55-E7FD085E5741}">
      <dsp:nvSpPr>
        <dsp:cNvPr id="0" name=""/>
        <dsp:cNvSpPr/>
      </dsp:nvSpPr>
      <dsp:spPr>
        <a:xfrm>
          <a:off x="481573" y="2348847"/>
          <a:ext cx="875587" cy="875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E48B91A-91CF-4EBB-A329-EAC2056816D7}">
      <dsp:nvSpPr>
        <dsp:cNvPr id="0" name=""/>
        <dsp:cNvSpPr/>
      </dsp:nvSpPr>
      <dsp:spPr>
        <a:xfrm>
          <a:off x="1838734" y="1990652"/>
          <a:ext cx="4466815"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800100">
            <a:lnSpc>
              <a:spcPct val="90000"/>
            </a:lnSpc>
            <a:spcBef>
              <a:spcPct val="0"/>
            </a:spcBef>
            <a:spcAft>
              <a:spcPct val="35000"/>
            </a:spcAft>
            <a:buNone/>
          </a:pPr>
          <a:r>
            <a:rPr lang="tr-TR" sz="1800" b="0" i="0" kern="1200" baseline="0"/>
            <a:t>GÜÇLÜK ÇEKTİKLERİ ALANLAR NELERDİR?</a:t>
          </a:r>
          <a:endParaRPr lang="en-US" sz="1800" kern="1200"/>
        </a:p>
      </dsp:txBody>
      <dsp:txXfrm>
        <a:off x="1838734" y="1990652"/>
        <a:ext cx="4466815" cy="1591977"/>
      </dsp:txXfrm>
    </dsp:sp>
    <dsp:sp modelId="{05C2BFC8-4007-45BF-9FDB-8B614439AE8C}">
      <dsp:nvSpPr>
        <dsp:cNvPr id="0" name=""/>
        <dsp:cNvSpPr/>
      </dsp:nvSpPr>
      <dsp:spPr>
        <a:xfrm>
          <a:off x="0" y="3980624"/>
          <a:ext cx="6305550"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88B57-2825-48C1-957F-747C6A5F61E8}">
      <dsp:nvSpPr>
        <dsp:cNvPr id="0" name=""/>
        <dsp:cNvSpPr/>
      </dsp:nvSpPr>
      <dsp:spPr>
        <a:xfrm>
          <a:off x="481573" y="4338819"/>
          <a:ext cx="875587" cy="875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F306810-C6DA-4FFD-A895-B2E3BBBCF447}">
      <dsp:nvSpPr>
        <dsp:cNvPr id="0" name=""/>
        <dsp:cNvSpPr/>
      </dsp:nvSpPr>
      <dsp:spPr>
        <a:xfrm>
          <a:off x="1838734" y="3980624"/>
          <a:ext cx="4466815"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800100">
            <a:lnSpc>
              <a:spcPct val="90000"/>
            </a:lnSpc>
            <a:spcBef>
              <a:spcPct val="0"/>
            </a:spcBef>
            <a:spcAft>
              <a:spcPct val="35000"/>
            </a:spcAft>
            <a:buNone/>
          </a:pPr>
          <a:r>
            <a:rPr lang="tr-TR" sz="1800" b="0" i="0" kern="1200" baseline="0"/>
            <a:t>Asperger Sendromu’ndan bahsedebilmek için aşağıdaki ilk üç (3) alanda problem olması gerekmektedir. Bazı durumlarda bu 3 alana ek olarak motor koordinasyonda da zorluklar gözlenebilir (3).</a:t>
          </a:r>
          <a:endParaRPr lang="en-US" sz="1800" kern="1200"/>
        </a:p>
      </dsp:txBody>
      <dsp:txXfrm>
        <a:off x="1838734" y="3980624"/>
        <a:ext cx="4466815" cy="1591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01517-DE4E-407C-9D9D-7FFA389FA13F}">
      <dsp:nvSpPr>
        <dsp:cNvPr id="0" name=""/>
        <dsp:cNvSpPr/>
      </dsp:nvSpPr>
      <dsp:spPr>
        <a:xfrm>
          <a:off x="0" y="86996"/>
          <a:ext cx="6254749" cy="2579996"/>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0" i="0" kern="1200" baseline="0"/>
            <a:t>Asperger Sendromu’nun genetik bir temeli olduğu birçok araştırmalar tarafından desteklenmiştir (1).</a:t>
          </a:r>
          <a:endParaRPr lang="en-US" sz="2600" kern="1200"/>
        </a:p>
      </dsp:txBody>
      <dsp:txXfrm>
        <a:off x="125945" y="212941"/>
        <a:ext cx="6002859" cy="2328106"/>
      </dsp:txXfrm>
    </dsp:sp>
    <dsp:sp modelId="{3A123D23-E5A0-4DE0-A721-A331FD2ED409}">
      <dsp:nvSpPr>
        <dsp:cNvPr id="0" name=""/>
        <dsp:cNvSpPr/>
      </dsp:nvSpPr>
      <dsp:spPr>
        <a:xfrm>
          <a:off x="0" y="2741872"/>
          <a:ext cx="6254749" cy="2579996"/>
        </a:xfrm>
        <a:prstGeom prst="roundRect">
          <a:avLst/>
        </a:prstGeom>
        <a:solidFill>
          <a:schemeClr val="accent2">
            <a:hueOff val="-7598094"/>
            <a:satOff val="16827"/>
            <a:lumOff val="231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0" i="0" kern="1200" baseline="0"/>
            <a:t>Tipik Aspergerli çocuğu olan ailelerde babaların % 14’ü, annelerin de % 4’ü AS tanısı almışlardır. Otistik çocukların aileleri incelendiğinde anne ve babaların % 2’si, kardeşlerin % 4’ü kesin AS tanısı almıştır (1).</a:t>
          </a:r>
          <a:endParaRPr lang="en-US" sz="2600" kern="1200"/>
        </a:p>
      </dsp:txBody>
      <dsp:txXfrm>
        <a:off x="125945" y="2867817"/>
        <a:ext cx="6002859" cy="2328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5FAB-8050-44D2-A185-6797E0CF7D87}">
      <dsp:nvSpPr>
        <dsp:cNvPr id="0" name=""/>
        <dsp:cNvSpPr/>
      </dsp:nvSpPr>
      <dsp:spPr>
        <a:xfrm>
          <a:off x="0" y="31771"/>
          <a:ext cx="10178321" cy="113636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i="0" kern="1200" baseline="0"/>
            <a:t>Okulda düzenli olması için takvim, kontrol listesi ve notlar gibi görsel sistemleri kullanın.</a:t>
          </a:r>
          <a:endParaRPr lang="en-US" sz="2100" kern="1200"/>
        </a:p>
      </dsp:txBody>
      <dsp:txXfrm>
        <a:off x="55473" y="87244"/>
        <a:ext cx="10067375" cy="1025416"/>
      </dsp:txXfrm>
    </dsp:sp>
    <dsp:sp modelId="{DCB3DB5C-6468-4108-BD96-9A3AB4813AF9}">
      <dsp:nvSpPr>
        <dsp:cNvPr id="0" name=""/>
        <dsp:cNvSpPr/>
      </dsp:nvSpPr>
      <dsp:spPr>
        <a:xfrm>
          <a:off x="0" y="1228614"/>
          <a:ext cx="10178321" cy="113636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i="0" kern="1200" baseline="0"/>
            <a:t>Çocuğu okul ortamına hazırlayın. Okul başlamadan önce, çoğunuzun günlük programının üzerinden geçin. Ayrıca çocuğunuzun yeni okul ortamına alışması okula ait için resimler de kullanabilirsiniz.</a:t>
          </a:r>
          <a:endParaRPr lang="en-US" sz="2100" kern="1200"/>
        </a:p>
      </dsp:txBody>
      <dsp:txXfrm>
        <a:off x="55473" y="1284087"/>
        <a:ext cx="10067375" cy="1025416"/>
      </dsp:txXfrm>
    </dsp:sp>
    <dsp:sp modelId="{8C83730C-D250-4B69-9631-62C8F10796AC}">
      <dsp:nvSpPr>
        <dsp:cNvPr id="0" name=""/>
        <dsp:cNvSpPr/>
      </dsp:nvSpPr>
      <dsp:spPr>
        <a:xfrm>
          <a:off x="0" y="2425456"/>
          <a:ext cx="10178321" cy="113636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i="0" kern="1200" baseline="0"/>
            <a:t>Zorbalık ve alay gibi davranışların farkında olun ve çocuğunuzu korumaya çalışın. Sınıftaki öğrencilerin Asperger sendromu hakkında bilgilendirilmesi için öğretmenler ve okul danışmanıyla konuşun</a:t>
          </a:r>
          <a:endParaRPr lang="en-US" sz="2100" kern="1200"/>
        </a:p>
      </dsp:txBody>
      <dsp:txXfrm>
        <a:off x="55473" y="2480929"/>
        <a:ext cx="10067375" cy="1025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AC750-778F-41E4-9F0A-A615E49C1D87}">
      <dsp:nvSpPr>
        <dsp:cNvPr id="0" name=""/>
        <dsp:cNvSpPr/>
      </dsp:nvSpPr>
      <dsp:spPr>
        <a:xfrm>
          <a:off x="380124" y="1106120"/>
          <a:ext cx="1132312" cy="1132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721CF-E640-423B-AF8F-21400FA40271}">
      <dsp:nvSpPr>
        <dsp:cNvPr id="0" name=""/>
        <dsp:cNvSpPr/>
      </dsp:nvSpPr>
      <dsp:spPr>
        <a:xfrm>
          <a:off x="621437" y="1347433"/>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ECA926-8D92-409E-948E-A0E5523FEF91}">
      <dsp:nvSpPr>
        <dsp:cNvPr id="0" name=""/>
        <dsp:cNvSpPr/>
      </dsp:nvSpPr>
      <dsp:spPr>
        <a:xfrm>
          <a:off x="18156" y="2591120"/>
          <a:ext cx="1856250" cy="17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tr-TR" sz="1100" b="0" i="0" kern="1200" baseline="0"/>
            <a:t>Oturtmasını isteyin. Bu öğrenciler aynı zamanda aralarda, yemek saatlerinde ve diğer zamanlarda çocuğunuzla arkadaşlık edebilirler.</a:t>
          </a:r>
          <a:endParaRPr lang="en-US" sz="1100" kern="1200"/>
        </a:p>
      </dsp:txBody>
      <dsp:txXfrm>
        <a:off x="18156" y="2591120"/>
        <a:ext cx="1856250" cy="1711623"/>
      </dsp:txXfrm>
    </dsp:sp>
    <dsp:sp modelId="{E5FA9216-6BE9-473B-B262-CCA7E405BC12}">
      <dsp:nvSpPr>
        <dsp:cNvPr id="0" name=""/>
        <dsp:cNvSpPr/>
      </dsp:nvSpPr>
      <dsp:spPr>
        <a:xfrm>
          <a:off x="2561218" y="1106120"/>
          <a:ext cx="1132312" cy="1132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1079B-301D-4F3B-8555-5CB64604C785}">
      <dsp:nvSpPr>
        <dsp:cNvPr id="0" name=""/>
        <dsp:cNvSpPr/>
      </dsp:nvSpPr>
      <dsp:spPr>
        <a:xfrm>
          <a:off x="2802531" y="1347433"/>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DE7D611-BB72-4050-8133-3603E694E662}">
      <dsp:nvSpPr>
        <dsp:cNvPr id="0" name=""/>
        <dsp:cNvSpPr/>
      </dsp:nvSpPr>
      <dsp:spPr>
        <a:xfrm>
          <a:off x="2199249" y="2591120"/>
          <a:ext cx="1856250" cy="17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tr-TR" sz="1100" b="0" i="0" kern="1200" baseline="0"/>
            <a:t>Çocuğunuzun öğretmenini çocuğunuzu sanat, okuma, kelime dağarcığı gibi çocuğunuzun en iyi olduğu alanlardaki becerilerini gösterebileceği sınıf aktivitelerine dahil etmesi için teşvik edin.</a:t>
          </a:r>
          <a:endParaRPr lang="en-US" sz="1100" kern="1200"/>
        </a:p>
      </dsp:txBody>
      <dsp:txXfrm>
        <a:off x="2199249" y="2591120"/>
        <a:ext cx="1856250" cy="1711623"/>
      </dsp:txXfrm>
    </dsp:sp>
    <dsp:sp modelId="{DA5A7614-D33D-4EB6-8928-4E305F50DB2E}">
      <dsp:nvSpPr>
        <dsp:cNvPr id="0" name=""/>
        <dsp:cNvSpPr/>
      </dsp:nvSpPr>
      <dsp:spPr>
        <a:xfrm>
          <a:off x="4742312" y="1106120"/>
          <a:ext cx="1132312" cy="1132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D35F4-2B0E-4061-87BE-0D3BAF2C83DF}">
      <dsp:nvSpPr>
        <dsp:cNvPr id="0" name=""/>
        <dsp:cNvSpPr/>
      </dsp:nvSpPr>
      <dsp:spPr>
        <a:xfrm>
          <a:off x="4983625" y="1347433"/>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36BC7A3-50AC-4B98-971C-12B0179FC929}">
      <dsp:nvSpPr>
        <dsp:cNvPr id="0" name=""/>
        <dsp:cNvSpPr/>
      </dsp:nvSpPr>
      <dsp:spPr>
        <a:xfrm>
          <a:off x="4380343" y="2591120"/>
          <a:ext cx="1856250" cy="17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tr-TR" sz="1100" b="0" i="0" kern="1200" baseline="0"/>
            <a:t>Her gün belli bir zamanda ve yerde ev ödevini yaptırarak bir rutin oluşturun. Bu çocuğunuzun zaman yönetimini öğrenmesini sağlayacaktır</a:t>
          </a:r>
          <a:endParaRPr lang="en-US" sz="1100" kern="1200"/>
        </a:p>
      </dsp:txBody>
      <dsp:txXfrm>
        <a:off x="4380343" y="2591120"/>
        <a:ext cx="1856250" cy="1711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C94A-1BD8-4CC1-BF65-0672BA6D2F7F}">
      <dsp:nvSpPr>
        <dsp:cNvPr id="0" name=""/>
        <dsp:cNvSpPr/>
      </dsp:nvSpPr>
      <dsp:spPr>
        <a:xfrm>
          <a:off x="0" y="302904"/>
          <a:ext cx="6263640" cy="2414879"/>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a:t>Çocuğunuzu motive etmek için ödüller koyun. Başarı gösterdiğinde televizyon seyretmesi, video oyunu oynamasına izin vermek veya istediği özel ilgi alanıyla alakalı bir hediye için puan vermek (belli bir puana ulaştığında hediye alınır) gibi ödül yöntemleri kullanabilirsiniz.</a:t>
          </a:r>
          <a:endParaRPr lang="en-US" sz="2400" kern="1200"/>
        </a:p>
      </dsp:txBody>
      <dsp:txXfrm>
        <a:off x="117885" y="420789"/>
        <a:ext cx="6027870" cy="2179109"/>
      </dsp:txXfrm>
    </dsp:sp>
    <dsp:sp modelId="{AE541ED3-4BD2-4785-848C-0188314A7418}">
      <dsp:nvSpPr>
        <dsp:cNvPr id="0" name=""/>
        <dsp:cNvSpPr/>
      </dsp:nvSpPr>
      <dsp:spPr>
        <a:xfrm>
          <a:off x="0" y="2786903"/>
          <a:ext cx="6263640" cy="2414879"/>
        </a:xfrm>
        <a:prstGeom prst="roundRect">
          <a:avLst/>
        </a:prstGeom>
        <a:solidFill>
          <a:schemeClr val="accent5">
            <a:hueOff val="-6059576"/>
            <a:satOff val="-17891"/>
            <a:lumOff val="-2451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baseline="0" dirty="0" err="1"/>
            <a:t>Asperger</a:t>
          </a:r>
          <a:r>
            <a:rPr lang="tr-TR" sz="2400" b="0" i="0" kern="1200" baseline="0" dirty="0"/>
            <a:t> sendromlu çocukların bazılarının el yazısı kötüdür. Ödevini bilgisayarda hazırlamak işleri kolaylaştırabilir. Ayrıca bilgisayar kullanmak çocuğunuzun motor becerilerini ve bilgiyi düzenleme becerisini geliştirmesine yardımcı olabilir. Uğraşı tedavisi de faydalı olabilir</a:t>
          </a:r>
          <a:endParaRPr lang="en-US" sz="2400" kern="1200" dirty="0"/>
        </a:p>
      </dsp:txBody>
      <dsp:txXfrm>
        <a:off x="117885" y="2904788"/>
        <a:ext cx="6027870" cy="21791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0790A51-A2D8-4B4C-B078-06DD52DC9EEC}" type="datetimeFigureOut">
              <a:rPr lang="tr-TR" smtClean="0"/>
              <a:t>2.12.2021</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2E13872-D8A4-4F4C-AC4C-892D8FD0DC10}"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312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790A51-A2D8-4B4C-B078-06DD52DC9EEC}"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216464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790A51-A2D8-4B4C-B078-06DD52DC9EEC}"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364082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aşlık ve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BA84D-9693-4503-9E70-67785837776C}"/>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80FDAD4-7EC8-4BCA-9AAC-0EC7F522B793}"/>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3A4498-B7FF-4BDC-BBA7-EEA83B38D875}"/>
              </a:ext>
            </a:extLst>
          </p:cNvPr>
          <p:cNvSpPr>
            <a:spLocks noGrp="1"/>
          </p:cNvSpPr>
          <p:nvPr>
            <p:ph type="dt" sz="half" idx="10"/>
          </p:nvPr>
        </p:nvSpPr>
        <p:spPr/>
        <p:txBody>
          <a:bodyPr/>
          <a:lstStyle/>
          <a:p>
            <a:fld id="{E22C6497-4E02-4DA4-91D7-4BFE1FCB855E}" type="datetimeFigureOut">
              <a:rPr lang="tr-TR" smtClean="0"/>
              <a:t>2.12.2021</a:t>
            </a:fld>
            <a:endParaRPr lang="tr-TR"/>
          </a:p>
        </p:txBody>
      </p:sp>
      <p:sp>
        <p:nvSpPr>
          <p:cNvPr id="5" name="Alt Bilgi Yer Tutucusu 4">
            <a:extLst>
              <a:ext uri="{FF2B5EF4-FFF2-40B4-BE49-F238E27FC236}">
                <a16:creationId xmlns:a16="http://schemas.microsoft.com/office/drawing/2014/main" id="{C8FDAFE7-F2A1-438A-9A15-94C2DFC78C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EFB1BC-6BB5-48F4-BEF8-D0C9E2019F15}"/>
              </a:ext>
            </a:extLst>
          </p:cNvPr>
          <p:cNvSpPr>
            <a:spLocks noGrp="1"/>
          </p:cNvSpPr>
          <p:nvPr>
            <p:ph type="sldNum" sz="quarter" idx="12"/>
          </p:nvPr>
        </p:nvSpPr>
        <p:spPr/>
        <p:txBody>
          <a:bodyPr/>
          <a:lstStyle/>
          <a:p>
            <a:fld id="{5A0CAABC-CBC5-4531-8536-C03D194828C5}" type="slidenum">
              <a:rPr lang="tr-TR" smtClean="0"/>
              <a:t>‹#›</a:t>
            </a:fld>
            <a:endParaRPr lang="tr-TR"/>
          </a:p>
        </p:txBody>
      </p:sp>
    </p:spTree>
    <p:extLst>
      <p:ext uri="{BB962C8B-B14F-4D97-AF65-F5344CB8AC3E}">
        <p14:creationId xmlns:p14="http://schemas.microsoft.com/office/powerpoint/2010/main" val="24723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790A51-A2D8-4B4C-B078-06DD52DC9EEC}"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163466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790A51-A2D8-4B4C-B078-06DD52DC9EEC}" type="datetimeFigureOut">
              <a:rPr lang="tr-TR" smtClean="0"/>
              <a:t>2.12.2021</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2E13872-D8A4-4F4C-AC4C-892D8FD0DC10}"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89843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0790A51-A2D8-4B4C-B078-06DD52DC9EEC}"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15028904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0790A51-A2D8-4B4C-B078-06DD52DC9EEC}" type="datetimeFigureOut">
              <a:rPr lang="tr-TR" smtClean="0"/>
              <a:t>2.12.2021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29307225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0790A51-A2D8-4B4C-B078-06DD52DC9EEC}" type="datetimeFigureOut">
              <a:rPr lang="tr-TR" smtClean="0"/>
              <a:t>2.12.2021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200592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90A51-A2D8-4B4C-B078-06DD52DC9EEC}" type="datetimeFigureOut">
              <a:rPr lang="tr-TR" smtClean="0"/>
              <a:t>2.12.2021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382293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20790A51-A2D8-4B4C-B078-06DD52DC9EEC}" type="datetimeFigureOut">
              <a:rPr lang="tr-TR" smtClean="0"/>
              <a:t>2.12.2021</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C2E13872-D8A4-4F4C-AC4C-892D8FD0DC10}"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16437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20790A51-A2D8-4B4C-B078-06DD52DC9EEC}" type="datetimeFigureOut">
              <a:rPr lang="tr-TR" smtClean="0"/>
              <a:t>2.12.2021</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C2E13872-D8A4-4F4C-AC4C-892D8FD0DC10}" type="slidenum">
              <a:rPr lang="tr-TR" smtClean="0"/>
              <a:t>‹#›</a:t>
            </a:fld>
            <a:endParaRPr lang="tr-TR"/>
          </a:p>
        </p:txBody>
      </p:sp>
    </p:spTree>
    <p:extLst>
      <p:ext uri="{BB962C8B-B14F-4D97-AF65-F5344CB8AC3E}">
        <p14:creationId xmlns:p14="http://schemas.microsoft.com/office/powerpoint/2010/main" val="124332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0790A51-A2D8-4B4C-B078-06DD52DC9EEC}" type="datetimeFigureOut">
              <a:rPr lang="tr-TR" smtClean="0"/>
              <a:t>2.12.2021</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2E13872-D8A4-4F4C-AC4C-892D8FD0DC10}"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39303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Başlık 1">
            <a:extLst>
              <a:ext uri="{FF2B5EF4-FFF2-40B4-BE49-F238E27FC236}">
                <a16:creationId xmlns:a16="http://schemas.microsoft.com/office/drawing/2014/main" id="{FCE925F8-A744-49CD-ABCE-DC8C0BEDF5F1}"/>
              </a:ext>
            </a:extLst>
          </p:cNvPr>
          <p:cNvSpPr>
            <a:spLocks noGrp="1"/>
          </p:cNvSpPr>
          <p:nvPr>
            <p:ph type="title"/>
          </p:nvPr>
        </p:nvSpPr>
        <p:spPr>
          <a:xfrm>
            <a:off x="761996" y="1231506"/>
            <a:ext cx="6461812" cy="4394988"/>
          </a:xfrm>
        </p:spPr>
        <p:txBody>
          <a:bodyPr vert="horz" lIns="91440" tIns="45720" rIns="91440" bIns="45720" rtlCol="0" anchor="ctr">
            <a:normAutofit/>
          </a:bodyPr>
          <a:lstStyle/>
          <a:p>
            <a:pPr marR="0" algn="ctr"/>
            <a:r>
              <a:rPr lang="en-US" sz="4800" b="0" i="0" u="none" strike="noStrike" spc="800"/>
              <a:t>SEYHAN REHBERLİK VE  ARAŞTIRMA MERKEZİ</a:t>
            </a:r>
          </a:p>
        </p:txBody>
      </p:sp>
      <p:sp>
        <p:nvSpPr>
          <p:cNvPr id="15" name="Freeform: Shape 14">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751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2743D4-7788-48B7-B2A4-4EA0DC9A11BA}"/>
              </a:ext>
            </a:extLst>
          </p:cNvPr>
          <p:cNvSpPr>
            <a:spLocks noGrp="1"/>
          </p:cNvSpPr>
          <p:nvPr>
            <p:ph type="title"/>
          </p:nvPr>
        </p:nvSpPr>
        <p:spPr>
          <a:xfrm>
            <a:off x="1580257" y="864911"/>
            <a:ext cx="9031484" cy="3467282"/>
          </a:xfrm>
        </p:spPr>
        <p:txBody>
          <a:bodyPr vert="horz" lIns="91440" tIns="45720" rIns="91440" bIns="45720" rtlCol="0" anchor="b">
            <a:normAutofit/>
          </a:bodyPr>
          <a:lstStyle/>
          <a:p>
            <a:pPr marR="0" algn="ctr"/>
            <a:r>
              <a:rPr lang="en-US" sz="8000" b="0" i="0" u="none" strike="noStrike" spc="800"/>
              <a:t>NASIL ANLAŞILIR?</a:t>
            </a:r>
          </a:p>
        </p:txBody>
      </p:sp>
      <p:sp>
        <p:nvSpPr>
          <p:cNvPr id="14" name="Freeform: Shape 13">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Yer Tutucusu 2">
            <a:extLst>
              <a:ext uri="{FF2B5EF4-FFF2-40B4-BE49-F238E27FC236}">
                <a16:creationId xmlns:a16="http://schemas.microsoft.com/office/drawing/2014/main" id="{404B43F7-549F-4468-BE82-CE9AE5A17E14}"/>
              </a:ext>
            </a:extLst>
          </p:cNvPr>
          <p:cNvSpPr>
            <a:spLocks noGrp="1"/>
          </p:cNvSpPr>
          <p:nvPr>
            <p:ph type="body" idx="1"/>
          </p:nvPr>
        </p:nvSpPr>
        <p:spPr>
          <a:xfrm>
            <a:off x="2073314" y="5493376"/>
            <a:ext cx="8045373" cy="742279"/>
          </a:xfrm>
        </p:spPr>
        <p:txBody>
          <a:bodyPr vert="horz" lIns="91440" tIns="45720" rIns="91440" bIns="45720" rtlCol="0" anchor="ctr">
            <a:normAutofit/>
          </a:bodyPr>
          <a:lstStyle/>
          <a:p>
            <a:pPr marL="0" marR="0" lvl="0" indent="0" algn="ctr">
              <a:lnSpc>
                <a:spcPct val="90000"/>
              </a:lnSpc>
              <a:buNone/>
            </a:pPr>
            <a:r>
              <a:rPr lang="en-US" sz="1500" b="1" u="none" strike="noStrike" cap="all" spc="400">
                <a:solidFill>
                  <a:srgbClr val="2A1A00"/>
                </a:solidFill>
              </a:rPr>
              <a:t>A. Aşağıdakilerden en az ikisinin varlığı ile kendini gösteren toplumsal etkileşimde nitel bozulma:</a:t>
            </a:r>
          </a:p>
        </p:txBody>
      </p:sp>
    </p:spTree>
    <p:extLst>
      <p:ext uri="{BB962C8B-B14F-4D97-AF65-F5344CB8AC3E}">
        <p14:creationId xmlns:p14="http://schemas.microsoft.com/office/powerpoint/2010/main" val="10340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2BAF35-CE00-49C6-A6F2-27FF470E0D42}"/>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ASPERGER</a:t>
            </a:r>
          </a:p>
        </p:txBody>
      </p:sp>
      <p:sp>
        <p:nvSpPr>
          <p:cNvPr id="3" name="Metin Yer Tutucusu 2">
            <a:extLst>
              <a:ext uri="{FF2B5EF4-FFF2-40B4-BE49-F238E27FC236}">
                <a16:creationId xmlns:a16="http://schemas.microsoft.com/office/drawing/2014/main" id="{242EF649-6B8D-47F3-8D6D-E973505A1F04}"/>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1. toplumsal etkileşim sağlamak için yapılan el-kol hareketleri, alınan vücut konumu, takınılan yüz ifadesi, göz göze gelme gibi birçok sözel olmayan davranışta belirgin bir bozulmanın olması</a:t>
            </a:r>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628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8F1390-D5DD-4C83-BA9C-F361A33FC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C26729-DDBB-4A09-8789-01DEDF5BB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5913" y="-188080"/>
            <a:ext cx="1900163"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9B2B8622-010F-4CD1-B8A8-4229B21262C9}"/>
              </a:ext>
            </a:extLst>
          </p:cNvPr>
          <p:cNvSpPr>
            <a:spLocks noGrp="1"/>
          </p:cNvSpPr>
          <p:nvPr>
            <p:ph type="title"/>
          </p:nvPr>
        </p:nvSpPr>
        <p:spPr>
          <a:xfrm>
            <a:off x="761996" y="5279571"/>
            <a:ext cx="10668004" cy="947272"/>
          </a:xfrm>
        </p:spPr>
        <p:txBody>
          <a:bodyPr vert="horz" lIns="91440" tIns="45720" rIns="91440" bIns="45720" rtlCol="0" anchor="ctr">
            <a:normAutofit/>
          </a:bodyPr>
          <a:lstStyle/>
          <a:p>
            <a:pPr marR="0"/>
            <a:r>
              <a:rPr lang="en-US" sz="3600" b="0" i="0" u="none" strike="noStrike"/>
              <a:t>ASPERGER</a:t>
            </a:r>
          </a:p>
        </p:txBody>
      </p:sp>
      <p:sp>
        <p:nvSpPr>
          <p:cNvPr id="3" name="Metin Yer Tutucusu 2">
            <a:extLst>
              <a:ext uri="{FF2B5EF4-FFF2-40B4-BE49-F238E27FC236}">
                <a16:creationId xmlns:a16="http://schemas.microsoft.com/office/drawing/2014/main" id="{548F952A-B4A0-47AF-902C-BCA5A71E3D30}"/>
              </a:ext>
            </a:extLst>
          </p:cNvPr>
          <p:cNvSpPr>
            <a:spLocks noGrp="1"/>
          </p:cNvSpPr>
          <p:nvPr>
            <p:ph type="body" idx="1"/>
          </p:nvPr>
        </p:nvSpPr>
        <p:spPr>
          <a:xfrm>
            <a:off x="761996" y="643466"/>
            <a:ext cx="8011343" cy="3683215"/>
          </a:xfrm>
        </p:spPr>
        <p:txBody>
          <a:bodyPr vert="horz" lIns="91440" tIns="45720" rIns="91440" bIns="45720" rtlCol="0" anchor="ctr">
            <a:normAutofit/>
          </a:bodyPr>
          <a:lstStyle/>
          <a:p>
            <a:pPr marR="0" lvl="0"/>
            <a:r>
              <a:rPr lang="en-US" b="0" i="0" u="none" strike="noStrike" baseline="0">
                <a:solidFill>
                  <a:schemeClr val="tx2"/>
                </a:solidFill>
              </a:rPr>
              <a:t>2. yaşıtlarıyla gelişimsel düzeyine uygun ilişkiler geliştirememe</a:t>
            </a:r>
            <a:br>
              <a:rPr lang="en-US" b="0" i="0" u="none" strike="noStrike" baseline="0">
                <a:solidFill>
                  <a:schemeClr val="tx2"/>
                </a:solidFill>
              </a:rPr>
            </a:br>
            <a:r>
              <a:rPr lang="en-US" b="0" i="0" u="none" strike="noStrike" baseline="0">
                <a:solidFill>
                  <a:schemeClr val="tx2"/>
                </a:solidFill>
              </a:rPr>
              <a:t>3. diğer insanlarla eğlenme, ilgilerini ya da başarılarını kendiliğinden paylaşma arayışı içinde olmama (örn. İlgilendiği nesneleri göstermeme, getirmeme ya da belirtmeme)</a:t>
            </a:r>
          </a:p>
        </p:txBody>
      </p:sp>
    </p:spTree>
    <p:extLst>
      <p:ext uri="{BB962C8B-B14F-4D97-AF65-F5344CB8AC3E}">
        <p14:creationId xmlns:p14="http://schemas.microsoft.com/office/powerpoint/2010/main" val="156747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0DE6620-47F1-4CE7-8D12-CB0B6F6EF6DB}"/>
              </a:ext>
            </a:extLst>
          </p:cNvPr>
          <p:cNvSpPr>
            <a:spLocks noGrp="1"/>
          </p:cNvSpPr>
          <p:nvPr>
            <p:ph type="title"/>
          </p:nvPr>
        </p:nvSpPr>
        <p:spPr>
          <a:xfrm>
            <a:off x="1580257" y="864911"/>
            <a:ext cx="9031484" cy="3467282"/>
          </a:xfrm>
        </p:spPr>
        <p:txBody>
          <a:bodyPr vert="horz" lIns="91440" tIns="45720" rIns="91440" bIns="45720" rtlCol="0" anchor="b">
            <a:normAutofit/>
          </a:bodyPr>
          <a:lstStyle/>
          <a:p>
            <a:pPr marR="0" algn="ctr"/>
            <a:r>
              <a:rPr lang="en-US" sz="8000" b="0" i="0" u="none" strike="noStrike" spc="800"/>
              <a:t>ASPERGER</a:t>
            </a:r>
          </a:p>
        </p:txBody>
      </p:sp>
      <p:sp>
        <p:nvSpPr>
          <p:cNvPr id="14" name="Freeform: Shape 13">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Yer Tutucusu 2">
            <a:extLst>
              <a:ext uri="{FF2B5EF4-FFF2-40B4-BE49-F238E27FC236}">
                <a16:creationId xmlns:a16="http://schemas.microsoft.com/office/drawing/2014/main" id="{AED66F2C-9B20-4CDD-B436-CC20EFAE9F67}"/>
              </a:ext>
            </a:extLst>
          </p:cNvPr>
          <p:cNvSpPr>
            <a:spLocks noGrp="1"/>
          </p:cNvSpPr>
          <p:nvPr>
            <p:ph type="body" idx="1"/>
          </p:nvPr>
        </p:nvSpPr>
        <p:spPr>
          <a:xfrm>
            <a:off x="2073314" y="5493376"/>
            <a:ext cx="8045373" cy="742279"/>
          </a:xfrm>
        </p:spPr>
        <p:txBody>
          <a:bodyPr vert="horz" lIns="91440" tIns="45720" rIns="91440" bIns="45720" rtlCol="0" anchor="ctr">
            <a:normAutofit/>
          </a:bodyPr>
          <a:lstStyle/>
          <a:p>
            <a:pPr marL="0" marR="0" lvl="0" indent="0" algn="ctr">
              <a:lnSpc>
                <a:spcPct val="100000"/>
              </a:lnSpc>
              <a:buNone/>
            </a:pPr>
            <a:r>
              <a:rPr lang="en-US" sz="1800" b="1" u="none" strike="noStrike" cap="all" spc="400">
                <a:solidFill>
                  <a:srgbClr val="2A1A00"/>
                </a:solidFill>
              </a:rPr>
              <a:t>4. toplumsal ya da duygusal karşılıklar vermeme</a:t>
            </a:r>
          </a:p>
        </p:txBody>
      </p:sp>
    </p:spTree>
    <p:extLst>
      <p:ext uri="{BB962C8B-B14F-4D97-AF65-F5344CB8AC3E}">
        <p14:creationId xmlns:p14="http://schemas.microsoft.com/office/powerpoint/2010/main" val="420430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1A019276-C456-4ECD-9DBF-5EBF97E2DCC4}"/>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a:t>NASIL ANLAŞILIR?</a:t>
            </a:r>
          </a:p>
        </p:txBody>
      </p:sp>
      <p:sp>
        <p:nvSpPr>
          <p:cNvPr id="3" name="Metin Yer Tutucusu 2">
            <a:extLst>
              <a:ext uri="{FF2B5EF4-FFF2-40B4-BE49-F238E27FC236}">
                <a16:creationId xmlns:a16="http://schemas.microsoft.com/office/drawing/2014/main" id="{334E7E4F-0B4F-446E-A5DC-1389AFD3A3B3}"/>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br>
              <a:rPr lang="en-US" b="0" i="0" u="none" strike="noStrike" baseline="0"/>
            </a:br>
            <a:r>
              <a:rPr lang="en-US" b="0" i="0" u="none" strike="noStrike" baseline="0"/>
              <a:t>1. ilgilenme düzeyi ya da üzerinde odaklanma açısından olağandışı, bir ya da birden fazla basmakalıp ve sınırlı ilgi örüntüsü çerçevesinde kapanıp kalma</a:t>
            </a:r>
          </a:p>
        </p:txBody>
      </p:sp>
    </p:spTree>
    <p:extLst>
      <p:ext uri="{BB962C8B-B14F-4D97-AF65-F5344CB8AC3E}">
        <p14:creationId xmlns:p14="http://schemas.microsoft.com/office/powerpoint/2010/main" val="1845423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8"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A22D5073-7354-4407-8C55-76E4B5C51643}"/>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a:t>NASIL ANLAŞILIR?</a:t>
            </a:r>
          </a:p>
        </p:txBody>
      </p:sp>
      <p:sp>
        <p:nvSpPr>
          <p:cNvPr id="3" name="Metin Yer Tutucusu 2">
            <a:extLst>
              <a:ext uri="{FF2B5EF4-FFF2-40B4-BE49-F238E27FC236}">
                <a16:creationId xmlns:a16="http://schemas.microsoft.com/office/drawing/2014/main" id="{287D95DA-9B84-4438-B62C-9B4118A66D9F}"/>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2. özgül, işlevsel olmayan, alışageldiği üzere yapılan gündelik işlere ya da törensel davranış biçimlerine hiç esneklik göstermeksizin sıkı sıkıya uyma</a:t>
            </a:r>
          </a:p>
        </p:txBody>
      </p:sp>
    </p:spTree>
    <p:extLst>
      <p:ext uri="{BB962C8B-B14F-4D97-AF65-F5344CB8AC3E}">
        <p14:creationId xmlns:p14="http://schemas.microsoft.com/office/powerpoint/2010/main" val="8205017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8"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F7507E2C-621A-4511-9BF6-50DA0A0A22B6}"/>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a:t>NASIL ANLAŞILIR?</a:t>
            </a:r>
          </a:p>
        </p:txBody>
      </p:sp>
      <p:sp>
        <p:nvSpPr>
          <p:cNvPr id="3" name="Metin Yer Tutucusu 2">
            <a:extLst>
              <a:ext uri="{FF2B5EF4-FFF2-40B4-BE49-F238E27FC236}">
                <a16:creationId xmlns:a16="http://schemas.microsoft.com/office/drawing/2014/main" id="{7D60B1A6-541C-4641-9785-29718DC52E40}"/>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3. basmakalıp ve yineleyici motor mannerizmler (örn. parmak şıklatma, el çırpma ya da burma ya da karmaşık tüm vücut hareketleri)</a:t>
            </a:r>
          </a:p>
        </p:txBody>
      </p:sp>
    </p:spTree>
    <p:extLst>
      <p:ext uri="{BB962C8B-B14F-4D97-AF65-F5344CB8AC3E}">
        <p14:creationId xmlns:p14="http://schemas.microsoft.com/office/powerpoint/2010/main" val="232379304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Başlık 1">
            <a:extLst>
              <a:ext uri="{FF2B5EF4-FFF2-40B4-BE49-F238E27FC236}">
                <a16:creationId xmlns:a16="http://schemas.microsoft.com/office/drawing/2014/main" id="{880A5852-3005-49FA-AD0D-FCEF93F53E09}"/>
              </a:ext>
            </a:extLst>
          </p:cNvPr>
          <p:cNvSpPr>
            <a:spLocks noGrp="1"/>
          </p:cNvSpPr>
          <p:nvPr>
            <p:ph type="title"/>
          </p:nvPr>
        </p:nvSpPr>
        <p:spPr>
          <a:xfrm>
            <a:off x="761996" y="1231506"/>
            <a:ext cx="6461812" cy="4394988"/>
          </a:xfrm>
        </p:spPr>
        <p:txBody>
          <a:bodyPr vert="horz" lIns="91440" tIns="45720" rIns="91440" bIns="45720" rtlCol="0" anchor="ctr">
            <a:normAutofit/>
          </a:bodyPr>
          <a:lstStyle/>
          <a:p>
            <a:pPr marR="0" algn="ctr"/>
            <a:r>
              <a:rPr lang="en-US" sz="4800" b="0" i="0" u="none" strike="noStrike" spc="800"/>
              <a:t>NASIL ANLAŞILIR?</a:t>
            </a:r>
          </a:p>
        </p:txBody>
      </p:sp>
      <p:sp>
        <p:nvSpPr>
          <p:cNvPr id="3" name="Metin Yer Tutucusu 2">
            <a:extLst>
              <a:ext uri="{FF2B5EF4-FFF2-40B4-BE49-F238E27FC236}">
                <a16:creationId xmlns:a16="http://schemas.microsoft.com/office/drawing/2014/main" id="{0BE64385-29B6-4679-A6DF-8D7F3D47D8BE}"/>
              </a:ext>
            </a:extLst>
          </p:cNvPr>
          <p:cNvSpPr>
            <a:spLocks noGrp="1"/>
          </p:cNvSpPr>
          <p:nvPr>
            <p:ph type="body" idx="1"/>
          </p:nvPr>
        </p:nvSpPr>
        <p:spPr>
          <a:xfrm>
            <a:off x="7867275" y="1231506"/>
            <a:ext cx="3207933" cy="4394988"/>
          </a:xfrm>
        </p:spPr>
        <p:txBody>
          <a:bodyPr vert="horz" lIns="91440" tIns="45720" rIns="91440" bIns="45720" rtlCol="0" anchor="ctr">
            <a:normAutofit/>
          </a:bodyPr>
          <a:lstStyle/>
          <a:p>
            <a:pPr marL="0" marR="0" lvl="0" indent="0" algn="r">
              <a:lnSpc>
                <a:spcPct val="100000"/>
              </a:lnSpc>
              <a:buNone/>
            </a:pPr>
            <a:r>
              <a:rPr lang="en-US" b="1" u="none" strike="noStrike" cap="all" spc="400">
                <a:solidFill>
                  <a:schemeClr val="tx2"/>
                </a:solidFill>
              </a:rPr>
              <a:t>4. eşyaların parçalarıyla sürekli uğraşıp durma</a:t>
            </a:r>
          </a:p>
        </p:txBody>
      </p:sp>
      <p:sp>
        <p:nvSpPr>
          <p:cNvPr id="16" name="Freeform: Shape 15">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868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Başlık 1">
            <a:extLst>
              <a:ext uri="{FF2B5EF4-FFF2-40B4-BE49-F238E27FC236}">
                <a16:creationId xmlns:a16="http://schemas.microsoft.com/office/drawing/2014/main" id="{115054EB-3518-45A2-89F4-73C68523A09F}"/>
              </a:ext>
            </a:extLst>
          </p:cNvPr>
          <p:cNvSpPr>
            <a:spLocks noGrp="1"/>
          </p:cNvSpPr>
          <p:nvPr>
            <p:ph type="title"/>
          </p:nvPr>
        </p:nvSpPr>
        <p:spPr>
          <a:xfrm>
            <a:off x="931933" y="1162940"/>
            <a:ext cx="4515598" cy="4532120"/>
          </a:xfrm>
        </p:spPr>
        <p:txBody>
          <a:bodyPr vert="horz" lIns="91440" tIns="45720" rIns="91440" bIns="45720" rtlCol="0" anchor="ctr">
            <a:normAutofit/>
          </a:bodyPr>
          <a:lstStyle/>
          <a:p>
            <a:pPr marR="0"/>
            <a:r>
              <a:rPr lang="en-US" sz="4400" b="0" i="0" u="none" strike="noStrike">
                <a:solidFill>
                  <a:srgbClr val="2A1A00"/>
                </a:solidFill>
              </a:rPr>
              <a:t>NASIL ANLAŞILIR?</a:t>
            </a:r>
          </a:p>
        </p:txBody>
      </p:sp>
      <p:sp>
        <p:nvSpPr>
          <p:cNvPr id="16" name="Rectangle 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850C18C2-04CC-4B7B-8CA4-4758CCC3924A}"/>
              </a:ext>
            </a:extLst>
          </p:cNvPr>
          <p:cNvSpPr>
            <a:spLocks noGrp="1"/>
          </p:cNvSpPr>
          <p:nvPr>
            <p:ph type="body" idx="1"/>
          </p:nvPr>
        </p:nvSpPr>
        <p:spPr>
          <a:xfrm>
            <a:off x="6749271" y="1128451"/>
            <a:ext cx="4680729" cy="4566609"/>
          </a:xfrm>
        </p:spPr>
        <p:txBody>
          <a:bodyPr vert="horz" lIns="91440" tIns="45720" rIns="91440" bIns="45720" rtlCol="0" anchor="ctr">
            <a:normAutofit/>
          </a:bodyPr>
          <a:lstStyle/>
          <a:p>
            <a:pPr marR="0" lvl="0"/>
            <a:br>
              <a:rPr lang="en-US" b="0" i="0" u="none" strike="noStrike" baseline="0"/>
            </a:br>
            <a:r>
              <a:rPr lang="en-US" b="0" i="0" u="none" strike="noStrike" baseline="0"/>
              <a:t>D. Dil gelişiminde klinik açıdan önemli genel bir gecikme yoktur (örn. 2 yaşına gelindiğinde tek tek sözcükler, 3 yaşına gelindiğinde iletişim kurmaya yönelik cümleler kullanılmaktadır).</a:t>
            </a:r>
          </a:p>
        </p:txBody>
      </p:sp>
    </p:spTree>
    <p:extLst>
      <p:ext uri="{BB962C8B-B14F-4D97-AF65-F5344CB8AC3E}">
        <p14:creationId xmlns:p14="http://schemas.microsoft.com/office/powerpoint/2010/main" val="412007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48A6DD-483F-4AB8-A07A-9618A50F6282}"/>
              </a:ext>
            </a:extLst>
          </p:cNvPr>
          <p:cNvSpPr>
            <a:spLocks noGrp="1"/>
          </p:cNvSpPr>
          <p:nvPr>
            <p:ph type="title"/>
          </p:nvPr>
        </p:nvSpPr>
        <p:spPr>
          <a:xfrm>
            <a:off x="2895600" y="382385"/>
            <a:ext cx="8534399" cy="1413758"/>
          </a:xfrm>
        </p:spPr>
        <p:txBody>
          <a:bodyPr vert="horz" lIns="91440" tIns="45720" rIns="91440" bIns="45720" rtlCol="0" anchor="b">
            <a:normAutofit/>
          </a:bodyPr>
          <a:lstStyle/>
          <a:p>
            <a:pPr marR="0" algn="ctr"/>
            <a:r>
              <a:rPr lang="en-US" sz="4400" b="0" i="0" u="none" strike="noStrike"/>
              <a:t>NASIL ANLAŞILIR?</a:t>
            </a:r>
          </a:p>
        </p:txBody>
      </p:sp>
      <p:sp>
        <p:nvSpPr>
          <p:cNvPr id="14" name="Freeform: Shape 13">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6" name="Rectangle 15">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E1994F35-850C-4D82-9C87-15EBC83BB6A7}"/>
              </a:ext>
            </a:extLst>
          </p:cNvPr>
          <p:cNvSpPr>
            <a:spLocks noGrp="1"/>
          </p:cNvSpPr>
          <p:nvPr>
            <p:ph type="body" idx="1"/>
          </p:nvPr>
        </p:nvSpPr>
        <p:spPr>
          <a:xfrm>
            <a:off x="2895600" y="2178528"/>
            <a:ext cx="8534400" cy="3701065"/>
          </a:xfrm>
        </p:spPr>
        <p:txBody>
          <a:bodyPr vert="horz" lIns="91440" tIns="45720" rIns="91440" bIns="45720" rtlCol="0">
            <a:normAutofit/>
          </a:bodyPr>
          <a:lstStyle/>
          <a:p>
            <a:pPr marR="0" lvl="0"/>
            <a:br>
              <a:rPr lang="en-US" b="0" i="0" u="none" strike="noStrike" baseline="0"/>
            </a:br>
            <a:r>
              <a:rPr lang="en-US" b="0" i="0" u="none" strike="noStrike" baseline="0"/>
              <a:t>E. Bilişsel gelişmede ya da yaşına uygun kendi kendine yetme becerilerinin gelişiminde, uyumsal davranışta (toplumsal etkileşim dışında) ve çocuklukta çevreyle ilgilenme konusunda klinik açıdan belirgin bir gecikme yoktur.</a:t>
            </a:r>
          </a:p>
        </p:txBody>
      </p:sp>
    </p:spTree>
    <p:extLst>
      <p:ext uri="{BB962C8B-B14F-4D97-AF65-F5344CB8AC3E}">
        <p14:creationId xmlns:p14="http://schemas.microsoft.com/office/powerpoint/2010/main" val="7883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0435E05D-C29D-45BA-887D-94B257315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C0832B8F-914B-4B26-975B-D7D8C3B9D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2AA0C3B-53B7-4738-A330-967779383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2">
            <a:extLst>
              <a:ext uri="{FF2B5EF4-FFF2-40B4-BE49-F238E27FC236}">
                <a16:creationId xmlns:a16="http://schemas.microsoft.com/office/drawing/2014/main" id="{448AA5E2-388F-4703-8CDC-16832A770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Başlık 1">
            <a:extLst>
              <a:ext uri="{FF2B5EF4-FFF2-40B4-BE49-F238E27FC236}">
                <a16:creationId xmlns:a16="http://schemas.microsoft.com/office/drawing/2014/main" id="{400C7D1D-23EB-499D-A9AA-05200283B54D}"/>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marR="0" algn="ctr"/>
            <a:r>
              <a:rPr lang="en-US" sz="4200" b="0" i="0" u="none" strike="noStrike" spc="800"/>
              <a:t>ASPERGER SENDROMU</a:t>
            </a:r>
          </a:p>
        </p:txBody>
      </p:sp>
      <p:pic>
        <p:nvPicPr>
          <p:cNvPr id="6" name="Graphic 5" descr="Brain in head">
            <a:extLst>
              <a:ext uri="{FF2B5EF4-FFF2-40B4-BE49-F238E27FC236}">
                <a16:creationId xmlns:a16="http://schemas.microsoft.com/office/drawing/2014/main" id="{42D3D955-A6D7-4C44-B022-2D7DA8CA5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2968" y="643464"/>
            <a:ext cx="5574989" cy="5574989"/>
          </a:xfrm>
          <a:prstGeom prst="rect">
            <a:avLst/>
          </a:prstGeom>
        </p:spPr>
      </p:pic>
    </p:spTree>
    <p:extLst>
      <p:ext uri="{BB962C8B-B14F-4D97-AF65-F5344CB8AC3E}">
        <p14:creationId xmlns:p14="http://schemas.microsoft.com/office/powerpoint/2010/main" val="384933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2224208-8B29-4522-9536-319D53B8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16954C97-D1C6-41A7-BE0F-A565B30DF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F73EEC40-1E6A-4BA4-90CA-0E9CB6D62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1C3CCAA4-FC0D-4D52-9189-D767ECAD04C1}"/>
              </a:ext>
            </a:extLst>
          </p:cNvPr>
          <p:cNvSpPr>
            <a:spLocks noGrp="1"/>
          </p:cNvSpPr>
          <p:nvPr>
            <p:ph type="title"/>
          </p:nvPr>
        </p:nvSpPr>
        <p:spPr>
          <a:xfrm>
            <a:off x="8050787" y="482322"/>
            <a:ext cx="3656581" cy="5571624"/>
          </a:xfrm>
        </p:spPr>
        <p:txBody>
          <a:bodyPr vert="horz" lIns="91440" tIns="45720" rIns="91440" bIns="45720" rtlCol="0" anchor="ctr">
            <a:normAutofit/>
          </a:bodyPr>
          <a:lstStyle/>
          <a:p>
            <a:pPr marR="0"/>
            <a:r>
              <a:rPr lang="en-US" b="0" i="0" u="none" strike="noStrike"/>
              <a:t>NASIL ANLAŞILIR?</a:t>
            </a:r>
          </a:p>
        </p:txBody>
      </p:sp>
      <p:sp>
        <p:nvSpPr>
          <p:cNvPr id="15" name="Freeform 10">
            <a:extLst>
              <a:ext uri="{FF2B5EF4-FFF2-40B4-BE49-F238E27FC236}">
                <a16:creationId xmlns:a16="http://schemas.microsoft.com/office/drawing/2014/main" id="{23E5B0A1-62AF-4842-80C0-74DA087E9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7" name="Rectangle 16">
            <a:extLst>
              <a:ext uri="{FF2B5EF4-FFF2-40B4-BE49-F238E27FC236}">
                <a16:creationId xmlns:a16="http://schemas.microsoft.com/office/drawing/2014/main" id="{42AB6772-4EB6-467C-BDF3-6F1E3D125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etin Yer Tutucusu 2">
            <a:extLst>
              <a:ext uri="{FF2B5EF4-FFF2-40B4-BE49-F238E27FC236}">
                <a16:creationId xmlns:a16="http://schemas.microsoft.com/office/drawing/2014/main" id="{F541F174-B906-467F-AFA0-B1E2B9441EAB}"/>
              </a:ext>
            </a:extLst>
          </p:cNvPr>
          <p:cNvGraphicFramePr/>
          <p:nvPr>
            <p:extLst>
              <p:ext uri="{D42A27DB-BD31-4B8C-83A1-F6EECF244321}">
                <p14:modId xmlns:p14="http://schemas.microsoft.com/office/powerpoint/2010/main" val="2093009893"/>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03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F4C9DE6B-012D-4316-9133-135C3EDE0A19}"/>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a:t>GÜÇLÜK ALANLARI</a:t>
            </a:r>
          </a:p>
        </p:txBody>
      </p:sp>
      <p:sp>
        <p:nvSpPr>
          <p:cNvPr id="3" name="Metin Yer Tutucusu 2">
            <a:extLst>
              <a:ext uri="{FF2B5EF4-FFF2-40B4-BE49-F238E27FC236}">
                <a16:creationId xmlns:a16="http://schemas.microsoft.com/office/drawing/2014/main" id="{359F28AF-9FA9-45D3-A2A2-535DC898DB9F}"/>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3. Sosyal Hayalgücü ve Düşüncede Esneklik:</a:t>
            </a:r>
            <a:br>
              <a:rPr lang="en-US" b="0" i="0" u="none" strike="noStrike" baseline="0"/>
            </a:br>
            <a:r>
              <a:rPr lang="en-US" b="0" i="0" u="none" strike="noStrike" baseline="0"/>
              <a:t> Sık sık, yaşıtlarının alışılmamış buldukları ilginç ilgi alanları vardır.</a:t>
            </a:r>
            <a:br>
              <a:rPr lang="en-US" b="0" i="0" u="none" strike="noStrike" baseline="0"/>
            </a:br>
            <a:r>
              <a:rPr lang="en-US" b="0" i="0" u="none" strike="noStrike" baseline="0"/>
              <a:t> Belli bazı rutinlere bağlı kalma hususunda ısrar edebilirler.</a:t>
            </a:r>
            <a:br>
              <a:rPr lang="en-US" b="0" i="0" u="none" strike="noStrike" baseline="0"/>
            </a:br>
            <a:r>
              <a:rPr lang="en-US" b="0" i="0" u="none" strike="noStrike" baseline="0"/>
              <a:t> Düşünme ve oyun becerisinde yaratıcılık konusunda sınırlıdır.</a:t>
            </a:r>
            <a:br>
              <a:rPr lang="en-US" b="0" i="0" u="none" strike="noStrike" baseline="0"/>
            </a:br>
            <a:r>
              <a:rPr lang="en-US" b="0" i="0" u="none" strike="noStrike" baseline="0"/>
              <a:t> Sık sık, becerileri bir yerden başka bir yere transfer etmekte problem yaşarlar.</a:t>
            </a:r>
          </a:p>
          <a:p>
            <a:pPr marR="0" lvl="0"/>
            <a:endParaRPr lang="en-US" b="0" i="0" u="none" strike="noStrike" baseline="0"/>
          </a:p>
        </p:txBody>
      </p:sp>
    </p:spTree>
    <p:extLst>
      <p:ext uri="{BB962C8B-B14F-4D97-AF65-F5344CB8AC3E}">
        <p14:creationId xmlns:p14="http://schemas.microsoft.com/office/powerpoint/2010/main" val="173377743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FBEB589E-73CE-4321-98F4-52BF366CD2A1}"/>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a:t>GÜÇLÜK ALANLARI</a:t>
            </a:r>
          </a:p>
        </p:txBody>
      </p:sp>
      <p:sp>
        <p:nvSpPr>
          <p:cNvPr id="3" name="Metin Yer Tutucusu 2">
            <a:extLst>
              <a:ext uri="{FF2B5EF4-FFF2-40B4-BE49-F238E27FC236}">
                <a16:creationId xmlns:a16="http://schemas.microsoft.com/office/drawing/2014/main" id="{11D2932F-D0E0-49C1-B1D9-2468C769EDCF}"/>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4. Motor Gelişimi:</a:t>
            </a:r>
            <a:br>
              <a:rPr lang="en-US" b="0" i="0" u="none" strike="noStrike" baseline="0"/>
            </a:br>
            <a:r>
              <a:rPr lang="en-US" b="0" i="0" u="none" strike="noStrike" baseline="0"/>
              <a:t> Hareketlerinde hantal ve sakar olabilir.</a:t>
            </a:r>
            <a:br>
              <a:rPr lang="en-US" b="0" i="0" u="none" strike="noStrike" baseline="0"/>
            </a:br>
            <a:r>
              <a:rPr lang="en-US" b="0" i="0" u="none" strike="noStrike" baseline="0"/>
              <a:t> Genellikle organizasyonel problemleri vardır.</a:t>
            </a:r>
            <a:br>
              <a:rPr lang="en-US" b="0" i="0" u="none" strike="noStrike" baseline="0"/>
            </a:br>
            <a:r>
              <a:rPr lang="en-US" b="0" i="0" u="none" strike="noStrike" baseline="0"/>
              <a:t> Düzgün bir şekilde yazı yazma ve resim çizme alanlarında zorlanır, genellikle ödevleri eksik kalır.</a:t>
            </a:r>
          </a:p>
        </p:txBody>
      </p:sp>
    </p:spTree>
    <p:extLst>
      <p:ext uri="{BB962C8B-B14F-4D97-AF65-F5344CB8AC3E}">
        <p14:creationId xmlns:p14="http://schemas.microsoft.com/office/powerpoint/2010/main" val="416517451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040FDD2-90A3-4C12-9C2A-2359440E642B}"/>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GÖRÜLME SIKLIĞI</a:t>
            </a:r>
          </a:p>
        </p:txBody>
      </p:sp>
      <p:sp>
        <p:nvSpPr>
          <p:cNvPr id="3" name="Metin Yer Tutucusu 2">
            <a:extLst>
              <a:ext uri="{FF2B5EF4-FFF2-40B4-BE49-F238E27FC236}">
                <a16:creationId xmlns:a16="http://schemas.microsoft.com/office/drawing/2014/main" id="{ECC94D15-9D3F-4CB8-9D02-6639C0EC5E2F}"/>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Yaklaşık olarak görülme sıklığı binde 3-7 arasındadır. (1) Başka kaynaklara göre, 10yaşından küçük çocuklarda, binde 3-4 arasında olduğu belirtilmektedir (4). Erkeklerde kızlara oranla 9 kez daha fazla görülmektedir. (1)</a:t>
            </a:r>
          </a:p>
          <a:p>
            <a:pPr marR="0" lvl="0"/>
            <a:endParaRPr lang="en-US" sz="2400" b="0" i="0" u="none" strike="noStrike" baseline="0"/>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2510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2224208-8B29-4522-9536-319D53B8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16954C97-D1C6-41A7-BE0F-A565B30DF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E1F07D3B-82D6-4276-9AE6-B28B8B3FEA67}"/>
              </a:ext>
            </a:extLst>
          </p:cNvPr>
          <p:cNvSpPr>
            <a:spLocks noGrp="1"/>
          </p:cNvSpPr>
          <p:nvPr>
            <p:ph type="title"/>
          </p:nvPr>
        </p:nvSpPr>
        <p:spPr>
          <a:xfrm>
            <a:off x="1251679" y="645107"/>
            <a:ext cx="3384329" cy="5408283"/>
          </a:xfrm>
        </p:spPr>
        <p:txBody>
          <a:bodyPr vert="horz" lIns="91440" tIns="45720" rIns="91440" bIns="45720" rtlCol="0" anchor="ctr">
            <a:normAutofit/>
          </a:bodyPr>
          <a:lstStyle/>
          <a:p>
            <a:pPr marR="0"/>
            <a:r>
              <a:rPr lang="en-US" sz="4000" b="0" i="0" u="none" strike="noStrike"/>
              <a:t>GENETİK YATKINLIK VARMIDIR?</a:t>
            </a:r>
          </a:p>
        </p:txBody>
      </p:sp>
      <p:graphicFrame>
        <p:nvGraphicFramePr>
          <p:cNvPr id="5" name="Metin Yer Tutucusu 2">
            <a:extLst>
              <a:ext uri="{FF2B5EF4-FFF2-40B4-BE49-F238E27FC236}">
                <a16:creationId xmlns:a16="http://schemas.microsoft.com/office/drawing/2014/main" id="{E8B03B8A-38A4-42F3-9C22-2B60F70F7DD1}"/>
              </a:ext>
            </a:extLst>
          </p:cNvPr>
          <p:cNvGraphicFramePr/>
          <p:nvPr>
            <p:extLst>
              <p:ext uri="{D42A27DB-BD31-4B8C-83A1-F6EECF244321}">
                <p14:modId xmlns:p14="http://schemas.microsoft.com/office/powerpoint/2010/main" val="30770720"/>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15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131B48C3-3BFB-42E1-8DC2-8AD5A34E7299}"/>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sz="4300" b="0" i="0" u="none" strike="noStrike"/>
              <a:t>ASPERGER SENDROMUNUN OTİZİMDEN FARKI</a:t>
            </a:r>
          </a:p>
        </p:txBody>
      </p:sp>
      <p:sp>
        <p:nvSpPr>
          <p:cNvPr id="3" name="Metin Yer Tutucusu 2">
            <a:extLst>
              <a:ext uri="{FF2B5EF4-FFF2-40B4-BE49-F238E27FC236}">
                <a16:creationId xmlns:a16="http://schemas.microsoft.com/office/drawing/2014/main" id="{DB0880DF-6C0B-40FA-A6C1-8F45CFCCDE84}"/>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Asperger Sendromu’nda zeka, daha çok “normal” olarak tanımlanan sınırlar içindeyken, Otizm vakalarında mental retardasyon (zeka geriliği) daha sık görülmektedir. Asperger Sendromu’nda daha geniş ve bilgi kaynaklı ilgi alanına rastlanırken, Otizm vakalarında sıralama ve sayma gibi daha monoton ilgi alanları vardır. Ayrıca Asperger vakalarında dil gelişiminde gecikmeye rastlanılmamaktadır.</a:t>
            </a:r>
            <a:br>
              <a:rPr lang="en-US" b="0" i="0" u="none" strike="noStrike" baseline="0"/>
            </a:br>
            <a:endParaRPr lang="en-US" b="0" i="0" u="none" strike="noStrike" baseline="0"/>
          </a:p>
          <a:p>
            <a:pPr marR="0" lvl="0"/>
            <a:endParaRPr lang="en-US" b="0" i="0" u="none" strike="noStrike" baseline="0"/>
          </a:p>
        </p:txBody>
      </p:sp>
    </p:spTree>
    <p:extLst>
      <p:ext uri="{BB962C8B-B14F-4D97-AF65-F5344CB8AC3E}">
        <p14:creationId xmlns:p14="http://schemas.microsoft.com/office/powerpoint/2010/main" val="19803909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1B48C3-3BFB-42E1-8DC2-8AD5A34E7299}"/>
              </a:ext>
            </a:extLst>
          </p:cNvPr>
          <p:cNvSpPr>
            <a:spLocks noGrp="1"/>
          </p:cNvSpPr>
          <p:nvPr>
            <p:ph type="title"/>
          </p:nvPr>
        </p:nvSpPr>
        <p:spPr>
          <a:xfrm>
            <a:off x="965201" y="1354945"/>
            <a:ext cx="2059048" cy="4148110"/>
          </a:xfrm>
        </p:spPr>
        <p:txBody>
          <a:bodyPr vert="horz" lIns="91440" tIns="45720" rIns="91440" bIns="45720" rtlCol="0" anchor="ctr">
            <a:normAutofit/>
          </a:bodyPr>
          <a:lstStyle/>
          <a:p>
            <a:pPr marR="0"/>
            <a:r>
              <a:rPr lang="en-US" sz="2000" b="0" i="0" u="none" strike="noStrike">
                <a:solidFill>
                  <a:srgbClr val="2A1A00"/>
                </a:solidFill>
              </a:rPr>
              <a:t>ASPERGER SENDROMUNUN OTİZİMDEN FARKI</a:t>
            </a:r>
          </a:p>
        </p:txBody>
      </p:sp>
      <p:sp>
        <p:nvSpPr>
          <p:cNvPr id="16" name="Rectangle 15">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Metin Yer Tutucusu 2">
            <a:extLst>
              <a:ext uri="{FF2B5EF4-FFF2-40B4-BE49-F238E27FC236}">
                <a16:creationId xmlns:a16="http://schemas.microsoft.com/office/drawing/2014/main" id="{DB0880DF-6C0B-40FA-A6C1-8F45CFCCDE84}"/>
              </a:ext>
            </a:extLst>
          </p:cNvPr>
          <p:cNvSpPr>
            <a:spLocks noGrp="1"/>
          </p:cNvSpPr>
          <p:nvPr>
            <p:ph type="body" idx="1"/>
          </p:nvPr>
        </p:nvSpPr>
        <p:spPr>
          <a:xfrm>
            <a:off x="3828580" y="1354945"/>
            <a:ext cx="7601419" cy="4148110"/>
          </a:xfrm>
        </p:spPr>
        <p:txBody>
          <a:bodyPr vert="horz" lIns="91440" tIns="45720" rIns="91440" bIns="45720" rtlCol="0" anchor="ctr">
            <a:normAutofit/>
          </a:bodyPr>
          <a:lstStyle/>
          <a:p>
            <a:pPr marR="0" lvl="0"/>
            <a:r>
              <a:rPr lang="en-US" b="0" i="0" u="none" strike="noStrike" baseline="0"/>
              <a:t>1. Duygusal Bozukluk (Emotional Disorder):</a:t>
            </a:r>
            <a:br>
              <a:rPr lang="en-US" b="0" i="0" u="none" strike="noStrike" baseline="0"/>
            </a:br>
            <a:r>
              <a:rPr lang="en-US" b="0" i="0" u="none" strike="noStrike" baseline="0"/>
              <a:t>Duygusal problemleri olan çocuklar, muhtemelen aile ve sosyal durumların neden olduğu, alışılmamış geri çekilmiş (withdrawn) ve sosyal olmayan şekilde görünebilirler. Bununla beraber, genellikle onlar tedavi ve müdahalelere daha hızlı yanıt vereceklerdir (3).</a:t>
            </a:r>
          </a:p>
          <a:p>
            <a:pPr marR="0" lvl="0"/>
            <a:endParaRPr lang="en-US" b="0" i="0" u="none" strike="noStrike" baseline="0"/>
          </a:p>
        </p:txBody>
      </p:sp>
    </p:spTree>
    <p:extLst>
      <p:ext uri="{BB962C8B-B14F-4D97-AF65-F5344CB8AC3E}">
        <p14:creationId xmlns:p14="http://schemas.microsoft.com/office/powerpoint/2010/main" val="314579320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8810A89-0FFE-4C4E-904F-4E01F025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420D737-9CCD-4CC9-9822-1BBA7734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Nöroloji kliniğinde insan beyninin taraması">
            <a:extLst>
              <a:ext uri="{FF2B5EF4-FFF2-40B4-BE49-F238E27FC236}">
                <a16:creationId xmlns:a16="http://schemas.microsoft.com/office/drawing/2014/main" id="{CB048D3B-11E3-4954-8D00-4FC259B44982}"/>
              </a:ext>
            </a:extLst>
          </p:cNvPr>
          <p:cNvPicPr>
            <a:picLocks noChangeAspect="1"/>
          </p:cNvPicPr>
          <p:nvPr/>
        </p:nvPicPr>
        <p:blipFill rotWithShape="1">
          <a:blip r:embed="rId2"/>
          <a:srcRect l="46923"/>
          <a:stretch/>
        </p:blipFill>
        <p:spPr>
          <a:xfrm>
            <a:off x="7338646" y="10"/>
            <a:ext cx="4853354" cy="6857990"/>
          </a:xfrm>
          <a:prstGeom prst="rect">
            <a:avLst/>
          </a:prstGeom>
        </p:spPr>
      </p:pic>
      <p:sp>
        <p:nvSpPr>
          <p:cNvPr id="13"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Başlık 1">
            <a:extLst>
              <a:ext uri="{FF2B5EF4-FFF2-40B4-BE49-F238E27FC236}">
                <a16:creationId xmlns:a16="http://schemas.microsoft.com/office/drawing/2014/main" id="{131B48C3-3BFB-42E1-8DC2-8AD5A34E7299}"/>
              </a:ext>
            </a:extLst>
          </p:cNvPr>
          <p:cNvSpPr>
            <a:spLocks noGrp="1"/>
          </p:cNvSpPr>
          <p:nvPr>
            <p:ph type="title"/>
          </p:nvPr>
        </p:nvSpPr>
        <p:spPr>
          <a:xfrm>
            <a:off x="765051" y="382385"/>
            <a:ext cx="6015897" cy="1492132"/>
          </a:xfrm>
        </p:spPr>
        <p:txBody>
          <a:bodyPr vert="horz" lIns="91440" tIns="45720" rIns="91440" bIns="45720" rtlCol="0" anchor="t">
            <a:normAutofit/>
          </a:bodyPr>
          <a:lstStyle/>
          <a:p>
            <a:pPr marR="0"/>
            <a:r>
              <a:rPr lang="en-US" sz="4000" b="0" i="0" u="none" strike="noStrike"/>
              <a:t>ASPERGER SENDROMUNUN OTİZİMDEN FARKI</a:t>
            </a:r>
          </a:p>
        </p:txBody>
      </p:sp>
      <p:sp>
        <p:nvSpPr>
          <p:cNvPr id="15" name="Rectangle 14">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DB0880DF-6C0B-40FA-A6C1-8F45CFCCDE84}"/>
              </a:ext>
            </a:extLst>
          </p:cNvPr>
          <p:cNvSpPr>
            <a:spLocks noGrp="1"/>
          </p:cNvSpPr>
          <p:nvPr>
            <p:ph type="body" idx="1"/>
          </p:nvPr>
        </p:nvSpPr>
        <p:spPr>
          <a:xfrm>
            <a:off x="765051" y="2286001"/>
            <a:ext cx="6015897" cy="3593591"/>
          </a:xfrm>
        </p:spPr>
        <p:txBody>
          <a:bodyPr vert="horz" lIns="91440" tIns="45720" rIns="91440" bIns="45720" rtlCol="0">
            <a:normAutofit/>
          </a:bodyPr>
          <a:lstStyle/>
          <a:p>
            <a:pPr marR="0" lvl="0">
              <a:lnSpc>
                <a:spcPct val="100000"/>
              </a:lnSpc>
            </a:pPr>
            <a:r>
              <a:rPr lang="en-US" b="0" i="0" u="none" strike="noStrike" baseline="0" dirty="0"/>
              <a:t>2. </a:t>
            </a:r>
            <a:r>
              <a:rPr lang="en-US" b="0" i="0" u="none" strike="noStrike" baseline="0" dirty="0" err="1"/>
              <a:t>Dispraksi</a:t>
            </a:r>
            <a:r>
              <a:rPr lang="en-US" b="0" i="0" u="none" strike="noStrike" baseline="0" dirty="0"/>
              <a:t> (Dyspraxia):</a:t>
            </a:r>
            <a:br>
              <a:rPr lang="en-US" b="0" i="0" u="none" strike="noStrike" baseline="0" dirty="0"/>
            </a:br>
            <a:r>
              <a:rPr lang="en-US" b="0" i="0" u="none" strike="noStrike" baseline="0" dirty="0"/>
              <a:t>Asperger </a:t>
            </a:r>
            <a:r>
              <a:rPr lang="en-US" b="0" i="0" u="none" strike="noStrike" baseline="0" dirty="0" err="1"/>
              <a:t>Sendromu</a:t>
            </a:r>
            <a:r>
              <a:rPr lang="en-US" b="0" i="0" u="none" strike="noStrike" baseline="0" dirty="0"/>
              <a:t> </a:t>
            </a:r>
            <a:r>
              <a:rPr lang="en-US" b="0" i="0" u="none" strike="noStrike" baseline="0" dirty="0" err="1"/>
              <a:t>olan</a:t>
            </a:r>
            <a:r>
              <a:rPr lang="en-US" b="0" i="0" u="none" strike="noStrike" baseline="0" dirty="0"/>
              <a:t> </a:t>
            </a:r>
            <a:r>
              <a:rPr lang="en-US" b="0" i="0" u="none" strike="noStrike" baseline="0" dirty="0" err="1"/>
              <a:t>çocuklar</a:t>
            </a:r>
            <a:r>
              <a:rPr lang="en-US" b="0" i="0" u="none" strike="noStrike" baseline="0" dirty="0"/>
              <a:t> </a:t>
            </a:r>
            <a:r>
              <a:rPr lang="en-US" b="0" i="0" u="none" strike="noStrike" baseline="0" dirty="0" err="1"/>
              <a:t>çoğu</a:t>
            </a:r>
            <a:r>
              <a:rPr lang="en-US" b="0" i="0" u="none" strike="noStrike" baseline="0" dirty="0"/>
              <a:t> </a:t>
            </a:r>
            <a:r>
              <a:rPr lang="en-US" b="0" i="0" u="none" strike="noStrike" baseline="0" dirty="0" err="1"/>
              <a:t>kez</a:t>
            </a:r>
            <a:r>
              <a:rPr lang="en-US" b="0" i="0" u="none" strike="noStrike" baseline="0" dirty="0"/>
              <a:t> </a:t>
            </a:r>
            <a:r>
              <a:rPr lang="en-US" b="0" i="0" u="none" strike="noStrike" baseline="0" dirty="0" err="1"/>
              <a:t>sakardır</a:t>
            </a:r>
            <a:r>
              <a:rPr lang="en-US" b="0" i="0" u="none" strike="noStrike" baseline="0" dirty="0"/>
              <a:t> </a:t>
            </a:r>
            <a:r>
              <a:rPr lang="en-US" b="0" i="0" u="none" strike="noStrike" baseline="0" dirty="0" err="1"/>
              <a:t>ve</a:t>
            </a:r>
            <a:r>
              <a:rPr lang="en-US" b="0" i="0" u="none" strike="noStrike" baseline="0" dirty="0"/>
              <a:t> </a:t>
            </a:r>
            <a:r>
              <a:rPr lang="en-US" b="0" i="0" u="none" strike="noStrike" baseline="0" dirty="0" err="1"/>
              <a:t>ince</a:t>
            </a:r>
            <a:r>
              <a:rPr lang="en-US" b="0" i="0" u="none" strike="noStrike" baseline="0" dirty="0"/>
              <a:t> </a:t>
            </a:r>
            <a:r>
              <a:rPr lang="en-US" b="0" i="0" u="none" strike="noStrike" baseline="0" dirty="0" err="1"/>
              <a:t>el</a:t>
            </a:r>
            <a:r>
              <a:rPr lang="en-US" b="0" i="0" u="none" strike="noStrike" baseline="0" dirty="0"/>
              <a:t> </a:t>
            </a:r>
            <a:r>
              <a:rPr lang="en-US" b="0" i="0" u="none" strike="noStrike" baseline="0" dirty="0" err="1"/>
              <a:t>kasları</a:t>
            </a:r>
            <a:r>
              <a:rPr lang="en-US" b="0" i="0" u="none" strike="noStrike" baseline="0" dirty="0"/>
              <a:t> </a:t>
            </a:r>
            <a:r>
              <a:rPr lang="en-US" b="0" i="0" u="none" strike="noStrike" baseline="0" dirty="0" err="1"/>
              <a:t>ve</a:t>
            </a:r>
            <a:r>
              <a:rPr lang="en-US" b="0" i="0" u="none" strike="noStrike" baseline="0" dirty="0"/>
              <a:t> </a:t>
            </a:r>
            <a:r>
              <a:rPr lang="en-US" b="0" i="0" u="none" strike="noStrike" baseline="0" dirty="0" err="1"/>
              <a:t>el-göz</a:t>
            </a:r>
            <a:r>
              <a:rPr lang="en-US" b="0" i="0" u="none" strike="noStrike" baseline="0" dirty="0"/>
              <a:t> </a:t>
            </a:r>
            <a:r>
              <a:rPr lang="en-US" b="0" i="0" u="none" strike="noStrike" baseline="0" dirty="0" err="1"/>
              <a:t>koordinasyon</a:t>
            </a:r>
            <a:r>
              <a:rPr lang="en-US" b="0" i="0" u="none" strike="noStrike" baseline="0" dirty="0"/>
              <a:t> </a:t>
            </a:r>
            <a:r>
              <a:rPr lang="en-US" b="0" i="0" u="none" strike="noStrike" baseline="0" dirty="0" err="1"/>
              <a:t>becerileri</a:t>
            </a:r>
            <a:r>
              <a:rPr lang="en-US" b="0" i="0" u="none" strike="noStrike" baseline="0" dirty="0"/>
              <a:t> </a:t>
            </a:r>
            <a:r>
              <a:rPr lang="en-US" b="0" i="0" u="none" strike="noStrike" baseline="0" dirty="0" err="1"/>
              <a:t>iyi</a:t>
            </a:r>
            <a:r>
              <a:rPr lang="en-US" b="0" i="0" u="none" strike="noStrike" baseline="0" dirty="0"/>
              <a:t> </a:t>
            </a:r>
            <a:r>
              <a:rPr lang="en-US" b="0" i="0" u="none" strike="noStrike" baseline="0" dirty="0" err="1"/>
              <a:t>gelişmemiştir</a:t>
            </a:r>
            <a:r>
              <a:rPr lang="en-US" b="0" i="0" u="none" strike="noStrike" baseline="0" dirty="0"/>
              <a:t>. </a:t>
            </a:r>
            <a:r>
              <a:rPr lang="en-US" b="0" i="0" u="none" strike="noStrike" baseline="0" dirty="0" err="1"/>
              <a:t>Diğer</a:t>
            </a:r>
            <a:r>
              <a:rPr lang="en-US" b="0" i="0" u="none" strike="noStrike" baseline="0" dirty="0"/>
              <a:t> </a:t>
            </a:r>
            <a:r>
              <a:rPr lang="en-US" b="0" i="0" u="none" strike="noStrike" baseline="0" dirty="0" err="1"/>
              <a:t>taraftan</a:t>
            </a:r>
            <a:r>
              <a:rPr lang="en-US" b="0" i="0" u="none" strike="noStrike" baseline="0" dirty="0"/>
              <a:t>, </a:t>
            </a:r>
            <a:r>
              <a:rPr lang="en-US" b="0" i="0" u="none" strike="noStrike" baseline="0" dirty="0" err="1"/>
              <a:t>ağır</a:t>
            </a:r>
            <a:r>
              <a:rPr lang="en-US" b="0" i="0" u="none" strike="noStrike" baseline="0" dirty="0"/>
              <a:t> </a:t>
            </a:r>
            <a:r>
              <a:rPr lang="en-US" b="0" i="0" u="none" strike="noStrike" baseline="0" dirty="0" err="1"/>
              <a:t>dispraksiyası</a:t>
            </a:r>
            <a:r>
              <a:rPr lang="en-US" b="0" i="0" u="none" strike="noStrike" baseline="0" dirty="0"/>
              <a:t> </a:t>
            </a:r>
            <a:r>
              <a:rPr lang="en-US" b="0" i="0" u="none" strike="noStrike" baseline="0" dirty="0" err="1"/>
              <a:t>olan</a:t>
            </a:r>
            <a:r>
              <a:rPr lang="en-US" b="0" i="0" u="none" strike="noStrike" baseline="0" dirty="0"/>
              <a:t> </a:t>
            </a:r>
            <a:r>
              <a:rPr lang="en-US" b="0" i="0" u="none" strike="noStrike" baseline="0" dirty="0" err="1"/>
              <a:t>çocuklar</a:t>
            </a:r>
            <a:r>
              <a:rPr lang="en-US" b="0" i="0" u="none" strike="noStrike" baseline="0" dirty="0"/>
              <a:t> </a:t>
            </a:r>
            <a:r>
              <a:rPr lang="en-US" b="0" i="0" u="none" strike="noStrike" baseline="0" dirty="0" err="1"/>
              <a:t>sosyal</a:t>
            </a:r>
            <a:r>
              <a:rPr lang="en-US" b="0" i="0" u="none" strike="noStrike" baseline="0" dirty="0"/>
              <a:t> </a:t>
            </a:r>
            <a:r>
              <a:rPr lang="en-US" b="0" i="0" u="none" strike="noStrike" baseline="0" dirty="0" err="1"/>
              <a:t>problemler</a:t>
            </a:r>
            <a:r>
              <a:rPr lang="en-US" b="0" i="0" u="none" strike="noStrike" baseline="0" dirty="0"/>
              <a:t> </a:t>
            </a:r>
            <a:r>
              <a:rPr lang="en-US" b="0" i="0" u="none" strike="noStrike" baseline="0" dirty="0" err="1"/>
              <a:t>yaşadıkları</a:t>
            </a:r>
            <a:r>
              <a:rPr lang="en-US" b="0" i="0" u="none" strike="noStrike" baseline="0" dirty="0"/>
              <a:t> </a:t>
            </a:r>
            <a:r>
              <a:rPr lang="en-US" b="0" i="0" u="none" strike="noStrike" baseline="0" dirty="0" err="1"/>
              <a:t>göze</a:t>
            </a:r>
            <a:r>
              <a:rPr lang="en-US" b="0" i="0" u="none" strike="noStrike" baseline="0" dirty="0"/>
              <a:t> </a:t>
            </a:r>
            <a:r>
              <a:rPr lang="en-US" b="0" i="0" u="none" strike="noStrike" baseline="0" dirty="0" err="1"/>
              <a:t>çarpar</a:t>
            </a:r>
            <a:r>
              <a:rPr lang="en-US" b="0" i="0" u="none" strike="noStrike" baseline="0" dirty="0"/>
              <a:t>. </a:t>
            </a:r>
            <a:r>
              <a:rPr lang="en-US" b="0" i="0" u="none" strike="noStrike" baseline="0" dirty="0" err="1"/>
              <a:t>Bundan</a:t>
            </a:r>
            <a:r>
              <a:rPr lang="en-US" b="0" i="0" u="none" strike="noStrike" baseline="0" dirty="0"/>
              <a:t> </a:t>
            </a:r>
            <a:r>
              <a:rPr lang="en-US" b="0" i="0" u="none" strike="noStrike" baseline="0" dirty="0" err="1"/>
              <a:t>dolayı</a:t>
            </a:r>
            <a:r>
              <a:rPr lang="en-US" b="0" i="0" u="none" strike="noStrike" baseline="0" dirty="0"/>
              <a:t>, </a:t>
            </a:r>
            <a:r>
              <a:rPr lang="en-US" b="0" i="0" u="none" strike="noStrike" baseline="0" dirty="0" err="1"/>
              <a:t>özellikle</a:t>
            </a:r>
            <a:r>
              <a:rPr lang="en-US" b="0" i="0" u="none" strike="noStrike" baseline="0" dirty="0"/>
              <a:t> </a:t>
            </a:r>
            <a:r>
              <a:rPr lang="en-US" b="0" i="0" u="none" strike="noStrike" baseline="0" dirty="0" err="1"/>
              <a:t>küçük</a:t>
            </a:r>
            <a:r>
              <a:rPr lang="en-US" b="0" i="0" u="none" strike="noStrike" baseline="0" dirty="0"/>
              <a:t> </a:t>
            </a:r>
            <a:r>
              <a:rPr lang="en-US" b="0" i="0" u="none" strike="noStrike" baseline="0" dirty="0" err="1"/>
              <a:t>çocuklarda</a:t>
            </a:r>
            <a:r>
              <a:rPr lang="en-US" b="0" i="0" u="none" strike="noStrike" baseline="0" dirty="0"/>
              <a:t>, </a:t>
            </a:r>
            <a:r>
              <a:rPr lang="en-US" b="0" i="0" u="none" strike="noStrike" baseline="0" dirty="0" err="1"/>
              <a:t>ayırıcı</a:t>
            </a:r>
            <a:r>
              <a:rPr lang="en-US" b="0" i="0" u="none" strike="noStrike" baseline="0" dirty="0"/>
              <a:t> </a:t>
            </a:r>
            <a:r>
              <a:rPr lang="en-US" b="0" i="0" u="none" strike="noStrike" baseline="0" dirty="0" err="1"/>
              <a:t>teşhis</a:t>
            </a:r>
            <a:r>
              <a:rPr lang="en-US" b="0" i="0" u="none" strike="noStrike" baseline="0" dirty="0"/>
              <a:t> </a:t>
            </a:r>
            <a:r>
              <a:rPr lang="en-US" b="0" i="0" u="none" strike="noStrike" baseline="0" dirty="0" err="1"/>
              <a:t>koymak</a:t>
            </a:r>
            <a:r>
              <a:rPr lang="en-US" b="0" i="0" u="none" strike="noStrike" baseline="0" dirty="0"/>
              <a:t>, </a:t>
            </a:r>
            <a:r>
              <a:rPr lang="en-US" b="0" i="0" u="none" strike="noStrike" baseline="0" dirty="0" err="1"/>
              <a:t>bazı</a:t>
            </a:r>
            <a:r>
              <a:rPr lang="en-US" b="0" i="0" u="none" strike="noStrike" baseline="0" dirty="0"/>
              <a:t> </a:t>
            </a:r>
            <a:r>
              <a:rPr lang="en-US" b="0" i="0" u="none" strike="noStrike" baseline="0" dirty="0" err="1"/>
              <a:t>durumlarda</a:t>
            </a:r>
            <a:r>
              <a:rPr lang="en-US" b="0" i="0" u="none" strike="noStrike" baseline="0" dirty="0"/>
              <a:t> </a:t>
            </a:r>
            <a:r>
              <a:rPr lang="en-US" b="0" i="0" u="none" strike="noStrike" baseline="0" dirty="0" err="1"/>
              <a:t>zor</a:t>
            </a:r>
            <a:r>
              <a:rPr lang="en-US" b="0" i="0" u="none" strike="noStrike" baseline="0" dirty="0"/>
              <a:t> </a:t>
            </a:r>
            <a:r>
              <a:rPr lang="en-US" b="0" i="0" u="none" strike="noStrike" baseline="0" dirty="0" err="1"/>
              <a:t>olabilmektedir</a:t>
            </a:r>
            <a:r>
              <a:rPr lang="en-US" b="0" i="0" u="none" strike="noStrike" baseline="0" dirty="0"/>
              <a:t>. </a:t>
            </a:r>
            <a:r>
              <a:rPr lang="en-US" b="0" i="0" u="none" strike="noStrike" baseline="0" dirty="0" err="1"/>
              <a:t>Bununla</a:t>
            </a:r>
            <a:r>
              <a:rPr lang="en-US" b="0" i="0" u="none" strike="noStrike" baseline="0" dirty="0"/>
              <a:t> </a:t>
            </a:r>
            <a:r>
              <a:rPr lang="en-US" b="0" i="0" u="none" strike="noStrike" baseline="0" dirty="0" err="1"/>
              <a:t>beraber</a:t>
            </a:r>
            <a:r>
              <a:rPr lang="en-US" b="0" i="0" u="none" strike="noStrike" baseline="0" dirty="0"/>
              <a:t>, </a:t>
            </a:r>
            <a:r>
              <a:rPr lang="en-US" b="0" i="0" u="none" strike="noStrike" baseline="0" dirty="0" err="1"/>
              <a:t>ayırt</a:t>
            </a:r>
            <a:r>
              <a:rPr lang="en-US" b="0" i="0" u="none" strike="noStrike" baseline="0" dirty="0"/>
              <a:t> </a:t>
            </a:r>
            <a:r>
              <a:rPr lang="en-US" b="0" i="0" u="none" strike="noStrike" baseline="0" dirty="0" err="1"/>
              <a:t>etme</a:t>
            </a:r>
            <a:r>
              <a:rPr lang="en-US" b="0" i="0" u="none" strike="noStrike" baseline="0" dirty="0"/>
              <a:t> </a:t>
            </a:r>
            <a:r>
              <a:rPr lang="en-US" b="0" i="0" u="none" strike="noStrike" baseline="0" dirty="0" err="1"/>
              <a:t>önemlidir</a:t>
            </a:r>
            <a:r>
              <a:rPr lang="en-US" b="0" i="0" u="none" strike="noStrike" baseline="0" dirty="0"/>
              <a:t> </a:t>
            </a:r>
            <a:r>
              <a:rPr lang="en-US" b="0" i="0" u="none" strike="noStrike" baseline="0" dirty="0" err="1"/>
              <a:t>çünkü</a:t>
            </a:r>
            <a:r>
              <a:rPr lang="en-US" b="0" i="0" u="none" strike="noStrike" baseline="0" dirty="0"/>
              <a:t>, </a:t>
            </a:r>
            <a:r>
              <a:rPr lang="en-US" b="0" i="0" u="none" strike="noStrike" baseline="0" dirty="0" err="1"/>
              <a:t>dispraktik</a:t>
            </a:r>
            <a:r>
              <a:rPr lang="en-US" b="0" i="0" u="none" strike="noStrike" baseline="0" dirty="0"/>
              <a:t> </a:t>
            </a:r>
            <a:r>
              <a:rPr lang="en-US" b="0" i="0" u="none" strike="noStrike" baseline="0" dirty="0" err="1"/>
              <a:t>çocuklar</a:t>
            </a:r>
            <a:r>
              <a:rPr lang="en-US" b="0" i="0" u="none" strike="noStrike" baseline="0" dirty="0"/>
              <a:t> </a:t>
            </a:r>
            <a:r>
              <a:rPr lang="en-US" b="0" i="0" u="none" strike="noStrike" baseline="0" dirty="0" err="1"/>
              <a:t>hızlıca</a:t>
            </a:r>
            <a:r>
              <a:rPr lang="en-US" b="0" i="0" u="none" strike="noStrike" baseline="0" dirty="0"/>
              <a:t> </a:t>
            </a:r>
            <a:r>
              <a:rPr lang="en-US" b="0" i="0" u="none" strike="noStrike" baseline="0" dirty="0" err="1"/>
              <a:t>sosyal</a:t>
            </a:r>
            <a:r>
              <a:rPr lang="en-US" b="0" i="0" u="none" strike="noStrike" baseline="0" dirty="0"/>
              <a:t> </a:t>
            </a:r>
            <a:r>
              <a:rPr lang="en-US" b="0" i="0" u="none" strike="noStrike" baseline="0" dirty="0" err="1"/>
              <a:t>beceri</a:t>
            </a:r>
            <a:r>
              <a:rPr lang="en-US" b="0" i="0" u="none" strike="noStrike" baseline="0" dirty="0"/>
              <a:t> </a:t>
            </a:r>
            <a:r>
              <a:rPr lang="en-US" b="0" i="0" u="none" strike="noStrike" baseline="0" dirty="0" err="1"/>
              <a:t>ve</a:t>
            </a:r>
            <a:r>
              <a:rPr lang="en-US" b="0" i="0" u="none" strike="noStrike" baseline="0" dirty="0"/>
              <a:t> </a:t>
            </a:r>
            <a:r>
              <a:rPr lang="en-US" b="0" i="0" u="none" strike="noStrike" baseline="0" dirty="0" err="1"/>
              <a:t>müdahalelere</a:t>
            </a:r>
            <a:r>
              <a:rPr lang="en-US" b="0" i="0" u="none" strike="noStrike" baseline="0" dirty="0"/>
              <a:t> </a:t>
            </a:r>
            <a:r>
              <a:rPr lang="en-US" b="0" i="0" u="none" strike="noStrike" baseline="0" dirty="0" err="1"/>
              <a:t>cevap</a:t>
            </a:r>
            <a:r>
              <a:rPr lang="en-US" b="0" i="0" u="none" strike="noStrike" baseline="0" dirty="0"/>
              <a:t> </a:t>
            </a:r>
            <a:r>
              <a:rPr lang="en-US" b="0" i="0" u="none" strike="noStrike" baseline="0" dirty="0" err="1"/>
              <a:t>vereceklerdir</a:t>
            </a:r>
            <a:r>
              <a:rPr lang="en-US" b="0" i="0" u="none" strike="noStrike" baseline="0" dirty="0"/>
              <a:t>. Asperger </a:t>
            </a:r>
            <a:r>
              <a:rPr lang="en-US" b="0" i="0" u="none" strike="noStrike" baseline="0" dirty="0" err="1"/>
              <a:t>çocuklarına</a:t>
            </a:r>
            <a:r>
              <a:rPr lang="en-US" b="0" i="0" u="none" strike="noStrike" baseline="0" dirty="0"/>
              <a:t> </a:t>
            </a:r>
            <a:r>
              <a:rPr lang="en-US" b="0" i="0" u="none" strike="noStrike" baseline="0" dirty="0" err="1"/>
              <a:t>göre</a:t>
            </a:r>
            <a:r>
              <a:rPr lang="en-US" b="0" i="0" u="none" strike="noStrike" baseline="0" dirty="0"/>
              <a:t> </a:t>
            </a:r>
            <a:r>
              <a:rPr lang="en-US" b="0" i="0" u="none" strike="noStrike" baseline="0" dirty="0" err="1"/>
              <a:t>algi</a:t>
            </a:r>
            <a:r>
              <a:rPr lang="en-US" b="0" i="0" u="none" strike="noStrike" baseline="0" dirty="0"/>
              <a:t> </a:t>
            </a:r>
            <a:r>
              <a:rPr lang="en-US" b="0" i="0" u="none" strike="noStrike" baseline="0" dirty="0" err="1"/>
              <a:t>alanlarında</a:t>
            </a:r>
            <a:r>
              <a:rPr lang="en-US" b="0" i="0" u="none" strike="noStrike" baseline="0" dirty="0"/>
              <a:t> </a:t>
            </a:r>
            <a:r>
              <a:rPr lang="en-US" b="0" i="0" u="none" strike="noStrike" baseline="0" dirty="0" err="1"/>
              <a:t>daha</a:t>
            </a:r>
            <a:r>
              <a:rPr lang="en-US" b="0" i="0" u="none" strike="noStrike" baseline="0" dirty="0"/>
              <a:t> </a:t>
            </a:r>
            <a:r>
              <a:rPr lang="en-US" b="0" i="0" u="none" strike="noStrike" baseline="0" dirty="0" err="1"/>
              <a:t>az</a:t>
            </a:r>
            <a:r>
              <a:rPr lang="en-US" b="0" i="0" u="none" strike="noStrike" baseline="0" dirty="0"/>
              <a:t> </a:t>
            </a:r>
            <a:r>
              <a:rPr lang="en-US" b="0" i="0" u="none" strike="noStrike" baseline="0" dirty="0" err="1"/>
              <a:t>katı</a:t>
            </a:r>
            <a:r>
              <a:rPr lang="en-US" b="0" i="0" u="none" strike="noStrike" baseline="0" dirty="0"/>
              <a:t> </a:t>
            </a:r>
            <a:r>
              <a:rPr lang="en-US" b="0" i="0" u="none" strike="noStrike" baseline="0" dirty="0" err="1"/>
              <a:t>ve</a:t>
            </a:r>
            <a:r>
              <a:rPr lang="en-US" b="0" i="0" u="none" strike="noStrike" baseline="0" dirty="0"/>
              <a:t> </a:t>
            </a:r>
            <a:r>
              <a:rPr lang="en-US" b="0" i="0" u="none" strike="noStrike" baseline="0" dirty="0" err="1"/>
              <a:t>az</a:t>
            </a:r>
            <a:r>
              <a:rPr lang="en-US" b="0" i="0" u="none" strike="noStrike" baseline="0" dirty="0"/>
              <a:t> </a:t>
            </a:r>
            <a:r>
              <a:rPr lang="en-US" b="0" i="0" u="none" strike="noStrike" baseline="0" dirty="0" err="1"/>
              <a:t>obsesiftirler</a:t>
            </a:r>
            <a:r>
              <a:rPr lang="en-US" b="0" i="0" u="none" strike="noStrike" baseline="0" dirty="0"/>
              <a:t> (3).</a:t>
            </a:r>
          </a:p>
          <a:p>
            <a:pPr marR="0" lvl="0">
              <a:lnSpc>
                <a:spcPct val="100000"/>
              </a:lnSpc>
            </a:pPr>
            <a:endParaRPr lang="en-US" b="0" i="0" u="none" strike="noStrike" baseline="0" dirty="0"/>
          </a:p>
        </p:txBody>
      </p:sp>
    </p:spTree>
    <p:extLst>
      <p:ext uri="{BB962C8B-B14F-4D97-AF65-F5344CB8AC3E}">
        <p14:creationId xmlns:p14="http://schemas.microsoft.com/office/powerpoint/2010/main" val="1264384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45581D24-E1C3-4A08-B131-3FCF36586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C177DC81-F070-45D4-A4A9-8303FB51E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D05E7443-DC9F-4FBF-A7C3-62B499691129}"/>
              </a:ext>
            </a:extLst>
          </p:cNvPr>
          <p:cNvSpPr>
            <a:spLocks noGrp="1"/>
          </p:cNvSpPr>
          <p:nvPr>
            <p:ph type="title"/>
          </p:nvPr>
        </p:nvSpPr>
        <p:spPr>
          <a:xfrm>
            <a:off x="754144" y="484631"/>
            <a:ext cx="6340519" cy="1638469"/>
          </a:xfrm>
        </p:spPr>
        <p:txBody>
          <a:bodyPr vert="horz" lIns="91440" tIns="45720" rIns="91440" bIns="45720" rtlCol="0" anchor="t">
            <a:normAutofit/>
          </a:bodyPr>
          <a:lstStyle/>
          <a:p>
            <a:pPr marR="0"/>
            <a:r>
              <a:rPr lang="en-US" b="0" i="0" u="none" strike="noStrike" dirty="0"/>
              <a:t>3. </a:t>
            </a:r>
            <a:r>
              <a:rPr lang="en-US" b="0" i="0" u="none" strike="noStrike" dirty="0" err="1"/>
              <a:t>Dil</a:t>
            </a:r>
            <a:r>
              <a:rPr lang="en-US" b="0" i="0" u="none" strike="noStrike" dirty="0"/>
              <a:t> </a:t>
            </a:r>
            <a:r>
              <a:rPr lang="en-US" b="0" i="0" u="none" strike="noStrike" dirty="0" err="1"/>
              <a:t>Bozukluğu</a:t>
            </a:r>
            <a:r>
              <a:rPr lang="en-US" b="0" i="0" u="none" strike="noStrike" dirty="0"/>
              <a:t>:</a:t>
            </a:r>
          </a:p>
        </p:txBody>
      </p:sp>
      <p:sp>
        <p:nvSpPr>
          <p:cNvPr id="16" name="Rectangle 15">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2707F859-583B-4578-B877-B8D0318D3212}"/>
              </a:ext>
            </a:extLst>
          </p:cNvPr>
          <p:cNvSpPr>
            <a:spLocks noGrp="1"/>
          </p:cNvSpPr>
          <p:nvPr>
            <p:ph type="body" idx="1"/>
          </p:nvPr>
        </p:nvSpPr>
        <p:spPr>
          <a:xfrm>
            <a:off x="765051" y="2443140"/>
            <a:ext cx="6306309" cy="3930227"/>
          </a:xfrm>
        </p:spPr>
        <p:txBody>
          <a:bodyPr vert="horz" lIns="91440" tIns="45720" rIns="91440" bIns="45720" rtlCol="0">
            <a:normAutofit/>
          </a:bodyPr>
          <a:lstStyle/>
          <a:p>
            <a:pPr marR="0" lvl="0">
              <a:lnSpc>
                <a:spcPct val="100000"/>
              </a:lnSpc>
            </a:pPr>
            <a:br>
              <a:rPr lang="en-US" b="0" i="0" u="none" strike="noStrike" baseline="0">
                <a:solidFill>
                  <a:srgbClr val="000000"/>
                </a:solidFill>
              </a:rPr>
            </a:br>
            <a:r>
              <a:rPr lang="en-US" b="0" i="0" u="none" strike="noStrike" baseline="0">
                <a:solidFill>
                  <a:srgbClr val="000000"/>
                </a:solidFill>
              </a:rPr>
              <a:t>Gelişimsel Dil Bozukluğu ve Otizm’in sınırlarını belirlemek zor olabilir. Jest kullanımı, yüz ifadeleri ve işaretler konusunda zorluklar yaşıyorsa, problemin dil kaynaklı olduğu açıktır. Bununla beraber, Rutter’in gözlemlediği gibi, bazı çocuklar karışık tablolar gösterir. Sosyal, iletişim ve davranışsal zorluklar, ağır anlama ve dil bozukluğu olan çocuklarda olduğu gibi, Otizm spektrumu içinde tanımlanabilecek bazı çocuklarda da gözlemlenebilir. Profesyoneller arasında işbirliği yapmak gereklidir. Çocuk okul çağına geldiğinde tablo genellikle netleşir (3).</a:t>
            </a:r>
          </a:p>
          <a:p>
            <a:pPr marR="0" lvl="0">
              <a:lnSpc>
                <a:spcPct val="100000"/>
              </a:lnSpc>
            </a:pPr>
            <a:endParaRPr lang="en-US" b="0" i="0" u="none" strike="noStrike" baseline="0">
              <a:solidFill>
                <a:srgbClr val="000000"/>
              </a:solidFill>
            </a:endParaRPr>
          </a:p>
          <a:p>
            <a:pPr marR="0" lvl="0">
              <a:lnSpc>
                <a:spcPct val="100000"/>
              </a:lnSpc>
            </a:pPr>
            <a:endParaRPr lang="en-US" b="0" i="0" u="none" strike="noStrike" baseline="0">
              <a:solidFill>
                <a:srgbClr val="000000"/>
              </a:solidFill>
            </a:endParaRPr>
          </a:p>
        </p:txBody>
      </p:sp>
      <p:pic>
        <p:nvPicPr>
          <p:cNvPr id="7" name="Graphic 6" descr="Dil">
            <a:extLst>
              <a:ext uri="{FF2B5EF4-FFF2-40B4-BE49-F238E27FC236}">
                <a16:creationId xmlns:a16="http://schemas.microsoft.com/office/drawing/2014/main" id="{14D75B5A-B6B3-49B8-B832-CAFC00D75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67483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D05E7443-DC9F-4FBF-A7C3-62B499691129}"/>
              </a:ext>
            </a:extLst>
          </p:cNvPr>
          <p:cNvSpPr>
            <a:spLocks noGrp="1"/>
          </p:cNvSpPr>
          <p:nvPr>
            <p:ph type="title"/>
          </p:nvPr>
        </p:nvSpPr>
        <p:spPr>
          <a:xfrm>
            <a:off x="612989" y="776175"/>
            <a:ext cx="3990455" cy="5305650"/>
          </a:xfrm>
        </p:spPr>
        <p:txBody>
          <a:bodyPr vert="horz" lIns="91440" tIns="45720" rIns="91440" bIns="45720" rtlCol="0" anchor="b">
            <a:normAutofit/>
          </a:bodyPr>
          <a:lstStyle/>
          <a:p>
            <a:pPr marR="0"/>
            <a:r>
              <a:rPr lang="en-US" b="0" i="0" u="none" strike="noStrike" dirty="0"/>
              <a:t>5. </a:t>
            </a:r>
            <a:r>
              <a:rPr lang="en-US" b="0" i="0" u="none" strike="noStrike" dirty="0" err="1"/>
              <a:t>Sözel</a:t>
            </a:r>
            <a:r>
              <a:rPr lang="en-US" b="0" i="0" u="none" strike="noStrike" dirty="0"/>
              <a:t> </a:t>
            </a:r>
            <a:r>
              <a:rPr lang="en-US" b="0" i="0" u="none" strike="noStrike" dirty="0" err="1"/>
              <a:t>Olmayan</a:t>
            </a:r>
            <a:r>
              <a:rPr lang="en-US" b="0" i="0" u="none" strike="noStrike" dirty="0"/>
              <a:t> </a:t>
            </a:r>
            <a:r>
              <a:rPr lang="en-US" b="0" i="0" u="none" strike="noStrike" dirty="0" err="1"/>
              <a:t>Öğrenme</a:t>
            </a:r>
            <a:r>
              <a:rPr lang="en-US" b="0" i="0" u="none" strike="noStrike" dirty="0"/>
              <a:t> </a:t>
            </a:r>
            <a:r>
              <a:rPr lang="en-US" b="0" i="0" u="none" strike="noStrike" dirty="0" err="1"/>
              <a:t>Güçlüğü</a:t>
            </a:r>
            <a:r>
              <a:rPr lang="en-US" b="0" i="0" u="none" strike="noStrike" dirty="0"/>
              <a:t> (NLD):</a:t>
            </a:r>
            <a:br>
              <a:rPr lang="en-US" b="0" i="0" u="none" strike="noStrike" dirty="0"/>
            </a:br>
            <a:endParaRPr lang="en-US" b="0" i="0" u="none" strike="noStrike" dirty="0"/>
          </a:p>
        </p:txBody>
      </p:sp>
      <p:sp>
        <p:nvSpPr>
          <p:cNvPr id="3" name="Metin Yer Tutucusu 2">
            <a:extLst>
              <a:ext uri="{FF2B5EF4-FFF2-40B4-BE49-F238E27FC236}">
                <a16:creationId xmlns:a16="http://schemas.microsoft.com/office/drawing/2014/main" id="{2707F859-583B-4578-B877-B8D0318D3212}"/>
              </a:ext>
            </a:extLst>
          </p:cNvPr>
          <p:cNvSpPr>
            <a:spLocks noGrp="1"/>
          </p:cNvSpPr>
          <p:nvPr>
            <p:ph type="body" idx="1"/>
          </p:nvPr>
        </p:nvSpPr>
        <p:spPr>
          <a:xfrm>
            <a:off x="5246914" y="870113"/>
            <a:ext cx="6183086" cy="5117775"/>
          </a:xfrm>
        </p:spPr>
        <p:txBody>
          <a:bodyPr vert="horz" lIns="91440" tIns="45720" rIns="91440" bIns="45720" rtlCol="0" anchor="ctr">
            <a:normAutofit/>
          </a:bodyPr>
          <a:lstStyle/>
          <a:p>
            <a:pPr marR="0" lvl="0"/>
            <a:r>
              <a:rPr lang="en-US" b="0" i="0" u="none" strike="noStrike" baseline="0"/>
              <a:t>Bu güçlüğü yaşayan çocuklar AS li çocuklardan farklı alanlarda zorluklar yaşamaktadırlar: İnce ve kaba motor alanında (denge, koordinasyon) sorun yaşar, görsel algı ve görsel hafıza alanında zayıftır, ayrıntıları biraraya getirip bütünü görme konusunda zorlanır. NLD li çocuklar bunların yanında AS çocuklar gibi ve sözel olmayan mesajları algılama-yorumlama ve değişikliklere uyum sağlamakta güçlük çeker (5,6).</a:t>
            </a:r>
          </a:p>
          <a:p>
            <a:pPr marR="0" lvl="0"/>
            <a:endParaRPr lang="en-US" b="0" i="0" u="none" strike="noStrike" baseline="0"/>
          </a:p>
          <a:p>
            <a:pPr marR="0" lvl="0"/>
            <a:endParaRPr lang="en-US" b="0" i="0" u="none" strike="noStrike" baseline="0"/>
          </a:p>
        </p:txBody>
      </p:sp>
    </p:spTree>
    <p:extLst>
      <p:ext uri="{BB962C8B-B14F-4D97-AF65-F5344CB8AC3E}">
        <p14:creationId xmlns:p14="http://schemas.microsoft.com/office/powerpoint/2010/main" val="38826466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AC035D0-59FA-4AB7-8C49-1DB5E5F82FB3}"/>
              </a:ext>
            </a:extLst>
          </p:cNvPr>
          <p:cNvSpPr>
            <a:spLocks noGrp="1"/>
          </p:cNvSpPr>
          <p:nvPr>
            <p:ph type="title"/>
          </p:nvPr>
        </p:nvSpPr>
        <p:spPr>
          <a:xfrm>
            <a:off x="761996" y="1153287"/>
            <a:ext cx="3570566" cy="4551426"/>
          </a:xfrm>
        </p:spPr>
        <p:txBody>
          <a:bodyPr vert="horz" lIns="91440" tIns="45720" rIns="91440" bIns="45720" rtlCol="0" anchor="ctr">
            <a:normAutofit/>
          </a:bodyPr>
          <a:lstStyle/>
          <a:p>
            <a:pPr marR="0" algn="r"/>
            <a:r>
              <a:rPr lang="en-US" sz="3200" b="0" i="0" u="none" strike="noStrike"/>
              <a:t>ASPERGER SENDROMU NEDİR?</a:t>
            </a:r>
          </a:p>
        </p:txBody>
      </p:sp>
      <p:cxnSp>
        <p:nvCxnSpPr>
          <p:cNvPr id="14" name="Straight Connector 13">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Metin Yer Tutucusu 2">
            <a:extLst>
              <a:ext uri="{FF2B5EF4-FFF2-40B4-BE49-F238E27FC236}">
                <a16:creationId xmlns:a16="http://schemas.microsoft.com/office/drawing/2014/main" id="{9C2964C6-CEAE-409F-BD6A-4EC3F93F317D}"/>
              </a:ext>
            </a:extLst>
          </p:cNvPr>
          <p:cNvSpPr>
            <a:spLocks noGrp="1"/>
          </p:cNvSpPr>
          <p:nvPr>
            <p:ph type="body" idx="1"/>
          </p:nvPr>
        </p:nvSpPr>
        <p:spPr>
          <a:xfrm>
            <a:off x="4976031" y="1153287"/>
            <a:ext cx="6453969" cy="4551426"/>
          </a:xfrm>
        </p:spPr>
        <p:txBody>
          <a:bodyPr vert="horz" lIns="91440" tIns="45720" rIns="91440" bIns="45720" rtlCol="0" anchor="ctr">
            <a:normAutofit/>
          </a:bodyPr>
          <a:lstStyle/>
          <a:p>
            <a:pPr marR="0" lvl="0"/>
            <a:r>
              <a:rPr lang="en-US" sz="1600" b="0" i="0" u="none" strike="noStrike" baseline="0"/>
              <a:t>Asperger Sendromu, 1944 yılında, Hans Asperger adındaki tıp doktoru tarafından tanımlanmıştır.</a:t>
            </a:r>
          </a:p>
          <a:p>
            <a:pPr marR="0" lvl="0"/>
            <a:r>
              <a:rPr lang="en-US" sz="1600" b="0" i="0" u="none" strike="noStrike" baseline="0"/>
              <a:t>Dr. Asperger, bu çocukların duygularını idare etme ve ifadede zorlukları olduğunu, empati eksikliği ve toplumsal ipuçlarını anlamakta zorluk çektiklerini öne sürmüştür</a:t>
            </a:r>
          </a:p>
        </p:txBody>
      </p:sp>
      <p:sp>
        <p:nvSpPr>
          <p:cNvPr id="16" name="Rectangle 15">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494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8810A89-0FFE-4C4E-904F-4E01F025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420D737-9CCD-4CC9-9822-1BBA7734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D05E7443-DC9F-4FBF-A7C3-62B499691129}"/>
              </a:ext>
            </a:extLst>
          </p:cNvPr>
          <p:cNvSpPr>
            <a:spLocks noGrp="1"/>
          </p:cNvSpPr>
          <p:nvPr>
            <p:ph type="title"/>
          </p:nvPr>
        </p:nvSpPr>
        <p:spPr>
          <a:xfrm>
            <a:off x="5195727" y="382385"/>
            <a:ext cx="6335338" cy="1492132"/>
          </a:xfrm>
        </p:spPr>
        <p:txBody>
          <a:bodyPr vert="horz" lIns="91440" tIns="45720" rIns="91440" bIns="45720" rtlCol="0" anchor="t">
            <a:normAutofit fontScale="90000"/>
          </a:bodyPr>
          <a:lstStyle/>
          <a:p>
            <a:pPr marR="0"/>
            <a:r>
              <a:rPr lang="en-US" b="0" i="0" u="none" strike="noStrike" baseline="0" dirty="0"/>
              <a:t>6. </a:t>
            </a:r>
            <a:r>
              <a:rPr lang="en-US" b="0" i="0" u="none" strike="noStrike" baseline="0" dirty="0" err="1"/>
              <a:t>Karşıt</a:t>
            </a:r>
            <a:r>
              <a:rPr lang="en-US" b="0" i="0" u="none" strike="noStrike" baseline="0" dirty="0"/>
              <a:t> </a:t>
            </a:r>
            <a:r>
              <a:rPr lang="en-US" b="0" i="0" u="none" strike="noStrike" baseline="0" dirty="0" err="1"/>
              <a:t>Olma-Karşı</a:t>
            </a:r>
            <a:r>
              <a:rPr lang="en-US" b="0" i="0" u="none" strike="noStrike" baseline="0" dirty="0"/>
              <a:t> </a:t>
            </a:r>
            <a:r>
              <a:rPr lang="en-US" b="0" i="0" u="none" strike="noStrike" baseline="0" dirty="0" err="1"/>
              <a:t>Gelme</a:t>
            </a:r>
            <a:r>
              <a:rPr lang="en-US" b="0" i="0" u="none" strike="noStrike" baseline="0" dirty="0"/>
              <a:t> </a:t>
            </a:r>
            <a:r>
              <a:rPr lang="en-US" b="0" i="0" u="none" strike="noStrike" baseline="0" dirty="0" err="1"/>
              <a:t>Bozukluğu</a:t>
            </a:r>
            <a:r>
              <a:rPr lang="en-US" b="0" i="0" u="none" strike="noStrike" baseline="0" dirty="0"/>
              <a:t>:</a:t>
            </a:r>
            <a:br>
              <a:rPr lang="en-US" b="0" i="0" u="none" strike="noStrike" baseline="0" dirty="0"/>
            </a:br>
            <a:endParaRPr lang="en-US" b="0" i="0" u="none" strike="noStrike" dirty="0"/>
          </a:p>
        </p:txBody>
      </p:sp>
      <p:pic>
        <p:nvPicPr>
          <p:cNvPr id="5" name="Picture 4" descr="Açılmamış hap paketlerinin yakından görünümü">
            <a:extLst>
              <a:ext uri="{FF2B5EF4-FFF2-40B4-BE49-F238E27FC236}">
                <a16:creationId xmlns:a16="http://schemas.microsoft.com/office/drawing/2014/main" id="{03CC8359-8BBC-4581-ABB0-F0D8A8567643}"/>
              </a:ext>
            </a:extLst>
          </p:cNvPr>
          <p:cNvPicPr>
            <a:picLocks noChangeAspect="1"/>
          </p:cNvPicPr>
          <p:nvPr/>
        </p:nvPicPr>
        <p:blipFill rotWithShape="1">
          <a:blip r:embed="rId2"/>
          <a:srcRect l="33257" r="27204" b="-1"/>
          <a:stretch/>
        </p:blipFill>
        <p:spPr>
          <a:xfrm>
            <a:off x="688434" y="-9525"/>
            <a:ext cx="4129822" cy="6867525"/>
          </a:xfrm>
          <a:prstGeom prst="rect">
            <a:avLst/>
          </a:prstGeom>
        </p:spPr>
      </p:pic>
      <p:sp>
        <p:nvSpPr>
          <p:cNvPr id="13" name="Freeform 6">
            <a:extLst>
              <a:ext uri="{FF2B5EF4-FFF2-40B4-BE49-F238E27FC236}">
                <a16:creationId xmlns:a16="http://schemas.microsoft.com/office/drawing/2014/main" id="{13BB9F0A-A6B1-43FD-ABFD-B67F0052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etin Yer Tutucusu 2">
            <a:extLst>
              <a:ext uri="{FF2B5EF4-FFF2-40B4-BE49-F238E27FC236}">
                <a16:creationId xmlns:a16="http://schemas.microsoft.com/office/drawing/2014/main" id="{2707F859-583B-4578-B877-B8D0318D3212}"/>
              </a:ext>
            </a:extLst>
          </p:cNvPr>
          <p:cNvSpPr>
            <a:spLocks noGrp="1"/>
          </p:cNvSpPr>
          <p:nvPr>
            <p:ph type="body" idx="1"/>
          </p:nvPr>
        </p:nvSpPr>
        <p:spPr>
          <a:xfrm>
            <a:off x="5195727" y="2286001"/>
            <a:ext cx="6335338" cy="3593591"/>
          </a:xfrm>
        </p:spPr>
        <p:txBody>
          <a:bodyPr vert="horz" lIns="91440" tIns="45720" rIns="91440" bIns="45720" rtlCol="0">
            <a:normAutofit/>
          </a:bodyPr>
          <a:lstStyle/>
          <a:p>
            <a:pPr marR="0" lvl="0"/>
            <a:endParaRPr lang="en-US" b="0" i="0" u="none" strike="noStrike" baseline="0" dirty="0"/>
          </a:p>
          <a:p>
            <a:pPr marR="0" lvl="0"/>
            <a:r>
              <a:rPr lang="en-US" b="0" i="0" u="none" strike="noStrike" baseline="0" dirty="0"/>
              <a:t>Bu </a:t>
            </a:r>
            <a:r>
              <a:rPr lang="en-US" b="0" i="0" u="none" strike="noStrike" baseline="0" dirty="0" err="1"/>
              <a:t>teşhisi</a:t>
            </a:r>
            <a:r>
              <a:rPr lang="en-US" b="0" i="0" u="none" strike="noStrike" baseline="0" dirty="0"/>
              <a:t> </a:t>
            </a:r>
            <a:r>
              <a:rPr lang="en-US" b="0" i="0" u="none" strike="noStrike" baseline="0" dirty="0" err="1"/>
              <a:t>almış</a:t>
            </a:r>
            <a:r>
              <a:rPr lang="en-US" b="0" i="0" u="none" strike="noStrike" baseline="0" dirty="0"/>
              <a:t> </a:t>
            </a:r>
            <a:r>
              <a:rPr lang="en-US" b="0" i="0" u="none" strike="noStrike" baseline="0" dirty="0" err="1"/>
              <a:t>çocuklar</a:t>
            </a:r>
            <a:r>
              <a:rPr lang="en-US" b="0" i="0" u="none" strike="noStrike" baseline="0" dirty="0"/>
              <a:t> da </a:t>
            </a:r>
            <a:r>
              <a:rPr lang="en-US" b="0" i="0" u="none" strike="noStrike" baseline="0" dirty="0" err="1"/>
              <a:t>tıpkı</a:t>
            </a:r>
            <a:r>
              <a:rPr lang="en-US" b="0" i="0" u="none" strike="noStrike" baseline="0" dirty="0"/>
              <a:t> Asperger </a:t>
            </a:r>
            <a:r>
              <a:rPr lang="en-US" b="0" i="0" u="none" strike="noStrike" baseline="0" dirty="0" err="1"/>
              <a:t>teşhisi</a:t>
            </a:r>
            <a:r>
              <a:rPr lang="en-US" b="0" i="0" u="none" strike="noStrike" baseline="0" dirty="0"/>
              <a:t> </a:t>
            </a:r>
            <a:r>
              <a:rPr lang="en-US" b="0" i="0" u="none" strike="noStrike" baseline="0" dirty="0" err="1"/>
              <a:t>almış</a:t>
            </a:r>
            <a:r>
              <a:rPr lang="en-US" b="0" i="0" u="none" strike="noStrike" baseline="0" dirty="0"/>
              <a:t> </a:t>
            </a:r>
            <a:r>
              <a:rPr lang="en-US" b="0" i="0" u="none" strike="noStrike" baseline="0" dirty="0" err="1"/>
              <a:t>olan</a:t>
            </a:r>
            <a:r>
              <a:rPr lang="en-US" b="0" i="0" u="none" strike="noStrike" baseline="0" dirty="0"/>
              <a:t> </a:t>
            </a:r>
            <a:r>
              <a:rPr lang="en-US" b="0" i="0" u="none" strike="noStrike" baseline="0" dirty="0" err="1"/>
              <a:t>çocuklar</a:t>
            </a:r>
            <a:r>
              <a:rPr lang="en-US" b="0" i="0" u="none" strike="noStrike" baseline="0" dirty="0"/>
              <a:t> </a:t>
            </a:r>
            <a:r>
              <a:rPr lang="en-US" b="0" i="0" u="none" strike="noStrike" baseline="0" dirty="0" err="1"/>
              <a:t>gibi</a:t>
            </a:r>
            <a:r>
              <a:rPr lang="en-US" b="0" i="0" u="none" strike="noStrike" baseline="0" dirty="0"/>
              <a:t> </a:t>
            </a:r>
            <a:r>
              <a:rPr lang="en-US" b="0" i="0" u="none" strike="noStrike" baseline="0" dirty="0" err="1"/>
              <a:t>isyankar</a:t>
            </a:r>
            <a:r>
              <a:rPr lang="en-US" b="0" i="0" u="none" strike="noStrike" baseline="0" dirty="0"/>
              <a:t> </a:t>
            </a:r>
            <a:r>
              <a:rPr lang="en-US" b="0" i="0" u="none" strike="noStrike" baseline="0" dirty="0" err="1"/>
              <a:t>ve</a:t>
            </a:r>
            <a:r>
              <a:rPr lang="en-US" b="0" i="0" u="none" strike="noStrike" baseline="0" dirty="0"/>
              <a:t> </a:t>
            </a:r>
            <a:r>
              <a:rPr lang="en-US" b="0" i="0" u="none" strike="noStrike" baseline="0" dirty="0" err="1"/>
              <a:t>asi</a:t>
            </a:r>
            <a:r>
              <a:rPr lang="en-US" b="0" i="0" u="none" strike="noStrike" baseline="0" dirty="0"/>
              <a:t> </a:t>
            </a:r>
            <a:r>
              <a:rPr lang="en-US" b="0" i="0" u="none" strike="noStrike" baseline="0" dirty="0" err="1"/>
              <a:t>davranışlar</a:t>
            </a:r>
            <a:r>
              <a:rPr lang="en-US" b="0" i="0" u="none" strike="noStrike" baseline="0" dirty="0"/>
              <a:t> </a:t>
            </a:r>
            <a:r>
              <a:rPr lang="en-US" b="0" i="0" u="none" strike="noStrike" baseline="0" dirty="0" err="1"/>
              <a:t>sergilerler</a:t>
            </a:r>
            <a:r>
              <a:rPr lang="en-US" b="0" i="0" u="none" strike="noStrike" baseline="0" dirty="0"/>
              <a:t>, </a:t>
            </a:r>
            <a:r>
              <a:rPr lang="en-US" b="0" i="0" u="none" strike="noStrike" baseline="0" dirty="0" err="1"/>
              <a:t>yani</a:t>
            </a:r>
            <a:r>
              <a:rPr lang="en-US" b="0" i="0" u="none" strike="noStrike" baseline="0" dirty="0"/>
              <a:t> </a:t>
            </a:r>
            <a:r>
              <a:rPr lang="en-US" b="0" i="0" u="none" strike="noStrike" baseline="0" dirty="0" err="1"/>
              <a:t>kurallara</a:t>
            </a:r>
            <a:r>
              <a:rPr lang="en-US" b="0" i="0" u="none" strike="noStrike" baseline="0" dirty="0"/>
              <a:t> </a:t>
            </a:r>
            <a:r>
              <a:rPr lang="en-US" b="0" i="0" u="none" strike="noStrike" baseline="0" dirty="0" err="1"/>
              <a:t>uymakta</a:t>
            </a:r>
            <a:r>
              <a:rPr lang="en-US" b="0" i="0" u="none" strike="noStrike" baseline="0" dirty="0"/>
              <a:t> </a:t>
            </a:r>
            <a:r>
              <a:rPr lang="en-US" b="0" i="0" u="none" strike="noStrike" baseline="0" dirty="0" err="1"/>
              <a:t>zorlanırlar</a:t>
            </a:r>
            <a:r>
              <a:rPr lang="en-US" b="0" i="0" u="none" strike="noStrike" baseline="0" dirty="0"/>
              <a:t>. </a:t>
            </a:r>
            <a:r>
              <a:rPr lang="en-US" b="0" i="0" u="none" strike="noStrike" baseline="0" dirty="0" err="1"/>
              <a:t>Ancak</a:t>
            </a:r>
            <a:r>
              <a:rPr lang="en-US" b="0" i="0" u="none" strike="noStrike" baseline="0" dirty="0"/>
              <a:t> </a:t>
            </a:r>
            <a:r>
              <a:rPr lang="en-US" b="0" i="0" u="none" strike="noStrike" baseline="0" dirty="0" err="1"/>
              <a:t>bir</a:t>
            </a:r>
            <a:r>
              <a:rPr lang="en-US" b="0" i="0" u="none" strike="noStrike" baseline="0" dirty="0"/>
              <a:t> </a:t>
            </a:r>
            <a:r>
              <a:rPr lang="en-US" b="0" i="0" u="none" strike="noStrike" baseline="0" dirty="0" err="1"/>
              <a:t>Aspergerli</a:t>
            </a:r>
            <a:r>
              <a:rPr lang="en-US" b="0" i="0" u="none" strike="noStrike" baseline="0" dirty="0"/>
              <a:t> </a:t>
            </a:r>
            <a:r>
              <a:rPr lang="en-US" b="0" i="0" u="none" strike="noStrike" baseline="0" dirty="0" err="1"/>
              <a:t>çocuk</a:t>
            </a:r>
            <a:r>
              <a:rPr lang="en-US" b="0" i="0" u="none" strike="noStrike" baseline="0" dirty="0"/>
              <a:t> </a:t>
            </a:r>
            <a:r>
              <a:rPr lang="en-US" b="0" i="0" u="none" strike="noStrike" baseline="0" dirty="0" err="1"/>
              <a:t>için</a:t>
            </a:r>
            <a:r>
              <a:rPr lang="en-US" b="0" i="0" u="none" strike="noStrike" baseline="0" dirty="0"/>
              <a:t> </a:t>
            </a:r>
            <a:r>
              <a:rPr lang="en-US" b="0" i="0" u="none" strike="noStrike" baseline="0" dirty="0" err="1"/>
              <a:t>bu</a:t>
            </a:r>
            <a:r>
              <a:rPr lang="en-US" b="0" i="0" u="none" strike="noStrike" baseline="0" dirty="0"/>
              <a:t> </a:t>
            </a:r>
            <a:r>
              <a:rPr lang="en-US" b="0" i="0" u="none" strike="noStrike" baseline="0" dirty="0" err="1"/>
              <a:t>davranışları</a:t>
            </a:r>
            <a:r>
              <a:rPr lang="en-US" b="0" i="0" u="none" strike="noStrike" baseline="0" dirty="0"/>
              <a:t> </a:t>
            </a:r>
            <a:r>
              <a:rPr lang="en-US" b="0" i="0" u="none" strike="noStrike" baseline="0" dirty="0" err="1"/>
              <a:t>yapma</a:t>
            </a:r>
            <a:r>
              <a:rPr lang="en-US" b="0" i="0" u="none" strike="noStrike" baseline="0" dirty="0"/>
              <a:t> </a:t>
            </a:r>
            <a:r>
              <a:rPr lang="en-US" b="0" i="0" u="none" strike="noStrike" baseline="0" dirty="0" err="1"/>
              <a:t>nedeni</a:t>
            </a:r>
            <a:r>
              <a:rPr lang="en-US" b="0" i="0" u="none" strike="noStrike" baseline="0" dirty="0"/>
              <a:t> </a:t>
            </a:r>
            <a:r>
              <a:rPr lang="en-US" b="0" i="0" u="none" strike="noStrike" baseline="0" dirty="0" err="1"/>
              <a:t>farklıdır</a:t>
            </a:r>
            <a:r>
              <a:rPr lang="en-US" b="0" i="0" u="none" strike="noStrike" baseline="0" dirty="0"/>
              <a:t> (1). DSM IV </a:t>
            </a:r>
            <a:r>
              <a:rPr lang="en-US" b="0" i="0" u="none" strike="noStrike" baseline="0" dirty="0" err="1"/>
              <a:t>Tanı</a:t>
            </a:r>
            <a:r>
              <a:rPr lang="en-US" b="0" i="0" u="none" strike="noStrike" baseline="0" dirty="0"/>
              <a:t> </a:t>
            </a:r>
            <a:r>
              <a:rPr lang="en-US" b="0" i="0" u="none" strike="noStrike" baseline="0" dirty="0" err="1"/>
              <a:t>Ölçütleri</a:t>
            </a:r>
            <a:r>
              <a:rPr lang="en-US" b="0" i="0" u="none" strike="noStrike" baseline="0" dirty="0"/>
              <a:t> </a:t>
            </a:r>
            <a:r>
              <a:rPr lang="en-US" b="0" i="0" u="none" strike="noStrike" baseline="0" dirty="0" err="1"/>
              <a:t>Elkitabı’na</a:t>
            </a:r>
            <a:r>
              <a:rPr lang="en-US" b="0" i="0" u="none" strike="noStrike" baseline="0" dirty="0"/>
              <a:t> </a:t>
            </a:r>
            <a:r>
              <a:rPr lang="en-US" b="0" i="0" u="none" strike="noStrike" baseline="0" dirty="0" err="1"/>
              <a:t>göre</a:t>
            </a:r>
            <a:r>
              <a:rPr lang="en-US" b="0" i="0" u="none" strike="noStrike" baseline="0" dirty="0"/>
              <a:t> </a:t>
            </a:r>
            <a:r>
              <a:rPr lang="en-US" b="0" i="0" u="none" strike="noStrike" baseline="0" dirty="0" err="1"/>
              <a:t>Karşıt</a:t>
            </a:r>
            <a:r>
              <a:rPr lang="en-US" b="0" i="0" u="none" strike="noStrike" baseline="0" dirty="0"/>
              <a:t> </a:t>
            </a:r>
            <a:r>
              <a:rPr lang="en-US" b="0" i="0" u="none" strike="noStrike" baseline="0" dirty="0" err="1"/>
              <a:t>Olma-Karşı</a:t>
            </a:r>
            <a:r>
              <a:rPr lang="en-US" b="0" i="0" u="none" strike="noStrike" baseline="0" dirty="0"/>
              <a:t> </a:t>
            </a:r>
            <a:r>
              <a:rPr lang="en-US" b="0" i="0" u="none" strike="noStrike" baseline="0" dirty="0" err="1"/>
              <a:t>Gelme</a:t>
            </a:r>
            <a:r>
              <a:rPr lang="en-US" b="0" i="0" u="none" strike="noStrike" baseline="0" dirty="0"/>
              <a:t> </a:t>
            </a:r>
            <a:r>
              <a:rPr lang="en-US" b="0" i="0" u="none" strike="noStrike" baseline="0" dirty="0" err="1"/>
              <a:t>Bozukluğu</a:t>
            </a:r>
            <a:r>
              <a:rPr lang="en-US" b="0" i="0" u="none" strike="noStrike" baseline="0" dirty="0"/>
              <a:t>, </a:t>
            </a:r>
            <a:r>
              <a:rPr lang="en-US" b="0" i="0" u="none" strike="noStrike" baseline="0" dirty="0" err="1"/>
              <a:t>Yıkıcı</a:t>
            </a:r>
            <a:r>
              <a:rPr lang="en-US" b="0" i="0" u="none" strike="noStrike" baseline="0" dirty="0"/>
              <a:t> </a:t>
            </a:r>
            <a:r>
              <a:rPr lang="en-US" b="0" i="0" u="none" strike="noStrike" baseline="0" dirty="0" err="1"/>
              <a:t>Davranış</a:t>
            </a:r>
            <a:r>
              <a:rPr lang="en-US" b="0" i="0" u="none" strike="noStrike" baseline="0" dirty="0"/>
              <a:t> </a:t>
            </a:r>
            <a:r>
              <a:rPr lang="en-US" b="0" i="0" u="none" strike="noStrike" baseline="0" dirty="0" err="1"/>
              <a:t>Bozuklukları</a:t>
            </a:r>
            <a:r>
              <a:rPr lang="en-US" b="0" i="0" u="none" strike="noStrike" baseline="0" dirty="0"/>
              <a:t> </a:t>
            </a:r>
            <a:r>
              <a:rPr lang="en-US" b="0" i="0" u="none" strike="noStrike" baseline="0" dirty="0" err="1"/>
              <a:t>başlığı</a:t>
            </a:r>
            <a:r>
              <a:rPr lang="en-US" b="0" i="0" u="none" strike="noStrike" baseline="0" dirty="0"/>
              <a:t> </a:t>
            </a:r>
            <a:r>
              <a:rPr lang="en-US" b="0" i="0" u="none" strike="noStrike" baseline="0" dirty="0" err="1"/>
              <a:t>altında</a:t>
            </a:r>
            <a:r>
              <a:rPr lang="en-US" b="0" i="0" u="none" strike="noStrike" baseline="0" dirty="0"/>
              <a:t> </a:t>
            </a:r>
            <a:r>
              <a:rPr lang="en-US" b="0" i="0" u="none" strike="noStrike" baseline="0" dirty="0" err="1"/>
              <a:t>yer</a:t>
            </a:r>
            <a:r>
              <a:rPr lang="en-US" b="0" i="0" u="none" strike="noStrike" baseline="0" dirty="0"/>
              <a:t> </a:t>
            </a:r>
            <a:r>
              <a:rPr lang="en-US" b="0" i="0" u="none" strike="noStrike" baseline="0" dirty="0" err="1"/>
              <a:t>alırken</a:t>
            </a:r>
            <a:r>
              <a:rPr lang="en-US" b="0" i="0" u="none" strike="noStrike" baseline="0" dirty="0"/>
              <a:t>, Asperger </a:t>
            </a:r>
            <a:r>
              <a:rPr lang="en-US" b="0" i="0" u="none" strike="noStrike" baseline="0" dirty="0" err="1"/>
              <a:t>Sendromu</a:t>
            </a:r>
            <a:r>
              <a:rPr lang="en-US" b="0" i="0" u="none" strike="noStrike" baseline="0" dirty="0"/>
              <a:t>, </a:t>
            </a:r>
            <a:r>
              <a:rPr lang="en-US" b="0" i="0" u="none" strike="noStrike" baseline="0" dirty="0" err="1"/>
              <a:t>Yaygın</a:t>
            </a:r>
            <a:r>
              <a:rPr lang="en-US" b="0" i="0" u="none" strike="noStrike" baseline="0" dirty="0"/>
              <a:t> </a:t>
            </a:r>
            <a:r>
              <a:rPr lang="en-US" b="0" i="0" u="none" strike="noStrike" baseline="0" dirty="0" err="1"/>
              <a:t>Gelişimsel</a:t>
            </a:r>
            <a:r>
              <a:rPr lang="en-US" b="0" i="0" u="none" strike="noStrike" baseline="0" dirty="0"/>
              <a:t> </a:t>
            </a:r>
            <a:r>
              <a:rPr lang="en-US" b="0" i="0" u="none" strike="noStrike" baseline="0" dirty="0" err="1"/>
              <a:t>Bozukluklar</a:t>
            </a:r>
            <a:r>
              <a:rPr lang="en-US" b="0" i="0" u="none" strike="noStrike" baseline="0" dirty="0"/>
              <a:t> </a:t>
            </a:r>
            <a:r>
              <a:rPr lang="en-US" b="0" i="0" u="none" strike="noStrike" baseline="0" dirty="0" err="1"/>
              <a:t>yelpazesinde</a:t>
            </a:r>
            <a:r>
              <a:rPr lang="en-US" b="0" i="0" u="none" strike="noStrike" baseline="0" dirty="0"/>
              <a:t> </a:t>
            </a:r>
            <a:r>
              <a:rPr lang="en-US" b="0" i="0" u="none" strike="noStrike" baseline="0" dirty="0" err="1"/>
              <a:t>yer</a:t>
            </a:r>
            <a:r>
              <a:rPr lang="en-US" b="0" i="0" u="none" strike="noStrike" baseline="0" dirty="0"/>
              <a:t> </a:t>
            </a:r>
            <a:r>
              <a:rPr lang="en-US" b="0" i="0" u="none" strike="noStrike" baseline="0" dirty="0" err="1"/>
              <a:t>almaktadır</a:t>
            </a:r>
            <a:r>
              <a:rPr lang="en-US" b="0" i="0" u="none" strike="noStrike" baseline="0" dirty="0"/>
              <a:t> (2).</a:t>
            </a:r>
          </a:p>
          <a:p>
            <a:pPr marR="0" lvl="0"/>
            <a:endParaRPr lang="en-US" b="0" i="0" u="none" strike="noStrike" baseline="0" dirty="0"/>
          </a:p>
        </p:txBody>
      </p:sp>
      <p:sp>
        <p:nvSpPr>
          <p:cNvPr id="15" name="Rectangle 14">
            <a:extLst>
              <a:ext uri="{FF2B5EF4-FFF2-40B4-BE49-F238E27FC236}">
                <a16:creationId xmlns:a16="http://schemas.microsoft.com/office/drawing/2014/main" id="{39B0DFB7-1638-4F5E-AB22-F955AEE9E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71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Başlık 1">
            <a:extLst>
              <a:ext uri="{FF2B5EF4-FFF2-40B4-BE49-F238E27FC236}">
                <a16:creationId xmlns:a16="http://schemas.microsoft.com/office/drawing/2014/main" id="{2B9DDA0B-404B-4520-80B9-BC987C62506A}"/>
              </a:ext>
            </a:extLst>
          </p:cNvPr>
          <p:cNvSpPr>
            <a:spLocks noGrp="1"/>
          </p:cNvSpPr>
          <p:nvPr>
            <p:ph type="title"/>
          </p:nvPr>
        </p:nvSpPr>
        <p:spPr>
          <a:xfrm>
            <a:off x="931933" y="1162940"/>
            <a:ext cx="4515598" cy="4532120"/>
          </a:xfrm>
        </p:spPr>
        <p:txBody>
          <a:bodyPr vert="horz" lIns="91440" tIns="45720" rIns="91440" bIns="45720" rtlCol="0" anchor="ctr">
            <a:normAutofit/>
          </a:bodyPr>
          <a:lstStyle/>
          <a:p>
            <a:pPr marR="0"/>
            <a:r>
              <a:rPr lang="en-US" sz="4400" b="0" i="0" u="none" strike="noStrike">
                <a:solidFill>
                  <a:srgbClr val="2A1A00"/>
                </a:solidFill>
              </a:rPr>
              <a:t>ÖĞRETMENE ÖNERİLER</a:t>
            </a:r>
          </a:p>
        </p:txBody>
      </p:sp>
      <p:sp>
        <p:nvSpPr>
          <p:cNvPr id="16" name="Rectangle 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7A43A065-0BC7-4DF6-8FA2-7894C9753A95}"/>
              </a:ext>
            </a:extLst>
          </p:cNvPr>
          <p:cNvSpPr>
            <a:spLocks noGrp="1"/>
          </p:cNvSpPr>
          <p:nvPr>
            <p:ph type="body" idx="1"/>
          </p:nvPr>
        </p:nvSpPr>
        <p:spPr>
          <a:xfrm>
            <a:off x="6749271" y="1128451"/>
            <a:ext cx="4680729" cy="4566609"/>
          </a:xfrm>
        </p:spPr>
        <p:txBody>
          <a:bodyPr vert="horz" lIns="91440" tIns="45720" rIns="91440" bIns="45720" rtlCol="0" anchor="ctr">
            <a:normAutofit/>
          </a:bodyPr>
          <a:lstStyle/>
          <a:p>
            <a:pPr marR="0" lvl="0">
              <a:lnSpc>
                <a:spcPct val="100000"/>
              </a:lnSpc>
            </a:pPr>
            <a:r>
              <a:rPr lang="en-US" sz="1900" b="0" i="0" u="none" strike="noStrike" baseline="0"/>
              <a:t>Okulların bu tip durumlar için verdikleri hizmetleri ve bu hizmetlerin hangi okulda çocuğunuza ne gibi yararları olabileceğini araştırın. Aramanız gereken nitelikler şunlardır.</a:t>
            </a:r>
          </a:p>
          <a:p>
            <a:pPr marR="0" lvl="0">
              <a:lnSpc>
                <a:spcPct val="100000"/>
              </a:lnSpc>
            </a:pPr>
            <a:r>
              <a:rPr lang="en-US" sz="1900" b="0" i="0" u="none" strike="noStrike" baseline="0"/>
              <a:t>Bireysel dikkat üzerine küçük çalışma grupları olması</a:t>
            </a:r>
          </a:p>
          <a:p>
            <a:pPr marR="0" lvl="0">
              <a:lnSpc>
                <a:spcPct val="100000"/>
              </a:lnSpc>
            </a:pPr>
            <a:r>
              <a:rPr lang="en-US" sz="1900" b="0" i="0" u="none" strike="noStrike" baseline="0"/>
              <a:t>Sosyal beceri eğitimi verebilecek bir iletişim uzmanının bulunması</a:t>
            </a:r>
          </a:p>
          <a:p>
            <a:pPr marR="0" lvl="0">
              <a:lnSpc>
                <a:spcPct val="100000"/>
              </a:lnSpc>
            </a:pPr>
            <a:r>
              <a:rPr lang="en-US" sz="1900" b="0" i="0" u="none" strike="noStrike" baseline="0"/>
              <a:t>Yapısal ortamlarda ve gözlemlenen aktivitelerle sosyal etkileşim fırsatı sunması</a:t>
            </a:r>
          </a:p>
          <a:p>
            <a:pPr marR="0" lvl="0">
              <a:lnSpc>
                <a:spcPct val="100000"/>
              </a:lnSpc>
            </a:pPr>
            <a:r>
              <a:rPr lang="en-US" sz="1900" b="0" i="0" u="none" strike="noStrike" baseline="0"/>
              <a:t>Gerçek yaşam becerilerini öğretmek ve çocuğun özel ilgi ve yeteneklerini cesaretlendirmek</a:t>
            </a:r>
          </a:p>
        </p:txBody>
      </p:sp>
    </p:spTree>
    <p:extLst>
      <p:ext uri="{BB962C8B-B14F-4D97-AF65-F5344CB8AC3E}">
        <p14:creationId xmlns:p14="http://schemas.microsoft.com/office/powerpoint/2010/main" val="1811045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Başlık 1">
            <a:extLst>
              <a:ext uri="{FF2B5EF4-FFF2-40B4-BE49-F238E27FC236}">
                <a16:creationId xmlns:a16="http://schemas.microsoft.com/office/drawing/2014/main" id="{025A731C-6E37-44C5-AC86-D6813700C290}"/>
              </a:ext>
            </a:extLst>
          </p:cNvPr>
          <p:cNvSpPr>
            <a:spLocks noGrp="1"/>
          </p:cNvSpPr>
          <p:nvPr>
            <p:ph type="title"/>
          </p:nvPr>
        </p:nvSpPr>
        <p:spPr>
          <a:xfrm>
            <a:off x="931933" y="1162940"/>
            <a:ext cx="4515598" cy="4532120"/>
          </a:xfrm>
        </p:spPr>
        <p:txBody>
          <a:bodyPr vert="horz" lIns="91440" tIns="45720" rIns="91440" bIns="45720" rtlCol="0" anchor="ctr">
            <a:normAutofit/>
          </a:bodyPr>
          <a:lstStyle/>
          <a:p>
            <a:pPr marR="0"/>
            <a:r>
              <a:rPr lang="en-US" sz="4400" b="0" i="0" u="none" strike="noStrike">
                <a:solidFill>
                  <a:srgbClr val="2A1A00"/>
                </a:solidFill>
              </a:rPr>
              <a:t>ÖĞRETMENE ÖNERİLER</a:t>
            </a:r>
          </a:p>
        </p:txBody>
      </p:sp>
      <p:sp>
        <p:nvSpPr>
          <p:cNvPr id="16" name="Rectangle 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F289BBF3-CF85-4089-9742-03EF5850B229}"/>
              </a:ext>
            </a:extLst>
          </p:cNvPr>
          <p:cNvSpPr>
            <a:spLocks noGrp="1"/>
          </p:cNvSpPr>
          <p:nvPr>
            <p:ph type="body" idx="1"/>
          </p:nvPr>
        </p:nvSpPr>
        <p:spPr>
          <a:xfrm>
            <a:off x="6749271" y="1128451"/>
            <a:ext cx="4680729" cy="4566609"/>
          </a:xfrm>
        </p:spPr>
        <p:txBody>
          <a:bodyPr vert="horz" lIns="91440" tIns="45720" rIns="91440" bIns="45720" rtlCol="0" anchor="ctr">
            <a:normAutofit/>
          </a:bodyPr>
          <a:lstStyle/>
          <a:p>
            <a:pPr marR="0" lvl="0"/>
            <a:r>
              <a:rPr lang="en-US" b="0" i="0" u="none" strike="noStrike" baseline="0"/>
              <a:t>Eğitim programını bireyselleştirme isteği</a:t>
            </a:r>
          </a:p>
          <a:p>
            <a:pPr marR="0" lvl="0"/>
            <a:r>
              <a:rPr lang="en-US" b="0" i="0" u="none" strike="noStrike" baseline="0"/>
              <a:t>Çocuğunuzun duygusal sağlığına odaklanabilecek ve aileyle irtibat içinde hizmet verebilecek hassas bir danışman</a:t>
            </a:r>
          </a:p>
          <a:p>
            <a:pPr marR="0" lvl="0"/>
            <a:r>
              <a:rPr lang="en-US" b="0" i="0" u="none" strike="noStrike" baseline="0"/>
              <a:t>Öğrencilerin farklılığına saygı duymanın ve onlarla empati kurmanın üzerinde durma</a:t>
            </a:r>
          </a:p>
          <a:p>
            <a:pPr marR="0" lvl="0"/>
            <a:r>
              <a:rPr lang="en-US" b="0" i="0" u="none" strike="noStrike" baseline="0"/>
              <a:t>Çocuğunuzun sınıfında neler olup bittiğinden haberdar olun. Sürekli iletişim ebeveyn ve öğretmen arasında her gün gidip gelen bir defterle korunabilir.</a:t>
            </a:r>
          </a:p>
        </p:txBody>
      </p:sp>
    </p:spTree>
    <p:extLst>
      <p:ext uri="{BB962C8B-B14F-4D97-AF65-F5344CB8AC3E}">
        <p14:creationId xmlns:p14="http://schemas.microsoft.com/office/powerpoint/2010/main" val="1345585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6B11E42-2566-4C5A-BA4E-A6BA04758279}"/>
              </a:ext>
            </a:extLst>
          </p:cNvPr>
          <p:cNvSpPr>
            <a:spLocks noGrp="1"/>
          </p:cNvSpPr>
          <p:nvPr>
            <p:ph type="title"/>
          </p:nvPr>
        </p:nvSpPr>
        <p:spPr>
          <a:xfrm>
            <a:off x="1251677" y="1078378"/>
            <a:ext cx="2917551" cy="4701244"/>
          </a:xfrm>
        </p:spPr>
        <p:txBody>
          <a:bodyPr vert="horz" lIns="91440" tIns="45720" rIns="91440" bIns="45720" rtlCol="0" anchor="ctr">
            <a:normAutofit/>
          </a:bodyPr>
          <a:lstStyle/>
          <a:p>
            <a:pPr marR="0"/>
            <a:r>
              <a:rPr lang="en-US" sz="3600" b="0" i="0" u="none" strike="noStrike"/>
              <a:t>BAŞARI İÇİN GENEL STRATEJİLER</a:t>
            </a:r>
          </a:p>
        </p:txBody>
      </p:sp>
      <p:sp>
        <p:nvSpPr>
          <p:cNvPr id="1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Metin Yer Tutucusu 2">
            <a:extLst>
              <a:ext uri="{FF2B5EF4-FFF2-40B4-BE49-F238E27FC236}">
                <a16:creationId xmlns:a16="http://schemas.microsoft.com/office/drawing/2014/main" id="{67E3400A-FF48-44AC-8A2A-92E436F66240}"/>
              </a:ext>
            </a:extLst>
          </p:cNvPr>
          <p:cNvSpPr>
            <a:spLocks noGrp="1"/>
          </p:cNvSpPr>
          <p:nvPr>
            <p:ph type="body" idx="1"/>
          </p:nvPr>
        </p:nvSpPr>
        <p:spPr>
          <a:xfrm>
            <a:off x="5167062" y="1078378"/>
            <a:ext cx="6262938" cy="4701244"/>
          </a:xfrm>
        </p:spPr>
        <p:txBody>
          <a:bodyPr vert="horz" lIns="91440" tIns="45720" rIns="91440" bIns="45720" rtlCol="0" anchor="ctr">
            <a:normAutofit/>
          </a:bodyPr>
          <a:lstStyle/>
          <a:p>
            <a:pPr marR="0" lvl="0">
              <a:lnSpc>
                <a:spcPct val="100000"/>
              </a:lnSpc>
            </a:pPr>
            <a:r>
              <a:rPr lang="en-US" b="0" i="0" u="none" strike="noStrike" baseline="0"/>
              <a:t>Asperger sendromlu çocuklar yemek, ev ödevi ve yatma zamanı gibi düzenlenmiş günlük rutinlerden fayda sağlarlar. Belirli kurallardan ve stresi en aza indiren ve kafalarını karıştırmayan tutarlı beklentilerden hoşlanırlar.</a:t>
            </a:r>
          </a:p>
          <a:p>
            <a:pPr marR="0" lvl="0">
              <a:lnSpc>
                <a:spcPct val="100000"/>
              </a:lnSpc>
            </a:pPr>
            <a:r>
              <a:rPr lang="en-US" b="0" i="0" u="none" strike="noStrike" baseline="0"/>
              <a:t>Asperger sendromlu çoğu kişi sözlü eğitim ve görevlerde daha başarılı olur. Doğrudan, özlü ve anlaşılır bir tavır da yardımcı olur.</a:t>
            </a:r>
          </a:p>
          <a:p>
            <a:pPr marR="0" lvl="0">
              <a:lnSpc>
                <a:spcPct val="100000"/>
              </a:lnSpc>
            </a:pPr>
            <a:r>
              <a:rPr lang="en-US" b="0" i="0" u="none" strike="noStrike" baseline="0"/>
              <a:t>Asperger sendromlu kişilerin çoğu olayları bir bütün olarak algılamakta zorluk çeker ve daha çok durumumun bir bölümünü görmeye meyillidirler. Bu yüzden bölüm bölüm bütüne doğru giden eğitim yaklaşımından, yani kavramın bir bölümüyle başlayıp onun parça parça etrafını saran fikirlerin eklenmesiyle sonuca ulaşan eğitimden çoğunlukla büyük fayda sağlarlar.</a:t>
            </a:r>
          </a:p>
        </p:txBody>
      </p:sp>
    </p:spTree>
    <p:extLst>
      <p:ext uri="{BB962C8B-B14F-4D97-AF65-F5344CB8AC3E}">
        <p14:creationId xmlns:p14="http://schemas.microsoft.com/office/powerpoint/2010/main" val="4154554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Başlık 1">
            <a:extLst>
              <a:ext uri="{FF2B5EF4-FFF2-40B4-BE49-F238E27FC236}">
                <a16:creationId xmlns:a16="http://schemas.microsoft.com/office/drawing/2014/main" id="{E40C2769-FA2A-4392-BA5E-D89A34DA250C}"/>
              </a:ext>
            </a:extLst>
          </p:cNvPr>
          <p:cNvSpPr>
            <a:spLocks noGrp="1"/>
          </p:cNvSpPr>
          <p:nvPr>
            <p:ph type="title"/>
          </p:nvPr>
        </p:nvSpPr>
        <p:spPr>
          <a:xfrm>
            <a:off x="931933" y="1162940"/>
            <a:ext cx="4515598" cy="4532120"/>
          </a:xfrm>
        </p:spPr>
        <p:txBody>
          <a:bodyPr vert="horz" lIns="91440" tIns="45720" rIns="91440" bIns="45720" rtlCol="0" anchor="ctr">
            <a:normAutofit/>
          </a:bodyPr>
          <a:lstStyle/>
          <a:p>
            <a:pPr marR="0"/>
            <a:r>
              <a:rPr lang="en-US" sz="4400" b="0" i="0" u="none" strike="noStrike">
                <a:solidFill>
                  <a:srgbClr val="2A1A00"/>
                </a:solidFill>
              </a:rPr>
              <a:t>BAŞARI İÇİN GENEL STRATEJİLER</a:t>
            </a:r>
          </a:p>
        </p:txBody>
      </p:sp>
      <p:sp>
        <p:nvSpPr>
          <p:cNvPr id="16" name="Rectangle 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6D022E2B-111C-45CB-A94B-DDB4E5899C4C}"/>
              </a:ext>
            </a:extLst>
          </p:cNvPr>
          <p:cNvSpPr>
            <a:spLocks noGrp="1"/>
          </p:cNvSpPr>
          <p:nvPr>
            <p:ph type="body" idx="1"/>
          </p:nvPr>
        </p:nvSpPr>
        <p:spPr>
          <a:xfrm>
            <a:off x="6749271" y="1128451"/>
            <a:ext cx="4680729" cy="4566609"/>
          </a:xfrm>
        </p:spPr>
        <p:txBody>
          <a:bodyPr vert="horz" lIns="91440" tIns="45720" rIns="91440" bIns="45720" rtlCol="0" anchor="ctr">
            <a:normAutofit/>
          </a:bodyPr>
          <a:lstStyle/>
          <a:p>
            <a:pPr marR="0" lvl="0">
              <a:lnSpc>
                <a:spcPct val="100000"/>
              </a:lnSpc>
            </a:pPr>
            <a:r>
              <a:rPr lang="en-US" sz="1900" b="0" i="0" u="none" strike="noStrike" baseline="0"/>
              <a:t>Yardımcı olabilecek şemalar ve diğer yazılı materyallerle zenginleştirilmiş görsel destek faydalı olabilir.</a:t>
            </a:r>
          </a:p>
          <a:p>
            <a:pPr marR="0" lvl="0">
              <a:lnSpc>
                <a:spcPct val="100000"/>
              </a:lnSpc>
            </a:pPr>
            <a:r>
              <a:rPr lang="en-US" sz="1900" b="0" i="0" u="none" strike="noStrike" baseline="0"/>
              <a:t>Saatin tıklaması, floresan lambanın cızırtısı gibi geri plandaki seslerin çocuğunuzun dikkatini dağıtabileceğini bilin.</a:t>
            </a:r>
          </a:p>
          <a:p>
            <a:pPr marR="0" lvl="0">
              <a:lnSpc>
                <a:spcPct val="100000"/>
              </a:lnSpc>
            </a:pPr>
            <a:r>
              <a:rPr lang="en-US" sz="1900" b="0" i="0" u="none" strike="noStrike" baseline="0"/>
              <a:t>Asperger sendromlu çocuklar çoğunlukla daha geç olgunlaşır. Her zaman yaşına göre davranmasını beklemeyin.</a:t>
            </a:r>
          </a:p>
          <a:p>
            <a:pPr marR="0" lvl="0">
              <a:lnSpc>
                <a:spcPct val="100000"/>
              </a:lnSpc>
            </a:pPr>
            <a:r>
              <a:rPr lang="en-US" sz="1900" b="0" i="0" u="none" strike="noStrike" baseline="0"/>
              <a:t>Stres tetikleyici şeyleri bulmaya ve bunları engellemeye çalışın. Zor durumlar için çocuğunuzu önceden hazırlayın ve değişiklikle veya yeni durumla başa çıkabilmesi için stratejiler öğretin</a:t>
            </a:r>
          </a:p>
        </p:txBody>
      </p:sp>
    </p:spTree>
    <p:extLst>
      <p:ext uri="{BB962C8B-B14F-4D97-AF65-F5344CB8AC3E}">
        <p14:creationId xmlns:p14="http://schemas.microsoft.com/office/powerpoint/2010/main" val="363643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9"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7084F1-52C8-4D52-AC18-C867E8E6214D}"/>
              </a:ext>
            </a:extLst>
          </p:cNvPr>
          <p:cNvSpPr>
            <a:spLocks noGrp="1"/>
          </p:cNvSpPr>
          <p:nvPr>
            <p:ph type="title"/>
          </p:nvPr>
        </p:nvSpPr>
        <p:spPr>
          <a:xfrm>
            <a:off x="1251677" y="1078378"/>
            <a:ext cx="2917551" cy="4701244"/>
          </a:xfrm>
        </p:spPr>
        <p:txBody>
          <a:bodyPr vert="horz" lIns="91440" tIns="45720" rIns="91440" bIns="45720" rtlCol="0" anchor="ctr">
            <a:normAutofit/>
          </a:bodyPr>
          <a:lstStyle/>
          <a:p>
            <a:pPr marR="0"/>
            <a:r>
              <a:rPr lang="en-US" sz="3300" b="0" i="0" u="none" strike="noStrike"/>
              <a:t>SOSYAL BECERİLERİ GELİŞTİRECEK STRATEJİLER</a:t>
            </a:r>
          </a:p>
        </p:txBody>
      </p:sp>
      <p:sp>
        <p:nvSpPr>
          <p:cNvPr id="2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Metin Yer Tutucusu 2">
            <a:extLst>
              <a:ext uri="{FF2B5EF4-FFF2-40B4-BE49-F238E27FC236}">
                <a16:creationId xmlns:a16="http://schemas.microsoft.com/office/drawing/2014/main" id="{D961F315-6626-40B6-9A94-90194510D4D2}"/>
              </a:ext>
            </a:extLst>
          </p:cNvPr>
          <p:cNvSpPr>
            <a:spLocks noGrp="1"/>
          </p:cNvSpPr>
          <p:nvPr>
            <p:ph type="body" idx="1"/>
          </p:nvPr>
        </p:nvSpPr>
        <p:spPr>
          <a:xfrm>
            <a:off x="5167062" y="1078378"/>
            <a:ext cx="6262938" cy="4701244"/>
          </a:xfrm>
        </p:spPr>
        <p:txBody>
          <a:bodyPr vert="horz" lIns="91440" tIns="45720" rIns="91440" bIns="45720" rtlCol="0" anchor="ctr">
            <a:normAutofit/>
          </a:bodyPr>
          <a:lstStyle/>
          <a:p>
            <a:pPr marR="0" lvl="0"/>
            <a:r>
              <a:rPr lang="en-US" b="0" i="0" u="none" strike="noStrike" baseline="0"/>
              <a:t>Çocuğunuz, diğer çocuklara normal gelen sosyal normları ve kuralları anlamayabilir. Neden belirli davranışların kabul gördüğüne dair net açıklamalarda bulunun ve bu davranışlar için gereken kuralları öğretin.</a:t>
            </a:r>
          </a:p>
          <a:p>
            <a:pPr marR="0" lvl="0"/>
            <a:r>
              <a:rPr lang="en-US" b="0" i="0" u="none" strike="noStrike" baseline="0"/>
              <a:t>Çocuğunuzu diğerleriyle nasıl etkileşime gireceğini ve kendisiyle konuşulduğunda ne yapması gerektiğini öğrenmesi için cesaretlendirin ve bunun neden önemli olduğunu açıklayın. Çocuğunuzu ödüllendirmeyi unutmayın, özellikle yönlendirilmeden bir sosyal beceriyi kullandığında bol bol ödüllendirin.</a:t>
            </a:r>
          </a:p>
          <a:p>
            <a:pPr marR="0" lvl="0"/>
            <a:r>
              <a:rPr lang="en-US" b="0" i="0" u="none" strike="noStrike" baseline="0"/>
              <a:t>Sırasının gelmesini bekleyerek yapılması gereken ve kendisini başkasının yerine koyacağı oyunlar veya soru-cevap seansları gibi aktiviteler yapın</a:t>
            </a:r>
          </a:p>
        </p:txBody>
      </p:sp>
    </p:spTree>
    <p:extLst>
      <p:ext uri="{BB962C8B-B14F-4D97-AF65-F5344CB8AC3E}">
        <p14:creationId xmlns:p14="http://schemas.microsoft.com/office/powerpoint/2010/main" val="749077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C4EA1C-647B-48F2-B128-F55EC0370DD4}"/>
              </a:ext>
            </a:extLst>
          </p:cNvPr>
          <p:cNvSpPr>
            <a:spLocks noGrp="1"/>
          </p:cNvSpPr>
          <p:nvPr>
            <p:ph type="title"/>
          </p:nvPr>
        </p:nvSpPr>
        <p:spPr>
          <a:xfrm>
            <a:off x="2895600" y="382385"/>
            <a:ext cx="8534399" cy="1413758"/>
          </a:xfrm>
        </p:spPr>
        <p:txBody>
          <a:bodyPr vert="horz" lIns="91440" tIns="45720" rIns="91440" bIns="45720" rtlCol="0" anchor="b">
            <a:normAutofit/>
          </a:bodyPr>
          <a:lstStyle/>
          <a:p>
            <a:pPr marR="0" algn="ctr"/>
            <a:r>
              <a:rPr lang="en-US" sz="4400" b="0" i="0" u="none" strike="noStrike"/>
              <a:t>SOSYAL BECERİLERİ GELİŞTİRECEK STRATEJİLER</a:t>
            </a:r>
          </a:p>
        </p:txBody>
      </p:sp>
      <p:sp>
        <p:nvSpPr>
          <p:cNvPr id="14" name="Freeform: Shape 13">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6" name="Rectangle 15">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etin Yer Tutucusu 2">
            <a:extLst>
              <a:ext uri="{FF2B5EF4-FFF2-40B4-BE49-F238E27FC236}">
                <a16:creationId xmlns:a16="http://schemas.microsoft.com/office/drawing/2014/main" id="{59996B09-4776-4A6B-8748-01059C53C55C}"/>
              </a:ext>
            </a:extLst>
          </p:cNvPr>
          <p:cNvSpPr>
            <a:spLocks noGrp="1"/>
          </p:cNvSpPr>
          <p:nvPr>
            <p:ph type="body" idx="1"/>
          </p:nvPr>
        </p:nvSpPr>
        <p:spPr>
          <a:xfrm>
            <a:off x="2895600" y="2178528"/>
            <a:ext cx="8534400" cy="3701065"/>
          </a:xfrm>
        </p:spPr>
        <p:txBody>
          <a:bodyPr vert="horz" lIns="91440" tIns="45720" rIns="91440" bIns="45720" rtlCol="0">
            <a:normAutofit/>
          </a:bodyPr>
          <a:lstStyle/>
          <a:p>
            <a:pPr marR="0" lvl="0"/>
            <a:r>
              <a:rPr lang="en-US" b="0" i="0" u="none" strike="noStrike" baseline="0"/>
              <a:t>Rol yaparak ve televizyondaki, filmlerdeki insanların davranışlarını seyrederek ve tartışarak, çocuğunuzun diğer insanların duygularını anlamasına yardımcı olun. Bu duygulara karşı kendi duygularınız ve reaksiyonlarınızı anlatarak çocuğunuza örnek olun.</a:t>
            </a:r>
          </a:p>
          <a:p>
            <a:pPr marR="0" lvl="0"/>
            <a:r>
              <a:rPr lang="en-US" b="0" i="0" u="none" strike="noStrike" baseline="0"/>
              <a:t>Çocuğunuza sosyal işaretleri anlamayı ve bunlara uygun reaksiyon vermeyi öğretin. Örneğin birisiyle tanıştırıldığında nasıl davranması gerektiğine dair kalıplar öğretebilirsiniz, bu kalıpları çeşitli sosyal durumlar için ayrı ayrı olmak üzere öğretebilirsiniz. Rol yapma yoluyla farklı insanlarla nasıl etkileşime girebileceğini de öğretebilirsiniz</a:t>
            </a:r>
          </a:p>
        </p:txBody>
      </p:sp>
    </p:spTree>
    <p:extLst>
      <p:ext uri="{BB962C8B-B14F-4D97-AF65-F5344CB8AC3E}">
        <p14:creationId xmlns:p14="http://schemas.microsoft.com/office/powerpoint/2010/main" val="87955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Oyuncak ayı">
            <a:extLst>
              <a:ext uri="{FF2B5EF4-FFF2-40B4-BE49-F238E27FC236}">
                <a16:creationId xmlns:a16="http://schemas.microsoft.com/office/drawing/2014/main" id="{0B7231A1-5FAD-475B-9855-CA9C48DF86CC}"/>
              </a:ext>
            </a:extLst>
          </p:cNvPr>
          <p:cNvPicPr>
            <a:picLocks noChangeAspect="1"/>
          </p:cNvPicPr>
          <p:nvPr/>
        </p:nvPicPr>
        <p:blipFill rotWithShape="1">
          <a:blip r:embed="rId2"/>
          <a:srcRect l="51194" r="1567" b="-1"/>
          <a:stretch/>
        </p:blipFill>
        <p:spPr>
          <a:xfrm>
            <a:off x="7338646" y="10"/>
            <a:ext cx="4853354" cy="6857990"/>
          </a:xfrm>
          <a:prstGeom prst="rect">
            <a:avLst/>
          </a:prstGeom>
        </p:spPr>
      </p:pic>
      <p:sp>
        <p:nvSpPr>
          <p:cNvPr id="2" name="Başlık 1">
            <a:extLst>
              <a:ext uri="{FF2B5EF4-FFF2-40B4-BE49-F238E27FC236}">
                <a16:creationId xmlns:a16="http://schemas.microsoft.com/office/drawing/2014/main" id="{FB548C59-2DF1-426C-86D5-7DEAE6C50680}"/>
              </a:ext>
            </a:extLst>
          </p:cNvPr>
          <p:cNvSpPr>
            <a:spLocks noGrp="1"/>
          </p:cNvSpPr>
          <p:nvPr>
            <p:ph type="title"/>
          </p:nvPr>
        </p:nvSpPr>
        <p:spPr>
          <a:xfrm>
            <a:off x="765051" y="382385"/>
            <a:ext cx="6015897" cy="1492132"/>
          </a:xfrm>
        </p:spPr>
        <p:txBody>
          <a:bodyPr vert="horz" lIns="91440" tIns="45720" rIns="91440" bIns="45720" rtlCol="0" anchor="t">
            <a:normAutofit/>
          </a:bodyPr>
          <a:lstStyle/>
          <a:p>
            <a:pPr marR="0"/>
            <a:r>
              <a:rPr lang="en-US" sz="3600" b="0" i="0" u="none" strike="noStrike"/>
              <a:t>SOSYAL BECERİLERİ GELİŞTİRECEK STRATEJİLER</a:t>
            </a:r>
          </a:p>
        </p:txBody>
      </p:sp>
      <p:sp>
        <p:nvSpPr>
          <p:cNvPr id="3" name="Metin Yer Tutucusu 2">
            <a:extLst>
              <a:ext uri="{FF2B5EF4-FFF2-40B4-BE49-F238E27FC236}">
                <a16:creationId xmlns:a16="http://schemas.microsoft.com/office/drawing/2014/main" id="{E4CC0EE0-B8A3-42B5-A6D2-9F0DD794B4FA}"/>
              </a:ext>
            </a:extLst>
          </p:cNvPr>
          <p:cNvSpPr>
            <a:spLocks noGrp="1"/>
          </p:cNvSpPr>
          <p:nvPr>
            <p:ph type="body" idx="1"/>
          </p:nvPr>
        </p:nvSpPr>
        <p:spPr>
          <a:xfrm>
            <a:off x="765051" y="2286001"/>
            <a:ext cx="6015897" cy="3593591"/>
          </a:xfrm>
        </p:spPr>
        <p:txBody>
          <a:bodyPr vert="horz" lIns="91440" tIns="45720" rIns="91440" bIns="45720" rtlCol="0">
            <a:normAutofit/>
          </a:bodyPr>
          <a:lstStyle/>
          <a:p>
            <a:pPr marR="0" lvl="0"/>
            <a:r>
              <a:rPr lang="en-US" b="0" i="0" u="none" strike="noStrike" baseline="0"/>
              <a:t>Çocuğunuz yalnız kalmaya meyilliyse, başkalarıyla etkileşime girmesi için teşvik edin.</a:t>
            </a:r>
          </a:p>
          <a:p>
            <a:pPr marR="0" lvl="0"/>
            <a:r>
              <a:rPr lang="en-US" b="0" i="0" u="none" strike="noStrike" baseline="0"/>
              <a:t>Çocuğunuza kamusal ve özel alanlar hakkında bilgi verin ki buralarda nasıl uygun davranacağını bilsin. Örneğin sarılmak okulda uygun olmayabilir, ama evde uygundur</a:t>
            </a:r>
          </a:p>
        </p:txBody>
      </p:sp>
    </p:spTree>
    <p:extLst>
      <p:ext uri="{BB962C8B-B14F-4D97-AF65-F5344CB8AC3E}">
        <p14:creationId xmlns:p14="http://schemas.microsoft.com/office/powerpoint/2010/main" val="412986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67232-EFE6-427E-B8E5-9901822ECF5C}"/>
              </a:ext>
            </a:extLst>
          </p:cNvPr>
          <p:cNvSpPr>
            <a:spLocks noGrp="1"/>
          </p:cNvSpPr>
          <p:nvPr>
            <p:ph type="title"/>
          </p:nvPr>
        </p:nvSpPr>
        <p:spPr/>
        <p:txBody>
          <a:bodyPr/>
          <a:lstStyle/>
          <a:p>
            <a:pPr marR="0" rtl="0"/>
            <a:r>
              <a:rPr lang="tr-TR" b="0" i="0" u="none" strike="noStrike" baseline="0" dirty="0">
                <a:solidFill>
                  <a:srgbClr val="365F91"/>
                </a:solidFill>
                <a:latin typeface="Times New Roman" panose="02020603050405020304" pitchFamily="18" charset="0"/>
              </a:rPr>
              <a:t>OKUL İÇİN STRATEJİLER</a:t>
            </a:r>
          </a:p>
        </p:txBody>
      </p:sp>
      <p:graphicFrame>
        <p:nvGraphicFramePr>
          <p:cNvPr id="5" name="Metin Yer Tutucusu 2">
            <a:extLst>
              <a:ext uri="{FF2B5EF4-FFF2-40B4-BE49-F238E27FC236}">
                <a16:creationId xmlns:a16="http://schemas.microsoft.com/office/drawing/2014/main" id="{F4F56A94-4CDB-4579-A691-2BAAB38B88BF}"/>
              </a:ext>
            </a:extLst>
          </p:cNvPr>
          <p:cNvGraphicFramePr/>
          <p:nvPr/>
        </p:nvGraphicFramePr>
        <p:xfrm>
          <a:off x="1251678" y="2286001"/>
          <a:ext cx="10178322"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150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0B805-AE4A-4B07-931C-6E17F151E2BC}"/>
              </a:ext>
            </a:extLst>
          </p:cNvPr>
          <p:cNvSpPr>
            <a:spLocks noGrp="1"/>
          </p:cNvSpPr>
          <p:nvPr>
            <p:ph type="title"/>
          </p:nvPr>
        </p:nvSpPr>
        <p:spPr>
          <a:xfrm>
            <a:off x="1251679" y="645107"/>
            <a:ext cx="3384329" cy="5408284"/>
          </a:xfrm>
        </p:spPr>
        <p:txBody>
          <a:bodyPr vert="horz" lIns="91440" tIns="45720" rIns="91440" bIns="45720" rtlCol="0" anchor="ctr">
            <a:normAutofit/>
          </a:bodyPr>
          <a:lstStyle/>
          <a:p>
            <a:pPr marR="0"/>
            <a:r>
              <a:rPr lang="en-US" sz="4000" b="0" i="0" u="none" strike="noStrike"/>
              <a:t>OKUL İÇİN STRATEJİLER</a:t>
            </a:r>
          </a:p>
        </p:txBody>
      </p:sp>
      <p:graphicFrame>
        <p:nvGraphicFramePr>
          <p:cNvPr id="5" name="Metin Yer Tutucusu 2">
            <a:extLst>
              <a:ext uri="{FF2B5EF4-FFF2-40B4-BE49-F238E27FC236}">
                <a16:creationId xmlns:a16="http://schemas.microsoft.com/office/drawing/2014/main" id="{A537088B-736B-4A99-8A76-8AC64E9BE67A}"/>
              </a:ext>
            </a:extLst>
          </p:cNvPr>
          <p:cNvGraphicFramePr/>
          <p:nvPr>
            <p:extLst>
              <p:ext uri="{D42A27DB-BD31-4B8C-83A1-F6EECF244321}">
                <p14:modId xmlns:p14="http://schemas.microsoft.com/office/powerpoint/2010/main" val="2564185864"/>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8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F27C918-844E-4360-BABB-B798635A365C}"/>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NEDİR?</a:t>
            </a:r>
          </a:p>
        </p:txBody>
      </p:sp>
      <p:sp>
        <p:nvSpPr>
          <p:cNvPr id="3" name="Metin Yer Tutucusu 2">
            <a:extLst>
              <a:ext uri="{FF2B5EF4-FFF2-40B4-BE49-F238E27FC236}">
                <a16:creationId xmlns:a16="http://schemas.microsoft.com/office/drawing/2014/main" id="{A46D58EE-3801-4B28-B8E2-420DCEB03FCD}"/>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   İlgilendikleri konu hakkında konuşurken küçük birer profesör kesildiklerini ama mimiklerin kullanımında, ses ayarında, dinleyicisinden gelen sözel-olmayan ipuçlarını</a:t>
            </a:r>
            <a:br>
              <a:rPr lang="en-US" sz="2400" b="0" i="0" u="none" strike="noStrike" baseline="0"/>
            </a:br>
            <a:r>
              <a:rPr lang="en-US" sz="2400" b="0" i="0" u="none" strike="noStrike" baseline="0"/>
              <a:t>almada sorunlar yaşadıklarını belirtmiştir.</a:t>
            </a:r>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6680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800A6-2C1B-4F90-8634-020C8445E1A9}"/>
              </a:ext>
            </a:extLst>
          </p:cNvPr>
          <p:cNvSpPr>
            <a:spLocks noGrp="1"/>
          </p:cNvSpPr>
          <p:nvPr>
            <p:ph type="title"/>
          </p:nvPr>
        </p:nvSpPr>
        <p:spPr>
          <a:xfrm>
            <a:off x="524741" y="620392"/>
            <a:ext cx="3808268" cy="5504688"/>
          </a:xfrm>
        </p:spPr>
        <p:txBody>
          <a:bodyPr vert="horz" lIns="91440" tIns="45720" rIns="91440" bIns="45720" rtlCol="0" anchor="ctr">
            <a:normAutofit/>
          </a:bodyPr>
          <a:lstStyle/>
          <a:p>
            <a:pPr marR="0"/>
            <a:r>
              <a:rPr lang="en-US" sz="5600" b="0" i="0" u="none" strike="noStrike" kern="1200" baseline="0">
                <a:solidFill>
                  <a:schemeClr val="bg1"/>
                </a:solidFill>
                <a:latin typeface="+mj-lt"/>
                <a:ea typeface="+mj-ea"/>
                <a:cs typeface="+mj-cs"/>
              </a:rPr>
              <a:t>OKUL İÇİN STRATEJİLER</a:t>
            </a:r>
          </a:p>
        </p:txBody>
      </p:sp>
      <p:graphicFrame>
        <p:nvGraphicFramePr>
          <p:cNvPr id="5" name="Metin Yer Tutucusu 2">
            <a:extLst>
              <a:ext uri="{FF2B5EF4-FFF2-40B4-BE49-F238E27FC236}">
                <a16:creationId xmlns:a16="http://schemas.microsoft.com/office/drawing/2014/main" id="{2F57F314-CD99-45FF-A811-2E2D4C5D9643}"/>
              </a:ext>
            </a:extLst>
          </p:cNvPr>
          <p:cNvGraphicFramePr/>
          <p:nvPr>
            <p:extLst>
              <p:ext uri="{D42A27DB-BD31-4B8C-83A1-F6EECF244321}">
                <p14:modId xmlns:p14="http://schemas.microsoft.com/office/powerpoint/2010/main" val="316946306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41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315A3C-4685-48B5-8928-F80F15151B71}"/>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NEDİR?</a:t>
            </a:r>
          </a:p>
        </p:txBody>
      </p:sp>
      <p:sp>
        <p:nvSpPr>
          <p:cNvPr id="3" name="Metin Yer Tutucusu 2">
            <a:extLst>
              <a:ext uri="{FF2B5EF4-FFF2-40B4-BE49-F238E27FC236}">
                <a16:creationId xmlns:a16="http://schemas.microsoft.com/office/drawing/2014/main" id="{89A94A9C-C7E6-4416-8487-A2D9C46C6BCC}"/>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Bazı alanlarda çok yetenekli olabilecekleri görülürken sınırlı ilgi alanları (astronomi, hayvanlar, topografya, uzay araçları,…) vardır. Kendilerini bir başkasının yerine koyamadıklarından yaşıtlarıyla iletişimde zorluk yaşarlar</a:t>
            </a:r>
          </a:p>
          <a:p>
            <a:pPr marR="0" lvl="0"/>
            <a:endParaRPr lang="en-US" sz="2400" b="0" i="0" u="none" strike="noStrike" baseline="0"/>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1410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1189FC6-35AC-46F8-BA9D-1E6E91678D4C}"/>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br>
              <a:rPr lang="en-US" sz="2400" b="0" i="0" u="none" strike="noStrike"/>
            </a:br>
            <a:r>
              <a:rPr lang="en-US" sz="2400" b="0" i="0" u="none" strike="noStrike"/>
              <a:t>NEDİR?</a:t>
            </a:r>
            <a:br>
              <a:rPr lang="en-US" sz="2400" b="0" i="0" u="none" strike="noStrike"/>
            </a:br>
            <a:endParaRPr lang="en-US" sz="2400" b="0" i="0" u="none" strike="noStrike"/>
          </a:p>
        </p:txBody>
      </p:sp>
      <p:sp>
        <p:nvSpPr>
          <p:cNvPr id="3" name="Metin Yer Tutucusu 2">
            <a:extLst>
              <a:ext uri="{FF2B5EF4-FFF2-40B4-BE49-F238E27FC236}">
                <a16:creationId xmlns:a16="http://schemas.microsoft.com/office/drawing/2014/main" id="{E7A3C5F6-75E0-4F97-AEBD-FB3C95D2083D}"/>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lnSpc>
                <a:spcPct val="100000"/>
              </a:lnSpc>
            </a:pPr>
            <a:r>
              <a:rPr lang="en-US" b="0" i="0" u="none" strike="noStrike" baseline="0"/>
              <a:t>Okul döneminde dil becerileri iyi gelişmiş olmasına rağmen okuldaki derslerde ağır ilerlerler. Çünkü kendilerine, öğrenme şekillerinin öğretilmesinden pek hoşlanmazlar. Bazen garip, sadistçe hayalleri vardır ki bazı durumlarda bunu içgüdüsel şekilde dışa vurabilirler (hayvanlara karşı şiddet, insanlara karşı agresif tavırlar, vb…).</a:t>
            </a:r>
          </a:p>
          <a:p>
            <a:pPr marR="0" lvl="0">
              <a:lnSpc>
                <a:spcPct val="100000"/>
              </a:lnSpc>
            </a:pPr>
            <a:r>
              <a:rPr lang="en-US" b="0" i="0" u="none" strike="noStrike" baseline="0"/>
              <a:t>NEDİR?</a:t>
            </a:r>
            <a:br>
              <a:rPr lang="en-US" b="0" i="0" u="none" strike="noStrike" baseline="0"/>
            </a:br>
            <a:endParaRPr lang="en-US" b="0" i="0" u="none" strike="noStrike" baseline="0"/>
          </a:p>
          <a:p>
            <a:pPr marR="0" lvl="0">
              <a:lnSpc>
                <a:spcPct val="100000"/>
              </a:lnSpc>
            </a:pPr>
            <a:r>
              <a:rPr lang="en-US" b="0" i="0" u="none" strike="noStrike" baseline="0"/>
              <a:t> Genellikle motor gelişimleri geridir. Kronik bir bozukluktur ve Asperger çocuklar belirgin düzeyde gelişme gösterse de bozukluk hayat boyu devam eder. Zamanla semptomlarda değişiklikler olabilir. AS, yaygın gelişimsel bozukluklar tanı grubu içinde tanımlanan bir sendromdur</a:t>
            </a:r>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0249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0653A38-00B4-4921-B034-347A0FD9948A}"/>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ASPERGER</a:t>
            </a:r>
          </a:p>
        </p:txBody>
      </p:sp>
      <p:sp>
        <p:nvSpPr>
          <p:cNvPr id="3" name="Metin Yer Tutucusu 2">
            <a:extLst>
              <a:ext uri="{FF2B5EF4-FFF2-40B4-BE49-F238E27FC236}">
                <a16:creationId xmlns:a16="http://schemas.microsoft.com/office/drawing/2014/main" id="{3D98B91E-5F87-44BF-83FE-6EE82CB1D08B}"/>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Yaygın Gelişimsel Bozukluklar’ın tanımı nedir? YGB’ın tanımı şu şekildedir: Yaygın Gelişimsel Bozukluklar, doğuştan ya da erken çocukluk döneminde başlayan, içinde bulunduğu dönemi ve daha sonraki gelişim dönemlerini birçok yönü ile ve önemli derecede olumsuz etkileyen bozukluklardır. </a:t>
            </a:r>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6021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AC8AE00-8335-4973-BB63-DF456EDB0341}"/>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marR="0" algn="ctr"/>
            <a:r>
              <a:rPr lang="en-US" b="0" i="0" u="none" strike="noStrike"/>
              <a:t>ASPERGER</a:t>
            </a:r>
          </a:p>
        </p:txBody>
      </p:sp>
      <p:sp>
        <p:nvSpPr>
          <p:cNvPr id="3" name="Metin Yer Tutucusu 2">
            <a:extLst>
              <a:ext uri="{FF2B5EF4-FFF2-40B4-BE49-F238E27FC236}">
                <a16:creationId xmlns:a16="http://schemas.microsoft.com/office/drawing/2014/main" id="{83A71714-7CCA-4EDF-9954-1E6B4714044D}"/>
              </a:ext>
            </a:extLst>
          </p:cNvPr>
          <p:cNvSpPr>
            <a:spLocks noGrp="1"/>
          </p:cNvSpPr>
          <p:nvPr>
            <p:ph type="body" idx="1"/>
          </p:nvPr>
        </p:nvSpPr>
        <p:spPr>
          <a:xfrm>
            <a:off x="761996" y="1785257"/>
            <a:ext cx="10668004" cy="3440539"/>
          </a:xfrm>
        </p:spPr>
        <p:txBody>
          <a:bodyPr vert="horz" lIns="91440" tIns="45720" rIns="91440" bIns="45720" rtlCol="0">
            <a:normAutofit/>
          </a:bodyPr>
          <a:lstStyle/>
          <a:p>
            <a:pPr marR="0" lvl="0"/>
            <a:r>
              <a:rPr lang="en-US" sz="2400" b="0" i="0" u="none" strike="noStrike" baseline="0"/>
              <a:t>YGB’da, gelişimin özellikle etkilendiği yönler dil, adaptif davranış, iletişim ve sosyal beceriler olup, bu alandaki hasarlar çok belirgin ve kalıcıdır. Bilişsel (zihinsel) gelişim ise bu grup altında bulunan bozuklukların çoğunda önemli oranda geridir. Amerikan Psikiyatri Birliği’nin DSM-IV sınıflandırma sistemine göre bu grup altında bulunan başlıca bozukluklar</a:t>
            </a:r>
          </a:p>
        </p:txBody>
      </p:sp>
      <p:sp>
        <p:nvSpPr>
          <p:cNvPr id="14" name="Freeform: Shape 1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2803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8F1390-D5DD-4C83-BA9C-F361A33FC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C26729-DDBB-4A09-8789-01DEDF5BB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5913" y="-188080"/>
            <a:ext cx="1900163"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39A40C4E-9017-4A05-8FF6-8200342E0926}"/>
              </a:ext>
            </a:extLst>
          </p:cNvPr>
          <p:cNvSpPr>
            <a:spLocks noGrp="1"/>
          </p:cNvSpPr>
          <p:nvPr>
            <p:ph type="title"/>
          </p:nvPr>
        </p:nvSpPr>
        <p:spPr>
          <a:xfrm>
            <a:off x="761996" y="5279571"/>
            <a:ext cx="10668004" cy="947272"/>
          </a:xfrm>
        </p:spPr>
        <p:txBody>
          <a:bodyPr vert="horz" lIns="91440" tIns="45720" rIns="91440" bIns="45720" rtlCol="0" anchor="ctr">
            <a:normAutofit/>
          </a:bodyPr>
          <a:lstStyle/>
          <a:p>
            <a:pPr marR="0"/>
            <a:r>
              <a:rPr lang="en-US" sz="3600" b="0" i="0" u="none" strike="noStrike"/>
              <a:t>ASPERGER</a:t>
            </a:r>
          </a:p>
        </p:txBody>
      </p:sp>
      <p:sp>
        <p:nvSpPr>
          <p:cNvPr id="3" name="Metin Yer Tutucusu 2">
            <a:extLst>
              <a:ext uri="{FF2B5EF4-FFF2-40B4-BE49-F238E27FC236}">
                <a16:creationId xmlns:a16="http://schemas.microsoft.com/office/drawing/2014/main" id="{4E6688A2-C623-47B2-B235-1D0183555D36}"/>
              </a:ext>
            </a:extLst>
          </p:cNvPr>
          <p:cNvSpPr>
            <a:spLocks noGrp="1"/>
          </p:cNvSpPr>
          <p:nvPr>
            <p:ph type="body" idx="1"/>
          </p:nvPr>
        </p:nvSpPr>
        <p:spPr>
          <a:xfrm>
            <a:off x="761996" y="643466"/>
            <a:ext cx="8011343" cy="3683215"/>
          </a:xfrm>
        </p:spPr>
        <p:txBody>
          <a:bodyPr vert="horz" lIns="91440" tIns="45720" rIns="91440" bIns="45720" rtlCol="0" anchor="ctr">
            <a:normAutofit/>
          </a:bodyPr>
          <a:lstStyle/>
          <a:p>
            <a:pPr marR="0" lvl="0"/>
            <a:r>
              <a:rPr lang="en-US" b="0" i="0" u="none" strike="noStrike" baseline="0">
                <a:solidFill>
                  <a:schemeClr val="tx2"/>
                </a:solidFill>
              </a:rPr>
              <a:t>Otistik Bozukluk, Rett Bozukluğu, Asperger Bozukluğu, Çocukluğun Dezintegratif Bozukluğu olarak sınıflandırılmıştır. Asperger Sendromu’nda Tanı Kriterleri nelerdir</a:t>
            </a:r>
          </a:p>
          <a:p>
            <a:pPr marR="0" lvl="0"/>
            <a:r>
              <a:rPr lang="en-US" b="0" i="0" u="none" strike="noStrike" baseline="0">
                <a:solidFill>
                  <a:schemeClr val="tx2"/>
                </a:solidFill>
              </a:rPr>
              <a:t>Asperger Sendromu tanısını koyabilmek için aşağıdaki özelliklerin göz önünde bulundurulması gerekmektedir </a:t>
            </a:r>
          </a:p>
          <a:p>
            <a:pPr marR="0" lvl="0"/>
            <a:endParaRPr lang="en-US" b="0" i="0" u="none" strike="noStrike" baseline="0">
              <a:solidFill>
                <a:schemeClr val="tx2"/>
              </a:solidFill>
            </a:endParaRPr>
          </a:p>
        </p:txBody>
      </p:sp>
    </p:spTree>
    <p:extLst>
      <p:ext uri="{BB962C8B-B14F-4D97-AF65-F5344CB8AC3E}">
        <p14:creationId xmlns:p14="http://schemas.microsoft.com/office/powerpoint/2010/main" val="788071454"/>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Rozet</Template>
  <TotalTime>13</TotalTime>
  <Words>1989</Words>
  <Application>Microsoft Office PowerPoint</Application>
  <PresentationFormat>Geniş ekran</PresentationFormat>
  <Paragraphs>107</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Gill Sans MT</vt:lpstr>
      <vt:lpstr>Impact</vt:lpstr>
      <vt:lpstr>Times New Roman</vt:lpstr>
      <vt:lpstr>Rozet</vt:lpstr>
      <vt:lpstr>SEYHAN REHBERLİK VE  ARAŞTIRMA MERKEZİ</vt:lpstr>
      <vt:lpstr>ASPERGER SENDROMU</vt:lpstr>
      <vt:lpstr>ASPERGER SENDROMU NEDİR?</vt:lpstr>
      <vt:lpstr>NEDİR?</vt:lpstr>
      <vt:lpstr>NEDİR?</vt:lpstr>
      <vt:lpstr> NEDİR? </vt:lpstr>
      <vt:lpstr>ASPERGER</vt:lpstr>
      <vt:lpstr>ASPERGER</vt:lpstr>
      <vt:lpstr>ASPERGER</vt:lpstr>
      <vt:lpstr>NASIL ANLAŞILIR?</vt:lpstr>
      <vt:lpstr>ASPERGER</vt:lpstr>
      <vt:lpstr>ASPERGER</vt:lpstr>
      <vt:lpstr>ASPERGER</vt:lpstr>
      <vt:lpstr>NASIL ANLAŞILIR?</vt:lpstr>
      <vt:lpstr>NASIL ANLAŞILIR?</vt:lpstr>
      <vt:lpstr>NASIL ANLAŞILIR?</vt:lpstr>
      <vt:lpstr>NASIL ANLAŞILIR?</vt:lpstr>
      <vt:lpstr>NASIL ANLAŞILIR?</vt:lpstr>
      <vt:lpstr>NASIL ANLAŞILIR?</vt:lpstr>
      <vt:lpstr>NASIL ANLAŞILIR?</vt:lpstr>
      <vt:lpstr>GÜÇLÜK ALANLARI</vt:lpstr>
      <vt:lpstr>GÜÇLÜK ALANLARI</vt:lpstr>
      <vt:lpstr>GÖRÜLME SIKLIĞI</vt:lpstr>
      <vt:lpstr>GENETİK YATKINLIK VARMIDIR?</vt:lpstr>
      <vt:lpstr>ASPERGER SENDROMUNUN OTİZİMDEN FARKI</vt:lpstr>
      <vt:lpstr>ASPERGER SENDROMUNUN OTİZİMDEN FARKI</vt:lpstr>
      <vt:lpstr>ASPERGER SENDROMUNUN OTİZİMDEN FARKI</vt:lpstr>
      <vt:lpstr>3. Dil Bozukluğu:</vt:lpstr>
      <vt:lpstr>5. Sözel Olmayan Öğrenme Güçlüğü (NLD): </vt:lpstr>
      <vt:lpstr>6. Karşıt Olma-Karşı Gelme Bozukluğu: </vt:lpstr>
      <vt:lpstr>ÖĞRETMENE ÖNERİLER</vt:lpstr>
      <vt:lpstr>ÖĞRETMENE ÖNERİLER</vt:lpstr>
      <vt:lpstr>BAŞARI İÇİN GENEL STRATEJİLER</vt:lpstr>
      <vt:lpstr>BAŞARI İÇİN GENEL STRATEJİLER</vt:lpstr>
      <vt:lpstr>SOSYAL BECERİLERİ GELİŞTİRECEK STRATEJİLER</vt:lpstr>
      <vt:lpstr>SOSYAL BECERİLERİ GELİŞTİRECEK STRATEJİLER</vt:lpstr>
      <vt:lpstr>SOSYAL BECERİLERİ GELİŞTİRECEK STRATEJİLER</vt:lpstr>
      <vt:lpstr>OKUL İÇİN STRATEJİLER</vt:lpstr>
      <vt:lpstr>OKUL İÇİN STRATEJİLER</vt:lpstr>
      <vt:lpstr>OKUL İÇİN STRATEJİLER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SEYHAN REHBERLİK VE  ARAŞTIRMA MERKEZİ</dc:title>
  <dc:creator>hüseyin tekin</dc:creator>
  <cp:lastModifiedBy>hüseyin tekin</cp:lastModifiedBy>
  <cp:revision>1</cp:revision>
  <dcterms:created xsi:type="dcterms:W3CDTF">2021-12-02T20:39:47Z</dcterms:created>
  <dcterms:modified xsi:type="dcterms:W3CDTF">2021-12-02T20:53:24Z</dcterms:modified>
</cp:coreProperties>
</file>