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277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18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36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07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866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3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9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9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35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255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94406F-E837-4C91-8FB2-465F6A6A4779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11544E-0867-49FD-A4AB-A3ABCAB6C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78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100" cap="all" spc="-100" dirty="0"/>
              <a:t>REHBERLİ</a:t>
            </a:r>
            <a:r>
              <a:rPr lang="tr-TR" sz="6100" cap="all" spc="-100" dirty="0"/>
              <a:t>k</a:t>
            </a:r>
            <a:r>
              <a:rPr lang="en-US" sz="6100" cap="all" spc="-100" dirty="0"/>
              <a:t> VE</a:t>
            </a:r>
            <a:br>
              <a:rPr lang="en-US" sz="6100" cap="all" spc="-100" dirty="0"/>
            </a:br>
            <a:r>
              <a:rPr lang="en-US" sz="6100" cap="all" spc="-100" dirty="0"/>
              <a:t>ARAŞTIRMA MERKEZLERİ                       </a:t>
            </a:r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7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tr-TR" sz="5400" dirty="0">
                <a:solidFill>
                  <a:srgbClr val="FFFF00"/>
                </a:solidFill>
              </a:rPr>
              <a:t>          </a:t>
            </a:r>
            <a:r>
              <a:rPr lang="tr-TR" sz="5400" dirty="0">
                <a:solidFill>
                  <a:srgbClr val="0070C0"/>
                </a:solidFill>
              </a:rPr>
              <a:t>Dinlediğiniz için teşekkürler…</a:t>
            </a:r>
            <a:br>
              <a:rPr lang="tr-TR" sz="5400" dirty="0">
                <a:solidFill>
                  <a:srgbClr val="0070C0"/>
                </a:solidFill>
              </a:rPr>
            </a:br>
            <a:br>
              <a:rPr lang="tr-TR" sz="5400" dirty="0">
                <a:solidFill>
                  <a:srgbClr val="0070C0"/>
                </a:solidFill>
              </a:rPr>
            </a:br>
            <a:br>
              <a:rPr lang="tr-TR" sz="5400" dirty="0">
                <a:solidFill>
                  <a:srgbClr val="0070C0"/>
                </a:solidFill>
              </a:rPr>
            </a:br>
            <a:br>
              <a:rPr lang="tr-TR" sz="5400" dirty="0">
                <a:solidFill>
                  <a:srgbClr val="0070C0"/>
                </a:solidFill>
              </a:rPr>
            </a:br>
            <a:br>
              <a:rPr lang="tr-TR" sz="5400" dirty="0">
                <a:solidFill>
                  <a:srgbClr val="0070C0"/>
                </a:solidFill>
              </a:rPr>
            </a:br>
            <a:r>
              <a:rPr lang="tr-TR" sz="5400" dirty="0">
                <a:solidFill>
                  <a:srgbClr val="C00000"/>
                </a:solidFill>
              </a:rPr>
              <a:t>Serdar</a:t>
            </a:r>
            <a:r>
              <a:rPr lang="tr-TR" sz="5400" dirty="0">
                <a:solidFill>
                  <a:srgbClr val="0070C0"/>
                </a:solidFill>
              </a:rPr>
              <a:t> </a:t>
            </a:r>
            <a:r>
              <a:rPr lang="tr-TR" sz="5400" dirty="0">
                <a:solidFill>
                  <a:srgbClr val="C00000"/>
                </a:solidFill>
              </a:rPr>
              <a:t>Tekin</a:t>
            </a:r>
            <a:r>
              <a:rPr lang="tr-TR" sz="5400" dirty="0">
                <a:solidFill>
                  <a:srgbClr val="0070C0"/>
                </a:solidFill>
              </a:rPr>
              <a:t> </a:t>
            </a:r>
            <a:br>
              <a:rPr lang="tr-TR" sz="5400" dirty="0">
                <a:solidFill>
                  <a:srgbClr val="0070C0"/>
                </a:solidFill>
              </a:rPr>
            </a:br>
            <a:r>
              <a:rPr lang="tr-TR" sz="5400" dirty="0">
                <a:solidFill>
                  <a:srgbClr val="0070C0"/>
                </a:solidFill>
              </a:rPr>
              <a:t>                  </a:t>
            </a:r>
            <a:br>
              <a:rPr lang="tr-TR" sz="5400" dirty="0">
                <a:solidFill>
                  <a:srgbClr val="0070C0"/>
                </a:solidFill>
              </a:rPr>
            </a:br>
            <a:r>
              <a:rPr lang="tr-TR" sz="5400" dirty="0">
                <a:solidFill>
                  <a:srgbClr val="C00000"/>
                </a:solidFill>
              </a:rPr>
              <a:t>Özel</a:t>
            </a:r>
            <a:r>
              <a:rPr lang="tr-TR" sz="5400" dirty="0">
                <a:solidFill>
                  <a:srgbClr val="0070C0"/>
                </a:solidFill>
              </a:rPr>
              <a:t> </a:t>
            </a:r>
            <a:r>
              <a:rPr lang="tr-TR" sz="5400" dirty="0">
                <a:solidFill>
                  <a:srgbClr val="C00000"/>
                </a:solidFill>
              </a:rPr>
              <a:t>Eğitim</a:t>
            </a:r>
            <a:r>
              <a:rPr lang="tr-TR" sz="5400" dirty="0">
                <a:solidFill>
                  <a:srgbClr val="0070C0"/>
                </a:solidFill>
              </a:rPr>
              <a:t> </a:t>
            </a:r>
            <a:r>
              <a:rPr lang="tr-TR" sz="5400" dirty="0">
                <a:solidFill>
                  <a:srgbClr val="C00000"/>
                </a:solidFill>
              </a:rPr>
              <a:t>Öğretmeni</a:t>
            </a:r>
          </a:p>
        </p:txBody>
      </p:sp>
      <p:sp>
        <p:nvSpPr>
          <p:cNvPr id="3" name="Sağ Ok 2"/>
          <p:cNvSpPr/>
          <p:nvPr/>
        </p:nvSpPr>
        <p:spPr>
          <a:xfrm>
            <a:off x="1" y="222068"/>
            <a:ext cx="7837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45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/>
              <a:t>Rehberlik ve Araştırma Merkezleri (RAM),eğitim-öğretim kurumlarındaki rehberlik ve  psikolojik danışma hizmetlerinin etkin bir şekilde yürütülmesi için çalışmalar yapar.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29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ağ Ok 3"/>
          <p:cNvSpPr/>
          <p:nvPr/>
        </p:nvSpPr>
        <p:spPr>
          <a:xfrm>
            <a:off x="0" y="668351"/>
            <a:ext cx="7445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36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600" cap="all" spc="-100"/>
              <a:t>Özel eğitim gereksinimi olan bireylerin eğitsel değerlendirme , tanılama ve yönlendirme hizmetlerinin yürütülmesinden sorumludur.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29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ağ Ok 3"/>
          <p:cNvSpPr/>
          <p:nvPr/>
        </p:nvSpPr>
        <p:spPr>
          <a:xfrm>
            <a:off x="0" y="717150"/>
            <a:ext cx="7315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6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9040" y="1754659"/>
            <a:ext cx="9860547" cy="30054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500" cap="all" spc="-100">
                <a:solidFill>
                  <a:srgbClr val="FFFFFF"/>
                </a:solidFill>
              </a:rPr>
              <a:t>Bunun yanı sıra özel eğitim gereksinimi olan bireyler ve ailelerine rehberlik ve psikolojik danışma hizmetleri sunar.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ğ Ok 2"/>
          <p:cNvSpPr/>
          <p:nvPr/>
        </p:nvSpPr>
        <p:spPr>
          <a:xfrm>
            <a:off x="0" y="668351"/>
            <a:ext cx="705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08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000" cap="all" spc="-100" dirty="0"/>
              <a:t>   </a:t>
            </a:r>
            <a:r>
              <a:rPr lang="en-US" sz="5000" cap="all" spc="-100" dirty="0" err="1"/>
              <a:t>Günümüzde</a:t>
            </a:r>
            <a:r>
              <a:rPr lang="en-US" sz="5000" cap="all" spc="-100" dirty="0"/>
              <a:t> </a:t>
            </a:r>
            <a:r>
              <a:rPr lang="en-US" sz="5000" cap="all" spc="-100" dirty="0" err="1"/>
              <a:t>Türkiye’de</a:t>
            </a:r>
            <a:r>
              <a:rPr lang="en-US" sz="5000" cap="all" spc="-100" dirty="0"/>
              <a:t> 2</a:t>
            </a:r>
            <a:r>
              <a:rPr lang="tr-TR" sz="5000" cap="all" spc="-100"/>
              <a:t>60</a:t>
            </a:r>
            <a:r>
              <a:rPr lang="en-US" sz="5000" cap="all" spc="-100"/>
              <a:t> </a:t>
            </a:r>
            <a:r>
              <a:rPr lang="en-US" sz="5000" cap="all" spc="-100" dirty="0" err="1"/>
              <a:t>tane</a:t>
            </a:r>
            <a:r>
              <a:rPr lang="en-US" sz="5000" cap="all" spc="-100" dirty="0"/>
              <a:t> </a:t>
            </a:r>
            <a:r>
              <a:rPr lang="en-US" sz="5000" cap="all" spc="-100" dirty="0" err="1"/>
              <a:t>Rehberlik</a:t>
            </a:r>
            <a:r>
              <a:rPr lang="en-US" sz="5000" cap="all" spc="-100" dirty="0"/>
              <a:t> </a:t>
            </a:r>
            <a:r>
              <a:rPr lang="en-US" sz="5000" cap="all" spc="-100" dirty="0" err="1"/>
              <a:t>ve</a:t>
            </a:r>
            <a:r>
              <a:rPr lang="en-US" sz="5000" cap="all" spc="-100" dirty="0"/>
              <a:t> </a:t>
            </a:r>
            <a:r>
              <a:rPr lang="en-US" sz="5000" cap="all" spc="-100" dirty="0" err="1"/>
              <a:t>Araştırma</a:t>
            </a:r>
            <a:r>
              <a:rPr lang="en-US" sz="5000" cap="all" spc="-100" dirty="0"/>
              <a:t> </a:t>
            </a:r>
            <a:r>
              <a:rPr lang="en-US" sz="5000" cap="all" spc="-100" dirty="0" err="1"/>
              <a:t>Merkezi</a:t>
            </a:r>
            <a:r>
              <a:rPr lang="en-US" sz="5000" cap="all" spc="-100" dirty="0"/>
              <a:t> (Ram) </a:t>
            </a:r>
            <a:r>
              <a:rPr lang="en-US" sz="5000" cap="all" spc="-100" dirty="0" err="1"/>
              <a:t>vardır</a:t>
            </a:r>
            <a:r>
              <a:rPr lang="en-US" sz="5000" cap="all" spc="-100" dirty="0"/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ğ Ok 2"/>
          <p:cNvSpPr/>
          <p:nvPr/>
        </p:nvSpPr>
        <p:spPr>
          <a:xfrm>
            <a:off x="0" y="404948"/>
            <a:ext cx="7184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1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9040" y="1754659"/>
            <a:ext cx="9860547" cy="30054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400" cap="all" spc="-100">
                <a:solidFill>
                  <a:srgbClr val="FFFFFF"/>
                </a:solidFill>
              </a:rPr>
              <a:t>Rehberlik ve Araştırma Merkezleri öncelikle il merkezinde kurulur . Sonrasında nüfusu 200.000’in üstünde olan ,özel eğitim sınıfı , okulu ve kurumlarının mevcut olduğu ilçelerde kurulur.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ğ Ok 2"/>
          <p:cNvSpPr/>
          <p:nvPr/>
        </p:nvSpPr>
        <p:spPr>
          <a:xfrm>
            <a:off x="0" y="756153"/>
            <a:ext cx="6461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36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4074" y="773722"/>
            <a:ext cx="9404723" cy="5711483"/>
          </a:xfrm>
        </p:spPr>
        <p:txBody>
          <a:bodyPr>
            <a:normAutofit fontScale="90000"/>
          </a:bodyPr>
          <a:lstStyle/>
          <a:p>
            <a:r>
              <a:rPr lang="tr-TR" sz="5400" dirty="0">
                <a:solidFill>
                  <a:srgbClr val="FFFF00"/>
                </a:solidFill>
              </a:rPr>
              <a:t>Türkiye’de Rehberlik ve Araştırma merkezleri ilk defa 1955 yılında kurulmuştur . Önce İstanbul ve İzmir illerinde , daha sonrasında diğer il merkezlerinde RAM kurulmuştur. </a:t>
            </a:r>
          </a:p>
        </p:txBody>
      </p:sp>
      <p:sp>
        <p:nvSpPr>
          <p:cNvPr id="3" name="Sağ Ok 2"/>
          <p:cNvSpPr/>
          <p:nvPr/>
        </p:nvSpPr>
        <p:spPr>
          <a:xfrm>
            <a:off x="0" y="926624"/>
            <a:ext cx="6461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5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344859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pPr algn="ctr"/>
            <a:r>
              <a:rPr lang="tr-TR" sz="5400" dirty="0">
                <a:solidFill>
                  <a:srgbClr val="FFFF00"/>
                </a:solidFill>
              </a:rPr>
              <a:t>    </a:t>
            </a:r>
            <a:br>
              <a:rPr lang="tr-TR" sz="5400" dirty="0">
                <a:solidFill>
                  <a:srgbClr val="FFFF00"/>
                </a:solidFill>
              </a:rPr>
            </a:br>
            <a:br>
              <a:rPr lang="tr-TR" sz="5400" dirty="0">
                <a:solidFill>
                  <a:srgbClr val="FFFF00"/>
                </a:solidFill>
              </a:rPr>
            </a:br>
            <a:br>
              <a:rPr lang="tr-TR" sz="5400" dirty="0">
                <a:solidFill>
                  <a:srgbClr val="FFFF00"/>
                </a:solidFill>
              </a:rPr>
            </a:br>
            <a:br>
              <a:rPr lang="tr-TR" sz="5400" dirty="0">
                <a:solidFill>
                  <a:srgbClr val="FFFF00"/>
                </a:solidFill>
              </a:rPr>
            </a:br>
            <a:r>
              <a:rPr lang="tr-TR" sz="5400" dirty="0">
                <a:solidFill>
                  <a:srgbClr val="FFFF00"/>
                </a:solidFill>
              </a:rPr>
              <a:t>Rehberlik ve Araştırma     Merkezlerine Özel Eğitim Öğretmenleri ile Rehber Öğretmenler atanır.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3448594"/>
            <a:ext cx="7576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81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9040" y="1754659"/>
            <a:ext cx="9860547" cy="30054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400" cap="all" spc="-100">
                <a:solidFill>
                  <a:srgbClr val="FFFFFF"/>
                </a:solidFill>
              </a:rPr>
              <a:t>Rehberlik ve Araştırma Merkezi;</a:t>
            </a:r>
            <a:br>
              <a:rPr lang="en-US" sz="3400" cap="all" spc="-100">
                <a:solidFill>
                  <a:srgbClr val="FFFFFF"/>
                </a:solidFill>
              </a:rPr>
            </a:br>
            <a:r>
              <a:rPr lang="en-US" sz="3400" cap="all" spc="-100">
                <a:solidFill>
                  <a:srgbClr val="FFFFFF"/>
                </a:solidFill>
              </a:rPr>
              <a:t>-Özel Eğitim Bölümü</a:t>
            </a:r>
            <a:br>
              <a:rPr lang="en-US" sz="3400" cap="all" spc="-100">
                <a:solidFill>
                  <a:srgbClr val="FFFFFF"/>
                </a:solidFill>
              </a:rPr>
            </a:br>
            <a:r>
              <a:rPr lang="en-US" sz="3400" cap="all" spc="-100">
                <a:solidFill>
                  <a:srgbClr val="FFFFFF"/>
                </a:solidFill>
              </a:rPr>
              <a:t>-Psikolojik Danışmanlık ve Rehberlik (PDR) Bölümü</a:t>
            </a:r>
            <a:br>
              <a:rPr lang="en-US" sz="3400" cap="all" spc="-100">
                <a:solidFill>
                  <a:srgbClr val="FFFFFF"/>
                </a:solidFill>
              </a:rPr>
            </a:br>
            <a:br>
              <a:rPr lang="en-US" sz="3400" cap="all" spc="-100">
                <a:solidFill>
                  <a:srgbClr val="FFFFFF"/>
                </a:solidFill>
              </a:rPr>
            </a:br>
            <a:r>
              <a:rPr lang="en-US" sz="3400" cap="all" spc="-100">
                <a:solidFill>
                  <a:srgbClr val="FFFFFF"/>
                </a:solidFill>
              </a:rPr>
              <a:t>olmak üzere 2 bölümden oluşur.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ğ Ok 2"/>
          <p:cNvSpPr/>
          <p:nvPr/>
        </p:nvSpPr>
        <p:spPr>
          <a:xfrm>
            <a:off x="0" y="195943"/>
            <a:ext cx="7445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3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195</TotalTime>
  <Words>190</Words>
  <Application>Microsoft Office PowerPoint</Application>
  <PresentationFormat>Geniş ekran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Sabun</vt:lpstr>
      <vt:lpstr>REHBERLİk VE ARAŞTIRMA MERKEZLERİ                       </vt:lpstr>
      <vt:lpstr>Rehberlik ve Araştırma Merkezleri (RAM),eğitim-öğretim kurumlarındaki rehberlik ve  psikolojik danışma hizmetlerinin etkin bir şekilde yürütülmesi için çalışmalar yapar.</vt:lpstr>
      <vt:lpstr>Özel eğitim gereksinimi olan bireylerin eğitsel değerlendirme , tanılama ve yönlendirme hizmetlerinin yürütülmesinden sorumludur.</vt:lpstr>
      <vt:lpstr>Bunun yanı sıra özel eğitim gereksinimi olan bireyler ve ailelerine rehberlik ve psikolojik danışma hizmetleri sunar. </vt:lpstr>
      <vt:lpstr>   Günümüzde Türkiye’de 260 tane Rehberlik ve Araştırma Merkezi (Ram) vardır.</vt:lpstr>
      <vt:lpstr>Rehberlik ve Araştırma Merkezleri öncelikle il merkezinde kurulur . Sonrasında nüfusu 200.000’in üstünde olan ,özel eğitim sınıfı , okulu ve kurumlarının mevcut olduğu ilçelerde kurulur. </vt:lpstr>
      <vt:lpstr>Türkiye’de Rehberlik ve Araştırma merkezleri ilk defa 1955 yılında kurulmuştur . Önce İstanbul ve İzmir illerinde , daha sonrasında diğer il merkezlerinde RAM kurulmuştur. </vt:lpstr>
      <vt:lpstr>        Rehberlik ve Araştırma     Merkezlerine Özel Eğitim Öğretmenleri ile Rehber Öğretmenler atanır.</vt:lpstr>
      <vt:lpstr>Rehberlik ve Araştırma Merkezi; -Özel Eğitim Bölümü -Psikolojik Danışmanlık ve Rehberlik (PDR) Bölümü  olmak üzere 2 bölümden oluşur.</vt:lpstr>
      <vt:lpstr>          Dinlediğiniz için teşekkürler…     Serdar Tekin                     Özel Eğitim Öğretmeni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VE  ARAŞTIRMA MERKEZLERİ</dc:title>
  <dc:creator>ronaldinho424</dc:creator>
  <cp:lastModifiedBy>Ali ALPASLAN</cp:lastModifiedBy>
  <cp:revision>18</cp:revision>
  <dcterms:created xsi:type="dcterms:W3CDTF">2021-05-21T07:39:01Z</dcterms:created>
  <dcterms:modified xsi:type="dcterms:W3CDTF">2021-11-29T12:08:02Z</dcterms:modified>
</cp:coreProperties>
</file>