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1"/>
  </p:sldMasterIdLst>
  <p:sldIdLst>
    <p:sldId id="262" r:id="rId2"/>
    <p:sldId id="281" r:id="rId3"/>
    <p:sldId id="282" r:id="rId4"/>
    <p:sldId id="284" r:id="rId5"/>
    <p:sldId id="283" r:id="rId6"/>
    <p:sldId id="285" r:id="rId7"/>
    <p:sldId id="287" r:id="rId8"/>
    <p:sldId id="286" r:id="rId9"/>
    <p:sldId id="288" r:id="rId10"/>
    <p:sldId id="289" r:id="rId11"/>
    <p:sldId id="291" r:id="rId12"/>
    <p:sldId id="290" r:id="rId13"/>
    <p:sldId id="292" r:id="rId14"/>
    <p:sldId id="293" r:id="rId15"/>
    <p:sldId id="297" r:id="rId16"/>
    <p:sldId id="298" r:id="rId17"/>
    <p:sldId id="301" r:id="rId18"/>
    <p:sldId id="300" r:id="rId19"/>
    <p:sldId id="302" r:id="rId20"/>
    <p:sldId id="299" r:id="rId21"/>
    <p:sldId id="304" r:id="rId22"/>
    <p:sldId id="305" r:id="rId23"/>
    <p:sldId id="307" r:id="rId24"/>
    <p:sldId id="306" r:id="rId25"/>
    <p:sldId id="308" r:id="rId26"/>
    <p:sldId id="309" r:id="rId27"/>
    <p:sldId id="310" r:id="rId28"/>
    <p:sldId id="311" r:id="rId29"/>
    <p:sldId id="312" r:id="rId30"/>
    <p:sldId id="313" r:id="rId31"/>
    <p:sldId id="314" r:id="rId32"/>
    <p:sldId id="317" r:id="rId33"/>
    <p:sldId id="318" r:id="rId34"/>
    <p:sldId id="320" r:id="rId35"/>
    <p:sldId id="319" r:id="rId36"/>
    <p:sldId id="321" r:id="rId37"/>
    <p:sldId id="322" r:id="rId38"/>
    <p:sldId id="325" r:id="rId39"/>
    <p:sldId id="324" r:id="rId40"/>
    <p:sldId id="323" r:id="rId41"/>
    <p:sldId id="326" r:id="rId42"/>
    <p:sldId id="328" r:id="rId43"/>
    <p:sldId id="327" r:id="rId44"/>
    <p:sldId id="329" r:id="rId45"/>
    <p:sldId id="330" r:id="rId46"/>
    <p:sldId id="332" r:id="rId47"/>
    <p:sldId id="331" r:id="rId48"/>
    <p:sldId id="333" r:id="rId49"/>
    <p:sldId id="334" r:id="rId50"/>
    <p:sldId id="336" r:id="rId51"/>
    <p:sldId id="335" r:id="rId52"/>
    <p:sldId id="337" r:id="rId53"/>
    <p:sldId id="338" r:id="rId54"/>
    <p:sldId id="339" r:id="rId55"/>
    <p:sldId id="340" r:id="rId56"/>
    <p:sldId id="341" r:id="rId57"/>
    <p:sldId id="342"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5F5ADC-0262-4DA2-B13F-4407351BE89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EAE1CD1-58CA-4DC3-B78C-B8957EE19468}">
      <dgm:prSet/>
      <dgm:spPr/>
      <dgm:t>
        <a:bodyPr/>
        <a:lstStyle/>
        <a:p>
          <a:r>
            <a:rPr lang="tr-TR"/>
            <a:t>Özel eğitim ihtiyacı olan ve ayrı bir sınıfta eğitim almaları uygun bulunan bireylerin, yetersizliği olmayan</a:t>
          </a:r>
          <a:endParaRPr lang="en-US"/>
        </a:p>
      </dgm:t>
    </dgm:pt>
    <dgm:pt modelId="{3BBBAF1A-1DCD-4A1D-B699-A37699E352F7}" type="parTrans" cxnId="{84836F43-1D5B-4563-966D-D7FCC629D190}">
      <dgm:prSet/>
      <dgm:spPr/>
      <dgm:t>
        <a:bodyPr/>
        <a:lstStyle/>
        <a:p>
          <a:endParaRPr lang="en-US"/>
        </a:p>
      </dgm:t>
    </dgm:pt>
    <dgm:pt modelId="{2208B997-1EE0-4AE1-8FF9-8BBF4DC1FE35}" type="sibTrans" cxnId="{84836F43-1D5B-4563-966D-D7FCC629D190}">
      <dgm:prSet/>
      <dgm:spPr/>
      <dgm:t>
        <a:bodyPr/>
        <a:lstStyle/>
        <a:p>
          <a:endParaRPr lang="en-US"/>
        </a:p>
      </dgm:t>
    </dgm:pt>
    <dgm:pt modelId="{C76BC022-BC67-4D8B-89C9-90A6247D110F}">
      <dgm:prSet/>
      <dgm:spPr/>
      <dgm:t>
        <a:bodyPr/>
        <a:lstStyle/>
        <a:p>
          <a:r>
            <a:rPr lang="tr-TR"/>
            <a:t>akranları ile bir arada eğitim görmeleri amacıyla her tür ve kademedeki resmî ve özel okullarda özel eğitim</a:t>
          </a:r>
          <a:endParaRPr lang="en-US"/>
        </a:p>
      </dgm:t>
    </dgm:pt>
    <dgm:pt modelId="{99DBB0DF-8680-45B9-B9C4-2EF5DBD3D9B0}" type="parTrans" cxnId="{BD8124B2-33E1-4353-A5D0-5779A7A20E7F}">
      <dgm:prSet/>
      <dgm:spPr/>
      <dgm:t>
        <a:bodyPr/>
        <a:lstStyle/>
        <a:p>
          <a:endParaRPr lang="en-US"/>
        </a:p>
      </dgm:t>
    </dgm:pt>
    <dgm:pt modelId="{80AFED53-13A2-4F68-BBC3-7B13784DDE99}" type="sibTrans" cxnId="{BD8124B2-33E1-4353-A5D0-5779A7A20E7F}">
      <dgm:prSet/>
      <dgm:spPr/>
      <dgm:t>
        <a:bodyPr/>
        <a:lstStyle/>
        <a:p>
          <a:endParaRPr lang="en-US"/>
        </a:p>
      </dgm:t>
    </dgm:pt>
    <dgm:pt modelId="{BA47DE81-17C4-48D3-9D24-B5B624A07483}">
      <dgm:prSet/>
      <dgm:spPr/>
      <dgm:t>
        <a:bodyPr/>
        <a:lstStyle/>
        <a:p>
          <a:r>
            <a:rPr lang="tr-TR"/>
            <a:t>hizmetleri kurulunun teklifi doğrultusunda il/ilçe millî eğitim müdürlükleri tarafından özel eğitim sınıfları açılır.</a:t>
          </a:r>
          <a:endParaRPr lang="en-US"/>
        </a:p>
      </dgm:t>
    </dgm:pt>
    <dgm:pt modelId="{23BE88C5-536A-44F4-862D-D35D966E7657}" type="parTrans" cxnId="{0DC508C8-90A2-4243-92C9-D569D4FF8937}">
      <dgm:prSet/>
      <dgm:spPr/>
      <dgm:t>
        <a:bodyPr/>
        <a:lstStyle/>
        <a:p>
          <a:endParaRPr lang="en-US"/>
        </a:p>
      </dgm:t>
    </dgm:pt>
    <dgm:pt modelId="{E0D94FBE-AF7A-4B4B-9AFF-BEA444339AFA}" type="sibTrans" cxnId="{0DC508C8-90A2-4243-92C9-D569D4FF8937}">
      <dgm:prSet/>
      <dgm:spPr/>
      <dgm:t>
        <a:bodyPr/>
        <a:lstStyle/>
        <a:p>
          <a:endParaRPr lang="en-US"/>
        </a:p>
      </dgm:t>
    </dgm:pt>
    <dgm:pt modelId="{465CF6C4-7DBE-47CA-9FB9-990239B59D52}" type="pres">
      <dgm:prSet presAssocID="{D85F5ADC-0262-4DA2-B13F-4407351BE89A}" presName="linear" presStyleCnt="0">
        <dgm:presLayoutVars>
          <dgm:animLvl val="lvl"/>
          <dgm:resizeHandles val="exact"/>
        </dgm:presLayoutVars>
      </dgm:prSet>
      <dgm:spPr/>
    </dgm:pt>
    <dgm:pt modelId="{21ABFD3B-BD5E-406C-A7A0-0D8A3D3EA5B7}" type="pres">
      <dgm:prSet presAssocID="{5EAE1CD1-58CA-4DC3-B78C-B8957EE19468}" presName="parentText" presStyleLbl="node1" presStyleIdx="0" presStyleCnt="3">
        <dgm:presLayoutVars>
          <dgm:chMax val="0"/>
          <dgm:bulletEnabled val="1"/>
        </dgm:presLayoutVars>
      </dgm:prSet>
      <dgm:spPr/>
    </dgm:pt>
    <dgm:pt modelId="{4AA26CCF-7063-4AC6-B339-F2CE1BF13A5F}" type="pres">
      <dgm:prSet presAssocID="{2208B997-1EE0-4AE1-8FF9-8BBF4DC1FE35}" presName="spacer" presStyleCnt="0"/>
      <dgm:spPr/>
    </dgm:pt>
    <dgm:pt modelId="{3AF3DA80-295E-4E47-A035-B25D341FD1A3}" type="pres">
      <dgm:prSet presAssocID="{C76BC022-BC67-4D8B-89C9-90A6247D110F}" presName="parentText" presStyleLbl="node1" presStyleIdx="1" presStyleCnt="3">
        <dgm:presLayoutVars>
          <dgm:chMax val="0"/>
          <dgm:bulletEnabled val="1"/>
        </dgm:presLayoutVars>
      </dgm:prSet>
      <dgm:spPr/>
    </dgm:pt>
    <dgm:pt modelId="{F113F342-0824-42D3-853C-3020FBF5F34D}" type="pres">
      <dgm:prSet presAssocID="{80AFED53-13A2-4F68-BBC3-7B13784DDE99}" presName="spacer" presStyleCnt="0"/>
      <dgm:spPr/>
    </dgm:pt>
    <dgm:pt modelId="{87FA6E29-B96F-4612-9595-7A6118498229}" type="pres">
      <dgm:prSet presAssocID="{BA47DE81-17C4-48D3-9D24-B5B624A07483}" presName="parentText" presStyleLbl="node1" presStyleIdx="2" presStyleCnt="3">
        <dgm:presLayoutVars>
          <dgm:chMax val="0"/>
          <dgm:bulletEnabled val="1"/>
        </dgm:presLayoutVars>
      </dgm:prSet>
      <dgm:spPr/>
    </dgm:pt>
  </dgm:ptLst>
  <dgm:cxnLst>
    <dgm:cxn modelId="{A5655E21-0700-4001-B4D4-9F1BA4A26104}" type="presOf" srcId="{BA47DE81-17C4-48D3-9D24-B5B624A07483}" destId="{87FA6E29-B96F-4612-9595-7A6118498229}" srcOrd="0" destOrd="0" presId="urn:microsoft.com/office/officeart/2005/8/layout/vList2"/>
    <dgm:cxn modelId="{84836F43-1D5B-4563-966D-D7FCC629D190}" srcId="{D85F5ADC-0262-4DA2-B13F-4407351BE89A}" destId="{5EAE1CD1-58CA-4DC3-B78C-B8957EE19468}" srcOrd="0" destOrd="0" parTransId="{3BBBAF1A-1DCD-4A1D-B699-A37699E352F7}" sibTransId="{2208B997-1EE0-4AE1-8FF9-8BBF4DC1FE35}"/>
    <dgm:cxn modelId="{5ED7E36E-AD3B-4136-8BFA-A476101DC7DF}" type="presOf" srcId="{C76BC022-BC67-4D8B-89C9-90A6247D110F}" destId="{3AF3DA80-295E-4E47-A035-B25D341FD1A3}" srcOrd="0" destOrd="0" presId="urn:microsoft.com/office/officeart/2005/8/layout/vList2"/>
    <dgm:cxn modelId="{D2A01EAF-373D-42C7-B856-89D0A1ED4682}" type="presOf" srcId="{5EAE1CD1-58CA-4DC3-B78C-B8957EE19468}" destId="{21ABFD3B-BD5E-406C-A7A0-0D8A3D3EA5B7}" srcOrd="0" destOrd="0" presId="urn:microsoft.com/office/officeart/2005/8/layout/vList2"/>
    <dgm:cxn modelId="{BD8124B2-33E1-4353-A5D0-5779A7A20E7F}" srcId="{D85F5ADC-0262-4DA2-B13F-4407351BE89A}" destId="{C76BC022-BC67-4D8B-89C9-90A6247D110F}" srcOrd="1" destOrd="0" parTransId="{99DBB0DF-8680-45B9-B9C4-2EF5DBD3D9B0}" sibTransId="{80AFED53-13A2-4F68-BBC3-7B13784DDE99}"/>
    <dgm:cxn modelId="{701A6AB5-7299-4041-AA45-11AC4F138561}" type="presOf" srcId="{D85F5ADC-0262-4DA2-B13F-4407351BE89A}" destId="{465CF6C4-7DBE-47CA-9FB9-990239B59D52}" srcOrd="0" destOrd="0" presId="urn:microsoft.com/office/officeart/2005/8/layout/vList2"/>
    <dgm:cxn modelId="{0DC508C8-90A2-4243-92C9-D569D4FF8937}" srcId="{D85F5ADC-0262-4DA2-B13F-4407351BE89A}" destId="{BA47DE81-17C4-48D3-9D24-B5B624A07483}" srcOrd="2" destOrd="0" parTransId="{23BE88C5-536A-44F4-862D-D35D966E7657}" sibTransId="{E0D94FBE-AF7A-4B4B-9AFF-BEA444339AFA}"/>
    <dgm:cxn modelId="{9AD4CFC3-8519-4208-A7B0-EF3D7C9E0C09}" type="presParOf" srcId="{465CF6C4-7DBE-47CA-9FB9-990239B59D52}" destId="{21ABFD3B-BD5E-406C-A7A0-0D8A3D3EA5B7}" srcOrd="0" destOrd="0" presId="urn:microsoft.com/office/officeart/2005/8/layout/vList2"/>
    <dgm:cxn modelId="{DA7CC113-AA78-4B48-8EA8-B3B33D44A6B5}" type="presParOf" srcId="{465CF6C4-7DBE-47CA-9FB9-990239B59D52}" destId="{4AA26CCF-7063-4AC6-B339-F2CE1BF13A5F}" srcOrd="1" destOrd="0" presId="urn:microsoft.com/office/officeart/2005/8/layout/vList2"/>
    <dgm:cxn modelId="{1BC5857E-848E-4E70-B545-548E3750F9AD}" type="presParOf" srcId="{465CF6C4-7DBE-47CA-9FB9-990239B59D52}" destId="{3AF3DA80-295E-4E47-A035-B25D341FD1A3}" srcOrd="2" destOrd="0" presId="urn:microsoft.com/office/officeart/2005/8/layout/vList2"/>
    <dgm:cxn modelId="{ACB95F26-E046-40C5-ABEE-35B9304330BD}" type="presParOf" srcId="{465CF6C4-7DBE-47CA-9FB9-990239B59D52}" destId="{F113F342-0824-42D3-853C-3020FBF5F34D}" srcOrd="3" destOrd="0" presId="urn:microsoft.com/office/officeart/2005/8/layout/vList2"/>
    <dgm:cxn modelId="{30BE7AE7-E386-48B0-9F31-38CF73074FFD}" type="presParOf" srcId="{465CF6C4-7DBE-47CA-9FB9-990239B59D52}" destId="{87FA6E29-B96F-4612-9595-7A611849822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98B916-91D7-4260-AF1B-080351B2321D}" type="doc">
      <dgm:prSet loTypeId="urn:microsoft.com/office/officeart/2009/3/layout/HorizontalOrganizationChart" loCatId="hierarchy" qsTypeId="urn:microsoft.com/office/officeart/2005/8/quickstyle/simple5" qsCatId="simple" csTypeId="urn:microsoft.com/office/officeart/2005/8/colors/accent1_2" csCatId="accent1"/>
      <dgm:spPr/>
      <dgm:t>
        <a:bodyPr/>
        <a:lstStyle/>
        <a:p>
          <a:endParaRPr lang="en-US"/>
        </a:p>
      </dgm:t>
    </dgm:pt>
    <dgm:pt modelId="{F7257740-A118-44DC-AFEB-16734E96648C}">
      <dgm:prSet/>
      <dgm:spPr/>
      <dgm:t>
        <a:bodyPr/>
        <a:lstStyle/>
        <a:p>
          <a:r>
            <a:rPr lang="tr-TR" b="1"/>
            <a:t>DERECE RAKAM İLE PUANLAMA</a:t>
          </a:r>
          <a:endParaRPr lang="en-US"/>
        </a:p>
      </dgm:t>
    </dgm:pt>
    <dgm:pt modelId="{45991416-ECBC-42C4-BDB7-957FE7D876BF}" type="parTrans" cxnId="{098F3354-738C-4A7F-8BCA-AF45F26496BE}">
      <dgm:prSet/>
      <dgm:spPr/>
      <dgm:t>
        <a:bodyPr/>
        <a:lstStyle/>
        <a:p>
          <a:endParaRPr lang="en-US"/>
        </a:p>
      </dgm:t>
    </dgm:pt>
    <dgm:pt modelId="{7257B525-881A-47C9-8B21-CA36E5453194}" type="sibTrans" cxnId="{098F3354-738C-4A7F-8BCA-AF45F26496BE}">
      <dgm:prSet/>
      <dgm:spPr/>
      <dgm:t>
        <a:bodyPr/>
        <a:lstStyle/>
        <a:p>
          <a:endParaRPr lang="en-US"/>
        </a:p>
      </dgm:t>
    </dgm:pt>
    <dgm:pt modelId="{904FF15C-1679-48D6-9999-6FEFFE2F2807}">
      <dgm:prSet/>
      <dgm:spPr/>
      <dgm:t>
        <a:bodyPr/>
        <a:lstStyle/>
        <a:p>
          <a:r>
            <a:rPr lang="tr-TR" b="1"/>
            <a:t>Pekiyi 85-100</a:t>
          </a:r>
          <a:endParaRPr lang="en-US"/>
        </a:p>
      </dgm:t>
    </dgm:pt>
    <dgm:pt modelId="{BB25F430-30BD-40FF-B8A7-8A77022A9C51}" type="parTrans" cxnId="{5DBF3E72-6AEE-4CC1-961A-24FF281BEB06}">
      <dgm:prSet/>
      <dgm:spPr/>
      <dgm:t>
        <a:bodyPr/>
        <a:lstStyle/>
        <a:p>
          <a:endParaRPr lang="en-US"/>
        </a:p>
      </dgm:t>
    </dgm:pt>
    <dgm:pt modelId="{4C160954-D6D1-4CBA-898D-BA66D277E881}" type="sibTrans" cxnId="{5DBF3E72-6AEE-4CC1-961A-24FF281BEB06}">
      <dgm:prSet/>
      <dgm:spPr/>
      <dgm:t>
        <a:bodyPr/>
        <a:lstStyle/>
        <a:p>
          <a:endParaRPr lang="en-US"/>
        </a:p>
      </dgm:t>
    </dgm:pt>
    <dgm:pt modelId="{4C5EE7E3-D7CC-48E9-9EE1-2D1AC45D7C96}">
      <dgm:prSet/>
      <dgm:spPr/>
      <dgm:t>
        <a:bodyPr/>
        <a:lstStyle/>
        <a:p>
          <a:r>
            <a:rPr lang="tr-TR" b="1"/>
            <a:t>İyi 70-84 </a:t>
          </a:r>
          <a:endParaRPr lang="en-US"/>
        </a:p>
      </dgm:t>
    </dgm:pt>
    <dgm:pt modelId="{E6AF5B81-2E2A-48CF-9149-5E267EA6469C}" type="parTrans" cxnId="{06BE8768-CEF6-414D-8B3D-20436137AC78}">
      <dgm:prSet/>
      <dgm:spPr/>
      <dgm:t>
        <a:bodyPr/>
        <a:lstStyle/>
        <a:p>
          <a:endParaRPr lang="en-US"/>
        </a:p>
      </dgm:t>
    </dgm:pt>
    <dgm:pt modelId="{4F07AA07-09C1-4908-B0D9-5E2FAE914436}" type="sibTrans" cxnId="{06BE8768-CEF6-414D-8B3D-20436137AC78}">
      <dgm:prSet/>
      <dgm:spPr/>
      <dgm:t>
        <a:bodyPr/>
        <a:lstStyle/>
        <a:p>
          <a:endParaRPr lang="en-US"/>
        </a:p>
      </dgm:t>
    </dgm:pt>
    <dgm:pt modelId="{402319D6-F7C0-4D25-BE3C-0877D5504D0F}">
      <dgm:prSet/>
      <dgm:spPr/>
      <dgm:t>
        <a:bodyPr/>
        <a:lstStyle/>
        <a:p>
          <a:r>
            <a:rPr lang="tr-TR" b="1"/>
            <a:t>Orta 55-69 </a:t>
          </a:r>
          <a:endParaRPr lang="en-US"/>
        </a:p>
      </dgm:t>
    </dgm:pt>
    <dgm:pt modelId="{A592657A-A4E1-45F0-9B38-12A34F72E2A9}" type="parTrans" cxnId="{0CDB4792-DBF8-45E9-93BE-EECE22C6485E}">
      <dgm:prSet/>
      <dgm:spPr/>
      <dgm:t>
        <a:bodyPr/>
        <a:lstStyle/>
        <a:p>
          <a:endParaRPr lang="en-US"/>
        </a:p>
      </dgm:t>
    </dgm:pt>
    <dgm:pt modelId="{1792CCD9-2C78-4334-9E37-1BBBD24A04A8}" type="sibTrans" cxnId="{0CDB4792-DBF8-45E9-93BE-EECE22C6485E}">
      <dgm:prSet/>
      <dgm:spPr/>
      <dgm:t>
        <a:bodyPr/>
        <a:lstStyle/>
        <a:p>
          <a:endParaRPr lang="en-US"/>
        </a:p>
      </dgm:t>
    </dgm:pt>
    <dgm:pt modelId="{13FE597F-0F9F-4E92-B0A8-3E2A72F4090C}">
      <dgm:prSet/>
      <dgm:spPr/>
      <dgm:t>
        <a:bodyPr/>
        <a:lstStyle/>
        <a:p>
          <a:r>
            <a:rPr lang="tr-TR" b="1"/>
            <a:t>Geçer 0-54</a:t>
          </a:r>
          <a:endParaRPr lang="en-US"/>
        </a:p>
      </dgm:t>
    </dgm:pt>
    <dgm:pt modelId="{AFF582AA-EFA0-4BD7-9968-EC8D9110FBB3}" type="parTrans" cxnId="{B1CD2D63-48A7-4D76-8BD5-FACACCFA3449}">
      <dgm:prSet/>
      <dgm:spPr/>
      <dgm:t>
        <a:bodyPr/>
        <a:lstStyle/>
        <a:p>
          <a:endParaRPr lang="en-US"/>
        </a:p>
      </dgm:t>
    </dgm:pt>
    <dgm:pt modelId="{3D748561-64FD-441F-AAE7-ACBEDBF5A6E8}" type="sibTrans" cxnId="{B1CD2D63-48A7-4D76-8BD5-FACACCFA3449}">
      <dgm:prSet/>
      <dgm:spPr/>
      <dgm:t>
        <a:bodyPr/>
        <a:lstStyle/>
        <a:p>
          <a:endParaRPr lang="en-US"/>
        </a:p>
      </dgm:t>
    </dgm:pt>
    <dgm:pt modelId="{6B308168-82C8-4391-ABDD-5B5D346FD301}" type="pres">
      <dgm:prSet presAssocID="{DB98B916-91D7-4260-AF1B-080351B2321D}" presName="hierChild1" presStyleCnt="0">
        <dgm:presLayoutVars>
          <dgm:orgChart val="1"/>
          <dgm:chPref val="1"/>
          <dgm:dir/>
          <dgm:animOne val="branch"/>
          <dgm:animLvl val="lvl"/>
          <dgm:resizeHandles/>
        </dgm:presLayoutVars>
      </dgm:prSet>
      <dgm:spPr/>
    </dgm:pt>
    <dgm:pt modelId="{D0C7F66F-1B8F-477F-82B3-74242609CA59}" type="pres">
      <dgm:prSet presAssocID="{F7257740-A118-44DC-AFEB-16734E96648C}" presName="hierRoot1" presStyleCnt="0">
        <dgm:presLayoutVars>
          <dgm:hierBranch val="init"/>
        </dgm:presLayoutVars>
      </dgm:prSet>
      <dgm:spPr/>
    </dgm:pt>
    <dgm:pt modelId="{D4673D08-BB9D-4AFA-994E-E005734EA661}" type="pres">
      <dgm:prSet presAssocID="{F7257740-A118-44DC-AFEB-16734E96648C}" presName="rootComposite1" presStyleCnt="0"/>
      <dgm:spPr/>
    </dgm:pt>
    <dgm:pt modelId="{29E77512-FC66-405C-B3E5-4EE3AD4E2C0B}" type="pres">
      <dgm:prSet presAssocID="{F7257740-A118-44DC-AFEB-16734E96648C}" presName="rootText1" presStyleLbl="node0" presStyleIdx="0" presStyleCnt="5">
        <dgm:presLayoutVars>
          <dgm:chPref val="3"/>
        </dgm:presLayoutVars>
      </dgm:prSet>
      <dgm:spPr/>
    </dgm:pt>
    <dgm:pt modelId="{1B1A557A-097D-48DB-86A3-8C4D35D02915}" type="pres">
      <dgm:prSet presAssocID="{F7257740-A118-44DC-AFEB-16734E96648C}" presName="rootConnector1" presStyleLbl="node1" presStyleIdx="0" presStyleCnt="0"/>
      <dgm:spPr/>
    </dgm:pt>
    <dgm:pt modelId="{C1B19E29-3D8E-4F42-B540-424A7399E116}" type="pres">
      <dgm:prSet presAssocID="{F7257740-A118-44DC-AFEB-16734E96648C}" presName="hierChild2" presStyleCnt="0"/>
      <dgm:spPr/>
    </dgm:pt>
    <dgm:pt modelId="{436D0C7E-4629-4891-8229-E743B2A354F8}" type="pres">
      <dgm:prSet presAssocID="{F7257740-A118-44DC-AFEB-16734E96648C}" presName="hierChild3" presStyleCnt="0"/>
      <dgm:spPr/>
    </dgm:pt>
    <dgm:pt modelId="{82FCE43D-B879-414C-B4DE-E7CEBA11C7A0}" type="pres">
      <dgm:prSet presAssocID="{904FF15C-1679-48D6-9999-6FEFFE2F2807}" presName="hierRoot1" presStyleCnt="0">
        <dgm:presLayoutVars>
          <dgm:hierBranch val="init"/>
        </dgm:presLayoutVars>
      </dgm:prSet>
      <dgm:spPr/>
    </dgm:pt>
    <dgm:pt modelId="{2DC2AD88-96A8-40F5-86E5-5349A4445621}" type="pres">
      <dgm:prSet presAssocID="{904FF15C-1679-48D6-9999-6FEFFE2F2807}" presName="rootComposite1" presStyleCnt="0"/>
      <dgm:spPr/>
    </dgm:pt>
    <dgm:pt modelId="{94892144-A517-489E-818C-D961A2D1F40E}" type="pres">
      <dgm:prSet presAssocID="{904FF15C-1679-48D6-9999-6FEFFE2F2807}" presName="rootText1" presStyleLbl="node0" presStyleIdx="1" presStyleCnt="5">
        <dgm:presLayoutVars>
          <dgm:chPref val="3"/>
        </dgm:presLayoutVars>
      </dgm:prSet>
      <dgm:spPr/>
    </dgm:pt>
    <dgm:pt modelId="{62F7F479-FAB6-4D27-94A3-191CF56451DD}" type="pres">
      <dgm:prSet presAssocID="{904FF15C-1679-48D6-9999-6FEFFE2F2807}" presName="rootConnector1" presStyleLbl="node1" presStyleIdx="0" presStyleCnt="0"/>
      <dgm:spPr/>
    </dgm:pt>
    <dgm:pt modelId="{3AE23E0C-E52D-4D24-B933-067E9F9EBE82}" type="pres">
      <dgm:prSet presAssocID="{904FF15C-1679-48D6-9999-6FEFFE2F2807}" presName="hierChild2" presStyleCnt="0"/>
      <dgm:spPr/>
    </dgm:pt>
    <dgm:pt modelId="{68C1952D-DFFC-437A-A462-F58AF83BDB2B}" type="pres">
      <dgm:prSet presAssocID="{904FF15C-1679-48D6-9999-6FEFFE2F2807}" presName="hierChild3" presStyleCnt="0"/>
      <dgm:spPr/>
    </dgm:pt>
    <dgm:pt modelId="{7EA7D7F5-9214-481E-AA0E-79552C026D0F}" type="pres">
      <dgm:prSet presAssocID="{4C5EE7E3-D7CC-48E9-9EE1-2D1AC45D7C96}" presName="hierRoot1" presStyleCnt="0">
        <dgm:presLayoutVars>
          <dgm:hierBranch val="init"/>
        </dgm:presLayoutVars>
      </dgm:prSet>
      <dgm:spPr/>
    </dgm:pt>
    <dgm:pt modelId="{0ED9E4B1-93CA-4710-9E35-C8BA0DBA09A1}" type="pres">
      <dgm:prSet presAssocID="{4C5EE7E3-D7CC-48E9-9EE1-2D1AC45D7C96}" presName="rootComposite1" presStyleCnt="0"/>
      <dgm:spPr/>
    </dgm:pt>
    <dgm:pt modelId="{E6198017-DD0A-4C52-83CE-AAAADED0B1E6}" type="pres">
      <dgm:prSet presAssocID="{4C5EE7E3-D7CC-48E9-9EE1-2D1AC45D7C96}" presName="rootText1" presStyleLbl="node0" presStyleIdx="2" presStyleCnt="5">
        <dgm:presLayoutVars>
          <dgm:chPref val="3"/>
        </dgm:presLayoutVars>
      </dgm:prSet>
      <dgm:spPr/>
    </dgm:pt>
    <dgm:pt modelId="{96D87A3A-7EF3-498F-A99D-246191323C0C}" type="pres">
      <dgm:prSet presAssocID="{4C5EE7E3-D7CC-48E9-9EE1-2D1AC45D7C96}" presName="rootConnector1" presStyleLbl="node1" presStyleIdx="0" presStyleCnt="0"/>
      <dgm:spPr/>
    </dgm:pt>
    <dgm:pt modelId="{A5B0A2B0-7CEE-46C8-B1C3-E9B069E76531}" type="pres">
      <dgm:prSet presAssocID="{4C5EE7E3-D7CC-48E9-9EE1-2D1AC45D7C96}" presName="hierChild2" presStyleCnt="0"/>
      <dgm:spPr/>
    </dgm:pt>
    <dgm:pt modelId="{9302B531-BDE6-48E4-ADD0-C5BC510FD27E}" type="pres">
      <dgm:prSet presAssocID="{4C5EE7E3-D7CC-48E9-9EE1-2D1AC45D7C96}" presName="hierChild3" presStyleCnt="0"/>
      <dgm:spPr/>
    </dgm:pt>
    <dgm:pt modelId="{C25E535B-25E7-44DE-9FD8-7C9DE7613706}" type="pres">
      <dgm:prSet presAssocID="{402319D6-F7C0-4D25-BE3C-0877D5504D0F}" presName="hierRoot1" presStyleCnt="0">
        <dgm:presLayoutVars>
          <dgm:hierBranch val="init"/>
        </dgm:presLayoutVars>
      </dgm:prSet>
      <dgm:spPr/>
    </dgm:pt>
    <dgm:pt modelId="{6F31868D-39AC-4E68-A6DC-01C4FEEE7B4A}" type="pres">
      <dgm:prSet presAssocID="{402319D6-F7C0-4D25-BE3C-0877D5504D0F}" presName="rootComposite1" presStyleCnt="0"/>
      <dgm:spPr/>
    </dgm:pt>
    <dgm:pt modelId="{8AD55EF8-7D7D-4CC4-A228-2FCFF56CB434}" type="pres">
      <dgm:prSet presAssocID="{402319D6-F7C0-4D25-BE3C-0877D5504D0F}" presName="rootText1" presStyleLbl="node0" presStyleIdx="3" presStyleCnt="5">
        <dgm:presLayoutVars>
          <dgm:chPref val="3"/>
        </dgm:presLayoutVars>
      </dgm:prSet>
      <dgm:spPr/>
    </dgm:pt>
    <dgm:pt modelId="{F25F6BD8-2886-49DB-B636-ECAA57122F36}" type="pres">
      <dgm:prSet presAssocID="{402319D6-F7C0-4D25-BE3C-0877D5504D0F}" presName="rootConnector1" presStyleLbl="node1" presStyleIdx="0" presStyleCnt="0"/>
      <dgm:spPr/>
    </dgm:pt>
    <dgm:pt modelId="{5F0C116D-61A9-4C0C-98B8-13E9177ED201}" type="pres">
      <dgm:prSet presAssocID="{402319D6-F7C0-4D25-BE3C-0877D5504D0F}" presName="hierChild2" presStyleCnt="0"/>
      <dgm:spPr/>
    </dgm:pt>
    <dgm:pt modelId="{6AD92F2E-FE81-4560-AB82-8CE63D9F0F27}" type="pres">
      <dgm:prSet presAssocID="{402319D6-F7C0-4D25-BE3C-0877D5504D0F}" presName="hierChild3" presStyleCnt="0"/>
      <dgm:spPr/>
    </dgm:pt>
    <dgm:pt modelId="{34CC2133-8C72-4670-AB7E-2487123583EA}" type="pres">
      <dgm:prSet presAssocID="{13FE597F-0F9F-4E92-B0A8-3E2A72F4090C}" presName="hierRoot1" presStyleCnt="0">
        <dgm:presLayoutVars>
          <dgm:hierBranch val="init"/>
        </dgm:presLayoutVars>
      </dgm:prSet>
      <dgm:spPr/>
    </dgm:pt>
    <dgm:pt modelId="{1B4AB4EF-D9C8-4986-A27E-AD589960A0DB}" type="pres">
      <dgm:prSet presAssocID="{13FE597F-0F9F-4E92-B0A8-3E2A72F4090C}" presName="rootComposite1" presStyleCnt="0"/>
      <dgm:spPr/>
    </dgm:pt>
    <dgm:pt modelId="{B3668FD8-1CC0-4109-8ACE-F52BDFCBE7A5}" type="pres">
      <dgm:prSet presAssocID="{13FE597F-0F9F-4E92-B0A8-3E2A72F4090C}" presName="rootText1" presStyleLbl="node0" presStyleIdx="4" presStyleCnt="5">
        <dgm:presLayoutVars>
          <dgm:chPref val="3"/>
        </dgm:presLayoutVars>
      </dgm:prSet>
      <dgm:spPr/>
    </dgm:pt>
    <dgm:pt modelId="{130C91A3-7B5B-4094-9854-2661F5783CCC}" type="pres">
      <dgm:prSet presAssocID="{13FE597F-0F9F-4E92-B0A8-3E2A72F4090C}" presName="rootConnector1" presStyleLbl="node1" presStyleIdx="0" presStyleCnt="0"/>
      <dgm:spPr/>
    </dgm:pt>
    <dgm:pt modelId="{4A5076CA-BF3D-430E-9073-EE0AA0875738}" type="pres">
      <dgm:prSet presAssocID="{13FE597F-0F9F-4E92-B0A8-3E2A72F4090C}" presName="hierChild2" presStyleCnt="0"/>
      <dgm:spPr/>
    </dgm:pt>
    <dgm:pt modelId="{1532468E-B4C0-43E2-A9B8-1CE3C2B27446}" type="pres">
      <dgm:prSet presAssocID="{13FE597F-0F9F-4E92-B0A8-3E2A72F4090C}" presName="hierChild3" presStyleCnt="0"/>
      <dgm:spPr/>
    </dgm:pt>
  </dgm:ptLst>
  <dgm:cxnLst>
    <dgm:cxn modelId="{C0807E14-79DE-48C1-BA68-62BE15E6A3D2}" type="presOf" srcId="{13FE597F-0F9F-4E92-B0A8-3E2A72F4090C}" destId="{B3668FD8-1CC0-4109-8ACE-F52BDFCBE7A5}" srcOrd="0" destOrd="0" presId="urn:microsoft.com/office/officeart/2009/3/layout/HorizontalOrganizationChart"/>
    <dgm:cxn modelId="{0FBC9931-F265-4F26-8ADD-386141CCB384}" type="presOf" srcId="{DB98B916-91D7-4260-AF1B-080351B2321D}" destId="{6B308168-82C8-4391-ABDD-5B5D346FD301}" srcOrd="0" destOrd="0" presId="urn:microsoft.com/office/officeart/2009/3/layout/HorizontalOrganizationChart"/>
    <dgm:cxn modelId="{B7E24C3A-5388-4831-85D7-28D55BF01129}" type="presOf" srcId="{904FF15C-1679-48D6-9999-6FEFFE2F2807}" destId="{62F7F479-FAB6-4D27-94A3-191CF56451DD}" srcOrd="1" destOrd="0" presId="urn:microsoft.com/office/officeart/2009/3/layout/HorizontalOrganizationChart"/>
    <dgm:cxn modelId="{B1CD2D63-48A7-4D76-8BD5-FACACCFA3449}" srcId="{DB98B916-91D7-4260-AF1B-080351B2321D}" destId="{13FE597F-0F9F-4E92-B0A8-3E2A72F4090C}" srcOrd="4" destOrd="0" parTransId="{AFF582AA-EFA0-4BD7-9968-EC8D9110FBB3}" sibTransId="{3D748561-64FD-441F-AAE7-ACBEDBF5A6E8}"/>
    <dgm:cxn modelId="{06BE8768-CEF6-414D-8B3D-20436137AC78}" srcId="{DB98B916-91D7-4260-AF1B-080351B2321D}" destId="{4C5EE7E3-D7CC-48E9-9EE1-2D1AC45D7C96}" srcOrd="2" destOrd="0" parTransId="{E6AF5B81-2E2A-48CF-9149-5E267EA6469C}" sibTransId="{4F07AA07-09C1-4908-B0D9-5E2FAE914436}"/>
    <dgm:cxn modelId="{4662276C-A367-4582-B99E-CFEAC58AF72E}" type="presOf" srcId="{904FF15C-1679-48D6-9999-6FEFFE2F2807}" destId="{94892144-A517-489E-818C-D961A2D1F40E}" srcOrd="0" destOrd="0" presId="urn:microsoft.com/office/officeart/2009/3/layout/HorizontalOrganizationChart"/>
    <dgm:cxn modelId="{20EF336C-0FCB-43B6-8BA0-B8966EA1E161}" type="presOf" srcId="{402319D6-F7C0-4D25-BE3C-0877D5504D0F}" destId="{8AD55EF8-7D7D-4CC4-A228-2FCFF56CB434}" srcOrd="0" destOrd="0" presId="urn:microsoft.com/office/officeart/2009/3/layout/HorizontalOrganizationChart"/>
    <dgm:cxn modelId="{5DBF3E72-6AEE-4CC1-961A-24FF281BEB06}" srcId="{DB98B916-91D7-4260-AF1B-080351B2321D}" destId="{904FF15C-1679-48D6-9999-6FEFFE2F2807}" srcOrd="1" destOrd="0" parTransId="{BB25F430-30BD-40FF-B8A7-8A77022A9C51}" sibTransId="{4C160954-D6D1-4CBA-898D-BA66D277E881}"/>
    <dgm:cxn modelId="{098F3354-738C-4A7F-8BCA-AF45F26496BE}" srcId="{DB98B916-91D7-4260-AF1B-080351B2321D}" destId="{F7257740-A118-44DC-AFEB-16734E96648C}" srcOrd="0" destOrd="0" parTransId="{45991416-ECBC-42C4-BDB7-957FE7D876BF}" sibTransId="{7257B525-881A-47C9-8B21-CA36E5453194}"/>
    <dgm:cxn modelId="{9618A47A-09B0-438A-911B-547122691BDD}" type="presOf" srcId="{4C5EE7E3-D7CC-48E9-9EE1-2D1AC45D7C96}" destId="{E6198017-DD0A-4C52-83CE-AAAADED0B1E6}" srcOrd="0" destOrd="0" presId="urn:microsoft.com/office/officeart/2009/3/layout/HorizontalOrganizationChart"/>
    <dgm:cxn modelId="{11A3B87A-D9C0-4BF9-9604-C0AA017AA6DC}" type="presOf" srcId="{F7257740-A118-44DC-AFEB-16734E96648C}" destId="{29E77512-FC66-405C-B3E5-4EE3AD4E2C0B}" srcOrd="0" destOrd="0" presId="urn:microsoft.com/office/officeart/2009/3/layout/HorizontalOrganizationChart"/>
    <dgm:cxn modelId="{3E931E81-A2ED-4AD9-B01E-D5D43FA490BD}" type="presOf" srcId="{13FE597F-0F9F-4E92-B0A8-3E2A72F4090C}" destId="{130C91A3-7B5B-4094-9854-2661F5783CCC}" srcOrd="1" destOrd="0" presId="urn:microsoft.com/office/officeart/2009/3/layout/HorizontalOrganizationChart"/>
    <dgm:cxn modelId="{0CDB4792-DBF8-45E9-93BE-EECE22C6485E}" srcId="{DB98B916-91D7-4260-AF1B-080351B2321D}" destId="{402319D6-F7C0-4D25-BE3C-0877D5504D0F}" srcOrd="3" destOrd="0" parTransId="{A592657A-A4E1-45F0-9B38-12A34F72E2A9}" sibTransId="{1792CCD9-2C78-4334-9E37-1BBBD24A04A8}"/>
    <dgm:cxn modelId="{F69B23E1-6ACE-4A4A-8807-5A4EB13FC8D1}" type="presOf" srcId="{F7257740-A118-44DC-AFEB-16734E96648C}" destId="{1B1A557A-097D-48DB-86A3-8C4D35D02915}" srcOrd="1" destOrd="0" presId="urn:microsoft.com/office/officeart/2009/3/layout/HorizontalOrganizationChart"/>
    <dgm:cxn modelId="{83D474E7-4B05-410C-B133-828DBB7C7168}" type="presOf" srcId="{4C5EE7E3-D7CC-48E9-9EE1-2D1AC45D7C96}" destId="{96D87A3A-7EF3-498F-A99D-246191323C0C}" srcOrd="1" destOrd="0" presId="urn:microsoft.com/office/officeart/2009/3/layout/HorizontalOrganizationChart"/>
    <dgm:cxn modelId="{870319F9-05A9-45E1-AB58-5BD22B14B1E9}" type="presOf" srcId="{402319D6-F7C0-4D25-BE3C-0877D5504D0F}" destId="{F25F6BD8-2886-49DB-B636-ECAA57122F36}" srcOrd="1" destOrd="0" presId="urn:microsoft.com/office/officeart/2009/3/layout/HorizontalOrganizationChart"/>
    <dgm:cxn modelId="{C38DCA6F-CC51-46A8-B93C-E117121E698F}" type="presParOf" srcId="{6B308168-82C8-4391-ABDD-5B5D346FD301}" destId="{D0C7F66F-1B8F-477F-82B3-74242609CA59}" srcOrd="0" destOrd="0" presId="urn:microsoft.com/office/officeart/2009/3/layout/HorizontalOrganizationChart"/>
    <dgm:cxn modelId="{42B05887-A965-413F-9692-ECABF17C7691}" type="presParOf" srcId="{D0C7F66F-1B8F-477F-82B3-74242609CA59}" destId="{D4673D08-BB9D-4AFA-994E-E005734EA661}" srcOrd="0" destOrd="0" presId="urn:microsoft.com/office/officeart/2009/3/layout/HorizontalOrganizationChart"/>
    <dgm:cxn modelId="{9881D7DD-F0D5-4D91-A419-97A77FB306E7}" type="presParOf" srcId="{D4673D08-BB9D-4AFA-994E-E005734EA661}" destId="{29E77512-FC66-405C-B3E5-4EE3AD4E2C0B}" srcOrd="0" destOrd="0" presId="urn:microsoft.com/office/officeart/2009/3/layout/HorizontalOrganizationChart"/>
    <dgm:cxn modelId="{014FE522-68C5-4AC9-978F-79603663AEE0}" type="presParOf" srcId="{D4673D08-BB9D-4AFA-994E-E005734EA661}" destId="{1B1A557A-097D-48DB-86A3-8C4D35D02915}" srcOrd="1" destOrd="0" presId="urn:microsoft.com/office/officeart/2009/3/layout/HorizontalOrganizationChart"/>
    <dgm:cxn modelId="{A09C1CAD-4EC5-4FF0-930B-4421977C2EB9}" type="presParOf" srcId="{D0C7F66F-1B8F-477F-82B3-74242609CA59}" destId="{C1B19E29-3D8E-4F42-B540-424A7399E116}" srcOrd="1" destOrd="0" presId="urn:microsoft.com/office/officeart/2009/3/layout/HorizontalOrganizationChart"/>
    <dgm:cxn modelId="{0DBB1BC7-9362-45D6-8FDB-9F6C8A8BCC04}" type="presParOf" srcId="{D0C7F66F-1B8F-477F-82B3-74242609CA59}" destId="{436D0C7E-4629-4891-8229-E743B2A354F8}" srcOrd="2" destOrd="0" presId="urn:microsoft.com/office/officeart/2009/3/layout/HorizontalOrganizationChart"/>
    <dgm:cxn modelId="{1454533D-DA68-415B-AC15-73B6E543511C}" type="presParOf" srcId="{6B308168-82C8-4391-ABDD-5B5D346FD301}" destId="{82FCE43D-B879-414C-B4DE-E7CEBA11C7A0}" srcOrd="1" destOrd="0" presId="urn:microsoft.com/office/officeart/2009/3/layout/HorizontalOrganizationChart"/>
    <dgm:cxn modelId="{DC232DCF-E968-4123-86AC-70CD6CDA4C4B}" type="presParOf" srcId="{82FCE43D-B879-414C-B4DE-E7CEBA11C7A0}" destId="{2DC2AD88-96A8-40F5-86E5-5349A4445621}" srcOrd="0" destOrd="0" presId="urn:microsoft.com/office/officeart/2009/3/layout/HorizontalOrganizationChart"/>
    <dgm:cxn modelId="{138BC36D-FCD4-487A-837F-6D6CE63AD7B2}" type="presParOf" srcId="{2DC2AD88-96A8-40F5-86E5-5349A4445621}" destId="{94892144-A517-489E-818C-D961A2D1F40E}" srcOrd="0" destOrd="0" presId="urn:microsoft.com/office/officeart/2009/3/layout/HorizontalOrganizationChart"/>
    <dgm:cxn modelId="{0BAB779B-EEA8-4C7D-80DD-D535250309AD}" type="presParOf" srcId="{2DC2AD88-96A8-40F5-86E5-5349A4445621}" destId="{62F7F479-FAB6-4D27-94A3-191CF56451DD}" srcOrd="1" destOrd="0" presId="urn:microsoft.com/office/officeart/2009/3/layout/HorizontalOrganizationChart"/>
    <dgm:cxn modelId="{574E1545-AD52-49C5-9AE3-18569B2ACA7C}" type="presParOf" srcId="{82FCE43D-B879-414C-B4DE-E7CEBA11C7A0}" destId="{3AE23E0C-E52D-4D24-B933-067E9F9EBE82}" srcOrd="1" destOrd="0" presId="urn:microsoft.com/office/officeart/2009/3/layout/HorizontalOrganizationChart"/>
    <dgm:cxn modelId="{82286543-38B3-46BD-8BD6-B2575FFF15CF}" type="presParOf" srcId="{82FCE43D-B879-414C-B4DE-E7CEBA11C7A0}" destId="{68C1952D-DFFC-437A-A462-F58AF83BDB2B}" srcOrd="2" destOrd="0" presId="urn:microsoft.com/office/officeart/2009/3/layout/HorizontalOrganizationChart"/>
    <dgm:cxn modelId="{CE362CEC-F852-4D91-9BB9-B6CCBB588A3A}" type="presParOf" srcId="{6B308168-82C8-4391-ABDD-5B5D346FD301}" destId="{7EA7D7F5-9214-481E-AA0E-79552C026D0F}" srcOrd="2" destOrd="0" presId="urn:microsoft.com/office/officeart/2009/3/layout/HorizontalOrganizationChart"/>
    <dgm:cxn modelId="{B897E9E3-554A-4C87-8113-25C8AB52DFF2}" type="presParOf" srcId="{7EA7D7F5-9214-481E-AA0E-79552C026D0F}" destId="{0ED9E4B1-93CA-4710-9E35-C8BA0DBA09A1}" srcOrd="0" destOrd="0" presId="urn:microsoft.com/office/officeart/2009/3/layout/HorizontalOrganizationChart"/>
    <dgm:cxn modelId="{4F6B51FD-0BCA-49F0-9555-ECED8F66F3EA}" type="presParOf" srcId="{0ED9E4B1-93CA-4710-9E35-C8BA0DBA09A1}" destId="{E6198017-DD0A-4C52-83CE-AAAADED0B1E6}" srcOrd="0" destOrd="0" presId="urn:microsoft.com/office/officeart/2009/3/layout/HorizontalOrganizationChart"/>
    <dgm:cxn modelId="{89527852-FA82-46BC-9E0A-EC705C3E6D69}" type="presParOf" srcId="{0ED9E4B1-93CA-4710-9E35-C8BA0DBA09A1}" destId="{96D87A3A-7EF3-498F-A99D-246191323C0C}" srcOrd="1" destOrd="0" presId="urn:microsoft.com/office/officeart/2009/3/layout/HorizontalOrganizationChart"/>
    <dgm:cxn modelId="{AB272CA0-D67F-49BE-9329-81C3429AA47C}" type="presParOf" srcId="{7EA7D7F5-9214-481E-AA0E-79552C026D0F}" destId="{A5B0A2B0-7CEE-46C8-B1C3-E9B069E76531}" srcOrd="1" destOrd="0" presId="urn:microsoft.com/office/officeart/2009/3/layout/HorizontalOrganizationChart"/>
    <dgm:cxn modelId="{B0844AB8-AE41-420F-846C-3C4B069689FA}" type="presParOf" srcId="{7EA7D7F5-9214-481E-AA0E-79552C026D0F}" destId="{9302B531-BDE6-48E4-ADD0-C5BC510FD27E}" srcOrd="2" destOrd="0" presId="urn:microsoft.com/office/officeart/2009/3/layout/HorizontalOrganizationChart"/>
    <dgm:cxn modelId="{1244AE68-B4E6-4C56-AD53-19A70B8DD664}" type="presParOf" srcId="{6B308168-82C8-4391-ABDD-5B5D346FD301}" destId="{C25E535B-25E7-44DE-9FD8-7C9DE7613706}" srcOrd="3" destOrd="0" presId="urn:microsoft.com/office/officeart/2009/3/layout/HorizontalOrganizationChart"/>
    <dgm:cxn modelId="{8FAF8E2F-DDCE-433B-8B9C-92021D1C5905}" type="presParOf" srcId="{C25E535B-25E7-44DE-9FD8-7C9DE7613706}" destId="{6F31868D-39AC-4E68-A6DC-01C4FEEE7B4A}" srcOrd="0" destOrd="0" presId="urn:microsoft.com/office/officeart/2009/3/layout/HorizontalOrganizationChart"/>
    <dgm:cxn modelId="{2D15F6C9-97FF-4BEF-BCC4-720CF04103EA}" type="presParOf" srcId="{6F31868D-39AC-4E68-A6DC-01C4FEEE7B4A}" destId="{8AD55EF8-7D7D-4CC4-A228-2FCFF56CB434}" srcOrd="0" destOrd="0" presId="urn:microsoft.com/office/officeart/2009/3/layout/HorizontalOrganizationChart"/>
    <dgm:cxn modelId="{92E1A9EE-7558-4507-8EAE-DF332FD7311E}" type="presParOf" srcId="{6F31868D-39AC-4E68-A6DC-01C4FEEE7B4A}" destId="{F25F6BD8-2886-49DB-B636-ECAA57122F36}" srcOrd="1" destOrd="0" presId="urn:microsoft.com/office/officeart/2009/3/layout/HorizontalOrganizationChart"/>
    <dgm:cxn modelId="{AE1164ED-598F-4C67-8EDC-602C42BA6F7F}" type="presParOf" srcId="{C25E535B-25E7-44DE-9FD8-7C9DE7613706}" destId="{5F0C116D-61A9-4C0C-98B8-13E9177ED201}" srcOrd="1" destOrd="0" presId="urn:microsoft.com/office/officeart/2009/3/layout/HorizontalOrganizationChart"/>
    <dgm:cxn modelId="{916095B1-9562-41D4-BCEC-BB08DA18885F}" type="presParOf" srcId="{C25E535B-25E7-44DE-9FD8-7C9DE7613706}" destId="{6AD92F2E-FE81-4560-AB82-8CE63D9F0F27}" srcOrd="2" destOrd="0" presId="urn:microsoft.com/office/officeart/2009/3/layout/HorizontalOrganizationChart"/>
    <dgm:cxn modelId="{1B083CFD-CB7E-41ED-9B24-01C60345EC0A}" type="presParOf" srcId="{6B308168-82C8-4391-ABDD-5B5D346FD301}" destId="{34CC2133-8C72-4670-AB7E-2487123583EA}" srcOrd="4" destOrd="0" presId="urn:microsoft.com/office/officeart/2009/3/layout/HorizontalOrganizationChart"/>
    <dgm:cxn modelId="{830DD290-9591-48D7-8684-0852317D371A}" type="presParOf" srcId="{34CC2133-8C72-4670-AB7E-2487123583EA}" destId="{1B4AB4EF-D9C8-4986-A27E-AD589960A0DB}" srcOrd="0" destOrd="0" presId="urn:microsoft.com/office/officeart/2009/3/layout/HorizontalOrganizationChart"/>
    <dgm:cxn modelId="{16F31A03-FAEC-45F5-9DB2-9CB9F3B71A82}" type="presParOf" srcId="{1B4AB4EF-D9C8-4986-A27E-AD589960A0DB}" destId="{B3668FD8-1CC0-4109-8ACE-F52BDFCBE7A5}" srcOrd="0" destOrd="0" presId="urn:microsoft.com/office/officeart/2009/3/layout/HorizontalOrganizationChart"/>
    <dgm:cxn modelId="{599DA417-44A5-4E83-83D2-23D364C056E9}" type="presParOf" srcId="{1B4AB4EF-D9C8-4986-A27E-AD589960A0DB}" destId="{130C91A3-7B5B-4094-9854-2661F5783CCC}" srcOrd="1" destOrd="0" presId="urn:microsoft.com/office/officeart/2009/3/layout/HorizontalOrganizationChart"/>
    <dgm:cxn modelId="{35DD3A34-E4E9-455A-8B03-C8BD90F623D8}" type="presParOf" srcId="{34CC2133-8C72-4670-AB7E-2487123583EA}" destId="{4A5076CA-BF3D-430E-9073-EE0AA0875738}" srcOrd="1" destOrd="0" presId="urn:microsoft.com/office/officeart/2009/3/layout/HorizontalOrganizationChart"/>
    <dgm:cxn modelId="{2228247A-3359-4045-8D30-B35BA2174DC9}" type="presParOf" srcId="{34CC2133-8C72-4670-AB7E-2487123583EA}" destId="{1532468E-B4C0-43E2-A9B8-1CE3C2B2744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55DE38-3375-45E4-829B-B810B133639E}"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E2E6335C-B0E9-46AC-9145-E4C919323E41}">
      <dgm:prSet/>
      <dgm:spPr/>
      <dgm:t>
        <a:bodyPr/>
        <a:lstStyle/>
        <a:p>
          <a:pPr>
            <a:lnSpc>
              <a:spcPct val="100000"/>
            </a:lnSpc>
            <a:defRPr cap="all"/>
          </a:pPr>
          <a:r>
            <a:rPr lang="tr-TR"/>
            <a:t>Yerler ve süpürgelikler, antibakteriyel, nanoteknolojik</a:t>
          </a:r>
          <a:endParaRPr lang="en-US"/>
        </a:p>
      </dgm:t>
    </dgm:pt>
    <dgm:pt modelId="{FC5F5421-ABE7-4BE9-B737-B8AD64092BFA}" type="parTrans" cxnId="{A5EE010A-6205-4527-8793-2AC03FF18DC5}">
      <dgm:prSet/>
      <dgm:spPr/>
      <dgm:t>
        <a:bodyPr/>
        <a:lstStyle/>
        <a:p>
          <a:endParaRPr lang="en-US"/>
        </a:p>
      </dgm:t>
    </dgm:pt>
    <dgm:pt modelId="{DC82B33B-ADFC-49A2-BC98-78CF08E71E03}" type="sibTrans" cxnId="{A5EE010A-6205-4527-8793-2AC03FF18DC5}">
      <dgm:prSet/>
      <dgm:spPr/>
      <dgm:t>
        <a:bodyPr/>
        <a:lstStyle/>
        <a:p>
          <a:endParaRPr lang="en-US"/>
        </a:p>
      </dgm:t>
    </dgm:pt>
    <dgm:pt modelId="{233B6387-D662-47DA-B483-C14E5D4F8CAC}">
      <dgm:prSet/>
      <dgm:spPr/>
      <dgm:t>
        <a:bodyPr/>
        <a:lstStyle/>
        <a:p>
          <a:pPr>
            <a:lnSpc>
              <a:spcPct val="100000"/>
            </a:lnSpc>
            <a:defRPr cap="all"/>
          </a:pPr>
          <a:r>
            <a:rPr lang="tr-TR"/>
            <a:t>(su geçirmez, kir tutmaz, yanmaz) malzeme ile kaplanmalı,</a:t>
          </a:r>
          <a:endParaRPr lang="en-US"/>
        </a:p>
      </dgm:t>
    </dgm:pt>
    <dgm:pt modelId="{001DC4A9-54FA-4067-B33D-0CBA11ED4AFE}" type="parTrans" cxnId="{C55AE18E-D567-4508-B851-E578E8B1CF90}">
      <dgm:prSet/>
      <dgm:spPr/>
      <dgm:t>
        <a:bodyPr/>
        <a:lstStyle/>
        <a:p>
          <a:endParaRPr lang="en-US"/>
        </a:p>
      </dgm:t>
    </dgm:pt>
    <dgm:pt modelId="{091C5AC6-62D2-4B13-9F30-24DE49E6880E}" type="sibTrans" cxnId="{C55AE18E-D567-4508-B851-E578E8B1CF90}">
      <dgm:prSet/>
      <dgm:spPr/>
      <dgm:t>
        <a:bodyPr/>
        <a:lstStyle/>
        <a:p>
          <a:endParaRPr lang="en-US"/>
        </a:p>
      </dgm:t>
    </dgm:pt>
    <dgm:pt modelId="{B92BF0C8-71F7-438E-9C79-A6D544CEDE4D}" type="pres">
      <dgm:prSet presAssocID="{1D55DE38-3375-45E4-829B-B810B133639E}" presName="root" presStyleCnt="0">
        <dgm:presLayoutVars>
          <dgm:dir/>
          <dgm:resizeHandles val="exact"/>
        </dgm:presLayoutVars>
      </dgm:prSet>
      <dgm:spPr/>
    </dgm:pt>
    <dgm:pt modelId="{52B1BF40-8B05-4B05-B734-23B0AB5F28A6}" type="pres">
      <dgm:prSet presAssocID="{E2E6335C-B0E9-46AC-9145-E4C919323E41}" presName="compNode" presStyleCnt="0"/>
      <dgm:spPr/>
    </dgm:pt>
    <dgm:pt modelId="{EA2DB4F1-E1EA-4D48-B250-958877F27E50}" type="pres">
      <dgm:prSet presAssocID="{E2E6335C-B0E9-46AC-9145-E4C919323E41}" presName="iconBgRect" presStyleLbl="bgShp" presStyleIdx="0" presStyleCnt="2"/>
      <dgm:spPr/>
    </dgm:pt>
    <dgm:pt modelId="{281976E6-7C83-496A-BB89-4AA24EF426E6}" type="pres">
      <dgm:prSet presAssocID="{E2E6335C-B0E9-46AC-9145-E4C919323E4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kış Çizelgesi"/>
        </a:ext>
      </dgm:extLst>
    </dgm:pt>
    <dgm:pt modelId="{3B8135FF-EC50-494A-BCE1-EBC586733E24}" type="pres">
      <dgm:prSet presAssocID="{E2E6335C-B0E9-46AC-9145-E4C919323E41}" presName="spaceRect" presStyleCnt="0"/>
      <dgm:spPr/>
    </dgm:pt>
    <dgm:pt modelId="{E891F83D-797A-4F7A-AF99-B5EFA6FB7D72}" type="pres">
      <dgm:prSet presAssocID="{E2E6335C-B0E9-46AC-9145-E4C919323E41}" presName="textRect" presStyleLbl="revTx" presStyleIdx="0" presStyleCnt="2">
        <dgm:presLayoutVars>
          <dgm:chMax val="1"/>
          <dgm:chPref val="1"/>
        </dgm:presLayoutVars>
      </dgm:prSet>
      <dgm:spPr/>
    </dgm:pt>
    <dgm:pt modelId="{D650E4A9-D7D6-4147-8AD5-46DC3C560E97}" type="pres">
      <dgm:prSet presAssocID="{DC82B33B-ADFC-49A2-BC98-78CF08E71E03}" presName="sibTrans" presStyleCnt="0"/>
      <dgm:spPr/>
    </dgm:pt>
    <dgm:pt modelId="{2C3B6CEC-1E6B-4CD8-98C6-68C6CF89A4B0}" type="pres">
      <dgm:prSet presAssocID="{233B6387-D662-47DA-B483-C14E5D4F8CAC}" presName="compNode" presStyleCnt="0"/>
      <dgm:spPr/>
    </dgm:pt>
    <dgm:pt modelId="{E4C382EE-0DD4-40C4-8312-9B70B9022364}" type="pres">
      <dgm:prSet presAssocID="{233B6387-D662-47DA-B483-C14E5D4F8CAC}" presName="iconBgRect" presStyleLbl="bgShp" presStyleIdx="1" presStyleCnt="2"/>
      <dgm:spPr/>
    </dgm:pt>
    <dgm:pt modelId="{741F8E69-AD0D-4189-8AB6-F20FA658759F}" type="pres">
      <dgm:prSet presAssocID="{233B6387-D662-47DA-B483-C14E5D4F8CA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itki"/>
        </a:ext>
      </dgm:extLst>
    </dgm:pt>
    <dgm:pt modelId="{E0A44FD6-4702-4473-9DDD-F844150BEF06}" type="pres">
      <dgm:prSet presAssocID="{233B6387-D662-47DA-B483-C14E5D4F8CAC}" presName="spaceRect" presStyleCnt="0"/>
      <dgm:spPr/>
    </dgm:pt>
    <dgm:pt modelId="{22E6FD1D-A9CB-4573-846B-C4C3452777AA}" type="pres">
      <dgm:prSet presAssocID="{233B6387-D662-47DA-B483-C14E5D4F8CAC}" presName="textRect" presStyleLbl="revTx" presStyleIdx="1" presStyleCnt="2">
        <dgm:presLayoutVars>
          <dgm:chMax val="1"/>
          <dgm:chPref val="1"/>
        </dgm:presLayoutVars>
      </dgm:prSet>
      <dgm:spPr/>
    </dgm:pt>
  </dgm:ptLst>
  <dgm:cxnLst>
    <dgm:cxn modelId="{A5EE010A-6205-4527-8793-2AC03FF18DC5}" srcId="{1D55DE38-3375-45E4-829B-B810B133639E}" destId="{E2E6335C-B0E9-46AC-9145-E4C919323E41}" srcOrd="0" destOrd="0" parTransId="{FC5F5421-ABE7-4BE9-B737-B8AD64092BFA}" sibTransId="{DC82B33B-ADFC-49A2-BC98-78CF08E71E03}"/>
    <dgm:cxn modelId="{91EE270F-B4D0-4A18-8FAA-1F74423CCBF0}" type="presOf" srcId="{233B6387-D662-47DA-B483-C14E5D4F8CAC}" destId="{22E6FD1D-A9CB-4573-846B-C4C3452777AA}" srcOrd="0" destOrd="0" presId="urn:microsoft.com/office/officeart/2018/5/layout/IconCircleLabelList"/>
    <dgm:cxn modelId="{D5DE253C-5B10-4A20-B34F-FA652A136530}" type="presOf" srcId="{E2E6335C-B0E9-46AC-9145-E4C919323E41}" destId="{E891F83D-797A-4F7A-AF99-B5EFA6FB7D72}" srcOrd="0" destOrd="0" presId="urn:microsoft.com/office/officeart/2018/5/layout/IconCircleLabelList"/>
    <dgm:cxn modelId="{C55AE18E-D567-4508-B851-E578E8B1CF90}" srcId="{1D55DE38-3375-45E4-829B-B810B133639E}" destId="{233B6387-D662-47DA-B483-C14E5D4F8CAC}" srcOrd="1" destOrd="0" parTransId="{001DC4A9-54FA-4067-B33D-0CBA11ED4AFE}" sibTransId="{091C5AC6-62D2-4B13-9F30-24DE49E6880E}"/>
    <dgm:cxn modelId="{6BE8EEDC-B4CA-4B95-9933-076FB810D14C}" type="presOf" srcId="{1D55DE38-3375-45E4-829B-B810B133639E}" destId="{B92BF0C8-71F7-438E-9C79-A6D544CEDE4D}" srcOrd="0" destOrd="0" presId="urn:microsoft.com/office/officeart/2018/5/layout/IconCircleLabelList"/>
    <dgm:cxn modelId="{C07A8774-0941-4975-B2B9-BC37B38FFDF3}" type="presParOf" srcId="{B92BF0C8-71F7-438E-9C79-A6D544CEDE4D}" destId="{52B1BF40-8B05-4B05-B734-23B0AB5F28A6}" srcOrd="0" destOrd="0" presId="urn:microsoft.com/office/officeart/2018/5/layout/IconCircleLabelList"/>
    <dgm:cxn modelId="{06368A73-5573-4C2F-AE73-540342E6BBFA}" type="presParOf" srcId="{52B1BF40-8B05-4B05-B734-23B0AB5F28A6}" destId="{EA2DB4F1-E1EA-4D48-B250-958877F27E50}" srcOrd="0" destOrd="0" presId="urn:microsoft.com/office/officeart/2018/5/layout/IconCircleLabelList"/>
    <dgm:cxn modelId="{F2C22419-DDA0-417C-938C-3547A13ECDDA}" type="presParOf" srcId="{52B1BF40-8B05-4B05-B734-23B0AB5F28A6}" destId="{281976E6-7C83-496A-BB89-4AA24EF426E6}" srcOrd="1" destOrd="0" presId="urn:microsoft.com/office/officeart/2018/5/layout/IconCircleLabelList"/>
    <dgm:cxn modelId="{36E17C1D-9037-4C3E-B1A8-1F4C37306705}" type="presParOf" srcId="{52B1BF40-8B05-4B05-B734-23B0AB5F28A6}" destId="{3B8135FF-EC50-494A-BCE1-EBC586733E24}" srcOrd="2" destOrd="0" presId="urn:microsoft.com/office/officeart/2018/5/layout/IconCircleLabelList"/>
    <dgm:cxn modelId="{D95A44E8-FD86-4D4C-873B-BEBA421A4590}" type="presParOf" srcId="{52B1BF40-8B05-4B05-B734-23B0AB5F28A6}" destId="{E891F83D-797A-4F7A-AF99-B5EFA6FB7D72}" srcOrd="3" destOrd="0" presId="urn:microsoft.com/office/officeart/2018/5/layout/IconCircleLabelList"/>
    <dgm:cxn modelId="{8E424B0C-CC76-4413-A0D3-3E144B0A0910}" type="presParOf" srcId="{B92BF0C8-71F7-438E-9C79-A6D544CEDE4D}" destId="{D650E4A9-D7D6-4147-8AD5-46DC3C560E97}" srcOrd="1" destOrd="0" presId="urn:microsoft.com/office/officeart/2018/5/layout/IconCircleLabelList"/>
    <dgm:cxn modelId="{FDA55790-8E1D-428A-8FB9-DB1F7FDF23FF}" type="presParOf" srcId="{B92BF0C8-71F7-438E-9C79-A6D544CEDE4D}" destId="{2C3B6CEC-1E6B-4CD8-98C6-68C6CF89A4B0}" srcOrd="2" destOrd="0" presId="urn:microsoft.com/office/officeart/2018/5/layout/IconCircleLabelList"/>
    <dgm:cxn modelId="{5EFB3540-5FD5-4570-A437-F14FD4C20C85}" type="presParOf" srcId="{2C3B6CEC-1E6B-4CD8-98C6-68C6CF89A4B0}" destId="{E4C382EE-0DD4-40C4-8312-9B70B9022364}" srcOrd="0" destOrd="0" presId="urn:microsoft.com/office/officeart/2018/5/layout/IconCircleLabelList"/>
    <dgm:cxn modelId="{DC5CCBDA-C787-47C4-9BD1-6214C13F5119}" type="presParOf" srcId="{2C3B6CEC-1E6B-4CD8-98C6-68C6CF89A4B0}" destId="{741F8E69-AD0D-4189-8AB6-F20FA658759F}" srcOrd="1" destOrd="0" presId="urn:microsoft.com/office/officeart/2018/5/layout/IconCircleLabelList"/>
    <dgm:cxn modelId="{58BFCC08-63CD-41C4-871F-6CB59F7A4B82}" type="presParOf" srcId="{2C3B6CEC-1E6B-4CD8-98C6-68C6CF89A4B0}" destId="{E0A44FD6-4702-4473-9DDD-F844150BEF06}" srcOrd="2" destOrd="0" presId="urn:microsoft.com/office/officeart/2018/5/layout/IconCircleLabelList"/>
    <dgm:cxn modelId="{57E6922F-FF51-4324-870D-73B95D2A8ECA}" type="presParOf" srcId="{2C3B6CEC-1E6B-4CD8-98C6-68C6CF89A4B0}" destId="{22E6FD1D-A9CB-4573-846B-C4C3452777A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BFD3B-BD5E-406C-A7A0-0D8A3D3EA5B7}">
      <dsp:nvSpPr>
        <dsp:cNvPr id="0" name=""/>
        <dsp:cNvSpPr/>
      </dsp:nvSpPr>
      <dsp:spPr>
        <a:xfrm>
          <a:off x="0" y="91009"/>
          <a:ext cx="5955658" cy="1686445"/>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Özel eğitim ihtiyacı olan ve ayrı bir sınıfta eğitim almaları uygun bulunan bireylerin, yetersizliği olmayan</a:t>
          </a:r>
          <a:endParaRPr lang="en-US" sz="2500" kern="1200"/>
        </a:p>
      </dsp:txBody>
      <dsp:txXfrm>
        <a:off x="82325" y="173334"/>
        <a:ext cx="5791008" cy="1521795"/>
      </dsp:txXfrm>
    </dsp:sp>
    <dsp:sp modelId="{3AF3DA80-295E-4E47-A035-B25D341FD1A3}">
      <dsp:nvSpPr>
        <dsp:cNvPr id="0" name=""/>
        <dsp:cNvSpPr/>
      </dsp:nvSpPr>
      <dsp:spPr>
        <a:xfrm>
          <a:off x="0" y="1849454"/>
          <a:ext cx="5955658" cy="1686445"/>
        </a:xfrm>
        <a:prstGeom prst="roundRect">
          <a:avLst/>
        </a:prstGeom>
        <a:gradFill rotWithShape="0">
          <a:gsLst>
            <a:gs pos="0">
              <a:schemeClr val="accent2">
                <a:hueOff val="2771159"/>
                <a:satOff val="-477"/>
                <a:lumOff val="-4902"/>
                <a:alphaOff val="0"/>
                <a:tint val="94000"/>
                <a:satMod val="103000"/>
                <a:lumMod val="102000"/>
              </a:schemeClr>
            </a:gs>
            <a:gs pos="50000">
              <a:schemeClr val="accent2">
                <a:hueOff val="2771159"/>
                <a:satOff val="-477"/>
                <a:lumOff val="-4902"/>
                <a:alphaOff val="0"/>
                <a:shade val="100000"/>
                <a:satMod val="110000"/>
                <a:lumMod val="100000"/>
              </a:schemeClr>
            </a:gs>
            <a:gs pos="100000">
              <a:schemeClr val="accent2">
                <a:hueOff val="2771159"/>
                <a:satOff val="-477"/>
                <a:lumOff val="-4902"/>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akranları ile bir arada eğitim görmeleri amacıyla her tür ve kademedeki resmî ve özel okullarda özel eğitim</a:t>
          </a:r>
          <a:endParaRPr lang="en-US" sz="2500" kern="1200"/>
        </a:p>
      </dsp:txBody>
      <dsp:txXfrm>
        <a:off x="82325" y="1931779"/>
        <a:ext cx="5791008" cy="1521795"/>
      </dsp:txXfrm>
    </dsp:sp>
    <dsp:sp modelId="{87FA6E29-B96F-4612-9595-7A6118498229}">
      <dsp:nvSpPr>
        <dsp:cNvPr id="0" name=""/>
        <dsp:cNvSpPr/>
      </dsp:nvSpPr>
      <dsp:spPr>
        <a:xfrm>
          <a:off x="0" y="3607899"/>
          <a:ext cx="5955658" cy="1686445"/>
        </a:xfrm>
        <a:prstGeom prst="roundRec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hizmetleri kurulunun teklifi doğrultusunda il/ilçe millî eğitim müdürlükleri tarafından özel eğitim sınıfları açılır.</a:t>
          </a:r>
          <a:endParaRPr lang="en-US" sz="2500" kern="1200"/>
        </a:p>
      </dsp:txBody>
      <dsp:txXfrm>
        <a:off x="82325" y="3690224"/>
        <a:ext cx="5791008" cy="1521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77512-FC66-405C-B3E5-4EE3AD4E2C0B}">
      <dsp:nvSpPr>
        <dsp:cNvPr id="0" name=""/>
        <dsp:cNvSpPr/>
      </dsp:nvSpPr>
      <dsp:spPr>
        <a:xfrm>
          <a:off x="4184353" y="1940"/>
          <a:ext cx="2146892" cy="654802"/>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tr-TR" sz="2300" b="1" kern="1200"/>
            <a:t>DERECE RAKAM İLE PUANLAMA</a:t>
          </a:r>
          <a:endParaRPr lang="en-US" sz="2300" kern="1200"/>
        </a:p>
      </dsp:txBody>
      <dsp:txXfrm>
        <a:off x="4184353" y="1940"/>
        <a:ext cx="2146892" cy="654802"/>
      </dsp:txXfrm>
    </dsp:sp>
    <dsp:sp modelId="{94892144-A517-489E-818C-D961A2D1F40E}">
      <dsp:nvSpPr>
        <dsp:cNvPr id="0" name=""/>
        <dsp:cNvSpPr/>
      </dsp:nvSpPr>
      <dsp:spPr>
        <a:xfrm>
          <a:off x="4184353" y="925104"/>
          <a:ext cx="2146892" cy="654802"/>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tr-TR" sz="2300" b="1" kern="1200"/>
            <a:t>Pekiyi 85-100</a:t>
          </a:r>
          <a:endParaRPr lang="en-US" sz="2300" kern="1200"/>
        </a:p>
      </dsp:txBody>
      <dsp:txXfrm>
        <a:off x="4184353" y="925104"/>
        <a:ext cx="2146892" cy="654802"/>
      </dsp:txXfrm>
    </dsp:sp>
    <dsp:sp modelId="{E6198017-DD0A-4C52-83CE-AAAADED0B1E6}">
      <dsp:nvSpPr>
        <dsp:cNvPr id="0" name=""/>
        <dsp:cNvSpPr/>
      </dsp:nvSpPr>
      <dsp:spPr>
        <a:xfrm>
          <a:off x="4184353" y="1848267"/>
          <a:ext cx="2146892" cy="654802"/>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tr-TR" sz="2300" b="1" kern="1200"/>
            <a:t>İyi 70-84 </a:t>
          </a:r>
          <a:endParaRPr lang="en-US" sz="2300" kern="1200"/>
        </a:p>
      </dsp:txBody>
      <dsp:txXfrm>
        <a:off x="4184353" y="1848267"/>
        <a:ext cx="2146892" cy="654802"/>
      </dsp:txXfrm>
    </dsp:sp>
    <dsp:sp modelId="{8AD55EF8-7D7D-4CC4-A228-2FCFF56CB434}">
      <dsp:nvSpPr>
        <dsp:cNvPr id="0" name=""/>
        <dsp:cNvSpPr/>
      </dsp:nvSpPr>
      <dsp:spPr>
        <a:xfrm>
          <a:off x="4184353" y="2771431"/>
          <a:ext cx="2146892" cy="654802"/>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tr-TR" sz="2300" b="1" kern="1200"/>
            <a:t>Orta 55-69 </a:t>
          </a:r>
          <a:endParaRPr lang="en-US" sz="2300" kern="1200"/>
        </a:p>
      </dsp:txBody>
      <dsp:txXfrm>
        <a:off x="4184353" y="2771431"/>
        <a:ext cx="2146892" cy="654802"/>
      </dsp:txXfrm>
    </dsp:sp>
    <dsp:sp modelId="{B3668FD8-1CC0-4109-8ACE-F52BDFCBE7A5}">
      <dsp:nvSpPr>
        <dsp:cNvPr id="0" name=""/>
        <dsp:cNvSpPr/>
      </dsp:nvSpPr>
      <dsp:spPr>
        <a:xfrm>
          <a:off x="4184353" y="3694595"/>
          <a:ext cx="2146892" cy="654802"/>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tr-TR" sz="2300" b="1" kern="1200"/>
            <a:t>Geçer 0-54</a:t>
          </a:r>
          <a:endParaRPr lang="en-US" sz="2300" kern="1200"/>
        </a:p>
      </dsp:txBody>
      <dsp:txXfrm>
        <a:off x="4184353" y="3694595"/>
        <a:ext cx="2146892" cy="654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DB4F1-E1EA-4D48-B250-958877F27E50}">
      <dsp:nvSpPr>
        <dsp:cNvPr id="0" name=""/>
        <dsp:cNvSpPr/>
      </dsp:nvSpPr>
      <dsp:spPr>
        <a:xfrm>
          <a:off x="1644153" y="21931"/>
          <a:ext cx="2161687" cy="216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976E6-7C83-496A-BB89-4AA24EF426E6}">
      <dsp:nvSpPr>
        <dsp:cNvPr id="0" name=""/>
        <dsp:cNvSpPr/>
      </dsp:nvSpPr>
      <dsp:spPr>
        <a:xfrm>
          <a:off x="2104840" y="482618"/>
          <a:ext cx="1240312" cy="1240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91F83D-797A-4F7A-AF99-B5EFA6FB7D72}">
      <dsp:nvSpPr>
        <dsp:cNvPr id="0" name=""/>
        <dsp:cNvSpPr/>
      </dsp:nvSpPr>
      <dsp:spPr>
        <a:xfrm>
          <a:off x="953121" y="2856931"/>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tr-TR" sz="1700" kern="1200"/>
            <a:t>Yerler ve süpürgelikler, antibakteriyel, nanoteknolojik</a:t>
          </a:r>
          <a:endParaRPr lang="en-US" sz="1700" kern="1200"/>
        </a:p>
      </dsp:txBody>
      <dsp:txXfrm>
        <a:off x="953121" y="2856931"/>
        <a:ext cx="3543750" cy="720000"/>
      </dsp:txXfrm>
    </dsp:sp>
    <dsp:sp modelId="{E4C382EE-0DD4-40C4-8312-9B70B9022364}">
      <dsp:nvSpPr>
        <dsp:cNvPr id="0" name=""/>
        <dsp:cNvSpPr/>
      </dsp:nvSpPr>
      <dsp:spPr>
        <a:xfrm>
          <a:off x="5808059" y="21931"/>
          <a:ext cx="2161687" cy="216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1F8E69-AD0D-4189-8AB6-F20FA658759F}">
      <dsp:nvSpPr>
        <dsp:cNvPr id="0" name=""/>
        <dsp:cNvSpPr/>
      </dsp:nvSpPr>
      <dsp:spPr>
        <a:xfrm>
          <a:off x="6268746" y="482618"/>
          <a:ext cx="1240312" cy="1240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E6FD1D-A9CB-4573-846B-C4C3452777AA}">
      <dsp:nvSpPr>
        <dsp:cNvPr id="0" name=""/>
        <dsp:cNvSpPr/>
      </dsp:nvSpPr>
      <dsp:spPr>
        <a:xfrm>
          <a:off x="5117028" y="2856931"/>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tr-TR" sz="1700" kern="1200"/>
            <a:t>(su geçirmez, kir tutmaz, yanmaz) malzeme ile kaplanmalı,</a:t>
          </a:r>
          <a:endParaRPr lang="en-US" sz="1700" kern="1200"/>
        </a:p>
      </dsp:txBody>
      <dsp:txXfrm>
        <a:off x="5117028" y="2856931"/>
        <a:ext cx="3543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A6577B1-6AFF-40DD-AFF1-FBC31B20D3C6}" type="datetimeFigureOut">
              <a:rPr lang="tr-TR" smtClean="0"/>
              <a:t>26.11.2021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255346" y="2750337"/>
            <a:ext cx="1171888" cy="1356442"/>
          </a:xfrm>
        </p:spPr>
        <p:txBody>
          <a:bodyPr/>
          <a:lstStyle/>
          <a:p>
            <a:fld id="{A3514C6B-5B02-4099-862F-B4A04EB9DE63}" type="slidenum">
              <a:rPr lang="tr-TR" smtClean="0"/>
              <a:t>‹#›</a:t>
            </a:fld>
            <a:endParaRPr lang="tr-TR"/>
          </a:p>
        </p:txBody>
      </p:sp>
    </p:spTree>
    <p:extLst>
      <p:ext uri="{BB962C8B-B14F-4D97-AF65-F5344CB8AC3E}">
        <p14:creationId xmlns:p14="http://schemas.microsoft.com/office/powerpoint/2010/main" val="1704442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A6577B1-6AFF-40DD-AFF1-FBC31B20D3C6}" type="datetimeFigureOut">
              <a:rPr lang="tr-TR" smtClean="0"/>
              <a:t>26.11.2021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11309"/>
            <a:ext cx="1154151" cy="1090789"/>
          </a:xfrm>
        </p:spPr>
        <p:txBody>
          <a:bodyPr/>
          <a:lstStyle/>
          <a:p>
            <a:fld id="{A3514C6B-5B02-4099-862F-B4A04EB9DE63}" type="slidenum">
              <a:rPr lang="tr-TR" smtClean="0"/>
              <a:t>‹#›</a:t>
            </a:fld>
            <a:endParaRPr lang="tr-TR"/>
          </a:p>
        </p:txBody>
      </p:sp>
    </p:spTree>
    <p:extLst>
      <p:ext uri="{BB962C8B-B14F-4D97-AF65-F5344CB8AC3E}">
        <p14:creationId xmlns:p14="http://schemas.microsoft.com/office/powerpoint/2010/main" val="16492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A6577B1-6AFF-40DD-AFF1-FBC31B20D3C6}" type="datetimeFigureOut">
              <a:rPr lang="tr-TR" smtClean="0"/>
              <a:t>26.11.2021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11615"/>
            <a:ext cx="1154151" cy="1090789"/>
          </a:xfrm>
        </p:spPr>
        <p:txBody>
          <a:bodyPr/>
          <a:lstStyle/>
          <a:p>
            <a:fld id="{A3514C6B-5B02-4099-862F-B4A04EB9DE63}" type="slidenum">
              <a:rPr lang="tr-TR" smtClean="0"/>
              <a:t>‹#›</a:t>
            </a:fld>
            <a:endParaRPr lang="tr-TR"/>
          </a:p>
        </p:txBody>
      </p:sp>
    </p:spTree>
    <p:extLst>
      <p:ext uri="{BB962C8B-B14F-4D97-AF65-F5344CB8AC3E}">
        <p14:creationId xmlns:p14="http://schemas.microsoft.com/office/powerpoint/2010/main" val="3089028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A6577B1-6AFF-40DD-AFF1-FBC31B20D3C6}" type="datetimeFigureOut">
              <a:rPr lang="tr-TR" smtClean="0"/>
              <a:t>26.11.2021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09925"/>
            <a:ext cx="1154151" cy="1090789"/>
          </a:xfrm>
        </p:spPr>
        <p:txBody>
          <a:bodyPr/>
          <a:lstStyle/>
          <a:p>
            <a:fld id="{A3514C6B-5B02-4099-862F-B4A04EB9DE63}" type="slidenum">
              <a:rPr lang="tr-TR" smtClean="0"/>
              <a:t>‹#›</a:t>
            </a:fld>
            <a:endParaRPr lang="tr-T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840665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A6577B1-6AFF-40DD-AFF1-FBC31B20D3C6}" type="datetimeFigureOut">
              <a:rPr lang="tr-TR" smtClean="0"/>
              <a:t>26.11.2021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09925"/>
            <a:ext cx="1154151" cy="1090789"/>
          </a:xfrm>
        </p:spPr>
        <p:txBody>
          <a:bodyPr/>
          <a:lstStyle/>
          <a:p>
            <a:fld id="{A3514C6B-5B02-4099-862F-B4A04EB9DE63}" type="slidenum">
              <a:rPr lang="tr-TR" smtClean="0"/>
              <a:t>‹#›</a:t>
            </a:fld>
            <a:endParaRPr lang="tr-TR"/>
          </a:p>
        </p:txBody>
      </p:sp>
    </p:spTree>
    <p:extLst>
      <p:ext uri="{BB962C8B-B14F-4D97-AF65-F5344CB8AC3E}">
        <p14:creationId xmlns:p14="http://schemas.microsoft.com/office/powerpoint/2010/main" val="2484474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CA6577B1-6AFF-40DD-AFF1-FBC31B20D3C6}" type="datetimeFigureOut">
              <a:rPr lang="tr-TR" smtClean="0"/>
              <a:t>26.11.2021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3514C6B-5B02-4099-862F-B4A04EB9DE63}" type="slidenum">
              <a:rPr lang="tr-TR" smtClean="0"/>
              <a:t>‹#›</a:t>
            </a:fld>
            <a:endParaRPr lang="tr-TR"/>
          </a:p>
        </p:txBody>
      </p:sp>
    </p:spTree>
    <p:extLst>
      <p:ext uri="{BB962C8B-B14F-4D97-AF65-F5344CB8AC3E}">
        <p14:creationId xmlns:p14="http://schemas.microsoft.com/office/powerpoint/2010/main" val="1818648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CA6577B1-6AFF-40DD-AFF1-FBC31B20D3C6}" type="datetimeFigureOut">
              <a:rPr lang="tr-TR" smtClean="0"/>
              <a:t>26.11.2021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3514C6B-5B02-4099-862F-B4A04EB9DE63}" type="slidenum">
              <a:rPr lang="tr-TR" smtClean="0"/>
              <a:t>‹#›</a:t>
            </a:fld>
            <a:endParaRPr lang="tr-TR"/>
          </a:p>
        </p:txBody>
      </p:sp>
    </p:spTree>
    <p:extLst>
      <p:ext uri="{BB962C8B-B14F-4D97-AF65-F5344CB8AC3E}">
        <p14:creationId xmlns:p14="http://schemas.microsoft.com/office/powerpoint/2010/main" val="2170652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A6577B1-6AFF-40DD-AFF1-FBC31B20D3C6}" type="datetimeFigureOut">
              <a:rPr lang="tr-TR" smtClean="0"/>
              <a:t>26.11.2021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514C6B-5B02-4099-862F-B4A04EB9DE63}" type="slidenum">
              <a:rPr lang="tr-TR" smtClean="0"/>
              <a:t>‹#›</a:t>
            </a:fld>
            <a:endParaRPr lang="tr-TR"/>
          </a:p>
        </p:txBody>
      </p:sp>
    </p:spTree>
    <p:extLst>
      <p:ext uri="{BB962C8B-B14F-4D97-AF65-F5344CB8AC3E}">
        <p14:creationId xmlns:p14="http://schemas.microsoft.com/office/powerpoint/2010/main" val="2478803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A6577B1-6AFF-40DD-AFF1-FBC31B20D3C6}" type="datetimeFigureOut">
              <a:rPr lang="tr-TR" smtClean="0"/>
              <a:t>26.11.2021</a:t>
            </a:fld>
            <a:endParaRPr lang="tr-TR"/>
          </a:p>
        </p:txBody>
      </p:sp>
      <p:sp>
        <p:nvSpPr>
          <p:cNvPr id="5" name="Footer Placeholder 4"/>
          <p:cNvSpPr>
            <a:spLocks noGrp="1"/>
          </p:cNvSpPr>
          <p:nvPr>
            <p:ph type="ftr" sz="quarter" idx="11"/>
          </p:nvPr>
        </p:nvSpPr>
        <p:spPr>
          <a:xfrm>
            <a:off x="680321" y="5936188"/>
            <a:ext cx="6126805" cy="365125"/>
          </a:xfrm>
        </p:spPr>
        <p:txBody>
          <a:bodyPr/>
          <a:lstStyle/>
          <a:p>
            <a:endParaRPr lang="tr-T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A3514C6B-5B02-4099-862F-B4A04EB9DE63}" type="slidenum">
              <a:rPr lang="tr-TR" smtClean="0"/>
              <a:t>‹#›</a:t>
            </a:fld>
            <a:endParaRPr lang="tr-TR"/>
          </a:p>
        </p:txBody>
      </p:sp>
    </p:spTree>
    <p:extLst>
      <p:ext uri="{BB962C8B-B14F-4D97-AF65-F5344CB8AC3E}">
        <p14:creationId xmlns:p14="http://schemas.microsoft.com/office/powerpoint/2010/main" val="294042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A6577B1-6AFF-40DD-AFF1-FBC31B20D3C6}" type="datetimeFigureOut">
              <a:rPr lang="tr-TR" smtClean="0"/>
              <a:t>26.11.2021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514C6B-5B02-4099-862F-B4A04EB9DE63}" type="slidenum">
              <a:rPr lang="tr-TR" smtClean="0"/>
              <a:t>‹#›</a:t>
            </a:fld>
            <a:endParaRPr lang="tr-TR"/>
          </a:p>
        </p:txBody>
      </p:sp>
    </p:spTree>
    <p:extLst>
      <p:ext uri="{BB962C8B-B14F-4D97-AF65-F5344CB8AC3E}">
        <p14:creationId xmlns:p14="http://schemas.microsoft.com/office/powerpoint/2010/main" val="201191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A6577B1-6AFF-40DD-AFF1-FBC31B20D3C6}" type="datetimeFigureOut">
              <a:rPr lang="tr-TR" smtClean="0"/>
              <a:t>26.11.2021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729455" y="2869895"/>
            <a:ext cx="1154151" cy="1090789"/>
          </a:xfrm>
        </p:spPr>
        <p:txBody>
          <a:bodyPr/>
          <a:lstStyle/>
          <a:p>
            <a:fld id="{A3514C6B-5B02-4099-862F-B4A04EB9DE63}" type="slidenum">
              <a:rPr lang="tr-TR" smtClean="0"/>
              <a:t>‹#›</a:t>
            </a:fld>
            <a:endParaRPr lang="tr-TR"/>
          </a:p>
        </p:txBody>
      </p:sp>
    </p:spTree>
    <p:extLst>
      <p:ext uri="{BB962C8B-B14F-4D97-AF65-F5344CB8AC3E}">
        <p14:creationId xmlns:p14="http://schemas.microsoft.com/office/powerpoint/2010/main" val="303646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A6577B1-6AFF-40DD-AFF1-FBC31B20D3C6}" type="datetimeFigureOut">
              <a:rPr lang="tr-TR" smtClean="0"/>
              <a:t>26.11.2021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3514C6B-5B02-4099-862F-B4A04EB9DE63}" type="slidenum">
              <a:rPr lang="tr-TR" smtClean="0"/>
              <a:t>‹#›</a:t>
            </a:fld>
            <a:endParaRPr lang="tr-TR"/>
          </a:p>
        </p:txBody>
      </p:sp>
    </p:spTree>
    <p:extLst>
      <p:ext uri="{BB962C8B-B14F-4D97-AF65-F5344CB8AC3E}">
        <p14:creationId xmlns:p14="http://schemas.microsoft.com/office/powerpoint/2010/main" val="240563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0322" y="3030008"/>
            <a:ext cx="4698355" cy="290617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594123" y="3030008"/>
            <a:ext cx="4700059" cy="290617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A6577B1-6AFF-40DD-AFF1-FBC31B20D3C6}" type="datetimeFigureOut">
              <a:rPr lang="tr-TR" smtClean="0"/>
              <a:t>26.11.2021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3514C6B-5B02-4099-862F-B4A04EB9DE63}" type="slidenum">
              <a:rPr lang="tr-TR" smtClean="0"/>
              <a:t>‹#›</a:t>
            </a:fld>
            <a:endParaRPr lang="tr-TR"/>
          </a:p>
        </p:txBody>
      </p:sp>
    </p:spTree>
    <p:extLst>
      <p:ext uri="{BB962C8B-B14F-4D97-AF65-F5344CB8AC3E}">
        <p14:creationId xmlns:p14="http://schemas.microsoft.com/office/powerpoint/2010/main" val="356595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A6577B1-6AFF-40DD-AFF1-FBC31B20D3C6}" type="datetimeFigureOut">
              <a:rPr lang="tr-TR" smtClean="0"/>
              <a:t>26.11.2021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3514C6B-5B02-4099-862F-B4A04EB9DE63}" type="slidenum">
              <a:rPr lang="tr-TR" smtClean="0"/>
              <a:t>‹#›</a:t>
            </a:fld>
            <a:endParaRPr lang="tr-TR"/>
          </a:p>
        </p:txBody>
      </p:sp>
    </p:spTree>
    <p:extLst>
      <p:ext uri="{BB962C8B-B14F-4D97-AF65-F5344CB8AC3E}">
        <p14:creationId xmlns:p14="http://schemas.microsoft.com/office/powerpoint/2010/main" val="280959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A6577B1-6AFF-40DD-AFF1-FBC31B20D3C6}" type="datetimeFigureOut">
              <a:rPr lang="tr-TR" smtClean="0"/>
              <a:t>26.11.2021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3514C6B-5B02-4099-862F-B4A04EB9DE63}" type="slidenum">
              <a:rPr lang="tr-TR" smtClean="0"/>
              <a:t>‹#›</a:t>
            </a:fld>
            <a:endParaRPr lang="tr-TR"/>
          </a:p>
        </p:txBody>
      </p:sp>
    </p:spTree>
    <p:extLst>
      <p:ext uri="{BB962C8B-B14F-4D97-AF65-F5344CB8AC3E}">
        <p14:creationId xmlns:p14="http://schemas.microsoft.com/office/powerpoint/2010/main" val="283007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A6577B1-6AFF-40DD-AFF1-FBC31B20D3C6}" type="datetimeFigureOut">
              <a:rPr lang="tr-TR" smtClean="0"/>
              <a:t>26.11.2021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3514C6B-5B02-4099-862F-B4A04EB9DE63}" type="slidenum">
              <a:rPr lang="tr-TR" smtClean="0"/>
              <a:t>‹#›</a:t>
            </a:fld>
            <a:endParaRPr lang="tr-TR"/>
          </a:p>
        </p:txBody>
      </p:sp>
    </p:spTree>
    <p:extLst>
      <p:ext uri="{BB962C8B-B14F-4D97-AF65-F5344CB8AC3E}">
        <p14:creationId xmlns:p14="http://schemas.microsoft.com/office/powerpoint/2010/main" val="305723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A6577B1-6AFF-40DD-AFF1-FBC31B20D3C6}" type="datetimeFigureOut">
              <a:rPr lang="tr-TR" smtClean="0"/>
              <a:t>26.11.2021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3514C6B-5B02-4099-862F-B4A04EB9DE63}" type="slidenum">
              <a:rPr lang="tr-TR" smtClean="0"/>
              <a:t>‹#›</a:t>
            </a:fld>
            <a:endParaRPr lang="tr-TR"/>
          </a:p>
        </p:txBody>
      </p:sp>
    </p:spTree>
    <p:extLst>
      <p:ext uri="{BB962C8B-B14F-4D97-AF65-F5344CB8AC3E}">
        <p14:creationId xmlns:p14="http://schemas.microsoft.com/office/powerpoint/2010/main" val="333727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6577B1-6AFF-40DD-AFF1-FBC31B20D3C6}" type="datetimeFigureOut">
              <a:rPr lang="tr-TR" smtClean="0"/>
              <a:t>26.11.2021</a:t>
            </a:fld>
            <a:endParaRPr lang="tr-T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3514C6B-5B02-4099-862F-B4A04EB9DE63}" type="slidenum">
              <a:rPr lang="tr-TR" smtClean="0"/>
              <a:t>‹#›</a:t>
            </a:fld>
            <a:endParaRPr lang="tr-TR"/>
          </a:p>
        </p:txBody>
      </p:sp>
    </p:spTree>
    <p:extLst>
      <p:ext uri="{BB962C8B-B14F-4D97-AF65-F5344CB8AC3E}">
        <p14:creationId xmlns:p14="http://schemas.microsoft.com/office/powerpoint/2010/main" val="2365439133"/>
      </p:ext>
    </p:extLst>
  </p:cSld>
  <p:clrMap bg1="dk1" tx1="lt1" bg2="dk2" tx2="lt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SEYHAN REHBERLİK ARŞTIRMA MERKEZİ</a:t>
            </a:r>
          </a:p>
        </p:txBody>
      </p:sp>
      <p:sp>
        <p:nvSpPr>
          <p:cNvPr id="3" name="Alt Başlık 2"/>
          <p:cNvSpPr>
            <a:spLocks noGrp="1"/>
          </p:cNvSpPr>
          <p:nvPr>
            <p:ph type="subTitle" idx="1"/>
          </p:nvPr>
        </p:nvSpPr>
        <p:spPr/>
        <p:txBody>
          <a:bodyPr>
            <a:normAutofit lnSpcReduction="10000"/>
          </a:bodyPr>
          <a:lstStyle/>
          <a:p>
            <a:r>
              <a:rPr lang="tr-TR" dirty="0"/>
              <a:t>ÖZEL EĞİTİM SINIFLARI</a:t>
            </a:r>
          </a:p>
          <a:p>
            <a:r>
              <a:rPr lang="tr-TR" dirty="0"/>
              <a:t> KADİR ERÇİL</a:t>
            </a:r>
          </a:p>
          <a:p>
            <a:r>
              <a:rPr lang="tr-TR"/>
              <a:t>ÖZEL EĞT.ÖĞRT.</a:t>
            </a:r>
            <a:endParaRPr lang="tr-TR" dirty="0"/>
          </a:p>
        </p:txBody>
      </p:sp>
    </p:spTree>
    <p:extLst>
      <p:ext uri="{BB962C8B-B14F-4D97-AF65-F5344CB8AC3E}">
        <p14:creationId xmlns:p14="http://schemas.microsoft.com/office/powerpoint/2010/main" val="328769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E8244B-574C-4993-852B-2827A42546D4}"/>
              </a:ext>
            </a:extLst>
          </p:cNvPr>
          <p:cNvSpPr>
            <a:spLocks noGrp="1"/>
          </p:cNvSpPr>
          <p:nvPr>
            <p:ph type="title"/>
          </p:nvPr>
        </p:nvSpPr>
        <p:spPr>
          <a:solidFill>
            <a:schemeClr val="accent2">
              <a:lumMod val="75000"/>
            </a:schemeClr>
          </a:solidFill>
        </p:spPr>
        <p:txBody>
          <a:bodyPr>
            <a:noAutofit/>
          </a:bodyPr>
          <a:lstStyle/>
          <a:p>
            <a:pPr algn="ctr"/>
            <a:br>
              <a:rPr lang="tr-TR" sz="3600" b="1" dirty="0">
                <a:solidFill>
                  <a:schemeClr val="bg1"/>
                </a:solidFill>
                <a:latin typeface="Helvetica-Bold"/>
                <a:ea typeface="Calibri" panose="020F0502020204030204" pitchFamily="34" charset="0"/>
                <a:cs typeface="Helvetica-Bold"/>
              </a:rPr>
            </a:br>
            <a:r>
              <a:rPr lang="tr-TR" sz="3600" b="1" dirty="0">
                <a:solidFill>
                  <a:schemeClr val="bg1"/>
                </a:solidFill>
                <a:latin typeface="Helvetica-Bold"/>
                <a:ea typeface="Calibri" panose="020F0502020204030204" pitchFamily="34" charset="0"/>
                <a:cs typeface="Helvetica-Bold"/>
              </a:rPr>
              <a:t>Özel Eğitim Sınıfları Arasında Nakil/Geçiş İşlemleri Nasıl Yapılır?</a:t>
            </a:r>
            <a:br>
              <a:rPr lang="tr-TR"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tr-TR" sz="3600" dirty="0">
              <a:solidFill>
                <a:schemeClr val="bg1"/>
              </a:solidFill>
            </a:endParaRPr>
          </a:p>
        </p:txBody>
      </p:sp>
      <p:sp>
        <p:nvSpPr>
          <p:cNvPr id="3" name="İçerik Yer Tutucusu 2">
            <a:extLst>
              <a:ext uri="{FF2B5EF4-FFF2-40B4-BE49-F238E27FC236}">
                <a16:creationId xmlns:a16="http://schemas.microsoft.com/office/drawing/2014/main" id="{0599F1B5-8D6C-4A03-B996-B77FD5A61B93}"/>
              </a:ext>
            </a:extLst>
          </p:cNvPr>
          <p:cNvSpPr>
            <a:spLocks noGrp="1"/>
          </p:cNvSpPr>
          <p:nvPr>
            <p:ph idx="1"/>
          </p:nvPr>
        </p:nvSpPr>
        <p:spPr>
          <a:solidFill>
            <a:srgbClr val="FFFF00"/>
          </a:solidFill>
        </p:spPr>
        <p:txBody>
          <a:bodyPr vert="horz" lIns="91440" tIns="45720" rIns="91440" bIns="45720" rtlCol="0" anchor="ctr">
            <a:normAutofit/>
          </a:bodyPr>
          <a:lstStyle/>
          <a:p>
            <a:pPr marL="0" indent="0">
              <a:lnSpc>
                <a:spcPct val="107000"/>
              </a:lnSpc>
              <a:buNone/>
            </a:pPr>
            <a:r>
              <a:rPr lang="tr-TR">
                <a:solidFill>
                  <a:srgbClr val="0B0E12"/>
                </a:solidFill>
                <a:latin typeface="Helvetica" panose="020B0604020202020204" pitchFamily="34" charset="0"/>
                <a:cs typeface="Times New Roman" panose="02020603050405020304" pitchFamily="18" charset="0"/>
              </a:rPr>
              <a:t>Aynı tür eğitim programının uygulandığı özel eğitim sınıfları arasında gerçekleştirilecek nakil işlemlerinde, rehberlik ve araştırma merkezi tarafından düzenlenen özel eğitim değerlendirme kurulu raporu yeniden istenmez; nakil işlemleri il/ilçe özel eğitim hizmetleri kurulunca yerleştirme kararı doğrultusunda yapılır</a:t>
            </a:r>
          </a:p>
          <a:p>
            <a:pPr marL="0" indent="0">
              <a:lnSpc>
                <a:spcPct val="107000"/>
              </a:lnSpc>
              <a:buNone/>
            </a:pPr>
            <a:endParaRPr lang="tr-TR" dirty="0">
              <a:solidFill>
                <a:srgbClr val="0B0E12"/>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84359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1BE8244B-574C-4993-852B-2827A42546D4}"/>
              </a:ext>
            </a:extLst>
          </p:cNvPr>
          <p:cNvSpPr>
            <a:spLocks noGrp="1"/>
          </p:cNvSpPr>
          <p:nvPr>
            <p:ph type="title"/>
          </p:nvPr>
        </p:nvSpPr>
        <p:spPr>
          <a:xfrm>
            <a:off x="680321" y="2063262"/>
            <a:ext cx="3739279" cy="2661052"/>
          </a:xfrm>
        </p:spPr>
        <p:txBody>
          <a:bodyPr vert="horz" lIns="91440" tIns="45720" rIns="91440" bIns="45720" rtlCol="0">
            <a:normAutofit/>
          </a:bodyPr>
          <a:lstStyle/>
          <a:p>
            <a:pPr algn="r"/>
            <a:br>
              <a:rPr lang="tr-TR" sz="2800" b="1">
                <a:solidFill>
                  <a:srgbClr val="FFFFFF"/>
                </a:solidFill>
                <a:latin typeface="Helvetica-Bold"/>
              </a:rPr>
            </a:br>
            <a:r>
              <a:rPr lang="tr-TR" sz="2800" b="1">
                <a:solidFill>
                  <a:srgbClr val="FFFFFF"/>
                </a:solidFill>
                <a:latin typeface="Helvetica-Bold"/>
              </a:rPr>
              <a:t>Özel Eğitim Sınıfları Arasında Nakil/Geçiş İşlemleri Nasıl Yapılır?</a:t>
            </a:r>
            <a:br>
              <a:rPr lang="tr-TR" sz="2800" b="1">
                <a:solidFill>
                  <a:srgbClr val="FFFFFF"/>
                </a:solidFill>
                <a:latin typeface="Helvetica-Bold"/>
              </a:rPr>
            </a:br>
            <a:endParaRPr lang="tr-TR" sz="2800" b="1">
              <a:solidFill>
                <a:srgbClr val="FFFFFF"/>
              </a:solidFill>
              <a:latin typeface="Helvetica-Bold"/>
            </a:endParaRPr>
          </a:p>
        </p:txBody>
      </p:sp>
      <p:sp>
        <p:nvSpPr>
          <p:cNvPr id="3" name="İçerik Yer Tutucusu 2">
            <a:extLst>
              <a:ext uri="{FF2B5EF4-FFF2-40B4-BE49-F238E27FC236}">
                <a16:creationId xmlns:a16="http://schemas.microsoft.com/office/drawing/2014/main" id="{0599F1B5-8D6C-4A03-B996-B77FD5A61B93}"/>
              </a:ext>
            </a:extLst>
          </p:cNvPr>
          <p:cNvSpPr>
            <a:spLocks noGrp="1"/>
          </p:cNvSpPr>
          <p:nvPr>
            <p:ph idx="1"/>
          </p:nvPr>
        </p:nvSpPr>
        <p:spPr>
          <a:xfrm>
            <a:off x="5287995" y="661106"/>
            <a:ext cx="6257362" cy="5503101"/>
          </a:xfrm>
        </p:spPr>
        <p:txBody>
          <a:bodyPr vert="horz" lIns="91440" tIns="45720" rIns="91440" bIns="45720" rtlCol="0" anchor="ctr">
            <a:normAutofit/>
          </a:bodyPr>
          <a:lstStyle/>
          <a:p>
            <a:pPr marL="0" indent="0">
              <a:buNone/>
            </a:pPr>
            <a:r>
              <a:rPr lang="tr-TR" sz="2000">
                <a:solidFill>
                  <a:srgbClr val="FFFFFF"/>
                </a:solidFill>
                <a:latin typeface="Helvetica" panose="020B0604020202020204" pitchFamily="34" charset="0"/>
                <a:cs typeface="Times New Roman" panose="02020603050405020304" pitchFamily="18" charset="0"/>
              </a:rPr>
              <a:t>Ancak öğrencinin devam ettiği eğitim ortamının uygun olmadığı durumlarda rehberlik ve araştırma merkezinde öğrencinin eğitsel değerlendirme ve tanılaması yeniden yapılır.</a:t>
            </a:r>
          </a:p>
        </p:txBody>
      </p:sp>
    </p:spTree>
    <p:extLst>
      <p:ext uri="{BB962C8B-B14F-4D97-AF65-F5344CB8AC3E}">
        <p14:creationId xmlns:p14="http://schemas.microsoft.com/office/powerpoint/2010/main" val="150344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E8244B-574C-4993-852B-2827A42546D4}"/>
              </a:ext>
            </a:extLst>
          </p:cNvPr>
          <p:cNvSpPr>
            <a:spLocks noGrp="1"/>
          </p:cNvSpPr>
          <p:nvPr>
            <p:ph type="title"/>
          </p:nvPr>
        </p:nvSpPr>
        <p:spPr>
          <a:solidFill>
            <a:schemeClr val="accent2">
              <a:lumMod val="75000"/>
            </a:schemeClr>
          </a:solidFill>
        </p:spPr>
        <p:txBody>
          <a:bodyPr vert="horz" lIns="91440" tIns="45720" rIns="91440" bIns="45720" rtlCol="0" anchor="ctr">
            <a:noAutofit/>
          </a:bodyPr>
          <a:lstStyle/>
          <a:p>
            <a:pPr algn="ctr"/>
            <a:br>
              <a:rPr lang="tr-TR" sz="3600" b="1">
                <a:solidFill>
                  <a:schemeClr val="bg1"/>
                </a:solidFill>
                <a:latin typeface="Helvetica-Bold"/>
              </a:rPr>
            </a:br>
            <a:r>
              <a:rPr lang="tr-TR" sz="3600" b="1">
                <a:solidFill>
                  <a:schemeClr val="bg1"/>
                </a:solidFill>
                <a:latin typeface="Helvetica-Bold"/>
              </a:rPr>
              <a:t>Özel Eğitim Sınıfları Arasında Nakil/Geçiş İşlemleri Nasıl Yapılır?</a:t>
            </a:r>
            <a:br>
              <a:rPr lang="tr-TR" sz="3600" b="1">
                <a:solidFill>
                  <a:schemeClr val="bg1"/>
                </a:solidFill>
                <a:latin typeface="Helvetica-Bold"/>
              </a:rPr>
            </a:br>
            <a:endParaRPr lang="tr-TR" sz="3600" b="1" dirty="0">
              <a:solidFill>
                <a:schemeClr val="bg1"/>
              </a:solidFill>
              <a:latin typeface="Helvetica-Bold"/>
            </a:endParaRPr>
          </a:p>
        </p:txBody>
      </p:sp>
      <p:sp>
        <p:nvSpPr>
          <p:cNvPr id="3" name="İçerik Yer Tutucusu 2">
            <a:extLst>
              <a:ext uri="{FF2B5EF4-FFF2-40B4-BE49-F238E27FC236}">
                <a16:creationId xmlns:a16="http://schemas.microsoft.com/office/drawing/2014/main" id="{0599F1B5-8D6C-4A03-B996-B77FD5A61B93}"/>
              </a:ext>
            </a:extLst>
          </p:cNvPr>
          <p:cNvSpPr>
            <a:spLocks noGrp="1"/>
          </p:cNvSpPr>
          <p:nvPr>
            <p:ph idx="1"/>
          </p:nvPr>
        </p:nvSpPr>
        <p:spPr>
          <a:solidFill>
            <a:srgbClr val="FFFF00"/>
          </a:solidFill>
        </p:spPr>
        <p:txBody>
          <a:bodyPr anchor="ctr"/>
          <a:lstStyle/>
          <a:p>
            <a:pPr marL="0" indent="0">
              <a:lnSpc>
                <a:spcPct val="107000"/>
              </a:lnSpc>
              <a:spcAft>
                <a:spcPts val="0"/>
              </a:spcAft>
              <a:buNone/>
            </a:pPr>
            <a:r>
              <a:rPr lang="tr-TR">
                <a:solidFill>
                  <a:srgbClr val="0B0E12"/>
                </a:solidFill>
                <a:latin typeface="Helvetica" panose="020B0604020202020204" pitchFamily="34" charset="0"/>
                <a:ea typeface="Calibri" panose="020F0502020204030204" pitchFamily="34" charset="0"/>
                <a:cs typeface="Times New Roman" panose="02020603050405020304" pitchFamily="18" charset="0"/>
              </a:rPr>
              <a:t>Özel eğitim değerlendirme</a:t>
            </a:r>
            <a:r>
              <a:rPr lang="tr-TR" sz="3600">
                <a:latin typeface="Calibri" panose="020F0502020204030204" pitchFamily="34" charset="0"/>
                <a:ea typeface="Calibri" panose="020F0502020204030204" pitchFamily="34" charset="0"/>
                <a:cs typeface="Times New Roman" panose="02020603050405020304" pitchFamily="18" charset="0"/>
              </a:rPr>
              <a:t> </a:t>
            </a:r>
            <a:r>
              <a:rPr lang="tr-TR">
                <a:solidFill>
                  <a:srgbClr val="0B0E12"/>
                </a:solidFill>
                <a:latin typeface="Helvetica" panose="020B0604020202020204" pitchFamily="34" charset="0"/>
                <a:ea typeface="Calibri" panose="020F0502020204030204" pitchFamily="34" charset="0"/>
                <a:cs typeface="Times New Roman" panose="02020603050405020304" pitchFamily="18" charset="0"/>
              </a:rPr>
              <a:t>kurulu raporu doğrultusunda il/ilçe özel eğitim hizmetleri kurulunun vereceği yerleştirme kararına göre</a:t>
            </a:r>
            <a:r>
              <a:rPr lang="tr-TR" sz="3600">
                <a:latin typeface="Calibri" panose="020F0502020204030204" pitchFamily="34" charset="0"/>
                <a:ea typeface="Calibri" panose="020F0502020204030204" pitchFamily="34" charset="0"/>
                <a:cs typeface="Times New Roman" panose="02020603050405020304" pitchFamily="18" charset="0"/>
              </a:rPr>
              <a:t> </a:t>
            </a:r>
            <a:r>
              <a:rPr lang="tr-TR">
                <a:solidFill>
                  <a:srgbClr val="0B0E12"/>
                </a:solidFill>
                <a:latin typeface="Helvetica" panose="020B0604020202020204" pitchFamily="34" charset="0"/>
                <a:ea typeface="Calibri" panose="020F0502020204030204" pitchFamily="34" charset="0"/>
                <a:cs typeface="Times New Roman" panose="02020603050405020304" pitchFamily="18" charset="0"/>
              </a:rPr>
              <a:t>öğrencinin yeni eğitim ortamına geçişi ile ilgili iş ve işlemler yapılır.</a:t>
            </a:r>
            <a:endParaRPr lang="tr-TR" sz="36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67075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6B1449-3AC3-4F81-9C59-4C1E315DF4B9}"/>
              </a:ext>
            </a:extLst>
          </p:cNvPr>
          <p:cNvSpPr>
            <a:spLocks noGrp="1"/>
          </p:cNvSpPr>
          <p:nvPr>
            <p:ph type="title"/>
          </p:nvPr>
        </p:nvSpPr>
        <p:spPr>
          <a:solidFill>
            <a:srgbClr val="00B050"/>
          </a:solidFill>
        </p:spPr>
        <p:txBody>
          <a:bodyPr vert="horz" lIns="91440" tIns="45720" rIns="91440" bIns="45720" rtlCol="0" anchor="ctr">
            <a:noAutofit/>
          </a:bodyPr>
          <a:lstStyle/>
          <a:p>
            <a:pPr algn="ctr"/>
            <a:br>
              <a:rPr lang="tr-TR" sz="3600" b="1" dirty="0">
                <a:solidFill>
                  <a:schemeClr val="bg1"/>
                </a:solidFill>
                <a:latin typeface="Helvetica-Bold"/>
              </a:rPr>
            </a:br>
            <a:r>
              <a:rPr lang="tr-TR" sz="3600" b="1" dirty="0">
                <a:solidFill>
                  <a:schemeClr val="bg1"/>
                </a:solidFill>
                <a:latin typeface="Helvetica-Bold"/>
              </a:rPr>
              <a:t>Özel Eğitim Sınıfında Devam/Devamsızlık Takibi Nasıl Yapılır?</a:t>
            </a:r>
            <a:br>
              <a:rPr lang="tr-TR" sz="3600" b="1" dirty="0">
                <a:solidFill>
                  <a:schemeClr val="bg1"/>
                </a:solidFill>
                <a:latin typeface="Helvetica-Bold"/>
              </a:rPr>
            </a:br>
            <a:endParaRPr lang="tr-TR" sz="3600" b="1" dirty="0">
              <a:solidFill>
                <a:schemeClr val="bg1"/>
              </a:solidFill>
              <a:latin typeface="Helvetica-Bold"/>
            </a:endParaRPr>
          </a:p>
        </p:txBody>
      </p:sp>
      <p:sp>
        <p:nvSpPr>
          <p:cNvPr id="3" name="İçerik Yer Tutucusu 2">
            <a:extLst>
              <a:ext uri="{FF2B5EF4-FFF2-40B4-BE49-F238E27FC236}">
                <a16:creationId xmlns:a16="http://schemas.microsoft.com/office/drawing/2014/main" id="{1F90D4C8-3C2A-48CB-B8BE-D3EF655E46A7}"/>
              </a:ext>
            </a:extLst>
          </p:cNvPr>
          <p:cNvSpPr>
            <a:spLocks noGrp="1"/>
          </p:cNvSpPr>
          <p:nvPr>
            <p:ph idx="1"/>
          </p:nvPr>
        </p:nvSpPr>
        <p:spPr>
          <a:solidFill>
            <a:schemeClr val="accent1">
              <a:lumMod val="60000"/>
              <a:lumOff val="40000"/>
            </a:schemeClr>
          </a:solidFill>
        </p:spPr>
        <p:txBody>
          <a:bodyPr anchor="ctr"/>
          <a:lstStyle/>
          <a:p>
            <a:pPr marL="0" indent="0">
              <a:lnSpc>
                <a:spcPct val="107000"/>
              </a:lnSpc>
              <a:spcAft>
                <a:spcPts val="0"/>
              </a:spcAft>
              <a:buNone/>
            </a:pPr>
            <a:r>
              <a:rPr lang="tr-TR" dirty="0">
                <a:solidFill>
                  <a:srgbClr val="0B0E12"/>
                </a:solidFill>
                <a:latin typeface="Helvetica" panose="020B0604020202020204" pitchFamily="34" charset="0"/>
                <a:ea typeface="Calibri" panose="020F0502020204030204" pitchFamily="34" charset="0"/>
                <a:cs typeface="Times New Roman" panose="02020603050405020304" pitchFamily="18" charset="0"/>
              </a:rPr>
              <a:t>Bulunduğu okulun eğitim programını uygulayan özel eğitim sınıfına kayıtlı öğrencilerin devam devamsızlık</a:t>
            </a:r>
            <a:r>
              <a:rPr lang="tr-TR" sz="3600" dirty="0">
                <a:latin typeface="Calibri" panose="020F0502020204030204" pitchFamily="34" charset="0"/>
                <a:ea typeface="Calibri" panose="020F0502020204030204" pitchFamily="34" charset="0"/>
                <a:cs typeface="Times New Roman" panose="02020603050405020304" pitchFamily="18" charset="0"/>
              </a:rPr>
              <a:t> </a:t>
            </a:r>
            <a:r>
              <a:rPr lang="tr-TR" dirty="0">
                <a:solidFill>
                  <a:srgbClr val="0B0E12"/>
                </a:solidFill>
                <a:latin typeface="Helvetica" panose="020B0604020202020204" pitchFamily="34" charset="0"/>
                <a:ea typeface="Calibri" panose="020F0502020204030204" pitchFamily="34" charset="0"/>
                <a:cs typeface="Times New Roman" panose="02020603050405020304" pitchFamily="18" charset="0"/>
              </a:rPr>
              <a:t>takibi ile ilgili iş ve işlemler, okulun tâbî olduğu mevzuat hükümleri doğrultusunda yürütülür.</a:t>
            </a:r>
            <a:endParaRPr lang="tr-TR"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231531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6B1449-3AC3-4F81-9C59-4C1E315DF4B9}"/>
              </a:ext>
            </a:extLst>
          </p:cNvPr>
          <p:cNvSpPr>
            <a:spLocks noGrp="1"/>
          </p:cNvSpPr>
          <p:nvPr>
            <p:ph type="title"/>
          </p:nvPr>
        </p:nvSpPr>
        <p:spPr>
          <a:solidFill>
            <a:srgbClr val="00B050"/>
          </a:solidFill>
        </p:spPr>
        <p:txBody>
          <a:bodyPr>
            <a:noAutofit/>
          </a:bodyPr>
          <a:lstStyle/>
          <a:p>
            <a:pPr algn="ctr"/>
            <a:br>
              <a:rPr lang="tr-TR" sz="3600" b="1" dirty="0">
                <a:solidFill>
                  <a:schemeClr val="bg1"/>
                </a:solidFill>
                <a:latin typeface="Helvetica-Bold"/>
                <a:ea typeface="Calibri" panose="020F0502020204030204" pitchFamily="34" charset="0"/>
                <a:cs typeface="Helvetica-Bold"/>
              </a:rPr>
            </a:br>
            <a:r>
              <a:rPr lang="tr-TR" sz="3600" b="1" dirty="0">
                <a:solidFill>
                  <a:schemeClr val="bg1"/>
                </a:solidFill>
                <a:latin typeface="Helvetica-Bold"/>
                <a:ea typeface="Calibri" panose="020F0502020204030204" pitchFamily="34" charset="0"/>
                <a:cs typeface="Helvetica-Bold"/>
              </a:rPr>
              <a:t>Özel Eğitim Sınıfında Devam/Devamsızlık Takibi Nasıl Yapılır?</a:t>
            </a:r>
            <a:br>
              <a:rPr lang="tr-TR"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tr-TR" sz="3600" dirty="0">
              <a:solidFill>
                <a:schemeClr val="bg1"/>
              </a:solidFill>
            </a:endParaRPr>
          </a:p>
        </p:txBody>
      </p:sp>
      <p:sp>
        <p:nvSpPr>
          <p:cNvPr id="3" name="İçerik Yer Tutucusu 2">
            <a:extLst>
              <a:ext uri="{FF2B5EF4-FFF2-40B4-BE49-F238E27FC236}">
                <a16:creationId xmlns:a16="http://schemas.microsoft.com/office/drawing/2014/main" id="{1F90D4C8-3C2A-48CB-B8BE-D3EF655E46A7}"/>
              </a:ext>
            </a:extLst>
          </p:cNvPr>
          <p:cNvSpPr>
            <a:spLocks noGrp="1"/>
          </p:cNvSpPr>
          <p:nvPr>
            <p:ph idx="1"/>
          </p:nvPr>
        </p:nvSpPr>
        <p:spPr>
          <a:solidFill>
            <a:schemeClr val="accent1">
              <a:lumMod val="60000"/>
              <a:lumOff val="40000"/>
            </a:schemeClr>
          </a:solidFill>
        </p:spPr>
        <p:txBody>
          <a:bodyPr vert="horz" lIns="91440" tIns="45720" rIns="91440" bIns="45720" rtlCol="0" anchor="ctr">
            <a:normAutofit/>
          </a:bodyPr>
          <a:lstStyle/>
          <a:p>
            <a:pPr marL="0" indent="0">
              <a:lnSpc>
                <a:spcPct val="107000"/>
              </a:lnSpc>
              <a:buNone/>
            </a:pPr>
            <a:r>
              <a:rPr lang="tr-TR" dirty="0">
                <a:solidFill>
                  <a:srgbClr val="0B0E12"/>
                </a:solidFill>
                <a:latin typeface="Helvetica" panose="020B0604020202020204" pitchFamily="34" charset="0"/>
                <a:cs typeface="Times New Roman" panose="02020603050405020304" pitchFamily="18" charset="0"/>
              </a:rPr>
              <a:t>Özel eğitim programı uygulayan özel eğitim sınıfına kayıtlı öğrencilerin devam devamsızlık takibi ile ilgili iş ve işlemler ise Özel Eğitim Hizmetleri Yönetmeliği hükümleri doğrultusunda yürütülür.</a:t>
            </a:r>
          </a:p>
          <a:p>
            <a:pPr marL="0" indent="0">
              <a:lnSpc>
                <a:spcPct val="107000"/>
              </a:lnSpc>
              <a:buNone/>
            </a:pPr>
            <a:endParaRPr lang="tr-TR" dirty="0">
              <a:solidFill>
                <a:srgbClr val="0B0E12"/>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57515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793B93-1554-4F20-B70B-F140EE1424CA}"/>
              </a:ext>
            </a:extLst>
          </p:cNvPr>
          <p:cNvSpPr>
            <a:spLocks noGrp="1"/>
          </p:cNvSpPr>
          <p:nvPr>
            <p:ph type="title"/>
          </p:nvPr>
        </p:nvSpPr>
        <p:spPr>
          <a:solidFill>
            <a:schemeClr val="tx1"/>
          </a:solidFill>
        </p:spPr>
        <p:txBody>
          <a:bodyPr vert="horz" lIns="91440" tIns="45720" rIns="91440" bIns="45720" rtlCol="0" anchor="ctr">
            <a:noAutofit/>
          </a:bodyPr>
          <a:lstStyle/>
          <a:p>
            <a:pPr algn="ctr"/>
            <a:br>
              <a:rPr lang="tr-TR" sz="3600" b="1" dirty="0">
                <a:solidFill>
                  <a:schemeClr val="bg1"/>
                </a:solidFill>
                <a:latin typeface="Helvetica-Bold"/>
              </a:rPr>
            </a:br>
            <a:r>
              <a:rPr lang="tr-TR" sz="3600" b="1" dirty="0">
                <a:solidFill>
                  <a:schemeClr val="bg1"/>
                </a:solidFill>
                <a:latin typeface="Helvetica-Bold"/>
              </a:rPr>
              <a:t>Özel Eğitim Sınıfındaki Öğrencilere Düzenlenecek Belgeler Hangileridir?</a:t>
            </a:r>
            <a:br>
              <a:rPr lang="tr-TR" sz="3600" b="1" dirty="0">
                <a:solidFill>
                  <a:schemeClr val="bg1"/>
                </a:solidFill>
                <a:latin typeface="Helvetica-Bold"/>
              </a:rPr>
            </a:br>
            <a:endParaRPr lang="tr-TR" sz="3600" b="1" dirty="0">
              <a:solidFill>
                <a:schemeClr val="bg1"/>
              </a:solidFill>
              <a:latin typeface="Helvetica-Bold"/>
            </a:endParaRPr>
          </a:p>
        </p:txBody>
      </p:sp>
      <p:sp>
        <p:nvSpPr>
          <p:cNvPr id="3" name="İçerik Yer Tutucusu 2">
            <a:extLst>
              <a:ext uri="{FF2B5EF4-FFF2-40B4-BE49-F238E27FC236}">
                <a16:creationId xmlns:a16="http://schemas.microsoft.com/office/drawing/2014/main" id="{4E6001C6-4BEF-4892-B493-B421D6C5E2E2}"/>
              </a:ext>
            </a:extLst>
          </p:cNvPr>
          <p:cNvSpPr>
            <a:spLocks noGrp="1"/>
          </p:cNvSpPr>
          <p:nvPr>
            <p:ph sz="half" idx="1"/>
          </p:nvPr>
        </p:nvSpPr>
        <p:spPr>
          <a:solidFill>
            <a:srgbClr val="FFC000"/>
          </a:solidFill>
        </p:spPr>
        <p:txBody>
          <a:bodyPr anchor="ctr">
            <a:normAutofit/>
          </a:bodyPr>
          <a:lstStyle/>
          <a:p>
            <a:pPr marL="0" indent="0" algn="ctr">
              <a:buNone/>
            </a:pPr>
            <a:r>
              <a:rPr lang="tr-TR" sz="3600" dirty="0">
                <a:solidFill>
                  <a:srgbClr val="0B0E12"/>
                </a:solidFill>
                <a:latin typeface="Helvetica" panose="020B0604020202020204" pitchFamily="34" charset="0"/>
                <a:ea typeface="Calibri" panose="020F0502020204030204" pitchFamily="34" charset="0"/>
                <a:cs typeface="Times New Roman" panose="02020603050405020304" pitchFamily="18" charset="0"/>
              </a:rPr>
              <a:t>Okul öncesi dönemde;</a:t>
            </a:r>
            <a:endParaRPr lang="tr-TR"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sz="3600" dirty="0"/>
          </a:p>
        </p:txBody>
      </p:sp>
      <p:sp>
        <p:nvSpPr>
          <p:cNvPr id="4" name="İçerik Yer Tutucusu 3">
            <a:extLst>
              <a:ext uri="{FF2B5EF4-FFF2-40B4-BE49-F238E27FC236}">
                <a16:creationId xmlns:a16="http://schemas.microsoft.com/office/drawing/2014/main" id="{7BDE6A10-008E-4DC2-8B48-502610DCACEB}"/>
              </a:ext>
            </a:extLst>
          </p:cNvPr>
          <p:cNvSpPr>
            <a:spLocks noGrp="1"/>
          </p:cNvSpPr>
          <p:nvPr>
            <p:ph sz="half" idx="2"/>
          </p:nvPr>
        </p:nvSpPr>
        <p:spPr>
          <a:solidFill>
            <a:schemeClr val="accent5">
              <a:lumMod val="60000"/>
              <a:lumOff val="40000"/>
            </a:schemeClr>
          </a:solidFill>
        </p:spPr>
        <p:txBody>
          <a:bodyPr anchor="ctr"/>
          <a:lstStyle/>
          <a:p>
            <a:pPr marL="0" indent="0">
              <a:lnSpc>
                <a:spcPct val="107000"/>
              </a:lnSpc>
              <a:spcAft>
                <a:spcPts val="0"/>
              </a:spcAft>
              <a:buNone/>
            </a:pPr>
            <a:r>
              <a:rPr lang="tr-TR" sz="2800" dirty="0">
                <a:solidFill>
                  <a:srgbClr val="0B0E12"/>
                </a:solidFill>
                <a:latin typeface="Helvetica" panose="020B0604020202020204" pitchFamily="34" charset="0"/>
                <a:ea typeface="Calibri" panose="020F0502020204030204" pitchFamily="34" charset="0"/>
                <a:cs typeface="Times New Roman" panose="02020603050405020304" pitchFamily="18" charset="0"/>
              </a:rPr>
              <a:t>Özel eğitim sınıfına devam eden öğrencilere dönem sonlarında olmak üzere yılda 2 defa gelişim raporu</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800" dirty="0">
                <a:solidFill>
                  <a:srgbClr val="0B0E12"/>
                </a:solidFill>
                <a:latin typeface="Helvetica" panose="020B0604020202020204" pitchFamily="34" charset="0"/>
                <a:ea typeface="Calibri" panose="020F0502020204030204" pitchFamily="34" charset="0"/>
                <a:cs typeface="Times New Roman" panose="02020603050405020304" pitchFamily="18" charset="0"/>
              </a:rPr>
              <a:t>düzenlenir.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524604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793B93-1554-4F20-B70B-F140EE1424CA}"/>
              </a:ext>
            </a:extLst>
          </p:cNvPr>
          <p:cNvSpPr>
            <a:spLocks noGrp="1"/>
          </p:cNvSpPr>
          <p:nvPr>
            <p:ph type="title"/>
          </p:nvPr>
        </p:nvSpPr>
        <p:spPr>
          <a:solidFill>
            <a:schemeClr val="tx1"/>
          </a:solidFill>
        </p:spPr>
        <p:txBody>
          <a:bodyPr vert="horz" lIns="91440" tIns="45720" rIns="91440" bIns="45720" rtlCol="0" anchor="ctr">
            <a:noAutofit/>
          </a:bodyPr>
          <a:lstStyle/>
          <a:p>
            <a:pPr algn="ctr"/>
            <a:br>
              <a:rPr lang="tr-TR" sz="3600" b="1" dirty="0">
                <a:solidFill>
                  <a:schemeClr val="bg1"/>
                </a:solidFill>
                <a:latin typeface="Helvetica-Bold"/>
              </a:rPr>
            </a:br>
            <a:r>
              <a:rPr lang="tr-TR" sz="3600" b="1" dirty="0">
                <a:solidFill>
                  <a:schemeClr val="bg1"/>
                </a:solidFill>
                <a:latin typeface="Helvetica-Bold"/>
              </a:rPr>
              <a:t>Özel Eğitim Sınıfındaki Öğrencilere Düzenlenecek Belgeler Hangileridir?</a:t>
            </a:r>
            <a:br>
              <a:rPr lang="tr-TR" sz="3600" b="1" dirty="0">
                <a:solidFill>
                  <a:schemeClr val="bg1"/>
                </a:solidFill>
                <a:latin typeface="Helvetica-Bold"/>
              </a:rPr>
            </a:br>
            <a:endParaRPr lang="tr-TR" sz="3600" b="1" dirty="0">
              <a:solidFill>
                <a:schemeClr val="bg1"/>
              </a:solidFill>
              <a:latin typeface="Helvetica-Bold"/>
            </a:endParaRPr>
          </a:p>
        </p:txBody>
      </p:sp>
      <p:sp>
        <p:nvSpPr>
          <p:cNvPr id="3" name="İçerik Yer Tutucusu 2">
            <a:extLst>
              <a:ext uri="{FF2B5EF4-FFF2-40B4-BE49-F238E27FC236}">
                <a16:creationId xmlns:a16="http://schemas.microsoft.com/office/drawing/2014/main" id="{4E6001C6-4BEF-4892-B493-B421D6C5E2E2}"/>
              </a:ext>
            </a:extLst>
          </p:cNvPr>
          <p:cNvSpPr>
            <a:spLocks noGrp="1"/>
          </p:cNvSpPr>
          <p:nvPr>
            <p:ph sz="half" idx="1"/>
          </p:nvPr>
        </p:nvSpPr>
        <p:spPr>
          <a:solidFill>
            <a:srgbClr val="0070C0"/>
          </a:solidFill>
        </p:spPr>
        <p:txBody>
          <a:bodyPr anchor="ctr">
            <a:normAutofit/>
          </a:bodyPr>
          <a:lstStyle/>
          <a:p>
            <a:pPr marL="0" indent="0" algn="ctr">
              <a:buNone/>
            </a:pPr>
            <a:r>
              <a:rPr lang="tr-TR" sz="2800" b="1" dirty="0">
                <a:solidFill>
                  <a:srgbClr val="0B0E12"/>
                </a:solidFill>
                <a:latin typeface="Helvetica" panose="020B0604020202020204" pitchFamily="34" charset="0"/>
                <a:ea typeface="Calibri" panose="020F0502020204030204" pitchFamily="34" charset="0"/>
                <a:cs typeface="Times New Roman" panose="02020603050405020304" pitchFamily="18" charset="0"/>
              </a:rPr>
              <a:t>İLKOKUL VE ORTAOKUL KADEMESİNDE;</a:t>
            </a:r>
            <a:endParaRPr lang="tr-TR" sz="2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tr-TR" b="1" dirty="0"/>
          </a:p>
        </p:txBody>
      </p:sp>
      <p:sp>
        <p:nvSpPr>
          <p:cNvPr id="4" name="İçerik Yer Tutucusu 3">
            <a:extLst>
              <a:ext uri="{FF2B5EF4-FFF2-40B4-BE49-F238E27FC236}">
                <a16:creationId xmlns:a16="http://schemas.microsoft.com/office/drawing/2014/main" id="{7BDE6A10-008E-4DC2-8B48-502610DCACEB}"/>
              </a:ext>
            </a:extLst>
          </p:cNvPr>
          <p:cNvSpPr>
            <a:spLocks noGrp="1"/>
          </p:cNvSpPr>
          <p:nvPr>
            <p:ph sz="half" idx="2"/>
          </p:nvPr>
        </p:nvSpPr>
        <p:spPr>
          <a:solidFill>
            <a:srgbClr val="FFC000"/>
          </a:solidFill>
        </p:spPr>
        <p:txBody>
          <a:bodyPr anchor="ctr">
            <a:normAutofit/>
          </a:bodyPr>
          <a:lstStyle/>
          <a:p>
            <a:pPr marL="0" indent="0">
              <a:lnSpc>
                <a:spcPct val="107000"/>
              </a:lnSpc>
              <a:spcAft>
                <a:spcPts val="0"/>
              </a:spcAft>
              <a:buNone/>
            </a:pPr>
            <a:r>
              <a:rPr lang="tr-TR" sz="2600" dirty="0">
                <a:solidFill>
                  <a:srgbClr val="0B0E12"/>
                </a:solidFill>
                <a:latin typeface="Helvetica" panose="020B0604020202020204" pitchFamily="34" charset="0"/>
                <a:ea typeface="Calibri" panose="020F0502020204030204" pitchFamily="34" charset="0"/>
                <a:cs typeface="Times New Roman" panose="02020603050405020304" pitchFamily="18" charset="0"/>
              </a:rPr>
              <a:t>Bulunduğu okulun veya kurumun eğitim programını uygulayan özel eğitim sınıfına devam eden </a:t>
            </a:r>
            <a:r>
              <a:rPr lang="tr-TR" sz="2600" dirty="0" err="1">
                <a:solidFill>
                  <a:srgbClr val="0B0E12"/>
                </a:solidFill>
                <a:latin typeface="Helvetica" panose="020B0604020202020204" pitchFamily="34" charset="0"/>
                <a:ea typeface="Calibri" panose="020F0502020204030204" pitchFamily="34" charset="0"/>
                <a:cs typeface="Times New Roman" panose="02020603050405020304" pitchFamily="18" charset="0"/>
              </a:rPr>
              <a:t>öğrencilere,kayıtlı</a:t>
            </a:r>
            <a:r>
              <a:rPr lang="tr-TR" sz="2600" dirty="0">
                <a:solidFill>
                  <a:srgbClr val="0B0E12"/>
                </a:solidFill>
                <a:latin typeface="Helvetica" panose="020B0604020202020204" pitchFamily="34" charset="0"/>
                <a:ea typeface="Calibri" panose="020F0502020204030204" pitchFamily="34" charset="0"/>
                <a:cs typeface="Times New Roman" panose="02020603050405020304" pitchFamily="18" charset="0"/>
              </a:rPr>
              <a:t> bulunduğu okulu tamamlayan öğrencilere verilen belge verilir.</a:t>
            </a:r>
            <a:endParaRPr lang="tr-TR" sz="2600" dirty="0"/>
          </a:p>
        </p:txBody>
      </p:sp>
    </p:spTree>
    <p:extLst>
      <p:ext uri="{BB962C8B-B14F-4D97-AF65-F5344CB8AC3E}">
        <p14:creationId xmlns:p14="http://schemas.microsoft.com/office/powerpoint/2010/main" val="3031329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793B93-1554-4F20-B70B-F140EE1424CA}"/>
              </a:ext>
            </a:extLst>
          </p:cNvPr>
          <p:cNvSpPr>
            <a:spLocks noGrp="1"/>
          </p:cNvSpPr>
          <p:nvPr>
            <p:ph type="title"/>
          </p:nvPr>
        </p:nvSpPr>
        <p:spPr>
          <a:solidFill>
            <a:schemeClr val="tx1"/>
          </a:solidFill>
        </p:spPr>
        <p:txBody>
          <a:bodyPr vert="horz" lIns="91440" tIns="45720" rIns="91440" bIns="45720" rtlCol="0" anchor="ctr">
            <a:noAutofit/>
          </a:bodyPr>
          <a:lstStyle/>
          <a:p>
            <a:pPr algn="ctr"/>
            <a:br>
              <a:rPr lang="tr-TR" sz="3600" b="1" dirty="0">
                <a:solidFill>
                  <a:schemeClr val="bg1"/>
                </a:solidFill>
                <a:latin typeface="Helvetica-Bold"/>
              </a:rPr>
            </a:br>
            <a:r>
              <a:rPr lang="tr-TR" sz="3600" b="1" dirty="0">
                <a:solidFill>
                  <a:schemeClr val="bg1"/>
                </a:solidFill>
                <a:latin typeface="Helvetica-Bold"/>
              </a:rPr>
              <a:t>Özel Eğitim Sınıfındaki Öğrencilere Düzenlenecek Belgeler Hangileridir?</a:t>
            </a:r>
            <a:br>
              <a:rPr lang="tr-TR" sz="3600" b="1" dirty="0">
                <a:solidFill>
                  <a:schemeClr val="bg1"/>
                </a:solidFill>
                <a:latin typeface="Helvetica-Bold"/>
              </a:rPr>
            </a:br>
            <a:endParaRPr lang="tr-TR" sz="3600" b="1" dirty="0">
              <a:solidFill>
                <a:schemeClr val="bg1"/>
              </a:solidFill>
              <a:latin typeface="Helvetica-Bold"/>
            </a:endParaRPr>
          </a:p>
        </p:txBody>
      </p:sp>
      <p:sp>
        <p:nvSpPr>
          <p:cNvPr id="3" name="İçerik Yer Tutucusu 2">
            <a:extLst>
              <a:ext uri="{FF2B5EF4-FFF2-40B4-BE49-F238E27FC236}">
                <a16:creationId xmlns:a16="http://schemas.microsoft.com/office/drawing/2014/main" id="{4E6001C6-4BEF-4892-B493-B421D6C5E2E2}"/>
              </a:ext>
            </a:extLst>
          </p:cNvPr>
          <p:cNvSpPr>
            <a:spLocks noGrp="1"/>
          </p:cNvSpPr>
          <p:nvPr>
            <p:ph sz="half" idx="1"/>
          </p:nvPr>
        </p:nvSpPr>
        <p:spPr>
          <a:xfrm>
            <a:off x="846407" y="1825625"/>
            <a:ext cx="5181600" cy="4351338"/>
          </a:xfrm>
          <a:solidFill>
            <a:srgbClr val="0070C0"/>
          </a:solidFill>
        </p:spPr>
        <p:txBody>
          <a:bodyPr vert="horz" lIns="91440" tIns="45720" rIns="91440" bIns="45720" rtlCol="0" anchor="ctr">
            <a:normAutofit fontScale="92500" lnSpcReduction="20000"/>
          </a:bodyPr>
          <a:lstStyle/>
          <a:p>
            <a:pPr marL="0" indent="0" algn="ctr">
              <a:buNone/>
            </a:pPr>
            <a:r>
              <a:rPr lang="tr-TR" b="1" dirty="0">
                <a:solidFill>
                  <a:srgbClr val="0B0E12"/>
                </a:solidFill>
                <a:latin typeface="Helvetica" panose="020B0604020202020204" pitchFamily="34" charset="0"/>
                <a:cs typeface="Times New Roman" panose="02020603050405020304" pitchFamily="18" charset="0"/>
              </a:rPr>
              <a:t>İLKOKUL VE ORTAOKUL KADEMESİNDE;</a:t>
            </a:r>
          </a:p>
          <a:p>
            <a:pPr marL="0" indent="0" algn="ctr">
              <a:buNone/>
            </a:pPr>
            <a:endParaRPr lang="tr-TR" b="1" dirty="0">
              <a:solidFill>
                <a:srgbClr val="0B0E12"/>
              </a:solidFill>
              <a:latin typeface="Helvetica" panose="020B0604020202020204" pitchFamily="34" charset="0"/>
              <a:cs typeface="Times New Roman" panose="02020603050405020304" pitchFamily="18" charset="0"/>
            </a:endParaRPr>
          </a:p>
        </p:txBody>
      </p:sp>
      <p:sp>
        <p:nvSpPr>
          <p:cNvPr id="4" name="İçerik Yer Tutucusu 3">
            <a:extLst>
              <a:ext uri="{FF2B5EF4-FFF2-40B4-BE49-F238E27FC236}">
                <a16:creationId xmlns:a16="http://schemas.microsoft.com/office/drawing/2014/main" id="{7BDE6A10-008E-4DC2-8B48-502610DCACEB}"/>
              </a:ext>
            </a:extLst>
          </p:cNvPr>
          <p:cNvSpPr>
            <a:spLocks noGrp="1"/>
          </p:cNvSpPr>
          <p:nvPr>
            <p:ph sz="half" idx="2"/>
          </p:nvPr>
        </p:nvSpPr>
        <p:spPr>
          <a:solidFill>
            <a:srgbClr val="FFC000"/>
          </a:solidFill>
        </p:spPr>
        <p:txBody>
          <a:bodyPr vert="horz" lIns="91440" tIns="45720" rIns="91440" bIns="45720" rtlCol="0" anchor="ctr">
            <a:normAutofit fontScale="92500" lnSpcReduction="20000"/>
          </a:bodyPr>
          <a:lstStyle/>
          <a:p>
            <a:pPr marL="0" indent="0">
              <a:lnSpc>
                <a:spcPct val="107000"/>
              </a:lnSpc>
              <a:buNone/>
            </a:pPr>
            <a:r>
              <a:rPr lang="tr-TR" sz="2400" dirty="0">
                <a:solidFill>
                  <a:srgbClr val="0B0E12"/>
                </a:solidFill>
                <a:latin typeface="Helvetica" panose="020B0604020202020204" pitchFamily="34" charset="0"/>
                <a:cs typeface="Times New Roman" panose="02020603050405020304" pitchFamily="18" charset="0"/>
              </a:rPr>
              <a:t>Bu belge ile tamamladığı okulun eğitim programını uygulayan özel eğitim sınıfından mezun olan öğrencilerin, ortaöğretim kademesindeki eğitimlerine öncelikle kaynaştırma yoluyla eğitim uygulamaları kapsamında devam etmeleri esas olmakla birlikte, eğitimlerine özel eğitim sınıfında veya özel eğitim okulunda devam ederler.</a:t>
            </a:r>
          </a:p>
          <a:p>
            <a:pPr marL="0" indent="0">
              <a:lnSpc>
                <a:spcPct val="107000"/>
              </a:lnSpc>
              <a:buNone/>
            </a:pPr>
            <a:endParaRPr lang="tr-TR" sz="2400" dirty="0">
              <a:solidFill>
                <a:srgbClr val="0B0E12"/>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646123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793B93-1554-4F20-B70B-F140EE1424CA}"/>
              </a:ext>
            </a:extLst>
          </p:cNvPr>
          <p:cNvSpPr>
            <a:spLocks noGrp="1"/>
          </p:cNvSpPr>
          <p:nvPr>
            <p:ph type="title"/>
          </p:nvPr>
        </p:nvSpPr>
        <p:spPr>
          <a:solidFill>
            <a:schemeClr val="tx1"/>
          </a:solidFill>
        </p:spPr>
        <p:txBody>
          <a:bodyPr vert="horz" lIns="91440" tIns="45720" rIns="91440" bIns="45720" rtlCol="0" anchor="ctr">
            <a:noAutofit/>
          </a:bodyPr>
          <a:lstStyle/>
          <a:p>
            <a:pPr algn="ctr"/>
            <a:br>
              <a:rPr lang="tr-TR" sz="3600" b="1" dirty="0">
                <a:solidFill>
                  <a:schemeClr val="bg1"/>
                </a:solidFill>
                <a:latin typeface="Helvetica-Bold"/>
              </a:rPr>
            </a:br>
            <a:r>
              <a:rPr lang="tr-TR" sz="3600" b="1" dirty="0">
                <a:solidFill>
                  <a:schemeClr val="bg1"/>
                </a:solidFill>
                <a:latin typeface="Helvetica-Bold"/>
              </a:rPr>
              <a:t>Özel Eğitim Sınıfındaki Öğrencilere Düzenlenecek Belgeler Hangileridir?</a:t>
            </a:r>
            <a:br>
              <a:rPr lang="tr-TR" sz="3600" b="1" dirty="0">
                <a:solidFill>
                  <a:schemeClr val="bg1"/>
                </a:solidFill>
                <a:latin typeface="Helvetica-Bold"/>
              </a:rPr>
            </a:br>
            <a:endParaRPr lang="tr-TR" sz="3600" b="1" dirty="0">
              <a:solidFill>
                <a:schemeClr val="bg1"/>
              </a:solidFill>
              <a:latin typeface="Helvetica-Bold"/>
            </a:endParaRPr>
          </a:p>
        </p:txBody>
      </p:sp>
      <p:sp>
        <p:nvSpPr>
          <p:cNvPr id="3" name="İçerik Yer Tutucusu 2">
            <a:extLst>
              <a:ext uri="{FF2B5EF4-FFF2-40B4-BE49-F238E27FC236}">
                <a16:creationId xmlns:a16="http://schemas.microsoft.com/office/drawing/2014/main" id="{4E6001C6-4BEF-4892-B493-B421D6C5E2E2}"/>
              </a:ext>
            </a:extLst>
          </p:cNvPr>
          <p:cNvSpPr>
            <a:spLocks noGrp="1"/>
          </p:cNvSpPr>
          <p:nvPr>
            <p:ph sz="half" idx="1"/>
          </p:nvPr>
        </p:nvSpPr>
        <p:spPr>
          <a:solidFill>
            <a:srgbClr val="0070C0"/>
          </a:solidFill>
        </p:spPr>
        <p:txBody>
          <a:bodyPr vert="horz" lIns="91440" tIns="45720" rIns="91440" bIns="45720" rtlCol="0" anchor="ctr">
            <a:normAutofit/>
          </a:bodyPr>
          <a:lstStyle/>
          <a:p>
            <a:pPr marL="0" indent="0" algn="ctr">
              <a:buNone/>
            </a:pPr>
            <a:r>
              <a:rPr lang="tr-TR" b="1" dirty="0">
                <a:solidFill>
                  <a:srgbClr val="0B0E12"/>
                </a:solidFill>
                <a:latin typeface="Helvetica" panose="020B0604020202020204" pitchFamily="34" charset="0"/>
                <a:cs typeface="Times New Roman" panose="02020603050405020304" pitchFamily="18" charset="0"/>
              </a:rPr>
              <a:t>İLKOKUL VE ORTAOKUL KADEMESİNDE;</a:t>
            </a:r>
          </a:p>
          <a:p>
            <a:pPr marL="0" indent="0" algn="ctr">
              <a:buNone/>
            </a:pPr>
            <a:endParaRPr lang="tr-TR" b="1" dirty="0">
              <a:solidFill>
                <a:srgbClr val="0B0E12"/>
              </a:solidFill>
              <a:latin typeface="Helvetica" panose="020B0604020202020204" pitchFamily="34" charset="0"/>
              <a:cs typeface="Times New Roman" panose="02020603050405020304" pitchFamily="18" charset="0"/>
            </a:endParaRPr>
          </a:p>
        </p:txBody>
      </p:sp>
      <p:sp>
        <p:nvSpPr>
          <p:cNvPr id="4" name="İçerik Yer Tutucusu 3">
            <a:extLst>
              <a:ext uri="{FF2B5EF4-FFF2-40B4-BE49-F238E27FC236}">
                <a16:creationId xmlns:a16="http://schemas.microsoft.com/office/drawing/2014/main" id="{7BDE6A10-008E-4DC2-8B48-502610DCACEB}"/>
              </a:ext>
            </a:extLst>
          </p:cNvPr>
          <p:cNvSpPr>
            <a:spLocks noGrp="1"/>
          </p:cNvSpPr>
          <p:nvPr>
            <p:ph sz="half" idx="2"/>
          </p:nvPr>
        </p:nvSpPr>
        <p:spPr>
          <a:solidFill>
            <a:srgbClr val="FFC000"/>
          </a:solidFill>
        </p:spPr>
        <p:txBody>
          <a:bodyPr vert="horz" lIns="91440" tIns="45720" rIns="91440" bIns="45720" rtlCol="0" anchor="ctr">
            <a:normAutofit/>
          </a:bodyPr>
          <a:lstStyle/>
          <a:p>
            <a:pPr marL="0" indent="0">
              <a:lnSpc>
                <a:spcPct val="107000"/>
              </a:lnSpc>
              <a:buNone/>
            </a:pPr>
            <a:r>
              <a:rPr lang="tr-TR" sz="2600" dirty="0">
                <a:solidFill>
                  <a:srgbClr val="0B0E12"/>
                </a:solidFill>
                <a:latin typeface="Helvetica" panose="020B0604020202020204" pitchFamily="34" charset="0"/>
                <a:cs typeface="Times New Roman" panose="02020603050405020304" pitchFamily="18" charset="0"/>
              </a:rPr>
              <a:t>Özel eğitim programı uygulayan özel eğitim sınıfını tamamlayan öğrencilere, takip ettikleri özel eğitim programını uygulayan özel eğitim okullarındaki öğrencilere verilen belge verilir</a:t>
            </a:r>
          </a:p>
        </p:txBody>
      </p:sp>
    </p:spTree>
    <p:extLst>
      <p:ext uri="{BB962C8B-B14F-4D97-AF65-F5344CB8AC3E}">
        <p14:creationId xmlns:p14="http://schemas.microsoft.com/office/powerpoint/2010/main" val="610638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793B93-1554-4F20-B70B-F140EE1424CA}"/>
              </a:ext>
            </a:extLst>
          </p:cNvPr>
          <p:cNvSpPr>
            <a:spLocks noGrp="1"/>
          </p:cNvSpPr>
          <p:nvPr>
            <p:ph type="title"/>
          </p:nvPr>
        </p:nvSpPr>
        <p:spPr>
          <a:solidFill>
            <a:schemeClr val="tx1"/>
          </a:solidFill>
        </p:spPr>
        <p:txBody>
          <a:bodyPr vert="horz" lIns="91440" tIns="45720" rIns="91440" bIns="45720" rtlCol="0" anchor="ctr">
            <a:noAutofit/>
          </a:bodyPr>
          <a:lstStyle/>
          <a:p>
            <a:pPr algn="ctr"/>
            <a:br>
              <a:rPr lang="tr-TR" sz="3600" b="1" dirty="0">
                <a:solidFill>
                  <a:schemeClr val="bg1"/>
                </a:solidFill>
                <a:latin typeface="Helvetica-Bold"/>
              </a:rPr>
            </a:br>
            <a:r>
              <a:rPr lang="tr-TR" sz="3600" b="1" dirty="0">
                <a:solidFill>
                  <a:schemeClr val="bg1"/>
                </a:solidFill>
                <a:latin typeface="Helvetica-Bold"/>
              </a:rPr>
              <a:t>Özel Eğitim Sınıfındaki Öğrencilere Düzenlenecek Belgeler Hangileridir?</a:t>
            </a:r>
            <a:br>
              <a:rPr lang="tr-TR" sz="3600" b="1" dirty="0">
                <a:solidFill>
                  <a:schemeClr val="bg1"/>
                </a:solidFill>
                <a:latin typeface="Helvetica-Bold"/>
              </a:rPr>
            </a:br>
            <a:endParaRPr lang="tr-TR" sz="3600" b="1" dirty="0">
              <a:solidFill>
                <a:schemeClr val="bg1"/>
              </a:solidFill>
              <a:latin typeface="Helvetica-Bold"/>
            </a:endParaRPr>
          </a:p>
        </p:txBody>
      </p:sp>
      <p:sp>
        <p:nvSpPr>
          <p:cNvPr id="3" name="İçerik Yer Tutucusu 2">
            <a:extLst>
              <a:ext uri="{FF2B5EF4-FFF2-40B4-BE49-F238E27FC236}">
                <a16:creationId xmlns:a16="http://schemas.microsoft.com/office/drawing/2014/main" id="{4E6001C6-4BEF-4892-B493-B421D6C5E2E2}"/>
              </a:ext>
            </a:extLst>
          </p:cNvPr>
          <p:cNvSpPr>
            <a:spLocks noGrp="1"/>
          </p:cNvSpPr>
          <p:nvPr>
            <p:ph sz="half" idx="1"/>
          </p:nvPr>
        </p:nvSpPr>
        <p:spPr>
          <a:solidFill>
            <a:srgbClr val="0070C0"/>
          </a:solidFill>
        </p:spPr>
        <p:txBody>
          <a:bodyPr vert="horz" lIns="91440" tIns="45720" rIns="91440" bIns="45720" rtlCol="0" anchor="ctr">
            <a:normAutofit/>
          </a:bodyPr>
          <a:lstStyle/>
          <a:p>
            <a:pPr marL="0" indent="0" algn="ctr">
              <a:buNone/>
            </a:pPr>
            <a:r>
              <a:rPr lang="tr-TR" b="1" dirty="0">
                <a:solidFill>
                  <a:srgbClr val="0B0E12"/>
                </a:solidFill>
                <a:latin typeface="Helvetica" panose="020B0604020202020204" pitchFamily="34" charset="0"/>
                <a:cs typeface="Times New Roman" panose="02020603050405020304" pitchFamily="18" charset="0"/>
              </a:rPr>
              <a:t>İLKOKUL VE ORTAOKUL KADEMESİNDE;</a:t>
            </a:r>
          </a:p>
          <a:p>
            <a:pPr marL="0" indent="0" algn="ctr">
              <a:buNone/>
            </a:pPr>
            <a:endParaRPr lang="tr-TR" b="1" dirty="0">
              <a:solidFill>
                <a:srgbClr val="0B0E12"/>
              </a:solidFill>
              <a:latin typeface="Helvetica" panose="020B0604020202020204" pitchFamily="34" charset="0"/>
              <a:cs typeface="Times New Roman" panose="02020603050405020304" pitchFamily="18" charset="0"/>
            </a:endParaRPr>
          </a:p>
        </p:txBody>
      </p:sp>
      <p:sp>
        <p:nvSpPr>
          <p:cNvPr id="4" name="İçerik Yer Tutucusu 3">
            <a:extLst>
              <a:ext uri="{FF2B5EF4-FFF2-40B4-BE49-F238E27FC236}">
                <a16:creationId xmlns:a16="http://schemas.microsoft.com/office/drawing/2014/main" id="{7BDE6A10-008E-4DC2-8B48-502610DCACEB}"/>
              </a:ext>
            </a:extLst>
          </p:cNvPr>
          <p:cNvSpPr>
            <a:spLocks noGrp="1"/>
          </p:cNvSpPr>
          <p:nvPr>
            <p:ph sz="half" idx="2"/>
          </p:nvPr>
        </p:nvSpPr>
        <p:spPr>
          <a:solidFill>
            <a:srgbClr val="FFC000"/>
          </a:solidFill>
        </p:spPr>
        <p:txBody>
          <a:bodyPr vert="horz" lIns="91440" tIns="45720" rIns="91440" bIns="45720" rtlCol="0" anchor="ctr">
            <a:normAutofit/>
          </a:bodyPr>
          <a:lstStyle/>
          <a:p>
            <a:pPr marL="0" indent="0">
              <a:lnSpc>
                <a:spcPct val="107000"/>
              </a:lnSpc>
              <a:buNone/>
            </a:pPr>
            <a:r>
              <a:rPr lang="tr-TR" sz="2600" dirty="0">
                <a:solidFill>
                  <a:srgbClr val="0B0E12"/>
                </a:solidFill>
                <a:latin typeface="Helvetica" panose="020B0604020202020204" pitchFamily="34" charset="0"/>
                <a:cs typeface="Times New Roman" panose="02020603050405020304" pitchFamily="18" charset="0"/>
              </a:rPr>
              <a:t>Öğrenciler bu belge ile ortaöğretim kademesindeki eğitimlerine, özel eğitim iş uygulama merkezlerinde ya da özel eğitim iş uygulama merkezi programı uygulayan özel eğitim sınıflarında devam ederler.</a:t>
            </a:r>
          </a:p>
          <a:p>
            <a:pPr marL="0" indent="0">
              <a:lnSpc>
                <a:spcPct val="107000"/>
              </a:lnSpc>
              <a:buNone/>
            </a:pPr>
            <a:endParaRPr lang="tr-TR" sz="2600" dirty="0">
              <a:solidFill>
                <a:srgbClr val="0B0E12"/>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62744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9E0764-1A81-402C-802A-FCECCB8E1439}"/>
              </a:ext>
            </a:extLst>
          </p:cNvPr>
          <p:cNvSpPr>
            <a:spLocks noGrp="1"/>
          </p:cNvSpPr>
          <p:nvPr>
            <p:ph type="title"/>
          </p:nvPr>
        </p:nvSpPr>
        <p:spPr>
          <a:solidFill>
            <a:schemeClr val="bg1">
              <a:lumMod val="85000"/>
            </a:schemeClr>
          </a:solidFill>
        </p:spPr>
        <p:txBody>
          <a:bodyPr>
            <a:normAutofit fontScale="90000"/>
          </a:bodyPr>
          <a:lstStyle/>
          <a:p>
            <a:pPr algn="ctr"/>
            <a:br>
              <a:rPr lang="tr-TR" b="1" dirty="0">
                <a:solidFill>
                  <a:srgbClr val="00B0F0"/>
                </a:solidFill>
                <a:latin typeface="Helvetica-Bold"/>
                <a:ea typeface="Calibri" panose="020F0502020204030204" pitchFamily="34" charset="0"/>
                <a:cs typeface="Helvetica-Bold"/>
              </a:rPr>
            </a:br>
            <a:r>
              <a:rPr lang="tr-TR" b="1" dirty="0">
                <a:solidFill>
                  <a:srgbClr val="00B0F0"/>
                </a:solidFill>
                <a:latin typeface="Helvetica-Bold"/>
                <a:ea typeface="Calibri" panose="020F0502020204030204" pitchFamily="34" charset="0"/>
                <a:cs typeface="Helvetica-Bold"/>
              </a:rPr>
              <a:t>Özel Eğitim Sınıfı Nedir?</a:t>
            </a:r>
            <a:br>
              <a:rPr lang="tr-TR" sz="5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tr-TR" dirty="0">
              <a:solidFill>
                <a:srgbClr val="00B0F0"/>
              </a:solidFill>
            </a:endParaRPr>
          </a:p>
        </p:txBody>
      </p:sp>
      <p:sp>
        <p:nvSpPr>
          <p:cNvPr id="3" name="İçerik Yer Tutucusu 2">
            <a:extLst>
              <a:ext uri="{FF2B5EF4-FFF2-40B4-BE49-F238E27FC236}">
                <a16:creationId xmlns:a16="http://schemas.microsoft.com/office/drawing/2014/main" id="{601008DF-5DE8-43FB-BB06-6218F67FF450}"/>
              </a:ext>
            </a:extLst>
          </p:cNvPr>
          <p:cNvSpPr>
            <a:spLocks noGrp="1"/>
          </p:cNvSpPr>
          <p:nvPr>
            <p:ph idx="1"/>
          </p:nvPr>
        </p:nvSpPr>
        <p:spPr>
          <a:solidFill>
            <a:srgbClr val="FFFF00"/>
          </a:solidFill>
        </p:spPr>
        <p:txBody>
          <a:bodyPr anchor="ctr">
            <a:normAutofit/>
          </a:bodyPr>
          <a:lstStyle/>
          <a:p>
            <a:pPr marL="0" indent="0">
              <a:lnSpc>
                <a:spcPct val="107000"/>
              </a:lnSpc>
              <a:spcAft>
                <a:spcPts val="0"/>
              </a:spcAft>
              <a:buNone/>
            </a:pPr>
            <a:r>
              <a:rPr lang="tr-TR" sz="3200" dirty="0">
                <a:solidFill>
                  <a:srgbClr val="0B0E12"/>
                </a:solidFill>
                <a:latin typeface="Helvetica" panose="020B0604020202020204" pitchFamily="34" charset="0"/>
                <a:ea typeface="Calibri" panose="020F0502020204030204" pitchFamily="34" charset="0"/>
                <a:cs typeface="Times New Roman" panose="02020603050405020304" pitchFamily="18" charset="0"/>
              </a:rPr>
              <a:t>Okul ve kurumlarda, durumları ayrı bir sınıfta eğitim görmeyi gerektiren özel eğitim ihtiyacı olan öğrenciler</a:t>
            </a:r>
            <a:r>
              <a:rPr lang="tr-TR" sz="3200" dirty="0">
                <a:latin typeface="Calibri" panose="020F0502020204030204" pitchFamily="34" charset="0"/>
                <a:ea typeface="Calibri" panose="020F0502020204030204" pitchFamily="34" charset="0"/>
                <a:cs typeface="Times New Roman" panose="02020603050405020304" pitchFamily="18" charset="0"/>
              </a:rPr>
              <a:t> </a:t>
            </a:r>
            <a:r>
              <a:rPr lang="tr-TR" sz="3200" dirty="0">
                <a:solidFill>
                  <a:srgbClr val="0B0E12"/>
                </a:solidFill>
                <a:latin typeface="Helvetica" panose="020B0604020202020204" pitchFamily="34" charset="0"/>
                <a:ea typeface="Calibri" panose="020F0502020204030204" pitchFamily="34" charset="0"/>
                <a:cs typeface="Times New Roman" panose="02020603050405020304" pitchFamily="18" charset="0"/>
              </a:rPr>
              <a:t>için yetersizlik türü, eğitim performansları ve özellikleri göz önünde bulundurularak, özel araç-gereçler ile</a:t>
            </a:r>
            <a:r>
              <a:rPr lang="tr-TR" sz="3200" dirty="0">
                <a:latin typeface="Calibri" panose="020F0502020204030204" pitchFamily="34" charset="0"/>
                <a:ea typeface="Calibri" panose="020F0502020204030204" pitchFamily="34" charset="0"/>
                <a:cs typeface="Times New Roman" panose="02020603050405020304" pitchFamily="18" charset="0"/>
              </a:rPr>
              <a:t> </a:t>
            </a:r>
            <a:r>
              <a:rPr lang="tr-TR" sz="3200" dirty="0">
                <a:solidFill>
                  <a:srgbClr val="0B0E12"/>
                </a:solidFill>
                <a:latin typeface="Helvetica" panose="020B0604020202020204" pitchFamily="34" charset="0"/>
                <a:ea typeface="Calibri" panose="020F0502020204030204" pitchFamily="34" charset="0"/>
                <a:cs typeface="Times New Roman" panose="02020603050405020304" pitchFamily="18" charset="0"/>
              </a:rPr>
              <a:t>eğitim materyalleri sağlanarak oluşturulmuş sınıflardır.</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sz="3200" dirty="0"/>
          </a:p>
        </p:txBody>
      </p:sp>
    </p:spTree>
    <p:extLst>
      <p:ext uri="{BB962C8B-B14F-4D97-AF65-F5344CB8AC3E}">
        <p14:creationId xmlns:p14="http://schemas.microsoft.com/office/powerpoint/2010/main" val="4269876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793B93-1554-4F20-B70B-F140EE1424CA}"/>
              </a:ext>
            </a:extLst>
          </p:cNvPr>
          <p:cNvSpPr>
            <a:spLocks noGrp="1"/>
          </p:cNvSpPr>
          <p:nvPr>
            <p:ph type="title"/>
          </p:nvPr>
        </p:nvSpPr>
        <p:spPr>
          <a:solidFill>
            <a:schemeClr val="tx1"/>
          </a:solidFill>
        </p:spPr>
        <p:txBody>
          <a:bodyPr vert="horz" lIns="91440" tIns="45720" rIns="91440" bIns="45720" rtlCol="0" anchor="ctr">
            <a:noAutofit/>
          </a:bodyPr>
          <a:lstStyle/>
          <a:p>
            <a:pPr algn="ctr"/>
            <a:br>
              <a:rPr lang="tr-TR" sz="3600" b="1" dirty="0">
                <a:solidFill>
                  <a:schemeClr val="bg1"/>
                </a:solidFill>
                <a:latin typeface="Helvetica-Bold"/>
              </a:rPr>
            </a:br>
            <a:r>
              <a:rPr lang="tr-TR" sz="3600" b="1" dirty="0">
                <a:solidFill>
                  <a:schemeClr val="bg1"/>
                </a:solidFill>
                <a:latin typeface="Helvetica-Bold"/>
              </a:rPr>
              <a:t>Özel Eğitim Sınıfındaki Öğrencilere Düzenlenecek Belgeler Hangileridir?</a:t>
            </a:r>
            <a:br>
              <a:rPr lang="tr-TR" sz="3600" b="1" dirty="0">
                <a:solidFill>
                  <a:schemeClr val="bg1"/>
                </a:solidFill>
                <a:latin typeface="Helvetica-Bold"/>
              </a:rPr>
            </a:br>
            <a:endParaRPr lang="tr-TR" sz="3600" b="1" dirty="0">
              <a:solidFill>
                <a:schemeClr val="bg1"/>
              </a:solidFill>
              <a:latin typeface="Helvetica-Bold"/>
            </a:endParaRPr>
          </a:p>
        </p:txBody>
      </p:sp>
      <p:sp>
        <p:nvSpPr>
          <p:cNvPr id="3" name="İçerik Yer Tutucusu 2">
            <a:extLst>
              <a:ext uri="{FF2B5EF4-FFF2-40B4-BE49-F238E27FC236}">
                <a16:creationId xmlns:a16="http://schemas.microsoft.com/office/drawing/2014/main" id="{4E6001C6-4BEF-4892-B493-B421D6C5E2E2}"/>
              </a:ext>
            </a:extLst>
          </p:cNvPr>
          <p:cNvSpPr>
            <a:spLocks noGrp="1"/>
          </p:cNvSpPr>
          <p:nvPr>
            <p:ph sz="half" idx="1"/>
          </p:nvPr>
        </p:nvSpPr>
        <p:spPr>
          <a:solidFill>
            <a:srgbClr val="FFFF00"/>
          </a:solidFill>
        </p:spPr>
        <p:txBody>
          <a:bodyPr vert="horz" lIns="91440" tIns="45720" rIns="91440" bIns="45720" rtlCol="0" anchor="ctr">
            <a:normAutofit lnSpcReduction="10000"/>
          </a:bodyPr>
          <a:lstStyle/>
          <a:p>
            <a:pPr marL="0" indent="0" algn="ctr">
              <a:buNone/>
            </a:pPr>
            <a:r>
              <a:rPr lang="tr-TR" sz="3600" b="1" dirty="0">
                <a:solidFill>
                  <a:srgbClr val="0B0E12"/>
                </a:solidFill>
                <a:latin typeface="Helvetica" panose="020B0604020202020204" pitchFamily="34" charset="0"/>
                <a:cs typeface="Times New Roman" panose="02020603050405020304" pitchFamily="18" charset="0"/>
              </a:rPr>
              <a:t>ORTAÖĞRETİM KADEMESİNDE;</a:t>
            </a:r>
          </a:p>
          <a:p>
            <a:pPr marL="0" indent="0" algn="ctr">
              <a:buNone/>
            </a:pPr>
            <a:endParaRPr lang="tr-TR" sz="3600" b="1" dirty="0">
              <a:solidFill>
                <a:srgbClr val="0B0E12"/>
              </a:solidFill>
              <a:latin typeface="Helvetica" panose="020B0604020202020204" pitchFamily="34" charset="0"/>
              <a:cs typeface="Times New Roman" panose="02020603050405020304" pitchFamily="18" charset="0"/>
            </a:endParaRPr>
          </a:p>
        </p:txBody>
      </p:sp>
      <p:sp>
        <p:nvSpPr>
          <p:cNvPr id="4" name="İçerik Yer Tutucusu 3">
            <a:extLst>
              <a:ext uri="{FF2B5EF4-FFF2-40B4-BE49-F238E27FC236}">
                <a16:creationId xmlns:a16="http://schemas.microsoft.com/office/drawing/2014/main" id="{7BDE6A10-008E-4DC2-8B48-502610DCACEB}"/>
              </a:ext>
            </a:extLst>
          </p:cNvPr>
          <p:cNvSpPr>
            <a:spLocks noGrp="1"/>
          </p:cNvSpPr>
          <p:nvPr>
            <p:ph sz="half" idx="2"/>
          </p:nvPr>
        </p:nvSpPr>
        <p:spPr>
          <a:solidFill>
            <a:srgbClr val="00B0F0"/>
          </a:solidFill>
        </p:spPr>
        <p:txBody>
          <a:bodyPr>
            <a:normAutofit lnSpcReduction="10000"/>
          </a:bodyPr>
          <a:lstStyle/>
          <a:p>
            <a:pPr marL="0" indent="0">
              <a:lnSpc>
                <a:spcPct val="107000"/>
              </a:lnSpc>
              <a:spcAft>
                <a:spcPts val="0"/>
              </a:spcAft>
              <a:buNone/>
            </a:pPr>
            <a:r>
              <a:rPr lang="tr-TR" sz="2000" dirty="0">
                <a:solidFill>
                  <a:srgbClr val="0B0E12"/>
                </a:solidFill>
                <a:latin typeface="Helvetica" panose="020B0604020202020204" pitchFamily="34" charset="0"/>
                <a:cs typeface="Times New Roman" panose="02020603050405020304" pitchFamily="18" charset="0"/>
              </a:rPr>
              <a:t>Özel</a:t>
            </a:r>
            <a:r>
              <a:rPr lang="tr-TR" sz="2000" dirty="0">
                <a:solidFill>
                  <a:srgbClr val="0B0E12"/>
                </a:solidFill>
                <a:latin typeface="Helvetica" panose="020B0604020202020204" pitchFamily="34" charset="0"/>
                <a:ea typeface="Calibri" panose="020F0502020204030204" pitchFamily="34" charset="0"/>
                <a:cs typeface="Times New Roman" panose="02020603050405020304" pitchFamily="18" charset="0"/>
              </a:rPr>
              <a:t> eğitim mesleki eğitim merkezi programını uygulayan özel eğitim sınıfından mezun olan öğrencilere</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tr-TR" sz="2000" dirty="0">
                <a:solidFill>
                  <a:srgbClr val="0B0E12"/>
                </a:solidFill>
                <a:latin typeface="Helvetica" panose="020B0604020202020204" pitchFamily="34" charset="0"/>
                <a:ea typeface="Calibri" panose="020F0502020204030204" pitchFamily="34" charset="0"/>
                <a:cs typeface="Times New Roman" panose="02020603050405020304" pitchFamily="18" charset="0"/>
              </a:rPr>
              <a:t>“Özel Eğitim Mesleki Eğitim Merkezi (Okulu) Öğrenim Belgesi” verilir. Bu belge yükseköğretime devam</a:t>
            </a:r>
            <a:r>
              <a:rPr lang="tr-TR" sz="2000" dirty="0">
                <a:latin typeface="Calibri" panose="020F0502020204030204" pitchFamily="34" charset="0"/>
                <a:ea typeface="Calibri" panose="020F0502020204030204" pitchFamily="34" charset="0"/>
                <a:cs typeface="Times New Roman" panose="02020603050405020304" pitchFamily="18" charset="0"/>
              </a:rPr>
              <a:t> </a:t>
            </a:r>
            <a:r>
              <a:rPr lang="tr-TR" sz="2000" dirty="0">
                <a:solidFill>
                  <a:srgbClr val="0B0E12"/>
                </a:solidFill>
                <a:latin typeface="Helvetica" panose="020B0604020202020204" pitchFamily="34" charset="0"/>
                <a:ea typeface="Calibri" panose="020F0502020204030204" pitchFamily="34" charset="0"/>
                <a:cs typeface="Times New Roman" panose="02020603050405020304" pitchFamily="18" charset="0"/>
              </a:rPr>
              <a:t>etme hakkı sağlamaz, ancak bireylerin herhangi bir işte istihdam edilmesi durumunda ortaöğretim</a:t>
            </a:r>
            <a:r>
              <a:rPr lang="tr-TR" sz="2000" dirty="0">
                <a:latin typeface="Calibri" panose="020F0502020204030204" pitchFamily="34" charset="0"/>
                <a:ea typeface="Calibri" panose="020F0502020204030204" pitchFamily="34" charset="0"/>
                <a:cs typeface="Times New Roman" panose="02020603050405020304" pitchFamily="18" charset="0"/>
              </a:rPr>
              <a:t> </a:t>
            </a:r>
            <a:r>
              <a:rPr lang="tr-TR" sz="2000" dirty="0">
                <a:solidFill>
                  <a:srgbClr val="0B0E12"/>
                </a:solidFill>
                <a:latin typeface="Helvetica" panose="020B0604020202020204" pitchFamily="34" charset="0"/>
                <a:ea typeface="Calibri" panose="020F0502020204030204" pitchFamily="34" charset="0"/>
                <a:cs typeface="Times New Roman" panose="02020603050405020304" pitchFamily="18" charset="0"/>
              </a:rPr>
              <a:t>kurumlarından mezun olanlara tanınan özlük haklarından yararlanmalarını sağlar.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sz="2000" dirty="0"/>
          </a:p>
        </p:txBody>
      </p:sp>
    </p:spTree>
    <p:extLst>
      <p:ext uri="{BB962C8B-B14F-4D97-AF65-F5344CB8AC3E}">
        <p14:creationId xmlns:p14="http://schemas.microsoft.com/office/powerpoint/2010/main" val="1886233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793B93-1554-4F20-B70B-F140EE1424CA}"/>
              </a:ext>
            </a:extLst>
          </p:cNvPr>
          <p:cNvSpPr>
            <a:spLocks noGrp="1"/>
          </p:cNvSpPr>
          <p:nvPr>
            <p:ph type="title"/>
          </p:nvPr>
        </p:nvSpPr>
        <p:spPr>
          <a:solidFill>
            <a:schemeClr val="tx1"/>
          </a:solidFill>
        </p:spPr>
        <p:txBody>
          <a:bodyPr>
            <a:noAutofit/>
          </a:bodyPr>
          <a:lstStyle/>
          <a:p>
            <a:pPr algn="ctr"/>
            <a:br>
              <a:rPr lang="tr-TR" sz="3600" b="1" dirty="0">
                <a:solidFill>
                  <a:schemeClr val="bg1"/>
                </a:solidFill>
                <a:latin typeface="Helvetica-Bold"/>
                <a:ea typeface="Calibri" panose="020F0502020204030204" pitchFamily="34" charset="0"/>
                <a:cs typeface="Helvetica-Bold"/>
              </a:rPr>
            </a:br>
            <a:r>
              <a:rPr lang="tr-TR" sz="3600" b="1" dirty="0">
                <a:solidFill>
                  <a:schemeClr val="bg1"/>
                </a:solidFill>
                <a:latin typeface="Helvetica-Bold"/>
                <a:ea typeface="Calibri" panose="020F0502020204030204" pitchFamily="34" charset="0"/>
                <a:cs typeface="Helvetica-Bold"/>
              </a:rPr>
              <a:t>Özel Eğitim Sınıfındaki Öğrencilere Düzenlenecek Belgeler Hangileridir?</a:t>
            </a:r>
            <a:br>
              <a:rPr lang="tr-TR"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tr-TR" sz="3600" b="1" dirty="0">
              <a:solidFill>
                <a:schemeClr val="bg1"/>
              </a:solidFill>
            </a:endParaRPr>
          </a:p>
        </p:txBody>
      </p:sp>
      <p:sp>
        <p:nvSpPr>
          <p:cNvPr id="3" name="İçerik Yer Tutucusu 2">
            <a:extLst>
              <a:ext uri="{FF2B5EF4-FFF2-40B4-BE49-F238E27FC236}">
                <a16:creationId xmlns:a16="http://schemas.microsoft.com/office/drawing/2014/main" id="{4E6001C6-4BEF-4892-B493-B421D6C5E2E2}"/>
              </a:ext>
            </a:extLst>
          </p:cNvPr>
          <p:cNvSpPr>
            <a:spLocks noGrp="1"/>
          </p:cNvSpPr>
          <p:nvPr>
            <p:ph sz="half" idx="1"/>
          </p:nvPr>
        </p:nvSpPr>
        <p:spPr>
          <a:solidFill>
            <a:srgbClr val="FFFF00"/>
          </a:solidFill>
        </p:spPr>
        <p:txBody>
          <a:bodyPr anchor="ctr">
            <a:normAutofit fontScale="92500"/>
          </a:bodyPr>
          <a:lstStyle/>
          <a:p>
            <a:pPr marL="0" indent="0" algn="ctr">
              <a:buNone/>
            </a:pPr>
            <a:r>
              <a:rPr lang="tr-TR" sz="3600" b="1" dirty="0">
                <a:solidFill>
                  <a:srgbClr val="0B0E12"/>
                </a:solidFill>
                <a:latin typeface="Helvetica" panose="020B0604020202020204" pitchFamily="34" charset="0"/>
                <a:ea typeface="Calibri" panose="020F0502020204030204" pitchFamily="34" charset="0"/>
                <a:cs typeface="Times New Roman" panose="02020603050405020304" pitchFamily="18" charset="0"/>
              </a:rPr>
              <a:t>ORTAÖĞRETİM KADEMESİNDE;</a:t>
            </a:r>
            <a:endParaRPr lang="tr-TR" sz="36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tr-TR" sz="3600" b="1" dirty="0"/>
          </a:p>
        </p:txBody>
      </p:sp>
      <p:sp>
        <p:nvSpPr>
          <p:cNvPr id="4" name="İçerik Yer Tutucusu 3">
            <a:extLst>
              <a:ext uri="{FF2B5EF4-FFF2-40B4-BE49-F238E27FC236}">
                <a16:creationId xmlns:a16="http://schemas.microsoft.com/office/drawing/2014/main" id="{7BDE6A10-008E-4DC2-8B48-502610DCACEB}"/>
              </a:ext>
            </a:extLst>
          </p:cNvPr>
          <p:cNvSpPr>
            <a:spLocks noGrp="1"/>
          </p:cNvSpPr>
          <p:nvPr>
            <p:ph sz="half" idx="2"/>
          </p:nvPr>
        </p:nvSpPr>
        <p:spPr>
          <a:solidFill>
            <a:srgbClr val="00B0F0"/>
          </a:solidFill>
        </p:spPr>
        <p:txBody>
          <a:bodyPr>
            <a:normAutofit fontScale="92500"/>
          </a:bodyPr>
          <a:lstStyle/>
          <a:p>
            <a:pPr marL="0" indent="0">
              <a:lnSpc>
                <a:spcPct val="107000"/>
              </a:lnSpc>
              <a:spcAft>
                <a:spcPts val="0"/>
              </a:spcAft>
              <a:buNone/>
            </a:pPr>
            <a:r>
              <a:rPr lang="tr-TR" sz="2400" dirty="0">
                <a:solidFill>
                  <a:srgbClr val="0B0E12"/>
                </a:solidFill>
                <a:latin typeface="Helvetica" panose="020B0604020202020204" pitchFamily="34" charset="0"/>
                <a:cs typeface="Times New Roman" panose="02020603050405020304" pitchFamily="18" charset="0"/>
              </a:rPr>
              <a:t>Özel</a:t>
            </a:r>
            <a:r>
              <a:rPr lang="tr-TR" sz="2400" dirty="0">
                <a:solidFill>
                  <a:srgbClr val="0B0E12"/>
                </a:solidFill>
                <a:latin typeface="Helvetica" panose="020B0604020202020204" pitchFamily="34" charset="0"/>
                <a:ea typeface="Calibri" panose="020F0502020204030204" pitchFamily="34" charset="0"/>
                <a:cs typeface="Times New Roman" panose="02020603050405020304" pitchFamily="18" charset="0"/>
              </a:rPr>
              <a:t> eğitim iş uygulama merkezi programını uygulayan özel eğitim sınıfından mezun olan öğrencilere</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tr-TR" sz="2400" dirty="0">
                <a:solidFill>
                  <a:srgbClr val="0B0E12"/>
                </a:solidFill>
                <a:latin typeface="Helvetica" panose="020B0604020202020204" pitchFamily="34" charset="0"/>
                <a:ea typeface="Calibri" panose="020F0502020204030204" pitchFamily="34" charset="0"/>
                <a:cs typeface="Times New Roman" panose="02020603050405020304" pitchFamily="18" charset="0"/>
              </a:rPr>
              <a:t>“Özel Eğitim İş Uygulama Merkezi (Okulu) Öğrenim Belgesi” verilir. Ancak, bu belge özel eğitim mesleki eğitim</a:t>
            </a:r>
            <a:r>
              <a:rPr lang="tr-TR" sz="2400" dirty="0">
                <a:latin typeface="Calibri" panose="020F0502020204030204" pitchFamily="34" charset="0"/>
                <a:ea typeface="Calibri" panose="020F0502020204030204" pitchFamily="34" charset="0"/>
                <a:cs typeface="Times New Roman" panose="02020603050405020304" pitchFamily="18" charset="0"/>
              </a:rPr>
              <a:t> </a:t>
            </a:r>
            <a:r>
              <a:rPr lang="tr-TR" sz="2400" dirty="0">
                <a:solidFill>
                  <a:srgbClr val="0B0E12"/>
                </a:solidFill>
                <a:latin typeface="Helvetica" panose="020B0604020202020204" pitchFamily="34" charset="0"/>
                <a:ea typeface="Calibri" panose="020F0502020204030204" pitchFamily="34" charset="0"/>
                <a:cs typeface="Times New Roman" panose="02020603050405020304" pitchFamily="18" charset="0"/>
              </a:rPr>
              <a:t>merkezlerinde verilen belgeye denk değildir.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sz="2400" dirty="0"/>
          </a:p>
        </p:txBody>
      </p:sp>
    </p:spTree>
    <p:extLst>
      <p:ext uri="{BB962C8B-B14F-4D97-AF65-F5344CB8AC3E}">
        <p14:creationId xmlns:p14="http://schemas.microsoft.com/office/powerpoint/2010/main" val="2778647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FAC4A0-9DAD-4D23-9C86-6AB297B2FEE0}"/>
              </a:ext>
            </a:extLst>
          </p:cNvPr>
          <p:cNvSpPr>
            <a:spLocks noGrp="1"/>
          </p:cNvSpPr>
          <p:nvPr>
            <p:ph type="title"/>
          </p:nvPr>
        </p:nvSpPr>
        <p:spPr>
          <a:solidFill>
            <a:srgbClr val="00B0F0"/>
          </a:solidFill>
        </p:spPr>
        <p:txBody>
          <a:bodyPr vert="horz" lIns="91440" tIns="45720" rIns="91440" bIns="45720" rtlCol="0" anchor="ctr">
            <a:noAutofit/>
          </a:bodyPr>
          <a:lstStyle/>
          <a:p>
            <a:pPr algn="ctr"/>
            <a:br>
              <a:rPr lang="tr-TR" sz="3200" b="1" dirty="0">
                <a:latin typeface="Helvetica-Bold"/>
              </a:rPr>
            </a:br>
            <a:r>
              <a:rPr lang="tr-TR" sz="3200" b="1" dirty="0">
                <a:latin typeface="Helvetica-Bold"/>
              </a:rPr>
              <a:t>Özel Eğitim Sınıfında Öğrenim Gören Öğrencilerin Başarı Değerlendirmesi Nasıl Yapılır?</a:t>
            </a:r>
            <a:br>
              <a:rPr lang="tr-TR" sz="3200" b="1" dirty="0">
                <a:latin typeface="Helvetica-Bold"/>
              </a:rPr>
            </a:br>
            <a:endParaRPr lang="tr-TR" sz="3200" b="1" dirty="0">
              <a:latin typeface="Helvetica-Bold"/>
            </a:endParaRPr>
          </a:p>
        </p:txBody>
      </p:sp>
      <p:sp>
        <p:nvSpPr>
          <p:cNvPr id="3" name="İçerik Yer Tutucusu 2">
            <a:extLst>
              <a:ext uri="{FF2B5EF4-FFF2-40B4-BE49-F238E27FC236}">
                <a16:creationId xmlns:a16="http://schemas.microsoft.com/office/drawing/2014/main" id="{5DF228EC-FBD8-4862-A05C-D1EDFE54D4B0}"/>
              </a:ext>
            </a:extLst>
          </p:cNvPr>
          <p:cNvSpPr>
            <a:spLocks noGrp="1"/>
          </p:cNvSpPr>
          <p:nvPr>
            <p:ph idx="1"/>
          </p:nvPr>
        </p:nvSpPr>
        <p:spPr>
          <a:xfrm>
            <a:off x="838200" y="1842867"/>
            <a:ext cx="10515600" cy="4334095"/>
          </a:xfrm>
          <a:solidFill>
            <a:srgbClr val="FF0000"/>
          </a:solidFill>
        </p:spPr>
        <p:txBody>
          <a:bodyPr vert="horz" lIns="91440" tIns="45720" rIns="91440" bIns="45720" rtlCol="0" anchor="ctr">
            <a:normAutofit/>
          </a:bodyPr>
          <a:lstStyle/>
          <a:p>
            <a:r>
              <a:rPr lang="tr-TR" sz="3200" dirty="0">
                <a:solidFill>
                  <a:srgbClr val="0B0E12"/>
                </a:solidFill>
                <a:latin typeface="Helvetica" panose="020B0604020202020204" pitchFamily="34" charset="0"/>
                <a:cs typeface="Times New Roman" panose="02020603050405020304" pitchFamily="18" charset="0"/>
              </a:rPr>
              <a:t>Bulunduğu okulun eğitim programını takip eden özel eğitim sınıfı öğrencilerinin başarıları, devam ettikleri okulun sınıf geçme ve sınavlarla ilgili hükümlerine göre değerlendirilir.</a:t>
            </a:r>
          </a:p>
        </p:txBody>
      </p:sp>
    </p:spTree>
    <p:extLst>
      <p:ext uri="{BB962C8B-B14F-4D97-AF65-F5344CB8AC3E}">
        <p14:creationId xmlns:p14="http://schemas.microsoft.com/office/powerpoint/2010/main" val="2735404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FAC4A0-9DAD-4D23-9C86-6AB297B2FEE0}"/>
              </a:ext>
            </a:extLst>
          </p:cNvPr>
          <p:cNvSpPr>
            <a:spLocks noGrp="1"/>
          </p:cNvSpPr>
          <p:nvPr>
            <p:ph type="title"/>
          </p:nvPr>
        </p:nvSpPr>
        <p:spPr>
          <a:solidFill>
            <a:srgbClr val="00B0F0"/>
          </a:solidFill>
        </p:spPr>
        <p:txBody>
          <a:bodyPr vert="horz" lIns="91440" tIns="45720" rIns="91440" bIns="45720" rtlCol="0" anchor="ctr">
            <a:noAutofit/>
          </a:bodyPr>
          <a:lstStyle/>
          <a:p>
            <a:pPr algn="ctr"/>
            <a:br>
              <a:rPr lang="tr-TR" sz="3200" b="1" dirty="0">
                <a:latin typeface="Helvetica-Bold"/>
              </a:rPr>
            </a:br>
            <a:r>
              <a:rPr lang="tr-TR" sz="3200" b="1" dirty="0">
                <a:latin typeface="Helvetica-Bold"/>
              </a:rPr>
              <a:t>Özel Eğitim Sınıfında Öğrenim Gören Öğrencilerin Başarı Değerlendirmesi Nasıl Yapılır?</a:t>
            </a:r>
            <a:br>
              <a:rPr lang="tr-TR" sz="3200" b="1" dirty="0">
                <a:latin typeface="Helvetica-Bold"/>
              </a:rPr>
            </a:br>
            <a:endParaRPr lang="tr-TR" sz="3200" b="1" dirty="0">
              <a:latin typeface="Helvetica-Bold"/>
            </a:endParaRPr>
          </a:p>
        </p:txBody>
      </p:sp>
      <p:sp>
        <p:nvSpPr>
          <p:cNvPr id="3" name="İçerik Yer Tutucusu 2">
            <a:extLst>
              <a:ext uri="{FF2B5EF4-FFF2-40B4-BE49-F238E27FC236}">
                <a16:creationId xmlns:a16="http://schemas.microsoft.com/office/drawing/2014/main" id="{5DF228EC-FBD8-4862-A05C-D1EDFE54D4B0}"/>
              </a:ext>
            </a:extLst>
          </p:cNvPr>
          <p:cNvSpPr>
            <a:spLocks noGrp="1"/>
          </p:cNvSpPr>
          <p:nvPr>
            <p:ph idx="1"/>
          </p:nvPr>
        </p:nvSpPr>
        <p:spPr>
          <a:solidFill>
            <a:srgbClr val="FF0000"/>
          </a:solidFill>
        </p:spPr>
        <p:txBody>
          <a:bodyPr vert="horz" lIns="91440" tIns="45720" rIns="91440" bIns="45720" rtlCol="0" anchor="ctr">
            <a:normAutofit/>
          </a:bodyPr>
          <a:lstStyle/>
          <a:p>
            <a:r>
              <a:rPr lang="tr-TR" sz="3200" dirty="0">
                <a:solidFill>
                  <a:srgbClr val="0B0E12"/>
                </a:solidFill>
                <a:latin typeface="Helvetica" panose="020B0604020202020204" pitchFamily="34" charset="0"/>
                <a:cs typeface="Times New Roman" panose="02020603050405020304" pitchFamily="18" charset="0"/>
              </a:rPr>
              <a:t>Ancak, değerlendirmelerde öğrencilerin </a:t>
            </a:r>
            <a:r>
              <a:rPr lang="tr-TR" sz="3200" dirty="0" err="1">
                <a:solidFill>
                  <a:srgbClr val="0B0E12"/>
                </a:solidFill>
                <a:latin typeface="Helvetica" panose="020B0604020202020204" pitchFamily="34" charset="0"/>
                <a:cs typeface="Times New Roman" panose="02020603050405020304" pitchFamily="18" charset="0"/>
              </a:rPr>
              <a:t>BEP’leri</a:t>
            </a:r>
            <a:r>
              <a:rPr lang="tr-TR" sz="3200" dirty="0">
                <a:solidFill>
                  <a:srgbClr val="0B0E12"/>
                </a:solidFill>
                <a:latin typeface="Helvetica" panose="020B0604020202020204" pitchFamily="34" charset="0"/>
                <a:cs typeface="Times New Roman" panose="02020603050405020304" pitchFamily="18" charset="0"/>
              </a:rPr>
              <a:t> dikkate alınır.</a:t>
            </a:r>
          </a:p>
          <a:p>
            <a:endParaRPr lang="tr-TR" sz="3200" dirty="0">
              <a:solidFill>
                <a:srgbClr val="0B0E12"/>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85245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FAC4A0-9DAD-4D23-9C86-6AB297B2FEE0}"/>
              </a:ext>
            </a:extLst>
          </p:cNvPr>
          <p:cNvSpPr>
            <a:spLocks noGrp="1"/>
          </p:cNvSpPr>
          <p:nvPr>
            <p:ph type="title"/>
          </p:nvPr>
        </p:nvSpPr>
        <p:spPr>
          <a:solidFill>
            <a:srgbClr val="00B0F0"/>
          </a:solidFill>
        </p:spPr>
        <p:txBody>
          <a:bodyPr vert="horz" lIns="91440" tIns="45720" rIns="91440" bIns="45720" rtlCol="0" anchor="ctr">
            <a:noAutofit/>
          </a:bodyPr>
          <a:lstStyle/>
          <a:p>
            <a:pPr algn="ctr"/>
            <a:br>
              <a:rPr lang="tr-TR" sz="3200" b="1" dirty="0">
                <a:latin typeface="Helvetica-Bold"/>
              </a:rPr>
            </a:br>
            <a:r>
              <a:rPr lang="tr-TR" sz="3200" b="1" dirty="0">
                <a:latin typeface="Helvetica-Bold"/>
              </a:rPr>
              <a:t>Özel Eğitim Sınıfında Öğrenim Gören Öğrencilerin Başarı Değerlendirmesi Nasıl Yapılır?</a:t>
            </a:r>
            <a:br>
              <a:rPr lang="tr-TR" sz="3200" b="1" dirty="0">
                <a:latin typeface="Helvetica-Bold"/>
              </a:rPr>
            </a:br>
            <a:endParaRPr lang="tr-TR" sz="3200" b="1" dirty="0">
              <a:latin typeface="Helvetica-Bold"/>
            </a:endParaRPr>
          </a:p>
        </p:txBody>
      </p:sp>
      <p:sp>
        <p:nvSpPr>
          <p:cNvPr id="3" name="İçerik Yer Tutucusu 2">
            <a:extLst>
              <a:ext uri="{FF2B5EF4-FFF2-40B4-BE49-F238E27FC236}">
                <a16:creationId xmlns:a16="http://schemas.microsoft.com/office/drawing/2014/main" id="{5DF228EC-FBD8-4862-A05C-D1EDFE54D4B0}"/>
              </a:ext>
            </a:extLst>
          </p:cNvPr>
          <p:cNvSpPr>
            <a:spLocks noGrp="1"/>
          </p:cNvSpPr>
          <p:nvPr>
            <p:ph idx="1"/>
          </p:nvPr>
        </p:nvSpPr>
        <p:spPr>
          <a:solidFill>
            <a:srgbClr val="FF0000"/>
          </a:solidFill>
        </p:spPr>
        <p:txBody>
          <a:bodyPr vert="horz" lIns="91440" tIns="45720" rIns="91440" bIns="45720" rtlCol="0" anchor="ctr">
            <a:normAutofit/>
          </a:bodyPr>
          <a:lstStyle/>
          <a:p>
            <a:r>
              <a:rPr lang="tr-TR" sz="3200" dirty="0">
                <a:solidFill>
                  <a:srgbClr val="0B0E12"/>
                </a:solidFill>
                <a:latin typeface="Helvetica" panose="020B0604020202020204" pitchFamily="34" charset="0"/>
                <a:cs typeface="Times New Roman" panose="02020603050405020304" pitchFamily="18" charset="0"/>
              </a:rPr>
              <a:t>Özel eğitim programını takip eden öğrencilerin başarılarının değerlendirilmesinde BEP’lerinde yer alan amaç ve davranışlar (kazanımlar) dikkate alınır.</a:t>
            </a:r>
          </a:p>
        </p:txBody>
      </p:sp>
    </p:spTree>
    <p:extLst>
      <p:ext uri="{BB962C8B-B14F-4D97-AF65-F5344CB8AC3E}">
        <p14:creationId xmlns:p14="http://schemas.microsoft.com/office/powerpoint/2010/main" val="2197918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FAC4A0-9DAD-4D23-9C86-6AB297B2FEE0}"/>
              </a:ext>
            </a:extLst>
          </p:cNvPr>
          <p:cNvSpPr>
            <a:spLocks noGrp="1"/>
          </p:cNvSpPr>
          <p:nvPr>
            <p:ph type="title"/>
          </p:nvPr>
        </p:nvSpPr>
        <p:spPr>
          <a:solidFill>
            <a:srgbClr val="00B0F0"/>
          </a:solidFill>
        </p:spPr>
        <p:txBody>
          <a:bodyPr vert="horz" lIns="91440" tIns="45720" rIns="91440" bIns="45720" rtlCol="0" anchor="ctr">
            <a:noAutofit/>
          </a:bodyPr>
          <a:lstStyle/>
          <a:p>
            <a:pPr algn="ctr"/>
            <a:br>
              <a:rPr lang="tr-TR" sz="3200" b="1" dirty="0">
                <a:latin typeface="Helvetica-Bold"/>
              </a:rPr>
            </a:br>
            <a:r>
              <a:rPr lang="tr-TR" sz="3200" b="1" dirty="0">
                <a:latin typeface="Helvetica-Bold"/>
              </a:rPr>
              <a:t>Özel Eğitim Sınıfında Öğrenim Gören Öğrencilerin Başarı Değerlendirmesi Nasıl Yapılır?</a:t>
            </a:r>
            <a:br>
              <a:rPr lang="tr-TR" sz="3200" b="1" dirty="0">
                <a:latin typeface="Helvetica-Bold"/>
              </a:rPr>
            </a:br>
            <a:endParaRPr lang="tr-TR" sz="3200" b="1" dirty="0">
              <a:latin typeface="Helvetica-Bold"/>
            </a:endParaRPr>
          </a:p>
        </p:txBody>
      </p:sp>
      <p:sp>
        <p:nvSpPr>
          <p:cNvPr id="3" name="İçerik Yer Tutucusu 2">
            <a:extLst>
              <a:ext uri="{FF2B5EF4-FFF2-40B4-BE49-F238E27FC236}">
                <a16:creationId xmlns:a16="http://schemas.microsoft.com/office/drawing/2014/main" id="{5DF228EC-FBD8-4862-A05C-D1EDFE54D4B0}"/>
              </a:ext>
            </a:extLst>
          </p:cNvPr>
          <p:cNvSpPr>
            <a:spLocks noGrp="1"/>
          </p:cNvSpPr>
          <p:nvPr>
            <p:ph idx="1"/>
          </p:nvPr>
        </p:nvSpPr>
        <p:spPr>
          <a:solidFill>
            <a:srgbClr val="FF0000"/>
          </a:solidFill>
        </p:spPr>
        <p:txBody>
          <a:bodyPr vert="horz" lIns="91440" tIns="45720" rIns="91440" bIns="45720" rtlCol="0" anchor="ctr">
            <a:normAutofit/>
          </a:bodyPr>
          <a:lstStyle/>
          <a:p>
            <a:r>
              <a:rPr lang="tr-TR" sz="2800" dirty="0">
                <a:solidFill>
                  <a:srgbClr val="0B0E12"/>
                </a:solidFill>
                <a:latin typeface="Helvetica" panose="020B0604020202020204" pitchFamily="34" charset="0"/>
                <a:cs typeface="Times New Roman" panose="02020603050405020304" pitchFamily="18" charset="0"/>
              </a:rPr>
              <a:t>Bu kapsamda öğrencinin bütün dersleri için ayrı ayrı olmak üzere her dönemde kazandırılması hedeflenen amaç ve davranışların yer aldığı çizelgeler hazırlanır. Bu çizelgede bir dönem için belirlenen davranışların toplamı 100 puan olacak şekilde her davranış puanlanır.</a:t>
            </a:r>
          </a:p>
          <a:p>
            <a:endParaRPr lang="tr-TR" sz="2800" dirty="0">
              <a:solidFill>
                <a:srgbClr val="0B0E12"/>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67208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FAC4A0-9DAD-4D23-9C86-6AB297B2FEE0}"/>
              </a:ext>
            </a:extLst>
          </p:cNvPr>
          <p:cNvSpPr>
            <a:spLocks noGrp="1"/>
          </p:cNvSpPr>
          <p:nvPr>
            <p:ph type="title"/>
          </p:nvPr>
        </p:nvSpPr>
        <p:spPr>
          <a:solidFill>
            <a:srgbClr val="00B0F0"/>
          </a:solidFill>
        </p:spPr>
        <p:txBody>
          <a:bodyPr vert="horz" lIns="91440" tIns="45720" rIns="91440" bIns="45720" rtlCol="0" anchor="ctr">
            <a:noAutofit/>
          </a:bodyPr>
          <a:lstStyle/>
          <a:p>
            <a:pPr algn="ctr"/>
            <a:br>
              <a:rPr lang="tr-TR" sz="3200" b="1" dirty="0">
                <a:latin typeface="Helvetica-Bold"/>
              </a:rPr>
            </a:br>
            <a:r>
              <a:rPr lang="tr-TR" sz="3200" b="1" dirty="0">
                <a:latin typeface="Helvetica-Bold"/>
              </a:rPr>
              <a:t>Özel Eğitim Sınıfında Öğrenim Gören Öğrencilerin Başarı Değerlendirmesi Nasıl Yapılır?</a:t>
            </a:r>
            <a:br>
              <a:rPr lang="tr-TR" sz="3200" b="1" dirty="0">
                <a:latin typeface="Helvetica-Bold"/>
              </a:rPr>
            </a:br>
            <a:endParaRPr lang="tr-TR" sz="3200" b="1" dirty="0">
              <a:latin typeface="Helvetica-Bold"/>
            </a:endParaRPr>
          </a:p>
        </p:txBody>
      </p:sp>
      <p:sp>
        <p:nvSpPr>
          <p:cNvPr id="3" name="İçerik Yer Tutucusu 2">
            <a:extLst>
              <a:ext uri="{FF2B5EF4-FFF2-40B4-BE49-F238E27FC236}">
                <a16:creationId xmlns:a16="http://schemas.microsoft.com/office/drawing/2014/main" id="{5DF228EC-FBD8-4862-A05C-D1EDFE54D4B0}"/>
              </a:ext>
            </a:extLst>
          </p:cNvPr>
          <p:cNvSpPr>
            <a:spLocks noGrp="1"/>
          </p:cNvSpPr>
          <p:nvPr>
            <p:ph idx="1"/>
          </p:nvPr>
        </p:nvSpPr>
        <p:spPr>
          <a:solidFill>
            <a:srgbClr val="FF0000"/>
          </a:solidFill>
        </p:spPr>
        <p:txBody>
          <a:bodyPr vert="horz" lIns="91440" tIns="45720" rIns="91440" bIns="45720" rtlCol="0" anchor="ctr">
            <a:normAutofit/>
          </a:bodyPr>
          <a:lstStyle/>
          <a:p>
            <a:r>
              <a:rPr lang="tr-TR" sz="3200" dirty="0">
                <a:solidFill>
                  <a:srgbClr val="0B0E12"/>
                </a:solidFill>
                <a:latin typeface="Helvetica" panose="020B0604020202020204" pitchFamily="34" charset="0"/>
                <a:cs typeface="Times New Roman" panose="02020603050405020304" pitchFamily="18" charset="0"/>
              </a:rPr>
              <a:t>Bu sınıflara devam eden öğrenciler başarısız notla değerlendirilmez. Öğrencilerin başarıları ise dört ayrı notla aşağıdaki şekilde değerlendirilir</a:t>
            </a:r>
          </a:p>
        </p:txBody>
      </p:sp>
    </p:spTree>
    <p:extLst>
      <p:ext uri="{BB962C8B-B14F-4D97-AF65-F5344CB8AC3E}">
        <p14:creationId xmlns:p14="http://schemas.microsoft.com/office/powerpoint/2010/main" val="3904728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9D8285-FC42-47D7-9672-44ABBAF11EBE}"/>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graphicFrame>
        <p:nvGraphicFramePr>
          <p:cNvPr id="5" name="Metin kutusu 2">
            <a:extLst>
              <a:ext uri="{FF2B5EF4-FFF2-40B4-BE49-F238E27FC236}">
                <a16:creationId xmlns:a16="http://schemas.microsoft.com/office/drawing/2014/main" id="{CD7A76DC-0FBF-44BF-8B7C-9E07E42F972B}"/>
              </a:ext>
            </a:extLst>
          </p:cNvPr>
          <p:cNvGraphicFramePr/>
          <p:nvPr>
            <p:extLst>
              <p:ext uri="{D42A27DB-BD31-4B8C-83A1-F6EECF244321}">
                <p14:modId xmlns:p14="http://schemas.microsoft.com/office/powerpoint/2010/main" val="26130156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871549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362A87-1056-42FA-963F-0A05190B82B0}"/>
              </a:ext>
            </a:extLst>
          </p:cNvPr>
          <p:cNvSpPr>
            <a:spLocks noGrp="1"/>
          </p:cNvSpPr>
          <p:nvPr>
            <p:ph type="title"/>
          </p:nvPr>
        </p:nvSpPr>
        <p:spPr>
          <a:solidFill>
            <a:srgbClr val="00B0F0"/>
          </a:solidFill>
        </p:spPr>
        <p:txBody>
          <a:bodyPr vert="horz" lIns="91440" tIns="45720" rIns="91440" bIns="45720" rtlCol="0" anchor="ctr">
            <a:noAutofit/>
          </a:bodyPr>
          <a:lstStyle/>
          <a:p>
            <a:pPr algn="ctr"/>
            <a:br>
              <a:rPr lang="tr-TR" sz="2800" b="1" dirty="0">
                <a:latin typeface="Helvetica-Bold"/>
              </a:rPr>
            </a:br>
            <a:r>
              <a:rPr lang="tr-TR" sz="2800" b="1" dirty="0">
                <a:latin typeface="Helvetica-Bold"/>
              </a:rPr>
              <a:t>Özel Eğitim Sınıfında Öğrenim Gören Öğrencilerin Başarı Değerlendirmesi Nasıl Yapılır?</a:t>
            </a:r>
            <a:br>
              <a:rPr lang="tr-TR" sz="2800" b="1" dirty="0">
                <a:latin typeface="Helvetica-Bold"/>
              </a:rPr>
            </a:br>
            <a:endParaRPr lang="tr-TR" sz="2800" b="1" dirty="0">
              <a:latin typeface="Helvetica-Bold"/>
            </a:endParaRPr>
          </a:p>
        </p:txBody>
      </p:sp>
      <p:sp>
        <p:nvSpPr>
          <p:cNvPr id="3" name="İçerik Yer Tutucusu 2">
            <a:extLst>
              <a:ext uri="{FF2B5EF4-FFF2-40B4-BE49-F238E27FC236}">
                <a16:creationId xmlns:a16="http://schemas.microsoft.com/office/drawing/2014/main" id="{53D98DF4-F490-4465-98C0-498594321477}"/>
              </a:ext>
            </a:extLst>
          </p:cNvPr>
          <p:cNvSpPr>
            <a:spLocks noGrp="1"/>
          </p:cNvSpPr>
          <p:nvPr>
            <p:ph idx="1"/>
          </p:nvPr>
        </p:nvSpPr>
        <p:spPr>
          <a:solidFill>
            <a:srgbClr val="FF0000"/>
          </a:solidFill>
        </p:spPr>
        <p:txBody>
          <a:bodyPr vert="horz" lIns="91440" tIns="45720" rIns="91440" bIns="45720" rtlCol="0" anchor="ctr">
            <a:normAutofit/>
          </a:bodyPr>
          <a:lstStyle/>
          <a:p>
            <a:r>
              <a:rPr lang="tr-TR" sz="3200" dirty="0">
                <a:solidFill>
                  <a:srgbClr val="0B0E12"/>
                </a:solidFill>
                <a:latin typeface="Helvetica" panose="020B0604020202020204" pitchFamily="34" charset="0"/>
                <a:cs typeface="Times New Roman" panose="02020603050405020304" pitchFamily="18" charset="0"/>
              </a:rPr>
              <a:t>İlkokul 1-2-3. sınıflarda öğrencilerin başarı değerlendirmeleri geliştirilmeli, iyi ve çok iyi ifadeleri ile</a:t>
            </a:r>
          </a:p>
        </p:txBody>
      </p:sp>
    </p:spTree>
    <p:extLst>
      <p:ext uri="{BB962C8B-B14F-4D97-AF65-F5344CB8AC3E}">
        <p14:creationId xmlns:p14="http://schemas.microsoft.com/office/powerpoint/2010/main" val="1299525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362A87-1056-42FA-963F-0A05190B82B0}"/>
              </a:ext>
            </a:extLst>
          </p:cNvPr>
          <p:cNvSpPr>
            <a:spLocks noGrp="1"/>
          </p:cNvSpPr>
          <p:nvPr>
            <p:ph type="title"/>
          </p:nvPr>
        </p:nvSpPr>
        <p:spPr>
          <a:solidFill>
            <a:srgbClr val="00B0F0"/>
          </a:solidFill>
        </p:spPr>
        <p:txBody>
          <a:bodyPr>
            <a:noAutofit/>
          </a:bodyPr>
          <a:lstStyle/>
          <a:p>
            <a:pPr algn="ctr"/>
            <a:br>
              <a:rPr lang="tr-TR" sz="3200" b="1" dirty="0">
                <a:latin typeface="Helvetica-Bold"/>
                <a:ea typeface="Calibri" panose="020F0502020204030204" pitchFamily="34" charset="0"/>
                <a:cs typeface="Helvetica-Bold"/>
              </a:rPr>
            </a:br>
            <a:r>
              <a:rPr lang="tr-TR" sz="3200" b="1" dirty="0">
                <a:latin typeface="Helvetica-Bold"/>
                <a:ea typeface="Calibri" panose="020F0502020204030204" pitchFamily="34" charset="0"/>
                <a:cs typeface="Helvetica-Bold"/>
              </a:rPr>
              <a:t>Özel Eğitim Sınıfında Öğrenim Gören Öğrencilerin Başarı Değerlendirmesi Nasıl Yapılır?</a:t>
            </a:r>
            <a:br>
              <a:rPr lang="tr-TR" sz="3200" dirty="0">
                <a:effectLst/>
                <a:latin typeface="Calibri" panose="020F0502020204030204" pitchFamily="34" charset="0"/>
                <a:ea typeface="Calibri" panose="020F0502020204030204" pitchFamily="34" charset="0"/>
                <a:cs typeface="Times New Roman" panose="02020603050405020304" pitchFamily="18" charset="0"/>
              </a:rPr>
            </a:br>
            <a:endParaRPr lang="tr-TR" sz="3200" dirty="0"/>
          </a:p>
        </p:txBody>
      </p:sp>
      <p:sp>
        <p:nvSpPr>
          <p:cNvPr id="3" name="İçerik Yer Tutucusu 2">
            <a:extLst>
              <a:ext uri="{FF2B5EF4-FFF2-40B4-BE49-F238E27FC236}">
                <a16:creationId xmlns:a16="http://schemas.microsoft.com/office/drawing/2014/main" id="{53D98DF4-F490-4465-98C0-498594321477}"/>
              </a:ext>
            </a:extLst>
          </p:cNvPr>
          <p:cNvSpPr>
            <a:spLocks noGrp="1"/>
          </p:cNvSpPr>
          <p:nvPr>
            <p:ph idx="1"/>
          </p:nvPr>
        </p:nvSpPr>
        <p:spPr>
          <a:solidFill>
            <a:srgbClr val="FF0000"/>
          </a:solidFill>
        </p:spPr>
        <p:txBody>
          <a:bodyPr vert="horz" lIns="91440" tIns="45720" rIns="91440" bIns="45720" rtlCol="0" anchor="ctr">
            <a:normAutofit/>
          </a:bodyPr>
          <a:lstStyle/>
          <a:p>
            <a:pPr marL="0" indent="0">
              <a:buNone/>
            </a:pPr>
            <a:r>
              <a:rPr lang="tr-TR" sz="3200" dirty="0">
                <a:solidFill>
                  <a:srgbClr val="0B0E12"/>
                </a:solidFill>
                <a:latin typeface="Helvetica" panose="020B0604020202020204" pitchFamily="34" charset="0"/>
                <a:cs typeface="Times New Roman" panose="02020603050405020304" pitchFamily="18" charset="0"/>
              </a:rPr>
              <a:t>4.sınıflarda ve ortaokulda 100 puan üzerinden sayı ile yapılır.</a:t>
            </a:r>
          </a:p>
        </p:txBody>
      </p:sp>
    </p:spTree>
    <p:extLst>
      <p:ext uri="{BB962C8B-B14F-4D97-AF65-F5344CB8AC3E}">
        <p14:creationId xmlns:p14="http://schemas.microsoft.com/office/powerpoint/2010/main" val="2971675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0A4988C2-5471-4AAE-B563-CD4372E886F5}"/>
              </a:ext>
            </a:extLst>
          </p:cNvPr>
          <p:cNvSpPr>
            <a:spLocks noGrp="1"/>
          </p:cNvSpPr>
          <p:nvPr>
            <p:ph type="title"/>
          </p:nvPr>
        </p:nvSpPr>
        <p:spPr>
          <a:xfrm>
            <a:off x="680321" y="2063262"/>
            <a:ext cx="3739279" cy="2661052"/>
          </a:xfrm>
        </p:spPr>
        <p:txBody>
          <a:bodyPr anchor="t">
            <a:normAutofit/>
          </a:bodyPr>
          <a:lstStyle/>
          <a:p>
            <a:pPr algn="ctr"/>
            <a:br>
              <a:rPr lang="tr-TR" sz="1800" b="1" dirty="0">
                <a:latin typeface="Helvetica-Bold"/>
                <a:ea typeface="Calibri" panose="020F0502020204030204" pitchFamily="34" charset="0"/>
                <a:cs typeface="Helvetica-Bold"/>
              </a:rPr>
            </a:br>
            <a:br>
              <a:rPr lang="tr-TR" sz="1800" b="1" dirty="0">
                <a:latin typeface="Helvetica-Bold"/>
                <a:ea typeface="Calibri" panose="020F0502020204030204" pitchFamily="34" charset="0"/>
                <a:cs typeface="Helvetica-Bold"/>
              </a:rPr>
            </a:br>
            <a:br>
              <a:rPr lang="tr-TR" sz="1800" b="1" dirty="0">
                <a:latin typeface="Helvetica-Bold"/>
                <a:ea typeface="Calibri" panose="020F0502020204030204" pitchFamily="34" charset="0"/>
                <a:cs typeface="Helvetica-Bold"/>
              </a:rPr>
            </a:br>
            <a:br>
              <a:rPr lang="tr-TR" sz="1800" b="1" dirty="0">
                <a:latin typeface="Helvetica-Bold"/>
                <a:ea typeface="Calibri" panose="020F0502020204030204" pitchFamily="34" charset="0"/>
                <a:cs typeface="Helvetica-Bold"/>
              </a:rPr>
            </a:br>
            <a:br>
              <a:rPr lang="tr-TR" sz="1800" b="1" dirty="0">
                <a:latin typeface="Helvetica-Bold"/>
                <a:ea typeface="Calibri" panose="020F0502020204030204" pitchFamily="34" charset="0"/>
                <a:cs typeface="Helvetica-Bold"/>
              </a:rPr>
            </a:br>
            <a:br>
              <a:rPr lang="tr-TR" sz="1800" b="1" dirty="0">
                <a:latin typeface="Helvetica-Bold"/>
                <a:ea typeface="Calibri" panose="020F0502020204030204" pitchFamily="34" charset="0"/>
                <a:cs typeface="Helvetica-Bold"/>
              </a:rPr>
            </a:br>
            <a:r>
              <a:rPr lang="tr-TR" sz="1800" b="1" dirty="0">
                <a:latin typeface="Helvetica-Bold"/>
                <a:ea typeface="Calibri" panose="020F0502020204030204" pitchFamily="34" charset="0"/>
                <a:cs typeface="Helvetica-Bold"/>
              </a:rPr>
              <a:t>Özel Eğitim Sınıfı Nasıl Açılır ve Kapatılır?</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sz="1800" dirty="0"/>
          </a:p>
        </p:txBody>
      </p:sp>
      <p:graphicFrame>
        <p:nvGraphicFramePr>
          <p:cNvPr id="18" name="İçerik Yer Tutucusu 2">
            <a:extLst>
              <a:ext uri="{FF2B5EF4-FFF2-40B4-BE49-F238E27FC236}">
                <a16:creationId xmlns:a16="http://schemas.microsoft.com/office/drawing/2014/main" id="{02718574-00FD-443D-9070-C25404505A6F}"/>
              </a:ext>
            </a:extLst>
          </p:cNvPr>
          <p:cNvGraphicFramePr>
            <a:graphicFrameLocks noGrp="1"/>
          </p:cNvGraphicFramePr>
          <p:nvPr>
            <p:ph idx="1"/>
            <p:extLst>
              <p:ext uri="{D42A27DB-BD31-4B8C-83A1-F6EECF244321}">
                <p14:modId xmlns:p14="http://schemas.microsoft.com/office/powerpoint/2010/main" val="211702265"/>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7969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362A87-1056-42FA-963F-0A05190B82B0}"/>
              </a:ext>
            </a:extLst>
          </p:cNvPr>
          <p:cNvSpPr>
            <a:spLocks noGrp="1"/>
          </p:cNvSpPr>
          <p:nvPr>
            <p:ph type="title"/>
          </p:nvPr>
        </p:nvSpPr>
        <p:spPr>
          <a:solidFill>
            <a:srgbClr val="92D050"/>
          </a:solidFill>
        </p:spPr>
        <p:txBody>
          <a:bodyPr>
            <a:noAutofit/>
          </a:bodyPr>
          <a:lstStyle/>
          <a:p>
            <a:pPr algn="ctr"/>
            <a:br>
              <a:rPr lang="tr-TR" sz="3200" b="1" dirty="0">
                <a:latin typeface="Helvetica-Bold"/>
                <a:ea typeface="Calibri" panose="020F0502020204030204" pitchFamily="34" charset="0"/>
                <a:cs typeface="Helvetica-Bold"/>
              </a:rPr>
            </a:br>
            <a:r>
              <a:rPr lang="tr-TR" sz="3200" b="1" dirty="0">
                <a:latin typeface="Helvetica-Bold"/>
                <a:ea typeface="Calibri" panose="020F0502020204030204" pitchFamily="34" charset="0"/>
                <a:cs typeface="Helvetica-Bold"/>
              </a:rPr>
              <a:t>Özel Eğitim Sınıfında Öğrenim Gören Öğrencilerin Başarı Değerlendirmesi Nasıl Yapılır?</a:t>
            </a:r>
            <a:br>
              <a:rPr lang="tr-TR" sz="3200" dirty="0">
                <a:effectLst/>
                <a:latin typeface="Calibri" panose="020F0502020204030204" pitchFamily="34" charset="0"/>
                <a:ea typeface="Calibri" panose="020F0502020204030204" pitchFamily="34" charset="0"/>
                <a:cs typeface="Times New Roman" panose="02020603050405020304" pitchFamily="18" charset="0"/>
              </a:rPr>
            </a:br>
            <a:endParaRPr lang="tr-TR" sz="3200" dirty="0"/>
          </a:p>
        </p:txBody>
      </p:sp>
      <p:sp>
        <p:nvSpPr>
          <p:cNvPr id="3" name="İçerik Yer Tutucusu 2">
            <a:extLst>
              <a:ext uri="{FF2B5EF4-FFF2-40B4-BE49-F238E27FC236}">
                <a16:creationId xmlns:a16="http://schemas.microsoft.com/office/drawing/2014/main" id="{53D98DF4-F490-4465-98C0-498594321477}"/>
              </a:ext>
            </a:extLst>
          </p:cNvPr>
          <p:cNvSpPr>
            <a:spLocks noGrp="1"/>
          </p:cNvSpPr>
          <p:nvPr>
            <p:ph idx="1"/>
          </p:nvPr>
        </p:nvSpPr>
        <p:spPr>
          <a:solidFill>
            <a:srgbClr val="FF0000"/>
          </a:solidFill>
        </p:spPr>
        <p:txBody>
          <a:bodyPr anchor="ctr">
            <a:normAutofit/>
          </a:bodyPr>
          <a:lstStyle/>
          <a:p>
            <a:r>
              <a:rPr lang="tr-TR" sz="3200" dirty="0">
                <a:solidFill>
                  <a:srgbClr val="0B0E12"/>
                </a:solidFill>
                <a:latin typeface="Helvetica" panose="020B0604020202020204" pitchFamily="34" charset="0"/>
                <a:ea typeface="Calibri" panose="020F0502020204030204" pitchFamily="34" charset="0"/>
                <a:cs typeface="Times New Roman" panose="02020603050405020304" pitchFamily="18" charset="0"/>
              </a:rPr>
              <a:t>Öğrencilerin başarılarının değerlendirilmesinde kullanılacak yöntem, teknik, ölçme araçları ve değerlendirme süresi, zamanı, aralıkları, değerlendirmeden sorumlu kişiler ve değerlendirmenin yapılacağı ortam,BEP geliştirme biriminin görüş ve önerileri doğrultusunda belirlenir.</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3200" dirty="0"/>
          </a:p>
        </p:txBody>
      </p:sp>
    </p:spTree>
    <p:extLst>
      <p:ext uri="{BB962C8B-B14F-4D97-AF65-F5344CB8AC3E}">
        <p14:creationId xmlns:p14="http://schemas.microsoft.com/office/powerpoint/2010/main" val="3633394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1682A6-BC45-4763-80F1-59CD9DEEB0CB}"/>
              </a:ext>
            </a:extLst>
          </p:cNvPr>
          <p:cNvSpPr>
            <a:spLocks noGrp="1"/>
          </p:cNvSpPr>
          <p:nvPr>
            <p:ph type="title"/>
          </p:nvPr>
        </p:nvSpPr>
        <p:spPr>
          <a:solidFill>
            <a:schemeClr val="tx1"/>
          </a:solidFill>
        </p:spPr>
        <p:txBody>
          <a:bodyPr vert="horz" lIns="91440" tIns="45720" rIns="91440" bIns="45720" rtlCol="0" anchor="ctr">
            <a:noAutofit/>
          </a:bodyPr>
          <a:lstStyle/>
          <a:p>
            <a:pPr algn="ctr">
              <a:lnSpc>
                <a:spcPct val="107000"/>
              </a:lnSpc>
              <a:spcBef>
                <a:spcPts val="1000"/>
              </a:spcBef>
            </a:pPr>
            <a:br>
              <a:rPr lang="tr-TR" sz="3200" dirty="0">
                <a:solidFill>
                  <a:schemeClr val="bg1"/>
                </a:solidFill>
                <a:latin typeface="Helvetica" panose="020B0604020202020204" pitchFamily="34" charset="0"/>
                <a:cs typeface="Times New Roman" panose="02020603050405020304" pitchFamily="18" charset="0"/>
              </a:rPr>
            </a:br>
            <a:r>
              <a:rPr lang="tr-TR" sz="3200" dirty="0">
                <a:solidFill>
                  <a:schemeClr val="bg1"/>
                </a:solidFill>
                <a:latin typeface="Helvetica" panose="020B0604020202020204" pitchFamily="34" charset="0"/>
                <a:cs typeface="Times New Roman" panose="02020603050405020304" pitchFamily="18" charset="0"/>
              </a:rPr>
              <a:t>Özel Eğitim Sınıfının Araç-Gereç Gibi İhtiyaçları Nasıl Karşılanmaktadır?</a:t>
            </a:r>
            <a:br>
              <a:rPr lang="tr-TR" sz="3200" dirty="0">
                <a:solidFill>
                  <a:schemeClr val="bg1"/>
                </a:solidFill>
                <a:latin typeface="Helvetica" panose="020B0604020202020204" pitchFamily="34" charset="0"/>
                <a:cs typeface="Times New Roman" panose="02020603050405020304" pitchFamily="18" charset="0"/>
              </a:rPr>
            </a:br>
            <a:endParaRPr lang="tr-TR" sz="3200" dirty="0">
              <a:solidFill>
                <a:schemeClr val="bg1"/>
              </a:solidFill>
              <a:latin typeface="Helvetica" panose="020B0604020202020204" pitchFamily="34"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B555C8A7-5D92-4D33-96B5-95FE1BE38EB1}"/>
              </a:ext>
            </a:extLst>
          </p:cNvPr>
          <p:cNvSpPr>
            <a:spLocks noGrp="1"/>
          </p:cNvSpPr>
          <p:nvPr>
            <p:ph idx="1"/>
          </p:nvPr>
        </p:nvSpPr>
        <p:spPr>
          <a:solidFill>
            <a:srgbClr val="92D050"/>
          </a:solidFill>
        </p:spPr>
        <p:txBody>
          <a:bodyPr anchor="ctr">
            <a:normAutofit/>
          </a:bodyPr>
          <a:lstStyle/>
          <a:p>
            <a:pPr>
              <a:lnSpc>
                <a:spcPct val="107000"/>
              </a:lnSpc>
              <a:spcAft>
                <a:spcPts val="0"/>
              </a:spcAft>
            </a:pPr>
            <a:r>
              <a:rPr lang="tr-TR" sz="3200" dirty="0">
                <a:solidFill>
                  <a:srgbClr val="0B0E12"/>
                </a:solidFill>
                <a:latin typeface="Helvetica" panose="020B0604020202020204" pitchFamily="34" charset="0"/>
                <a:ea typeface="Calibri" panose="020F0502020204030204" pitchFamily="34" charset="0"/>
                <a:cs typeface="Times New Roman" panose="02020603050405020304" pitchFamily="18" charset="0"/>
              </a:rPr>
              <a:t>Özel eğitim sınıfının ihtiyaçları, bünyesinde açıldıkları okulların bağlı bulundukları Genel Müdürlük, Milli</a:t>
            </a:r>
            <a:r>
              <a:rPr lang="tr-TR" sz="3200" dirty="0">
                <a:latin typeface="Calibri" panose="020F0502020204030204" pitchFamily="34" charset="0"/>
                <a:ea typeface="Calibri" panose="020F0502020204030204" pitchFamily="34" charset="0"/>
                <a:cs typeface="Times New Roman" panose="02020603050405020304" pitchFamily="18" charset="0"/>
              </a:rPr>
              <a:t> </a:t>
            </a:r>
            <a:r>
              <a:rPr lang="tr-TR" sz="3200" dirty="0">
                <a:solidFill>
                  <a:srgbClr val="0B0E12"/>
                </a:solidFill>
                <a:latin typeface="Helvetica" panose="020B0604020202020204" pitchFamily="34" charset="0"/>
                <a:ea typeface="Calibri" panose="020F0502020204030204" pitchFamily="34" charset="0"/>
                <a:cs typeface="Times New Roman" panose="02020603050405020304" pitchFamily="18" charset="0"/>
              </a:rPr>
              <a:t>Eğitim Müdürlükleri veya Okul Aile Birliği tarafından karşılanmaktadır.</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3200" dirty="0"/>
          </a:p>
        </p:txBody>
      </p:sp>
    </p:spTree>
    <p:extLst>
      <p:ext uri="{BB962C8B-B14F-4D97-AF65-F5344CB8AC3E}">
        <p14:creationId xmlns:p14="http://schemas.microsoft.com/office/powerpoint/2010/main" val="1380790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EAFA15-51D0-4B33-BA18-5382B51C9151}"/>
              </a:ext>
            </a:extLst>
          </p:cNvPr>
          <p:cNvSpPr>
            <a:spLocks noGrp="1"/>
          </p:cNvSpPr>
          <p:nvPr>
            <p:ph type="title"/>
          </p:nvPr>
        </p:nvSpPr>
        <p:spPr/>
        <p:txBody>
          <a:bodyPr>
            <a:noAutofit/>
          </a:bodyPr>
          <a:lstStyle/>
          <a:p>
            <a:pPr algn="ctr"/>
            <a:r>
              <a:rPr lang="tr-TR" sz="3200" b="1" dirty="0">
                <a:solidFill>
                  <a:srgbClr val="EC5B1B"/>
                </a:solidFill>
                <a:latin typeface="Helvetica-Bold"/>
                <a:ea typeface="Calibri" panose="020F0502020204030204" pitchFamily="34" charset="0"/>
                <a:cs typeface="Helvetica-Bold"/>
              </a:rPr>
              <a:t>Eğitim Tür ve Kademelerinde Hangi Özel Eğitim Sınıfları Açılabilir?</a:t>
            </a:r>
            <a:br>
              <a:rPr lang="tr-TR" sz="3200" dirty="0">
                <a:effectLst/>
                <a:latin typeface="Calibri" panose="020F0502020204030204" pitchFamily="34" charset="0"/>
                <a:ea typeface="Calibri" panose="020F0502020204030204" pitchFamily="34" charset="0"/>
                <a:cs typeface="Times New Roman" panose="02020603050405020304" pitchFamily="18" charset="0"/>
              </a:rPr>
            </a:br>
            <a:endParaRPr lang="tr-TR" sz="3200" dirty="0"/>
          </a:p>
        </p:txBody>
      </p:sp>
      <p:sp>
        <p:nvSpPr>
          <p:cNvPr id="3" name="İçerik Yer Tutucusu 2">
            <a:extLst>
              <a:ext uri="{FF2B5EF4-FFF2-40B4-BE49-F238E27FC236}">
                <a16:creationId xmlns:a16="http://schemas.microsoft.com/office/drawing/2014/main" id="{8DBA007D-4BB4-4649-8DFD-25F04F2BDD2C}"/>
              </a:ext>
            </a:extLst>
          </p:cNvPr>
          <p:cNvSpPr>
            <a:spLocks noGrp="1"/>
          </p:cNvSpPr>
          <p:nvPr>
            <p:ph sz="half" idx="1"/>
          </p:nvPr>
        </p:nvSpPr>
        <p:spPr>
          <a:solidFill>
            <a:srgbClr val="FFFF00"/>
          </a:solidFill>
        </p:spPr>
        <p:txBody>
          <a:bodyPr vert="horz" lIns="91440" tIns="45720" rIns="91440" bIns="45720" rtlCol="0" anchor="ctr">
            <a:normAutofit fontScale="85000" lnSpcReduction="20000"/>
          </a:bodyPr>
          <a:lstStyle/>
          <a:p>
            <a:pPr marL="0" indent="0" algn="ctr">
              <a:buNone/>
            </a:pPr>
            <a:r>
              <a:rPr lang="tr-TR" sz="4000" dirty="0">
                <a:solidFill>
                  <a:schemeClr val="bg1"/>
                </a:solidFill>
              </a:rPr>
              <a:t>Okul öncesi kademesinde</a:t>
            </a:r>
          </a:p>
        </p:txBody>
      </p:sp>
      <p:sp>
        <p:nvSpPr>
          <p:cNvPr id="4" name="İçerik Yer Tutucusu 3">
            <a:extLst>
              <a:ext uri="{FF2B5EF4-FFF2-40B4-BE49-F238E27FC236}">
                <a16:creationId xmlns:a16="http://schemas.microsoft.com/office/drawing/2014/main" id="{62D42B9B-7D39-4CE5-AB28-D9F85F41DEC1}"/>
              </a:ext>
            </a:extLst>
          </p:cNvPr>
          <p:cNvSpPr>
            <a:spLocks noGrp="1"/>
          </p:cNvSpPr>
          <p:nvPr>
            <p:ph sz="half" idx="2"/>
          </p:nvPr>
        </p:nvSpPr>
        <p:spPr>
          <a:solidFill>
            <a:srgbClr val="00B0F0"/>
          </a:solidFill>
        </p:spPr>
        <p:txBody>
          <a:bodyPr vert="horz" lIns="91440" tIns="45720" rIns="91440" bIns="45720" rtlCol="0" anchor="ctr">
            <a:normAutofit fontScale="85000" lnSpcReduction="20000"/>
          </a:bodyPr>
          <a:lstStyle/>
          <a:p>
            <a:pPr marL="0" indent="0">
              <a:buNone/>
            </a:pPr>
            <a:r>
              <a:rPr lang="tr-TR" sz="4000" dirty="0"/>
              <a:t>yetersizliği olmayan akranlarıyla aynı sınıfta tam </a:t>
            </a:r>
            <a:r>
              <a:rPr lang="tr-TR" sz="3900" dirty="0"/>
              <a:t>zamanlı</a:t>
            </a:r>
            <a:r>
              <a:rPr lang="tr-TR" sz="4000" dirty="0"/>
              <a:t> kaynaştırma yoluyla eğitim alamayacak durumdaki özel eğitim ihtiyacı olan çocuklar için özel eğitim sınıfı açılabilir.</a:t>
            </a:r>
          </a:p>
          <a:p>
            <a:pPr marL="0" indent="0" algn="ctr">
              <a:buNone/>
            </a:pPr>
            <a:endParaRPr lang="tr-TR" sz="4000" dirty="0"/>
          </a:p>
        </p:txBody>
      </p:sp>
    </p:spTree>
    <p:extLst>
      <p:ext uri="{BB962C8B-B14F-4D97-AF65-F5344CB8AC3E}">
        <p14:creationId xmlns:p14="http://schemas.microsoft.com/office/powerpoint/2010/main" val="514322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EAFA15-51D0-4B33-BA18-5382B51C9151}"/>
              </a:ext>
            </a:extLst>
          </p:cNvPr>
          <p:cNvSpPr>
            <a:spLocks noGrp="1"/>
          </p:cNvSpPr>
          <p:nvPr>
            <p:ph type="title"/>
          </p:nvPr>
        </p:nvSpPr>
        <p:spPr/>
        <p:txBody>
          <a:bodyPr>
            <a:noAutofit/>
          </a:bodyPr>
          <a:lstStyle/>
          <a:p>
            <a:pPr algn="ctr"/>
            <a:r>
              <a:rPr lang="tr-TR" sz="3200" b="1" dirty="0">
                <a:solidFill>
                  <a:srgbClr val="EC5B1B"/>
                </a:solidFill>
                <a:latin typeface="Helvetica-Bold"/>
                <a:ea typeface="Calibri" panose="020F0502020204030204" pitchFamily="34" charset="0"/>
                <a:cs typeface="Helvetica-Bold"/>
              </a:rPr>
              <a:t>Eğitim Tür ve Kademelerinde Hangi Özel Eğitim Sınıfları Açılabilir?</a:t>
            </a:r>
            <a:br>
              <a:rPr lang="tr-TR" sz="3200" dirty="0">
                <a:effectLst/>
                <a:latin typeface="Calibri" panose="020F0502020204030204" pitchFamily="34" charset="0"/>
                <a:ea typeface="Calibri" panose="020F0502020204030204" pitchFamily="34" charset="0"/>
                <a:cs typeface="Times New Roman" panose="02020603050405020304" pitchFamily="18" charset="0"/>
              </a:rPr>
            </a:br>
            <a:endParaRPr lang="tr-TR" sz="3200" dirty="0"/>
          </a:p>
        </p:txBody>
      </p:sp>
      <p:sp>
        <p:nvSpPr>
          <p:cNvPr id="3" name="İçerik Yer Tutucusu 2">
            <a:extLst>
              <a:ext uri="{FF2B5EF4-FFF2-40B4-BE49-F238E27FC236}">
                <a16:creationId xmlns:a16="http://schemas.microsoft.com/office/drawing/2014/main" id="{8DBA007D-4BB4-4649-8DFD-25F04F2BDD2C}"/>
              </a:ext>
            </a:extLst>
          </p:cNvPr>
          <p:cNvSpPr>
            <a:spLocks noGrp="1"/>
          </p:cNvSpPr>
          <p:nvPr>
            <p:ph sz="half" idx="1"/>
          </p:nvPr>
        </p:nvSpPr>
        <p:spPr>
          <a:solidFill>
            <a:srgbClr val="00B0F0"/>
          </a:solidFill>
        </p:spPr>
        <p:txBody>
          <a:bodyPr vert="horz" lIns="91440" tIns="45720" rIns="91440" bIns="45720" rtlCol="0" anchor="ctr">
            <a:normAutofit fontScale="92500" lnSpcReduction="20000"/>
          </a:bodyPr>
          <a:lstStyle/>
          <a:p>
            <a:pPr marL="0" indent="0" algn="ctr">
              <a:buNone/>
            </a:pPr>
            <a:r>
              <a:rPr lang="tr-TR" sz="4400" dirty="0"/>
              <a:t>İlkokul kademesinde;</a:t>
            </a:r>
          </a:p>
        </p:txBody>
      </p:sp>
      <p:sp>
        <p:nvSpPr>
          <p:cNvPr id="4" name="İçerik Yer Tutucusu 3">
            <a:extLst>
              <a:ext uri="{FF2B5EF4-FFF2-40B4-BE49-F238E27FC236}">
                <a16:creationId xmlns:a16="http://schemas.microsoft.com/office/drawing/2014/main" id="{62D42B9B-7D39-4CE5-AB28-D9F85F41DEC1}"/>
              </a:ext>
            </a:extLst>
          </p:cNvPr>
          <p:cNvSpPr>
            <a:spLocks noGrp="1"/>
          </p:cNvSpPr>
          <p:nvPr>
            <p:ph sz="half" idx="2"/>
          </p:nvPr>
        </p:nvSpPr>
        <p:spPr>
          <a:solidFill>
            <a:srgbClr val="FFFF00"/>
          </a:solidFill>
        </p:spPr>
        <p:txBody>
          <a:bodyPr vert="horz" lIns="91440" tIns="45720" rIns="91440" bIns="45720" rtlCol="0" anchor="ctr">
            <a:normAutofit fontScale="92500" lnSpcReduction="20000"/>
          </a:bodyPr>
          <a:lstStyle/>
          <a:p>
            <a:pPr marL="0" indent="0">
              <a:buNone/>
            </a:pPr>
            <a:r>
              <a:rPr lang="tr-TR" sz="4000" dirty="0"/>
              <a:t>görme, işitme, zihinsel yetersizliği ya da otizmi olan öğrenciler için yetersizlik türü ve derecesine göre özel eğitim sınıfı açılabilir.</a:t>
            </a:r>
          </a:p>
          <a:p>
            <a:pPr marL="0" indent="0">
              <a:buNone/>
            </a:pPr>
            <a:endParaRPr lang="tr-TR" sz="4000" dirty="0"/>
          </a:p>
        </p:txBody>
      </p:sp>
    </p:spTree>
    <p:extLst>
      <p:ext uri="{BB962C8B-B14F-4D97-AF65-F5344CB8AC3E}">
        <p14:creationId xmlns:p14="http://schemas.microsoft.com/office/powerpoint/2010/main" val="3645887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EAFA15-51D0-4B33-BA18-5382B51C9151}"/>
              </a:ext>
            </a:extLst>
          </p:cNvPr>
          <p:cNvSpPr>
            <a:spLocks noGrp="1"/>
          </p:cNvSpPr>
          <p:nvPr>
            <p:ph type="title"/>
          </p:nvPr>
        </p:nvSpPr>
        <p:spPr/>
        <p:txBody>
          <a:bodyPr>
            <a:noAutofit/>
          </a:bodyPr>
          <a:lstStyle/>
          <a:p>
            <a:pPr algn="ctr"/>
            <a:r>
              <a:rPr lang="tr-TR" sz="3200" b="1" dirty="0">
                <a:solidFill>
                  <a:srgbClr val="EC5B1B"/>
                </a:solidFill>
                <a:latin typeface="Helvetica-Bold"/>
                <a:ea typeface="Calibri" panose="020F0502020204030204" pitchFamily="34" charset="0"/>
                <a:cs typeface="Helvetica-Bold"/>
              </a:rPr>
              <a:t>Eğitim Tür ve Kademelerinde Hangi Özel Eğitim Sınıfları Açılabilir?</a:t>
            </a:r>
            <a:br>
              <a:rPr lang="tr-TR" sz="3200" dirty="0">
                <a:effectLst/>
                <a:latin typeface="Calibri" panose="020F0502020204030204" pitchFamily="34" charset="0"/>
                <a:ea typeface="Calibri" panose="020F0502020204030204" pitchFamily="34" charset="0"/>
                <a:cs typeface="Times New Roman" panose="02020603050405020304" pitchFamily="18" charset="0"/>
              </a:rPr>
            </a:br>
            <a:endParaRPr lang="tr-TR" sz="3200" dirty="0"/>
          </a:p>
        </p:txBody>
      </p:sp>
      <p:sp>
        <p:nvSpPr>
          <p:cNvPr id="3" name="İçerik Yer Tutucusu 2">
            <a:extLst>
              <a:ext uri="{FF2B5EF4-FFF2-40B4-BE49-F238E27FC236}">
                <a16:creationId xmlns:a16="http://schemas.microsoft.com/office/drawing/2014/main" id="{8DBA007D-4BB4-4649-8DFD-25F04F2BDD2C}"/>
              </a:ext>
            </a:extLst>
          </p:cNvPr>
          <p:cNvSpPr>
            <a:spLocks noGrp="1"/>
          </p:cNvSpPr>
          <p:nvPr>
            <p:ph sz="half" idx="1"/>
          </p:nvPr>
        </p:nvSpPr>
        <p:spPr>
          <a:solidFill>
            <a:srgbClr val="FF0000"/>
          </a:solidFill>
        </p:spPr>
        <p:txBody>
          <a:bodyPr vert="horz" lIns="91440" tIns="45720" rIns="91440" bIns="45720" rtlCol="0" anchor="ctr">
            <a:normAutofit/>
          </a:bodyPr>
          <a:lstStyle/>
          <a:p>
            <a:pPr marL="0" indent="0" algn="ctr">
              <a:buNone/>
            </a:pPr>
            <a:r>
              <a:rPr lang="tr-TR" sz="4000" dirty="0"/>
              <a:t>Ortaokul ve lise kademesinde;</a:t>
            </a:r>
          </a:p>
        </p:txBody>
      </p:sp>
      <p:sp>
        <p:nvSpPr>
          <p:cNvPr id="4" name="İçerik Yer Tutucusu 3">
            <a:extLst>
              <a:ext uri="{FF2B5EF4-FFF2-40B4-BE49-F238E27FC236}">
                <a16:creationId xmlns:a16="http://schemas.microsoft.com/office/drawing/2014/main" id="{62D42B9B-7D39-4CE5-AB28-D9F85F41DEC1}"/>
              </a:ext>
            </a:extLst>
          </p:cNvPr>
          <p:cNvSpPr>
            <a:spLocks noGrp="1"/>
          </p:cNvSpPr>
          <p:nvPr>
            <p:ph sz="half" idx="2"/>
          </p:nvPr>
        </p:nvSpPr>
        <p:spPr>
          <a:solidFill>
            <a:srgbClr val="00B0F0"/>
          </a:solidFill>
        </p:spPr>
        <p:txBody>
          <a:bodyPr vert="horz" lIns="91440" tIns="45720" rIns="91440" bIns="45720" rtlCol="0" anchor="ctr">
            <a:noAutofit/>
          </a:bodyPr>
          <a:lstStyle/>
          <a:p>
            <a:pPr marL="0" indent="0">
              <a:buNone/>
            </a:pPr>
            <a:endParaRPr lang="tr-TR" sz="3200" dirty="0"/>
          </a:p>
          <a:p>
            <a:pPr marL="0" indent="0">
              <a:buNone/>
            </a:pPr>
            <a:r>
              <a:rPr lang="tr-TR" sz="3200" dirty="0"/>
              <a:t>zihinsel yetersizliği ya da otizmi olan öğrenciler için yetersizlik türü ve derecesine göre bu kademelerde özel eğitim sınıfı açılabilmesi söz konusu iken görme veya işitme yetersizliği olan öğrenciler için özel eğitim sınıfı açılmaz.</a:t>
            </a:r>
          </a:p>
          <a:p>
            <a:pPr marL="0" indent="0" algn="ctr">
              <a:buNone/>
            </a:pPr>
            <a:endParaRPr lang="tr-TR" sz="3200" dirty="0"/>
          </a:p>
        </p:txBody>
      </p:sp>
    </p:spTree>
    <p:extLst>
      <p:ext uri="{BB962C8B-B14F-4D97-AF65-F5344CB8AC3E}">
        <p14:creationId xmlns:p14="http://schemas.microsoft.com/office/powerpoint/2010/main" val="981750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EAFA15-51D0-4B33-BA18-5382B51C9151}"/>
              </a:ext>
            </a:extLst>
          </p:cNvPr>
          <p:cNvSpPr>
            <a:spLocks noGrp="1"/>
          </p:cNvSpPr>
          <p:nvPr>
            <p:ph type="title"/>
          </p:nvPr>
        </p:nvSpPr>
        <p:spPr/>
        <p:txBody>
          <a:bodyPr>
            <a:noAutofit/>
          </a:bodyPr>
          <a:lstStyle/>
          <a:p>
            <a:pPr algn="ctr"/>
            <a:r>
              <a:rPr lang="tr-TR" sz="3200" b="1" dirty="0">
                <a:solidFill>
                  <a:srgbClr val="EC5B1B"/>
                </a:solidFill>
                <a:latin typeface="Helvetica-Bold"/>
                <a:ea typeface="Calibri" panose="020F0502020204030204" pitchFamily="34" charset="0"/>
                <a:cs typeface="Helvetica-Bold"/>
              </a:rPr>
              <a:t>Eğitim Tür ve Kademelerinde Hangi Özel Eğitim Sınıfları Açılabilir?</a:t>
            </a:r>
            <a:br>
              <a:rPr lang="tr-TR" sz="3200" dirty="0">
                <a:effectLst/>
                <a:latin typeface="Calibri" panose="020F0502020204030204" pitchFamily="34" charset="0"/>
                <a:ea typeface="Calibri" panose="020F0502020204030204" pitchFamily="34" charset="0"/>
                <a:cs typeface="Times New Roman" panose="02020603050405020304" pitchFamily="18" charset="0"/>
              </a:rPr>
            </a:br>
            <a:endParaRPr lang="tr-TR" sz="3200" dirty="0"/>
          </a:p>
        </p:txBody>
      </p:sp>
      <p:sp>
        <p:nvSpPr>
          <p:cNvPr id="3" name="İçerik Yer Tutucusu 2">
            <a:extLst>
              <a:ext uri="{FF2B5EF4-FFF2-40B4-BE49-F238E27FC236}">
                <a16:creationId xmlns:a16="http://schemas.microsoft.com/office/drawing/2014/main" id="{8DBA007D-4BB4-4649-8DFD-25F04F2BDD2C}"/>
              </a:ext>
            </a:extLst>
          </p:cNvPr>
          <p:cNvSpPr>
            <a:spLocks noGrp="1"/>
          </p:cNvSpPr>
          <p:nvPr>
            <p:ph sz="half" idx="1"/>
          </p:nvPr>
        </p:nvSpPr>
        <p:spPr>
          <a:solidFill>
            <a:srgbClr val="FF0000"/>
          </a:solidFill>
        </p:spPr>
        <p:txBody>
          <a:bodyPr vert="horz" lIns="91440" tIns="45720" rIns="91440" bIns="45720" rtlCol="0" anchor="ctr">
            <a:normAutofit/>
          </a:bodyPr>
          <a:lstStyle/>
          <a:p>
            <a:pPr marL="0" indent="0" algn="ctr">
              <a:buNone/>
            </a:pPr>
            <a:r>
              <a:rPr lang="tr-TR" dirty="0"/>
              <a:t>Ortaokul ve lise kademesinde;</a:t>
            </a:r>
          </a:p>
          <a:p>
            <a:pPr marL="0" indent="0" algn="ctr">
              <a:buNone/>
            </a:pPr>
            <a:endParaRPr lang="tr-TR" dirty="0"/>
          </a:p>
        </p:txBody>
      </p:sp>
      <p:sp>
        <p:nvSpPr>
          <p:cNvPr id="4" name="İçerik Yer Tutucusu 3">
            <a:extLst>
              <a:ext uri="{FF2B5EF4-FFF2-40B4-BE49-F238E27FC236}">
                <a16:creationId xmlns:a16="http://schemas.microsoft.com/office/drawing/2014/main" id="{62D42B9B-7D39-4CE5-AB28-D9F85F41DEC1}"/>
              </a:ext>
            </a:extLst>
          </p:cNvPr>
          <p:cNvSpPr>
            <a:spLocks noGrp="1"/>
          </p:cNvSpPr>
          <p:nvPr>
            <p:ph sz="half" idx="2"/>
          </p:nvPr>
        </p:nvSpPr>
        <p:spPr>
          <a:solidFill>
            <a:srgbClr val="00B0F0"/>
          </a:solidFill>
        </p:spPr>
        <p:txBody>
          <a:bodyPr vert="horz" lIns="91440" tIns="45720" rIns="91440" bIns="45720" rtlCol="0" anchor="ctr">
            <a:normAutofit/>
          </a:bodyPr>
          <a:lstStyle/>
          <a:p>
            <a:pPr marL="0" indent="0">
              <a:buNone/>
            </a:pPr>
            <a:r>
              <a:rPr lang="tr-TR" sz="3200" dirty="0"/>
              <a:t>orta veya ağır düzeyde zihinsel yetersizliği olan bireyler ile otizmi olan bireyler için özel eğitim iş uygulama merkezi programı uygulayan özel eğitim sınıfları açılabilir.</a:t>
            </a:r>
          </a:p>
          <a:p>
            <a:pPr marL="0" indent="0">
              <a:buNone/>
            </a:pPr>
            <a:endParaRPr lang="tr-TR" sz="3200" dirty="0"/>
          </a:p>
        </p:txBody>
      </p:sp>
    </p:spTree>
    <p:extLst>
      <p:ext uri="{BB962C8B-B14F-4D97-AF65-F5344CB8AC3E}">
        <p14:creationId xmlns:p14="http://schemas.microsoft.com/office/powerpoint/2010/main" val="1716089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EAFA15-51D0-4B33-BA18-5382B51C9151}"/>
              </a:ext>
            </a:extLst>
          </p:cNvPr>
          <p:cNvSpPr>
            <a:spLocks noGrp="1"/>
          </p:cNvSpPr>
          <p:nvPr>
            <p:ph type="title"/>
          </p:nvPr>
        </p:nvSpPr>
        <p:spPr/>
        <p:txBody>
          <a:bodyPr>
            <a:noAutofit/>
          </a:bodyPr>
          <a:lstStyle/>
          <a:p>
            <a:pPr algn="ctr"/>
            <a:r>
              <a:rPr lang="tr-TR" sz="3200" b="1" dirty="0">
                <a:solidFill>
                  <a:srgbClr val="EC5B1B"/>
                </a:solidFill>
                <a:latin typeface="Helvetica-Bold"/>
                <a:ea typeface="Calibri" panose="020F0502020204030204" pitchFamily="34" charset="0"/>
                <a:cs typeface="Helvetica-Bold"/>
              </a:rPr>
              <a:t>Eğitim Tür ve Kademelerinde Hangi Özel Eğitim Sınıfları Açılabilir?</a:t>
            </a:r>
            <a:br>
              <a:rPr lang="tr-TR" sz="3200" dirty="0">
                <a:effectLst/>
                <a:latin typeface="Calibri" panose="020F0502020204030204" pitchFamily="34" charset="0"/>
                <a:ea typeface="Calibri" panose="020F0502020204030204" pitchFamily="34" charset="0"/>
                <a:cs typeface="Times New Roman" panose="02020603050405020304" pitchFamily="18" charset="0"/>
              </a:rPr>
            </a:br>
            <a:endParaRPr lang="tr-TR" sz="3200" dirty="0"/>
          </a:p>
        </p:txBody>
      </p:sp>
      <p:sp>
        <p:nvSpPr>
          <p:cNvPr id="3" name="İçerik Yer Tutucusu 2">
            <a:extLst>
              <a:ext uri="{FF2B5EF4-FFF2-40B4-BE49-F238E27FC236}">
                <a16:creationId xmlns:a16="http://schemas.microsoft.com/office/drawing/2014/main" id="{8DBA007D-4BB4-4649-8DFD-25F04F2BDD2C}"/>
              </a:ext>
            </a:extLst>
          </p:cNvPr>
          <p:cNvSpPr>
            <a:spLocks noGrp="1"/>
          </p:cNvSpPr>
          <p:nvPr>
            <p:ph sz="half" idx="1"/>
          </p:nvPr>
        </p:nvSpPr>
        <p:spPr>
          <a:solidFill>
            <a:srgbClr val="FF0000"/>
          </a:solidFill>
        </p:spPr>
        <p:txBody>
          <a:bodyPr vert="horz" lIns="91440" tIns="45720" rIns="91440" bIns="45720" rtlCol="0" anchor="ctr">
            <a:normAutofit/>
          </a:bodyPr>
          <a:lstStyle/>
          <a:p>
            <a:pPr marL="0" indent="0" algn="ctr">
              <a:buNone/>
            </a:pPr>
            <a:r>
              <a:rPr lang="tr-TR" sz="4800" dirty="0"/>
              <a:t>Ortaokul ve lise kademesinde;</a:t>
            </a:r>
          </a:p>
          <a:p>
            <a:pPr marL="0" indent="0" algn="ctr">
              <a:buNone/>
            </a:pPr>
            <a:endParaRPr lang="tr-TR" sz="4800" dirty="0"/>
          </a:p>
        </p:txBody>
      </p:sp>
      <p:sp>
        <p:nvSpPr>
          <p:cNvPr id="4" name="İçerik Yer Tutucusu 3">
            <a:extLst>
              <a:ext uri="{FF2B5EF4-FFF2-40B4-BE49-F238E27FC236}">
                <a16:creationId xmlns:a16="http://schemas.microsoft.com/office/drawing/2014/main" id="{62D42B9B-7D39-4CE5-AB28-D9F85F41DEC1}"/>
              </a:ext>
            </a:extLst>
          </p:cNvPr>
          <p:cNvSpPr>
            <a:spLocks noGrp="1"/>
          </p:cNvSpPr>
          <p:nvPr>
            <p:ph sz="half" idx="2"/>
          </p:nvPr>
        </p:nvSpPr>
        <p:spPr>
          <a:solidFill>
            <a:srgbClr val="00B0F0"/>
          </a:solidFill>
        </p:spPr>
        <p:txBody>
          <a:bodyPr vert="horz" lIns="91440" tIns="45720" rIns="91440" bIns="45720" rtlCol="0" anchor="ctr">
            <a:noAutofit/>
          </a:bodyPr>
          <a:lstStyle/>
          <a:p>
            <a:pPr marL="0" indent="0">
              <a:buNone/>
            </a:pPr>
            <a:r>
              <a:rPr lang="tr-TR" dirty="0"/>
              <a:t>Lise kademesinde mesleki eğitim hizmeti veren ortaöğretim kurumları bünyesinde, hafif düzeyde zihinsel yetersizliği olan bireyler ile otizmi olan bireyler için özel eğitim mesleki eğitim merkezi programı uygulayan özel eğitim sınıfları;</a:t>
            </a:r>
          </a:p>
        </p:txBody>
      </p:sp>
    </p:spTree>
    <p:extLst>
      <p:ext uri="{BB962C8B-B14F-4D97-AF65-F5344CB8AC3E}">
        <p14:creationId xmlns:p14="http://schemas.microsoft.com/office/powerpoint/2010/main" val="2896045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A03C42-9B87-4A4A-8F5F-A266D2D3CFBB}"/>
              </a:ext>
            </a:extLst>
          </p:cNvPr>
          <p:cNvSpPr>
            <a:spLocks noGrp="1"/>
          </p:cNvSpPr>
          <p:nvPr>
            <p:ph type="title"/>
          </p:nvPr>
        </p:nvSpPr>
        <p:spPr/>
        <p:txBody>
          <a:bodyPr>
            <a:noAutofit/>
          </a:bodyPr>
          <a:lstStyle/>
          <a:p>
            <a:pPr algn="ctr">
              <a:lnSpc>
                <a:spcPct val="107000"/>
              </a:lnSpc>
              <a:spcAft>
                <a:spcPts val="0"/>
              </a:spcAft>
            </a:pPr>
            <a:r>
              <a:rPr lang="tr-TR" sz="2800" b="1" dirty="0">
                <a:solidFill>
                  <a:srgbClr val="EC5B1B"/>
                </a:solidFill>
                <a:latin typeface="Helvetica-Bold"/>
                <a:ea typeface="Calibri" panose="020F0502020204030204" pitchFamily="34" charset="0"/>
                <a:cs typeface="Helvetica-Bold"/>
              </a:rPr>
              <a:t>Özel Eğitim Sınıflarında Öğrenci Sayıları Nasıldır?</a:t>
            </a:r>
            <a:br>
              <a:rPr lang="tr-TR" sz="4000" dirty="0">
                <a:effectLst/>
                <a:latin typeface="Calibri" panose="020F0502020204030204" pitchFamily="34" charset="0"/>
                <a:ea typeface="Calibri" panose="020F0502020204030204" pitchFamily="34" charset="0"/>
                <a:cs typeface="Times New Roman" panose="02020603050405020304" pitchFamily="18" charset="0"/>
              </a:rPr>
            </a:br>
            <a:r>
              <a:rPr lang="tr-TR" sz="2800" dirty="0">
                <a:solidFill>
                  <a:srgbClr val="FFFFFF"/>
                </a:solidFill>
                <a:latin typeface="Helvetica" panose="020B0604020202020204" pitchFamily="34" charset="0"/>
                <a:ea typeface="Calibri" panose="020F0502020204030204" pitchFamily="34" charset="0"/>
                <a:cs typeface="Times New Roman" panose="02020603050405020304" pitchFamily="18" charset="0"/>
              </a:rPr>
              <a:t>EĞİTİM KADEMESİ ENGEL TÜRÜ ÖĞRENCİ SAY</a:t>
            </a:r>
            <a:endParaRPr lang="tr-TR" sz="2800" dirty="0"/>
          </a:p>
        </p:txBody>
      </p:sp>
      <p:sp>
        <p:nvSpPr>
          <p:cNvPr id="3" name="İçerik Yer Tutucusu 2">
            <a:extLst>
              <a:ext uri="{FF2B5EF4-FFF2-40B4-BE49-F238E27FC236}">
                <a16:creationId xmlns:a16="http://schemas.microsoft.com/office/drawing/2014/main" id="{578DB7B7-28B2-45E5-8E96-B1AAFD02EF07}"/>
              </a:ext>
            </a:extLst>
          </p:cNvPr>
          <p:cNvSpPr>
            <a:spLocks noGrp="1"/>
          </p:cNvSpPr>
          <p:nvPr>
            <p:ph sz="half" idx="1"/>
          </p:nvPr>
        </p:nvSpPr>
        <p:spPr>
          <a:solidFill>
            <a:srgbClr val="FF0000"/>
          </a:solidFill>
        </p:spPr>
        <p:txBody>
          <a:bodyPr vert="horz" lIns="91440" tIns="45720" rIns="91440" bIns="45720" rtlCol="0" anchor="ctr">
            <a:normAutofit/>
          </a:bodyPr>
          <a:lstStyle/>
          <a:p>
            <a:pPr marL="0" indent="0" algn="ctr">
              <a:buNone/>
            </a:pPr>
            <a:r>
              <a:rPr lang="tr-TR" sz="5400" dirty="0"/>
              <a:t>İLKOKUL</a:t>
            </a:r>
          </a:p>
        </p:txBody>
      </p:sp>
      <p:sp>
        <p:nvSpPr>
          <p:cNvPr id="4" name="İçerik Yer Tutucusu 3">
            <a:extLst>
              <a:ext uri="{FF2B5EF4-FFF2-40B4-BE49-F238E27FC236}">
                <a16:creationId xmlns:a16="http://schemas.microsoft.com/office/drawing/2014/main" id="{30683B26-A191-406F-9F41-6A3EE2845D56}"/>
              </a:ext>
            </a:extLst>
          </p:cNvPr>
          <p:cNvSpPr>
            <a:spLocks noGrp="1"/>
          </p:cNvSpPr>
          <p:nvPr>
            <p:ph sz="half" idx="2"/>
          </p:nvPr>
        </p:nvSpPr>
        <p:spPr>
          <a:solidFill>
            <a:schemeClr val="tx1"/>
          </a:solidFill>
        </p:spPr>
        <p:txBody>
          <a:bodyPr anchor="ctr">
            <a:normAutofit/>
          </a:bodyPr>
          <a:lstStyle/>
          <a:p>
            <a:pPr>
              <a:lnSpc>
                <a:spcPct val="107000"/>
              </a:lnSpc>
              <a:spcAft>
                <a:spcPts val="0"/>
              </a:spcAft>
            </a:pPr>
            <a:r>
              <a:rPr lang="tr-TR" sz="20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Görme-İşitme 10</a:t>
            </a:r>
            <a:endParaRPr lang="tr-T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20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Hafif Düzeyde Zihinsel Engelli 10</a:t>
            </a:r>
            <a:endParaRPr lang="tr-T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20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Otizm 4</a:t>
            </a:r>
            <a:endParaRPr lang="tr-T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20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Orta-Ağır Zihinsel Engelli 6</a:t>
            </a:r>
            <a:endParaRPr lang="tr-T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tr-TR" sz="2000" dirty="0">
              <a:solidFill>
                <a:schemeClr val="bg1"/>
              </a:solidFill>
            </a:endParaRPr>
          </a:p>
        </p:txBody>
      </p:sp>
    </p:spTree>
    <p:extLst>
      <p:ext uri="{BB962C8B-B14F-4D97-AF65-F5344CB8AC3E}">
        <p14:creationId xmlns:p14="http://schemas.microsoft.com/office/powerpoint/2010/main" val="1981159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A03C42-9B87-4A4A-8F5F-A266D2D3CFBB}"/>
              </a:ext>
            </a:extLst>
          </p:cNvPr>
          <p:cNvSpPr>
            <a:spLocks noGrp="1"/>
          </p:cNvSpPr>
          <p:nvPr>
            <p:ph type="title"/>
          </p:nvPr>
        </p:nvSpPr>
        <p:spPr/>
        <p:txBody>
          <a:bodyPr>
            <a:noAutofit/>
          </a:bodyPr>
          <a:lstStyle/>
          <a:p>
            <a:pPr algn="ctr">
              <a:lnSpc>
                <a:spcPct val="107000"/>
              </a:lnSpc>
              <a:spcAft>
                <a:spcPts val="0"/>
              </a:spcAft>
            </a:pPr>
            <a:r>
              <a:rPr lang="tr-TR" sz="2800" b="1" dirty="0">
                <a:solidFill>
                  <a:srgbClr val="EC5B1B"/>
                </a:solidFill>
                <a:latin typeface="Helvetica-Bold"/>
                <a:ea typeface="Calibri" panose="020F0502020204030204" pitchFamily="34" charset="0"/>
                <a:cs typeface="Helvetica-Bold"/>
              </a:rPr>
              <a:t>Özel Eğitim Sınıflarında Öğrenci Sayıları Nasıldır?</a:t>
            </a:r>
            <a:br>
              <a:rPr lang="tr-TR" sz="4000" dirty="0">
                <a:effectLst/>
                <a:latin typeface="Calibri" panose="020F0502020204030204" pitchFamily="34" charset="0"/>
                <a:ea typeface="Calibri" panose="020F0502020204030204" pitchFamily="34" charset="0"/>
                <a:cs typeface="Times New Roman" panose="02020603050405020304" pitchFamily="18" charset="0"/>
              </a:rPr>
            </a:br>
            <a:r>
              <a:rPr lang="tr-TR" sz="2800" dirty="0">
                <a:solidFill>
                  <a:srgbClr val="FFFFFF"/>
                </a:solidFill>
                <a:latin typeface="Helvetica" panose="020B0604020202020204" pitchFamily="34" charset="0"/>
                <a:ea typeface="Calibri" panose="020F0502020204030204" pitchFamily="34" charset="0"/>
                <a:cs typeface="Times New Roman" panose="02020603050405020304" pitchFamily="18" charset="0"/>
              </a:rPr>
              <a:t>EĞİTİM KADEMESİ ENGEL TÜRÜ ÖĞRENCİ SAY</a:t>
            </a:r>
            <a:endParaRPr lang="tr-TR" sz="2800" dirty="0"/>
          </a:p>
        </p:txBody>
      </p:sp>
      <p:sp>
        <p:nvSpPr>
          <p:cNvPr id="3" name="İçerik Yer Tutucusu 2">
            <a:extLst>
              <a:ext uri="{FF2B5EF4-FFF2-40B4-BE49-F238E27FC236}">
                <a16:creationId xmlns:a16="http://schemas.microsoft.com/office/drawing/2014/main" id="{578DB7B7-28B2-45E5-8E96-B1AAFD02EF07}"/>
              </a:ext>
            </a:extLst>
          </p:cNvPr>
          <p:cNvSpPr>
            <a:spLocks noGrp="1"/>
          </p:cNvSpPr>
          <p:nvPr>
            <p:ph sz="half" idx="1"/>
          </p:nvPr>
        </p:nvSpPr>
        <p:spPr>
          <a:solidFill>
            <a:srgbClr val="FF0000"/>
          </a:solidFill>
        </p:spPr>
        <p:txBody>
          <a:bodyPr vert="horz" lIns="91440" tIns="45720" rIns="91440" bIns="45720" rtlCol="0" anchor="ctr">
            <a:normAutofit/>
          </a:bodyPr>
          <a:lstStyle/>
          <a:p>
            <a:pPr marL="0" indent="0" algn="ctr">
              <a:buNone/>
            </a:pPr>
            <a:r>
              <a:rPr lang="tr-TR" dirty="0"/>
              <a:t>ORTAOKUL</a:t>
            </a:r>
          </a:p>
        </p:txBody>
      </p:sp>
      <p:sp>
        <p:nvSpPr>
          <p:cNvPr id="4" name="İçerik Yer Tutucusu 3">
            <a:extLst>
              <a:ext uri="{FF2B5EF4-FFF2-40B4-BE49-F238E27FC236}">
                <a16:creationId xmlns:a16="http://schemas.microsoft.com/office/drawing/2014/main" id="{30683B26-A191-406F-9F41-6A3EE2845D56}"/>
              </a:ext>
            </a:extLst>
          </p:cNvPr>
          <p:cNvSpPr>
            <a:spLocks noGrp="1"/>
          </p:cNvSpPr>
          <p:nvPr>
            <p:ph sz="half" idx="2"/>
          </p:nvPr>
        </p:nvSpPr>
        <p:spPr>
          <a:solidFill>
            <a:schemeClr val="tx1"/>
          </a:solidFill>
        </p:spPr>
        <p:txBody>
          <a:bodyPr vert="horz" lIns="91440" tIns="45720" rIns="91440" bIns="45720" rtlCol="0" anchor="ctr">
            <a:normAutofit/>
          </a:bodyPr>
          <a:lstStyle/>
          <a:p>
            <a:pPr>
              <a:lnSpc>
                <a:spcPct val="107000"/>
              </a:lnSpc>
            </a:pPr>
            <a:r>
              <a:rPr lang="tr-TR" sz="2000" dirty="0">
                <a:solidFill>
                  <a:schemeClr val="bg1"/>
                </a:solidFill>
                <a:latin typeface="Helvetica" panose="020B0604020202020204" pitchFamily="34" charset="0"/>
                <a:cs typeface="Times New Roman" panose="02020603050405020304" pitchFamily="18" charset="0"/>
              </a:rPr>
              <a:t>Görme-İşitme 10</a:t>
            </a:r>
          </a:p>
          <a:p>
            <a:pPr>
              <a:lnSpc>
                <a:spcPct val="107000"/>
              </a:lnSpc>
            </a:pPr>
            <a:r>
              <a:rPr lang="tr-TR" sz="2000" dirty="0">
                <a:solidFill>
                  <a:schemeClr val="bg1"/>
                </a:solidFill>
                <a:latin typeface="Helvetica" panose="020B0604020202020204" pitchFamily="34" charset="0"/>
                <a:cs typeface="Times New Roman" panose="02020603050405020304" pitchFamily="18" charset="0"/>
              </a:rPr>
              <a:t>Hafif Düzeyde Zihinsel Engelli 10</a:t>
            </a:r>
          </a:p>
          <a:p>
            <a:pPr>
              <a:lnSpc>
                <a:spcPct val="107000"/>
              </a:lnSpc>
            </a:pPr>
            <a:r>
              <a:rPr lang="tr-TR" sz="2000" dirty="0">
                <a:solidFill>
                  <a:schemeClr val="bg1"/>
                </a:solidFill>
                <a:latin typeface="Helvetica" panose="020B0604020202020204" pitchFamily="34" charset="0"/>
                <a:cs typeface="Times New Roman" panose="02020603050405020304" pitchFamily="18" charset="0"/>
              </a:rPr>
              <a:t>Otizm 4</a:t>
            </a:r>
          </a:p>
          <a:p>
            <a:pPr>
              <a:lnSpc>
                <a:spcPct val="107000"/>
              </a:lnSpc>
            </a:pPr>
            <a:r>
              <a:rPr lang="tr-TR" sz="2000" dirty="0">
                <a:solidFill>
                  <a:schemeClr val="bg1"/>
                </a:solidFill>
                <a:latin typeface="Helvetica" panose="020B0604020202020204" pitchFamily="34" charset="0"/>
                <a:cs typeface="Times New Roman" panose="02020603050405020304" pitchFamily="18" charset="0"/>
              </a:rPr>
              <a:t>Orta-Ağır Zihinsel Engelli 8</a:t>
            </a:r>
          </a:p>
          <a:p>
            <a:pPr>
              <a:lnSpc>
                <a:spcPct val="107000"/>
              </a:lnSpc>
            </a:pPr>
            <a:r>
              <a:rPr lang="tr-TR" sz="2000" dirty="0">
                <a:solidFill>
                  <a:schemeClr val="bg1"/>
                </a:solidFill>
                <a:latin typeface="Helvetica" panose="020B0604020202020204" pitchFamily="34" charset="0"/>
                <a:cs typeface="Times New Roman" panose="02020603050405020304" pitchFamily="18" charset="0"/>
              </a:rPr>
              <a:t>Ortaokul</a:t>
            </a:r>
          </a:p>
          <a:p>
            <a:pPr>
              <a:lnSpc>
                <a:spcPct val="107000"/>
              </a:lnSpc>
            </a:pPr>
            <a:endParaRPr lang="tr-TR" sz="2000" dirty="0">
              <a:solidFill>
                <a:schemeClr val="bg1"/>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97733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A03C42-9B87-4A4A-8F5F-A266D2D3CFBB}"/>
              </a:ext>
            </a:extLst>
          </p:cNvPr>
          <p:cNvSpPr>
            <a:spLocks noGrp="1"/>
          </p:cNvSpPr>
          <p:nvPr>
            <p:ph type="title"/>
          </p:nvPr>
        </p:nvSpPr>
        <p:spPr/>
        <p:txBody>
          <a:bodyPr>
            <a:noAutofit/>
          </a:bodyPr>
          <a:lstStyle/>
          <a:p>
            <a:pPr algn="ctr">
              <a:lnSpc>
                <a:spcPct val="107000"/>
              </a:lnSpc>
              <a:spcAft>
                <a:spcPts val="0"/>
              </a:spcAft>
            </a:pPr>
            <a:r>
              <a:rPr lang="tr-TR" sz="2800" b="1" dirty="0">
                <a:solidFill>
                  <a:srgbClr val="EC5B1B"/>
                </a:solidFill>
                <a:latin typeface="Helvetica-Bold"/>
                <a:ea typeface="Calibri" panose="020F0502020204030204" pitchFamily="34" charset="0"/>
                <a:cs typeface="Helvetica-Bold"/>
              </a:rPr>
              <a:t>Özel Eğitim Sınıflarında Öğrenci Sayıları Nasıldır?</a:t>
            </a:r>
            <a:br>
              <a:rPr lang="tr-TR" sz="4000" dirty="0">
                <a:effectLst/>
                <a:latin typeface="Calibri" panose="020F0502020204030204" pitchFamily="34" charset="0"/>
                <a:ea typeface="Calibri" panose="020F0502020204030204" pitchFamily="34" charset="0"/>
                <a:cs typeface="Times New Roman" panose="02020603050405020304" pitchFamily="18" charset="0"/>
              </a:rPr>
            </a:br>
            <a:r>
              <a:rPr lang="tr-TR" sz="2800" dirty="0">
                <a:solidFill>
                  <a:srgbClr val="FFFFFF"/>
                </a:solidFill>
                <a:latin typeface="Helvetica" panose="020B0604020202020204" pitchFamily="34" charset="0"/>
                <a:ea typeface="Calibri" panose="020F0502020204030204" pitchFamily="34" charset="0"/>
                <a:cs typeface="Times New Roman" panose="02020603050405020304" pitchFamily="18" charset="0"/>
              </a:rPr>
              <a:t>EĞİTİM KADEMESİ ENGEL TÜRÜ ÖĞRENCİ SAY</a:t>
            </a:r>
            <a:endParaRPr lang="tr-TR" sz="2800" dirty="0"/>
          </a:p>
        </p:txBody>
      </p:sp>
      <p:sp>
        <p:nvSpPr>
          <p:cNvPr id="3" name="İçerik Yer Tutucusu 2">
            <a:extLst>
              <a:ext uri="{FF2B5EF4-FFF2-40B4-BE49-F238E27FC236}">
                <a16:creationId xmlns:a16="http://schemas.microsoft.com/office/drawing/2014/main" id="{578DB7B7-28B2-45E5-8E96-B1AAFD02EF07}"/>
              </a:ext>
            </a:extLst>
          </p:cNvPr>
          <p:cNvSpPr>
            <a:spLocks noGrp="1"/>
          </p:cNvSpPr>
          <p:nvPr>
            <p:ph sz="half" idx="1"/>
          </p:nvPr>
        </p:nvSpPr>
        <p:spPr>
          <a:solidFill>
            <a:srgbClr val="FF0000"/>
          </a:solidFill>
        </p:spPr>
        <p:txBody>
          <a:bodyPr vert="horz" lIns="91440" tIns="45720" rIns="91440" bIns="45720" rtlCol="0" anchor="ctr">
            <a:normAutofit/>
          </a:bodyPr>
          <a:lstStyle/>
          <a:p>
            <a:pPr marL="0" indent="0" algn="ctr">
              <a:buNone/>
            </a:pPr>
            <a:r>
              <a:rPr lang="tr-TR" dirty="0"/>
              <a:t>LİSE</a:t>
            </a:r>
          </a:p>
        </p:txBody>
      </p:sp>
      <p:sp>
        <p:nvSpPr>
          <p:cNvPr id="4" name="İçerik Yer Tutucusu 3">
            <a:extLst>
              <a:ext uri="{FF2B5EF4-FFF2-40B4-BE49-F238E27FC236}">
                <a16:creationId xmlns:a16="http://schemas.microsoft.com/office/drawing/2014/main" id="{30683B26-A191-406F-9F41-6A3EE2845D56}"/>
              </a:ext>
            </a:extLst>
          </p:cNvPr>
          <p:cNvSpPr>
            <a:spLocks noGrp="1"/>
          </p:cNvSpPr>
          <p:nvPr>
            <p:ph sz="half" idx="2"/>
          </p:nvPr>
        </p:nvSpPr>
        <p:spPr>
          <a:solidFill>
            <a:schemeClr val="tx1"/>
          </a:solidFill>
        </p:spPr>
        <p:txBody>
          <a:bodyPr vert="horz" lIns="91440" tIns="45720" rIns="91440" bIns="45720" rtlCol="0" anchor="ctr">
            <a:normAutofit/>
          </a:bodyPr>
          <a:lstStyle/>
          <a:p>
            <a:pPr>
              <a:lnSpc>
                <a:spcPct val="107000"/>
              </a:lnSpc>
            </a:pPr>
            <a:r>
              <a:rPr lang="tr-TR" sz="2000" dirty="0">
                <a:solidFill>
                  <a:schemeClr val="bg1"/>
                </a:solidFill>
                <a:latin typeface="Helvetica" panose="020B0604020202020204" pitchFamily="34" charset="0"/>
                <a:cs typeface="Times New Roman" panose="02020603050405020304" pitchFamily="18" charset="0"/>
              </a:rPr>
              <a:t>Hafif Düzeyde Zihinsel Engelli 10</a:t>
            </a:r>
          </a:p>
          <a:p>
            <a:pPr>
              <a:lnSpc>
                <a:spcPct val="107000"/>
              </a:lnSpc>
            </a:pPr>
            <a:r>
              <a:rPr lang="tr-TR" sz="2000" dirty="0">
                <a:solidFill>
                  <a:schemeClr val="bg1"/>
                </a:solidFill>
                <a:latin typeface="Helvetica" panose="020B0604020202020204" pitchFamily="34" charset="0"/>
                <a:cs typeface="Times New Roman" panose="02020603050405020304" pitchFamily="18" charset="0"/>
              </a:rPr>
              <a:t>Otizm 4</a:t>
            </a:r>
          </a:p>
          <a:p>
            <a:pPr>
              <a:lnSpc>
                <a:spcPct val="107000"/>
              </a:lnSpc>
            </a:pPr>
            <a:r>
              <a:rPr lang="tr-TR" sz="2000" dirty="0">
                <a:solidFill>
                  <a:schemeClr val="bg1"/>
                </a:solidFill>
                <a:latin typeface="Helvetica" panose="020B0604020202020204" pitchFamily="34" charset="0"/>
                <a:cs typeface="Times New Roman" panose="02020603050405020304" pitchFamily="18" charset="0"/>
              </a:rPr>
              <a:t>Orta-Ağır Zihinsel Engelli 8</a:t>
            </a:r>
          </a:p>
          <a:p>
            <a:pPr>
              <a:lnSpc>
                <a:spcPct val="107000"/>
              </a:lnSpc>
            </a:pPr>
            <a:r>
              <a:rPr lang="tr-TR" sz="2000" dirty="0">
                <a:solidFill>
                  <a:schemeClr val="bg1"/>
                </a:solidFill>
                <a:latin typeface="Helvetica" panose="020B0604020202020204" pitchFamily="34" charset="0"/>
                <a:cs typeface="Times New Roman" panose="02020603050405020304" pitchFamily="18" charset="0"/>
              </a:rPr>
              <a:t>Orta Öğretim</a:t>
            </a:r>
          </a:p>
          <a:p>
            <a:pPr>
              <a:lnSpc>
                <a:spcPct val="107000"/>
              </a:lnSpc>
            </a:pPr>
            <a:endParaRPr lang="tr-TR" sz="2000" dirty="0">
              <a:solidFill>
                <a:schemeClr val="bg1"/>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35586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B47963-5549-4A98-8374-95B2171954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196266-F1CA-4985-A707-619EC695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28"/>
            <a:ext cx="12192000" cy="5379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A4988C2-5471-4AAE-B563-CD4372E886F5}"/>
              </a:ext>
            </a:extLst>
          </p:cNvPr>
          <p:cNvSpPr>
            <a:spLocks noGrp="1"/>
          </p:cNvSpPr>
          <p:nvPr>
            <p:ph type="title"/>
          </p:nvPr>
        </p:nvSpPr>
        <p:spPr>
          <a:xfrm>
            <a:off x="4663426" y="753228"/>
            <a:ext cx="5630756" cy="868743"/>
          </a:xfrm>
        </p:spPr>
        <p:txBody>
          <a:bodyPr vert="horz" lIns="91440" tIns="45720" rIns="91440" bIns="45720" rtlCol="0">
            <a:normAutofit/>
          </a:bodyPr>
          <a:lstStyle/>
          <a:p>
            <a:pPr algn="r"/>
            <a:br>
              <a:rPr lang="tr-TR" sz="1700" b="1" dirty="0">
                <a:solidFill>
                  <a:schemeClr val="accent1"/>
                </a:solidFill>
                <a:latin typeface="Helvetica-Bold"/>
              </a:rPr>
            </a:br>
            <a:r>
              <a:rPr lang="tr-TR" sz="1700" b="1" dirty="0">
                <a:solidFill>
                  <a:schemeClr val="accent1"/>
                </a:solidFill>
                <a:latin typeface="Helvetica-Bold"/>
              </a:rPr>
              <a:t>Özel Eğitim Sınıfı Nasıl Açılır ve Kapatılır?</a:t>
            </a:r>
            <a:br>
              <a:rPr lang="tr-TR" sz="1700" b="1" dirty="0">
                <a:solidFill>
                  <a:schemeClr val="accent1"/>
                </a:solidFill>
                <a:latin typeface="Helvetica-Bold"/>
              </a:rPr>
            </a:br>
            <a:endParaRPr lang="tr-TR" sz="1700" b="1" dirty="0">
              <a:solidFill>
                <a:schemeClr val="accent1"/>
              </a:solidFill>
              <a:latin typeface="Helvetica-Bold"/>
            </a:endParaRPr>
          </a:p>
        </p:txBody>
      </p:sp>
      <p:sp>
        <p:nvSpPr>
          <p:cNvPr id="3" name="İçerik Yer Tutucusu 2">
            <a:extLst>
              <a:ext uri="{FF2B5EF4-FFF2-40B4-BE49-F238E27FC236}">
                <a16:creationId xmlns:a16="http://schemas.microsoft.com/office/drawing/2014/main" id="{7724016A-258F-4DA6-B8EE-724AAA2377FC}"/>
              </a:ext>
            </a:extLst>
          </p:cNvPr>
          <p:cNvSpPr>
            <a:spLocks noGrp="1"/>
          </p:cNvSpPr>
          <p:nvPr>
            <p:ph idx="1"/>
          </p:nvPr>
        </p:nvSpPr>
        <p:spPr>
          <a:xfrm>
            <a:off x="680322" y="1709057"/>
            <a:ext cx="7449552" cy="3367279"/>
          </a:xfrm>
        </p:spPr>
        <p:txBody>
          <a:bodyPr vert="horz" lIns="91440" tIns="45720" rIns="91440" bIns="45720" rtlCol="0" anchor="ctr">
            <a:normAutofit/>
          </a:bodyPr>
          <a:lstStyle/>
          <a:p>
            <a:pPr marL="0" indent="0">
              <a:buNone/>
            </a:pPr>
            <a:r>
              <a:rPr lang="tr-TR" sz="1800">
                <a:latin typeface="Helvetica" panose="020B0604020202020204" pitchFamily="34" charset="0"/>
                <a:cs typeface="Times New Roman" panose="02020603050405020304" pitchFamily="18" charset="0"/>
              </a:rPr>
              <a:t>Bu süreçte özel eğitim hizmetleri kurulu özel eğitim sınıfında eğitime erişimi sağlanacak öğrencilerin yetersizlik türleri, özel eğitim sınıfı açılmasına ihtiyaç duyulan kademe ile bu sınıfta uygulanacak eğitim programının belirlenmesi gibi hususlarda değerlendirmeler yapar ve millî eğitim müdürlüklerine bu doğrultuda öneride bulunur.</a:t>
            </a:r>
          </a:p>
          <a:p>
            <a:pPr marL="0" indent="0">
              <a:buNone/>
            </a:pPr>
            <a:endParaRPr lang="tr-TR" sz="1800">
              <a:latin typeface="Helvetica" panose="020B060402020202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175F6B9F-2554-40B4-986D-5DAACD4319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5368291"/>
            <a:ext cx="12192000" cy="275942"/>
          </a:xfrm>
          <a:prstGeom prst="rect">
            <a:avLst/>
          </a:prstGeom>
        </p:spPr>
      </p:pic>
    </p:spTree>
    <p:extLst>
      <p:ext uri="{BB962C8B-B14F-4D97-AF65-F5344CB8AC3E}">
        <p14:creationId xmlns:p14="http://schemas.microsoft.com/office/powerpoint/2010/main" val="2013086986"/>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A03C42-9B87-4A4A-8F5F-A266D2D3CFBB}"/>
              </a:ext>
            </a:extLst>
          </p:cNvPr>
          <p:cNvSpPr>
            <a:spLocks noGrp="1"/>
          </p:cNvSpPr>
          <p:nvPr>
            <p:ph type="title"/>
          </p:nvPr>
        </p:nvSpPr>
        <p:spPr/>
        <p:txBody>
          <a:bodyPr>
            <a:noAutofit/>
          </a:bodyPr>
          <a:lstStyle/>
          <a:p>
            <a:pPr algn="ctr">
              <a:lnSpc>
                <a:spcPct val="107000"/>
              </a:lnSpc>
              <a:spcAft>
                <a:spcPts val="0"/>
              </a:spcAft>
            </a:pPr>
            <a:r>
              <a:rPr lang="tr-TR" sz="2800" b="1" dirty="0">
                <a:solidFill>
                  <a:srgbClr val="EC5B1B"/>
                </a:solidFill>
                <a:latin typeface="Helvetica-Bold"/>
                <a:ea typeface="Calibri" panose="020F0502020204030204" pitchFamily="34" charset="0"/>
                <a:cs typeface="Helvetica-Bold"/>
              </a:rPr>
              <a:t>Özel Eğitim Sınıflarında Öğrenci Sayıları Nasıldır?</a:t>
            </a:r>
            <a:br>
              <a:rPr lang="tr-TR" sz="4000" dirty="0">
                <a:effectLst/>
                <a:latin typeface="Calibri" panose="020F0502020204030204" pitchFamily="34" charset="0"/>
                <a:ea typeface="Calibri" panose="020F0502020204030204" pitchFamily="34" charset="0"/>
                <a:cs typeface="Times New Roman" panose="02020603050405020304" pitchFamily="18" charset="0"/>
              </a:rPr>
            </a:br>
            <a:r>
              <a:rPr lang="tr-TR" sz="2800" dirty="0">
                <a:solidFill>
                  <a:srgbClr val="FFFFFF"/>
                </a:solidFill>
                <a:latin typeface="Helvetica" panose="020B0604020202020204" pitchFamily="34" charset="0"/>
                <a:ea typeface="Calibri" panose="020F0502020204030204" pitchFamily="34" charset="0"/>
                <a:cs typeface="Times New Roman" panose="02020603050405020304" pitchFamily="18" charset="0"/>
              </a:rPr>
              <a:t>EĞİTİM KADEMESİ ENGEL TÜRÜ ÖĞRENCİ SAY</a:t>
            </a:r>
            <a:endParaRPr lang="tr-TR" sz="2800" dirty="0"/>
          </a:p>
        </p:txBody>
      </p:sp>
      <p:sp>
        <p:nvSpPr>
          <p:cNvPr id="3" name="İçerik Yer Tutucusu 2">
            <a:extLst>
              <a:ext uri="{FF2B5EF4-FFF2-40B4-BE49-F238E27FC236}">
                <a16:creationId xmlns:a16="http://schemas.microsoft.com/office/drawing/2014/main" id="{578DB7B7-28B2-45E5-8E96-B1AAFD02EF07}"/>
              </a:ext>
            </a:extLst>
          </p:cNvPr>
          <p:cNvSpPr>
            <a:spLocks noGrp="1"/>
          </p:cNvSpPr>
          <p:nvPr>
            <p:ph sz="half" idx="1"/>
          </p:nvPr>
        </p:nvSpPr>
        <p:spPr>
          <a:solidFill>
            <a:srgbClr val="FF0000"/>
          </a:solidFill>
        </p:spPr>
        <p:txBody>
          <a:bodyPr anchor="ctr"/>
          <a:lstStyle/>
          <a:p>
            <a:pPr marL="0" indent="0" algn="ctr">
              <a:buNone/>
            </a:pPr>
            <a:r>
              <a:rPr lang="tr-TR" dirty="0"/>
              <a:t>LİSE</a:t>
            </a:r>
          </a:p>
        </p:txBody>
      </p:sp>
      <p:sp>
        <p:nvSpPr>
          <p:cNvPr id="4" name="İçerik Yer Tutucusu 3">
            <a:extLst>
              <a:ext uri="{FF2B5EF4-FFF2-40B4-BE49-F238E27FC236}">
                <a16:creationId xmlns:a16="http://schemas.microsoft.com/office/drawing/2014/main" id="{30683B26-A191-406F-9F41-6A3EE2845D56}"/>
              </a:ext>
            </a:extLst>
          </p:cNvPr>
          <p:cNvSpPr>
            <a:spLocks noGrp="1"/>
          </p:cNvSpPr>
          <p:nvPr>
            <p:ph sz="half" idx="2"/>
          </p:nvPr>
        </p:nvSpPr>
        <p:spPr>
          <a:solidFill>
            <a:schemeClr val="tx1"/>
          </a:solidFill>
        </p:spPr>
        <p:txBody>
          <a:bodyPr vert="horz" lIns="91440" tIns="45720" rIns="91440" bIns="45720" rtlCol="0" anchor="ctr">
            <a:normAutofit/>
          </a:bodyPr>
          <a:lstStyle/>
          <a:p>
            <a:pPr>
              <a:lnSpc>
                <a:spcPct val="107000"/>
              </a:lnSpc>
            </a:pPr>
            <a:r>
              <a:rPr lang="tr-TR" sz="2000" dirty="0">
                <a:solidFill>
                  <a:schemeClr val="bg1"/>
                </a:solidFill>
                <a:latin typeface="Helvetica" panose="020B0604020202020204" pitchFamily="34" charset="0"/>
                <a:cs typeface="Times New Roman" panose="02020603050405020304" pitchFamily="18" charset="0"/>
              </a:rPr>
              <a:t>Hafif Düzeyde Zihinsel Engelli 10</a:t>
            </a:r>
          </a:p>
          <a:p>
            <a:pPr>
              <a:lnSpc>
                <a:spcPct val="107000"/>
              </a:lnSpc>
            </a:pPr>
            <a:r>
              <a:rPr lang="tr-TR" sz="2000" dirty="0">
                <a:solidFill>
                  <a:schemeClr val="bg1"/>
                </a:solidFill>
                <a:latin typeface="Helvetica" panose="020B0604020202020204" pitchFamily="34" charset="0"/>
                <a:cs typeface="Times New Roman" panose="02020603050405020304" pitchFamily="18" charset="0"/>
              </a:rPr>
              <a:t>Orta-Ağır Zihinsel Engelli 10</a:t>
            </a:r>
          </a:p>
          <a:p>
            <a:pPr>
              <a:lnSpc>
                <a:spcPct val="107000"/>
              </a:lnSpc>
            </a:pPr>
            <a:r>
              <a:rPr lang="tr-TR" sz="2000" dirty="0">
                <a:solidFill>
                  <a:schemeClr val="bg1"/>
                </a:solidFill>
                <a:latin typeface="Helvetica" panose="020B0604020202020204" pitchFamily="34" charset="0"/>
                <a:cs typeface="Times New Roman" panose="02020603050405020304" pitchFamily="18" charset="0"/>
              </a:rPr>
              <a:t>Otizm 10</a:t>
            </a:r>
          </a:p>
          <a:p>
            <a:pPr>
              <a:lnSpc>
                <a:spcPct val="107000"/>
              </a:lnSpc>
            </a:pPr>
            <a:endParaRPr lang="tr-TR" sz="2000" dirty="0">
              <a:solidFill>
                <a:schemeClr val="bg1"/>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12132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DD1008-8CB2-49F1-A20A-B7DB19CC7876}"/>
              </a:ext>
            </a:extLst>
          </p:cNvPr>
          <p:cNvSpPr>
            <a:spLocks noGrp="1"/>
          </p:cNvSpPr>
          <p:nvPr>
            <p:ph type="title"/>
          </p:nvPr>
        </p:nvSpPr>
        <p:spPr>
          <a:solidFill>
            <a:schemeClr val="accent6">
              <a:lumMod val="60000"/>
              <a:lumOff val="40000"/>
            </a:schemeClr>
          </a:solidFill>
        </p:spPr>
        <p:txBody>
          <a:bodyPr vert="horz" lIns="91440" tIns="45720" rIns="91440" bIns="45720" rtlCol="0" anchor="ctr">
            <a:normAutofit fontScale="90000"/>
          </a:bodyPr>
          <a:lstStyle/>
          <a:p>
            <a:pPr algn="ctr"/>
            <a:br>
              <a:rPr lang="tr-TR" sz="4000" b="1" dirty="0">
                <a:latin typeface="Helvetica-Bold"/>
              </a:rPr>
            </a:br>
            <a:r>
              <a:rPr lang="tr-TR" sz="4000" b="1" dirty="0">
                <a:latin typeface="Helvetica-Bold"/>
              </a:rPr>
              <a:t> ÖZEL EĞİTİM SINIFINDA FİZİKİ STANDARTLAR</a:t>
            </a:r>
            <a:br>
              <a:rPr lang="tr-TR" sz="4000" b="1" dirty="0">
                <a:latin typeface="Helvetica-Bold"/>
              </a:rPr>
            </a:br>
            <a:endParaRPr lang="tr-TR" sz="4000" b="1" dirty="0">
              <a:latin typeface="Helvetica-Bold"/>
            </a:endParaRPr>
          </a:p>
        </p:txBody>
      </p:sp>
      <p:sp>
        <p:nvSpPr>
          <p:cNvPr id="3" name="İçerik Yer Tutucusu 2">
            <a:extLst>
              <a:ext uri="{FF2B5EF4-FFF2-40B4-BE49-F238E27FC236}">
                <a16:creationId xmlns:a16="http://schemas.microsoft.com/office/drawing/2014/main" id="{057A7E8F-681C-42A7-9ED9-5D130165CF21}"/>
              </a:ext>
            </a:extLst>
          </p:cNvPr>
          <p:cNvSpPr>
            <a:spLocks noGrp="1"/>
          </p:cNvSpPr>
          <p:nvPr>
            <p:ph idx="1"/>
          </p:nvPr>
        </p:nvSpPr>
        <p:spPr>
          <a:solidFill>
            <a:srgbClr val="FF0000"/>
          </a:solidFill>
        </p:spPr>
        <p:txBody>
          <a:bodyPr vert="horz" lIns="91440" tIns="45720" rIns="91440" bIns="45720" rtlCol="0" anchor="ctr">
            <a:normAutofit/>
          </a:bodyPr>
          <a:lstStyle/>
          <a:p>
            <a:pPr marL="0" indent="0" algn="ctr">
              <a:lnSpc>
                <a:spcPct val="107000"/>
              </a:lnSpc>
              <a:buNone/>
            </a:pPr>
            <a:r>
              <a:rPr lang="tr-TR" sz="3600" dirty="0">
                <a:solidFill>
                  <a:srgbClr val="231F20"/>
                </a:solidFill>
                <a:latin typeface="Helvetica" panose="020B0604020202020204" pitchFamily="34" charset="0"/>
                <a:cs typeface="Times New Roman" panose="02020603050405020304" pitchFamily="18" charset="0"/>
              </a:rPr>
              <a:t>Sınıf giriş katta, ortak kullanım alanlarına</a:t>
            </a:r>
          </a:p>
          <a:p>
            <a:pPr marL="0" indent="0" algn="ctr">
              <a:lnSpc>
                <a:spcPct val="107000"/>
              </a:lnSpc>
              <a:buNone/>
            </a:pPr>
            <a:r>
              <a:rPr lang="tr-TR" sz="3600" dirty="0">
                <a:solidFill>
                  <a:srgbClr val="231F20"/>
                </a:solidFill>
                <a:latin typeface="Helvetica" panose="020B0604020202020204" pitchFamily="34" charset="0"/>
                <a:cs typeface="Times New Roman" panose="02020603050405020304" pitchFamily="18" charset="0"/>
              </a:rPr>
              <a:t>ve lavabo-tuvaletlere yakın bir konumda olmalı,</a:t>
            </a:r>
          </a:p>
          <a:p>
            <a:pPr marL="0" indent="0" algn="ctr">
              <a:lnSpc>
                <a:spcPct val="107000"/>
              </a:lnSpc>
              <a:buNone/>
            </a:pPr>
            <a:endParaRPr lang="tr-TR" sz="3600" dirty="0">
              <a:solidFill>
                <a:srgbClr val="231F20"/>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03275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DD1008-8CB2-49F1-A20A-B7DB19CC7876}"/>
              </a:ext>
            </a:extLst>
          </p:cNvPr>
          <p:cNvSpPr>
            <a:spLocks noGrp="1"/>
          </p:cNvSpPr>
          <p:nvPr>
            <p:ph type="title"/>
          </p:nvPr>
        </p:nvSpPr>
        <p:spPr>
          <a:solidFill>
            <a:schemeClr val="accent6">
              <a:lumMod val="60000"/>
              <a:lumOff val="40000"/>
            </a:schemeClr>
          </a:solidFill>
        </p:spPr>
        <p:txBody>
          <a:bodyPr vert="horz" lIns="91440" tIns="45720" rIns="91440" bIns="45720" rtlCol="0" anchor="ctr">
            <a:normAutofit fontScale="90000"/>
          </a:bodyPr>
          <a:lstStyle/>
          <a:p>
            <a:pPr algn="ctr"/>
            <a:br>
              <a:rPr lang="tr-TR" sz="4000" b="1" dirty="0">
                <a:latin typeface="Helvetica-Bold"/>
              </a:rPr>
            </a:br>
            <a:r>
              <a:rPr lang="tr-TR" sz="4000" b="1" dirty="0">
                <a:latin typeface="Helvetica-Bold"/>
              </a:rPr>
              <a:t> ÖZEL EĞİTİM SINIFINDA FİZİKİ STANDARTLAR</a:t>
            </a:r>
            <a:br>
              <a:rPr lang="tr-TR" sz="4000" b="1" dirty="0">
                <a:latin typeface="Helvetica-Bold"/>
              </a:rPr>
            </a:br>
            <a:endParaRPr lang="tr-TR" sz="4000" b="1" dirty="0">
              <a:latin typeface="Helvetica-Bold"/>
            </a:endParaRPr>
          </a:p>
        </p:txBody>
      </p:sp>
      <p:sp>
        <p:nvSpPr>
          <p:cNvPr id="3" name="İçerik Yer Tutucusu 2">
            <a:extLst>
              <a:ext uri="{FF2B5EF4-FFF2-40B4-BE49-F238E27FC236}">
                <a16:creationId xmlns:a16="http://schemas.microsoft.com/office/drawing/2014/main" id="{057A7E8F-681C-42A7-9ED9-5D130165CF21}"/>
              </a:ext>
            </a:extLst>
          </p:cNvPr>
          <p:cNvSpPr>
            <a:spLocks noGrp="1"/>
          </p:cNvSpPr>
          <p:nvPr>
            <p:ph idx="1"/>
          </p:nvPr>
        </p:nvSpPr>
        <p:spPr>
          <a:solidFill>
            <a:srgbClr val="FF0000"/>
          </a:solidFill>
        </p:spPr>
        <p:txBody>
          <a:bodyPr vert="horz" lIns="91440" tIns="45720" rIns="91440" bIns="45720" rtlCol="0" anchor="ctr">
            <a:normAutofit/>
          </a:bodyPr>
          <a:lstStyle/>
          <a:p>
            <a:pPr marL="0" indent="0" algn="ctr">
              <a:lnSpc>
                <a:spcPct val="107000"/>
              </a:lnSpc>
              <a:buNone/>
            </a:pPr>
            <a:r>
              <a:rPr lang="tr-TR" sz="3600" dirty="0">
                <a:solidFill>
                  <a:srgbClr val="231F20"/>
                </a:solidFill>
                <a:latin typeface="Helvetica" panose="020B0604020202020204" pitchFamily="34" charset="0"/>
                <a:cs typeface="Times New Roman" panose="02020603050405020304" pitchFamily="18" charset="0"/>
              </a:rPr>
              <a:t>Oda genişliği, 5 m2 si gözlem aynası olacak</a:t>
            </a:r>
          </a:p>
          <a:p>
            <a:pPr marL="0" indent="0" algn="ctr">
              <a:lnSpc>
                <a:spcPct val="107000"/>
              </a:lnSpc>
              <a:buNone/>
            </a:pPr>
            <a:r>
              <a:rPr lang="tr-TR" sz="3600" dirty="0">
                <a:solidFill>
                  <a:srgbClr val="231F20"/>
                </a:solidFill>
                <a:latin typeface="Helvetica" panose="020B0604020202020204" pitchFamily="34" charset="0"/>
                <a:cs typeface="Times New Roman" panose="02020603050405020304" pitchFamily="18" charset="0"/>
              </a:rPr>
              <a:t>şekilde en az 20 m2 olmalı,</a:t>
            </a:r>
          </a:p>
          <a:p>
            <a:pPr marL="0" indent="0" algn="ctr">
              <a:lnSpc>
                <a:spcPct val="107000"/>
              </a:lnSpc>
              <a:buNone/>
            </a:pPr>
            <a:endParaRPr lang="tr-TR" sz="3600" dirty="0">
              <a:solidFill>
                <a:srgbClr val="231F20"/>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88565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DD1008-8CB2-49F1-A20A-B7DB19CC7876}"/>
              </a:ext>
            </a:extLst>
          </p:cNvPr>
          <p:cNvSpPr>
            <a:spLocks noGrp="1"/>
          </p:cNvSpPr>
          <p:nvPr>
            <p:ph type="title"/>
          </p:nvPr>
        </p:nvSpPr>
        <p:spPr>
          <a:solidFill>
            <a:schemeClr val="accent6">
              <a:lumMod val="60000"/>
              <a:lumOff val="40000"/>
            </a:schemeClr>
          </a:solidFill>
        </p:spPr>
        <p:txBody>
          <a:bodyPr vert="horz" lIns="91440" tIns="45720" rIns="91440" bIns="45720" rtlCol="0" anchor="ctr">
            <a:normAutofit fontScale="90000"/>
          </a:bodyPr>
          <a:lstStyle/>
          <a:p>
            <a:pPr algn="ctr"/>
            <a:br>
              <a:rPr lang="tr-TR" sz="4000" b="1" dirty="0">
                <a:latin typeface="Helvetica-Bold"/>
              </a:rPr>
            </a:br>
            <a:r>
              <a:rPr lang="tr-TR" sz="4000" b="1" dirty="0">
                <a:latin typeface="Helvetica-Bold"/>
              </a:rPr>
              <a:t> ÖZEL EĞİTİM SINIFINDA FİZİKİ STANDARTLAR</a:t>
            </a:r>
            <a:br>
              <a:rPr lang="tr-TR" sz="4000" b="1" dirty="0">
                <a:latin typeface="Helvetica-Bold"/>
              </a:rPr>
            </a:br>
            <a:endParaRPr lang="tr-TR" sz="4000" b="1" dirty="0">
              <a:latin typeface="Helvetica-Bold"/>
            </a:endParaRPr>
          </a:p>
        </p:txBody>
      </p:sp>
      <p:sp>
        <p:nvSpPr>
          <p:cNvPr id="3" name="İçerik Yer Tutucusu 2">
            <a:extLst>
              <a:ext uri="{FF2B5EF4-FFF2-40B4-BE49-F238E27FC236}">
                <a16:creationId xmlns:a16="http://schemas.microsoft.com/office/drawing/2014/main" id="{057A7E8F-681C-42A7-9ED9-5D130165CF21}"/>
              </a:ext>
            </a:extLst>
          </p:cNvPr>
          <p:cNvSpPr>
            <a:spLocks noGrp="1"/>
          </p:cNvSpPr>
          <p:nvPr>
            <p:ph idx="1"/>
          </p:nvPr>
        </p:nvSpPr>
        <p:spPr>
          <a:solidFill>
            <a:srgbClr val="FF0000"/>
          </a:solidFill>
        </p:spPr>
        <p:txBody>
          <a:bodyPr vert="horz" lIns="91440" tIns="45720" rIns="91440" bIns="45720" rtlCol="0" anchor="ctr">
            <a:normAutofit/>
          </a:bodyPr>
          <a:lstStyle/>
          <a:p>
            <a:pPr marL="0" indent="0" algn="ctr">
              <a:lnSpc>
                <a:spcPct val="107000"/>
              </a:lnSpc>
              <a:buNone/>
            </a:pPr>
            <a:r>
              <a:rPr lang="tr-TR" sz="3600" dirty="0">
                <a:solidFill>
                  <a:srgbClr val="231F20"/>
                </a:solidFill>
                <a:latin typeface="Helvetica" panose="020B0604020202020204" pitchFamily="34" charset="0"/>
                <a:cs typeface="Times New Roman" panose="02020603050405020304" pitchFamily="18" charset="0"/>
              </a:rPr>
              <a:t>Kişi başına düşen alan Otizmli öğrenciler için 5, diğer yetersizliğe sahip öğrenciler için 2.5 metrekareden az olmamalı,</a:t>
            </a:r>
          </a:p>
          <a:p>
            <a:pPr marL="0" indent="0" algn="ctr">
              <a:lnSpc>
                <a:spcPct val="107000"/>
              </a:lnSpc>
              <a:buNone/>
            </a:pPr>
            <a:endParaRPr lang="tr-TR" sz="3600" dirty="0">
              <a:solidFill>
                <a:srgbClr val="231F20"/>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34752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DD1008-8CB2-49F1-A20A-B7DB19CC7876}"/>
              </a:ext>
            </a:extLst>
          </p:cNvPr>
          <p:cNvSpPr>
            <a:spLocks noGrp="1"/>
          </p:cNvSpPr>
          <p:nvPr>
            <p:ph type="title"/>
          </p:nvPr>
        </p:nvSpPr>
        <p:spPr>
          <a:solidFill>
            <a:schemeClr val="accent6">
              <a:lumMod val="60000"/>
              <a:lumOff val="40000"/>
            </a:schemeClr>
          </a:solidFill>
        </p:spPr>
        <p:txBody>
          <a:bodyPr vert="horz" lIns="91440" tIns="45720" rIns="91440" bIns="45720" rtlCol="0" anchor="ctr">
            <a:normAutofit fontScale="90000"/>
          </a:bodyPr>
          <a:lstStyle/>
          <a:p>
            <a:pPr algn="ctr"/>
            <a:br>
              <a:rPr lang="tr-TR" sz="4000" b="1" dirty="0">
                <a:latin typeface="Helvetica-Bold"/>
              </a:rPr>
            </a:br>
            <a:r>
              <a:rPr lang="tr-TR" sz="4000" b="1" dirty="0">
                <a:latin typeface="Helvetica-Bold"/>
              </a:rPr>
              <a:t> ÖZEL EĞİTİM SINIFINDA FİZİKİ STANDARTLAR</a:t>
            </a:r>
            <a:br>
              <a:rPr lang="tr-TR" sz="4000" b="1" dirty="0">
                <a:latin typeface="Helvetica-Bold"/>
              </a:rPr>
            </a:br>
            <a:endParaRPr lang="tr-TR" sz="4000" b="1" dirty="0">
              <a:latin typeface="Helvetica-Bold"/>
            </a:endParaRPr>
          </a:p>
        </p:txBody>
      </p:sp>
      <p:graphicFrame>
        <p:nvGraphicFramePr>
          <p:cNvPr id="5" name="İçerik Yer Tutucusu 2">
            <a:extLst>
              <a:ext uri="{FF2B5EF4-FFF2-40B4-BE49-F238E27FC236}">
                <a16:creationId xmlns:a16="http://schemas.microsoft.com/office/drawing/2014/main" id="{831D6AF1-84F3-4237-B0CE-209B67D792C2}"/>
              </a:ext>
            </a:extLst>
          </p:cNvPr>
          <p:cNvGraphicFramePr>
            <a:graphicFrameLocks noGrp="1"/>
          </p:cNvGraphicFramePr>
          <p:nvPr>
            <p:ph idx="1"/>
          </p:nvPr>
        </p:nvGraphicFramePr>
        <p:xfrm>
          <a:off x="681038" y="2336800"/>
          <a:ext cx="9613900"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9506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32233D-09D4-40AD-98F5-5D4730B23980}"/>
              </a:ext>
            </a:extLst>
          </p:cNvPr>
          <p:cNvSpPr>
            <a:spLocks noGrp="1"/>
          </p:cNvSpPr>
          <p:nvPr>
            <p:ph type="title"/>
          </p:nvPr>
        </p:nvSpPr>
        <p:spPr>
          <a:solidFill>
            <a:schemeClr val="accent6">
              <a:lumMod val="60000"/>
              <a:lumOff val="40000"/>
            </a:schemeClr>
          </a:solidFill>
        </p:spPr>
        <p:txBody>
          <a:bodyPr vert="horz" lIns="91440" tIns="45720" rIns="91440" bIns="45720" rtlCol="0" anchor="ctr">
            <a:normAutofit fontScale="90000"/>
          </a:bodyPr>
          <a:lstStyle/>
          <a:p>
            <a:pPr algn="ctr"/>
            <a:r>
              <a:rPr lang="tr-TR" sz="4000" b="1">
                <a:latin typeface="Helvetica-Bold"/>
              </a:rPr>
              <a:t>ÖZEL EĞİTİM SINIFINDA FİZİKİ STANDARTLAR</a:t>
            </a:r>
            <a:endParaRPr lang="tr-TR" sz="4000" b="1" dirty="0">
              <a:latin typeface="Helvetica-Bold"/>
            </a:endParaRPr>
          </a:p>
        </p:txBody>
      </p:sp>
      <p:sp>
        <p:nvSpPr>
          <p:cNvPr id="3" name="İçerik Yer Tutucusu 2">
            <a:extLst>
              <a:ext uri="{FF2B5EF4-FFF2-40B4-BE49-F238E27FC236}">
                <a16:creationId xmlns:a16="http://schemas.microsoft.com/office/drawing/2014/main" id="{8C6BB94A-A1F7-4A3C-9CE8-678C054F85F9}"/>
              </a:ext>
            </a:extLst>
          </p:cNvPr>
          <p:cNvSpPr>
            <a:spLocks noGrp="1"/>
          </p:cNvSpPr>
          <p:nvPr>
            <p:ph idx="1"/>
          </p:nvPr>
        </p:nvSpPr>
        <p:spPr>
          <a:solidFill>
            <a:srgbClr val="FF0000"/>
          </a:solidFill>
        </p:spPr>
        <p:txBody>
          <a:bodyPr vert="horz" lIns="91440" tIns="45720" rIns="91440" bIns="45720" rtlCol="0" anchor="ctr">
            <a:normAutofit/>
          </a:bodyPr>
          <a:lstStyle/>
          <a:p>
            <a:pPr marL="0" indent="0" algn="ctr">
              <a:lnSpc>
                <a:spcPct val="107000"/>
              </a:lnSpc>
              <a:buNone/>
            </a:pPr>
            <a:r>
              <a:rPr lang="tr-TR" sz="3600" dirty="0">
                <a:solidFill>
                  <a:srgbClr val="231F20"/>
                </a:solidFill>
                <a:latin typeface="Helvetica" panose="020B0604020202020204" pitchFamily="34" charset="0"/>
                <a:cs typeface="Times New Roman" panose="02020603050405020304" pitchFamily="18" charset="0"/>
              </a:rPr>
              <a:t>Güvenlik açısından kalorifer petekleri ve pencere denizlikleri ahşap malzeme, kalorifer boruları </a:t>
            </a:r>
            <a:r>
              <a:rPr lang="tr-TR" sz="3600" dirty="0" err="1">
                <a:solidFill>
                  <a:srgbClr val="231F20"/>
                </a:solidFill>
                <a:latin typeface="Helvetica" panose="020B0604020202020204" pitchFamily="34" charset="0"/>
                <a:cs typeface="Times New Roman" panose="02020603050405020304" pitchFamily="18" charset="0"/>
              </a:rPr>
              <a:t>elastomerik</a:t>
            </a:r>
            <a:r>
              <a:rPr lang="tr-TR" sz="3600" dirty="0">
                <a:solidFill>
                  <a:srgbClr val="231F20"/>
                </a:solidFill>
                <a:latin typeface="Helvetica" panose="020B0604020202020204" pitchFamily="34" charset="0"/>
                <a:cs typeface="Times New Roman" panose="02020603050405020304" pitchFamily="18" charset="0"/>
              </a:rPr>
              <a:t> kauçuk köpük ile duvarlar ise kumaş kaplı strafor ile korunaklı hale</a:t>
            </a:r>
          </a:p>
          <a:p>
            <a:pPr marL="0" indent="0" algn="ctr">
              <a:lnSpc>
                <a:spcPct val="107000"/>
              </a:lnSpc>
              <a:buNone/>
            </a:pPr>
            <a:r>
              <a:rPr lang="tr-TR" sz="3600" dirty="0">
                <a:solidFill>
                  <a:srgbClr val="231F20"/>
                </a:solidFill>
                <a:latin typeface="Helvetica" panose="020B0604020202020204" pitchFamily="34" charset="0"/>
                <a:cs typeface="Times New Roman" panose="02020603050405020304" pitchFamily="18" charset="0"/>
              </a:rPr>
              <a:t>getirilmeli,</a:t>
            </a:r>
          </a:p>
          <a:p>
            <a:pPr marL="0" indent="0" algn="ctr">
              <a:lnSpc>
                <a:spcPct val="107000"/>
              </a:lnSpc>
              <a:buNone/>
            </a:pPr>
            <a:endParaRPr lang="tr-TR" sz="3600" dirty="0">
              <a:solidFill>
                <a:srgbClr val="231F20"/>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86450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32233D-09D4-40AD-98F5-5D4730B23980}"/>
              </a:ext>
            </a:extLst>
          </p:cNvPr>
          <p:cNvSpPr>
            <a:spLocks noGrp="1"/>
          </p:cNvSpPr>
          <p:nvPr>
            <p:ph type="title"/>
          </p:nvPr>
        </p:nvSpPr>
        <p:spPr>
          <a:solidFill>
            <a:schemeClr val="accent6">
              <a:lumMod val="60000"/>
              <a:lumOff val="40000"/>
            </a:schemeClr>
          </a:solidFill>
        </p:spPr>
        <p:txBody>
          <a:bodyPr vert="horz" lIns="91440" tIns="45720" rIns="91440" bIns="45720" rtlCol="0" anchor="ctr">
            <a:normAutofit fontScale="90000"/>
          </a:bodyPr>
          <a:lstStyle/>
          <a:p>
            <a:pPr algn="ctr"/>
            <a:r>
              <a:rPr lang="tr-TR" sz="4000" b="1" dirty="0">
                <a:latin typeface="Helvetica-Bold"/>
              </a:rPr>
              <a:t>ÖZEL EĞİTİM SINIFINDA FİZİKİ STANDARTLAR</a:t>
            </a:r>
          </a:p>
        </p:txBody>
      </p:sp>
      <p:sp>
        <p:nvSpPr>
          <p:cNvPr id="3" name="İçerik Yer Tutucusu 2">
            <a:extLst>
              <a:ext uri="{FF2B5EF4-FFF2-40B4-BE49-F238E27FC236}">
                <a16:creationId xmlns:a16="http://schemas.microsoft.com/office/drawing/2014/main" id="{8C6BB94A-A1F7-4A3C-9CE8-678C054F85F9}"/>
              </a:ext>
            </a:extLst>
          </p:cNvPr>
          <p:cNvSpPr>
            <a:spLocks noGrp="1"/>
          </p:cNvSpPr>
          <p:nvPr>
            <p:ph idx="1"/>
          </p:nvPr>
        </p:nvSpPr>
        <p:spPr>
          <a:solidFill>
            <a:srgbClr val="FF0000"/>
          </a:solidFill>
        </p:spPr>
        <p:txBody>
          <a:bodyPr vert="horz" lIns="91440" tIns="45720" rIns="91440" bIns="45720" rtlCol="0" anchor="ctr">
            <a:normAutofit/>
          </a:bodyPr>
          <a:lstStyle/>
          <a:p>
            <a:pPr marL="0" indent="0" algn="ctr">
              <a:lnSpc>
                <a:spcPct val="107000"/>
              </a:lnSpc>
              <a:buNone/>
            </a:pPr>
            <a:r>
              <a:rPr lang="tr-TR" sz="3600" dirty="0">
                <a:solidFill>
                  <a:srgbClr val="231F20"/>
                </a:solidFill>
                <a:latin typeface="Helvetica" panose="020B0604020202020204" pitchFamily="34" charset="0"/>
                <a:cs typeface="Times New Roman" panose="02020603050405020304" pitchFamily="18" charset="0"/>
              </a:rPr>
              <a:t>Aydınlatma sistemleri ayarlanabilir olmalı</a:t>
            </a:r>
          </a:p>
        </p:txBody>
      </p:sp>
    </p:spTree>
    <p:extLst>
      <p:ext uri="{BB962C8B-B14F-4D97-AF65-F5344CB8AC3E}">
        <p14:creationId xmlns:p14="http://schemas.microsoft.com/office/powerpoint/2010/main" val="3384867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32233D-09D4-40AD-98F5-5D4730B23980}"/>
              </a:ext>
            </a:extLst>
          </p:cNvPr>
          <p:cNvSpPr>
            <a:spLocks noGrp="1"/>
          </p:cNvSpPr>
          <p:nvPr>
            <p:ph type="title"/>
          </p:nvPr>
        </p:nvSpPr>
        <p:spPr>
          <a:solidFill>
            <a:schemeClr val="accent6">
              <a:lumMod val="60000"/>
              <a:lumOff val="40000"/>
            </a:schemeClr>
          </a:solidFill>
        </p:spPr>
        <p:txBody>
          <a:bodyPr vert="horz" lIns="91440" tIns="45720" rIns="91440" bIns="45720" rtlCol="0" anchor="ctr">
            <a:normAutofit fontScale="90000"/>
          </a:bodyPr>
          <a:lstStyle/>
          <a:p>
            <a:pPr algn="ctr"/>
            <a:r>
              <a:rPr lang="tr-TR" sz="4000" b="1" dirty="0">
                <a:latin typeface="Helvetica-Bold"/>
              </a:rPr>
              <a:t>ÖZEL EĞİTİM SINIFINDA FİZİKİ STANDARTLAR</a:t>
            </a:r>
          </a:p>
        </p:txBody>
      </p:sp>
      <p:sp>
        <p:nvSpPr>
          <p:cNvPr id="3" name="İçerik Yer Tutucusu 2">
            <a:extLst>
              <a:ext uri="{FF2B5EF4-FFF2-40B4-BE49-F238E27FC236}">
                <a16:creationId xmlns:a16="http://schemas.microsoft.com/office/drawing/2014/main" id="{8C6BB94A-A1F7-4A3C-9CE8-678C054F85F9}"/>
              </a:ext>
            </a:extLst>
          </p:cNvPr>
          <p:cNvSpPr>
            <a:spLocks noGrp="1"/>
          </p:cNvSpPr>
          <p:nvPr>
            <p:ph idx="1"/>
          </p:nvPr>
        </p:nvSpPr>
        <p:spPr>
          <a:solidFill>
            <a:srgbClr val="FF0000"/>
          </a:solidFill>
        </p:spPr>
        <p:txBody>
          <a:bodyPr vert="horz" lIns="91440" tIns="45720" rIns="91440" bIns="45720" rtlCol="0" anchor="ctr">
            <a:normAutofit/>
          </a:bodyPr>
          <a:lstStyle/>
          <a:p>
            <a:pPr marL="0" indent="0" algn="ctr">
              <a:lnSpc>
                <a:spcPct val="107000"/>
              </a:lnSpc>
              <a:buNone/>
            </a:pPr>
            <a:r>
              <a:rPr lang="tr-TR" sz="3600" dirty="0">
                <a:solidFill>
                  <a:srgbClr val="231F20"/>
                </a:solidFill>
                <a:latin typeface="Helvetica" panose="020B0604020202020204" pitchFamily="34" charset="0"/>
                <a:cs typeface="Times New Roman" panose="02020603050405020304" pitchFamily="18" charset="0"/>
              </a:rPr>
              <a:t>• Duvarlar ve tavan ses yalıtımlı olmalı,</a:t>
            </a:r>
          </a:p>
          <a:p>
            <a:pPr marL="0" indent="0" algn="ctr">
              <a:lnSpc>
                <a:spcPct val="107000"/>
              </a:lnSpc>
              <a:buNone/>
            </a:pPr>
            <a:endParaRPr lang="tr-TR" sz="3600" dirty="0">
              <a:solidFill>
                <a:srgbClr val="231F20"/>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7771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32233D-09D4-40AD-98F5-5D4730B23980}"/>
              </a:ext>
            </a:extLst>
          </p:cNvPr>
          <p:cNvSpPr>
            <a:spLocks noGrp="1"/>
          </p:cNvSpPr>
          <p:nvPr>
            <p:ph type="title"/>
          </p:nvPr>
        </p:nvSpPr>
        <p:spPr>
          <a:solidFill>
            <a:schemeClr val="accent6">
              <a:lumMod val="60000"/>
              <a:lumOff val="40000"/>
            </a:schemeClr>
          </a:solidFill>
        </p:spPr>
        <p:txBody>
          <a:bodyPr vert="horz" lIns="91440" tIns="45720" rIns="91440" bIns="45720" rtlCol="0" anchor="ctr">
            <a:normAutofit fontScale="90000"/>
          </a:bodyPr>
          <a:lstStyle/>
          <a:p>
            <a:pPr algn="ctr"/>
            <a:r>
              <a:rPr lang="tr-TR" sz="4000" b="1" dirty="0">
                <a:latin typeface="Helvetica-Bold"/>
              </a:rPr>
              <a:t>ÖZEL EĞİTİM SINIFINDA FİZİKİ STANDARTLAR</a:t>
            </a:r>
          </a:p>
        </p:txBody>
      </p:sp>
      <p:sp>
        <p:nvSpPr>
          <p:cNvPr id="3" name="İçerik Yer Tutucusu 2">
            <a:extLst>
              <a:ext uri="{FF2B5EF4-FFF2-40B4-BE49-F238E27FC236}">
                <a16:creationId xmlns:a16="http://schemas.microsoft.com/office/drawing/2014/main" id="{8C6BB94A-A1F7-4A3C-9CE8-678C054F85F9}"/>
              </a:ext>
            </a:extLst>
          </p:cNvPr>
          <p:cNvSpPr>
            <a:spLocks noGrp="1"/>
          </p:cNvSpPr>
          <p:nvPr>
            <p:ph idx="1"/>
          </p:nvPr>
        </p:nvSpPr>
        <p:spPr>
          <a:solidFill>
            <a:srgbClr val="FF0000"/>
          </a:solidFill>
        </p:spPr>
        <p:txBody>
          <a:bodyPr vert="horz" lIns="91440" tIns="45720" rIns="91440" bIns="45720" rtlCol="0" anchor="ctr">
            <a:normAutofit/>
          </a:bodyPr>
          <a:lstStyle/>
          <a:p>
            <a:pPr marL="0" indent="0" algn="ctr">
              <a:lnSpc>
                <a:spcPct val="107000"/>
              </a:lnSpc>
              <a:buNone/>
            </a:pPr>
            <a:r>
              <a:rPr lang="tr-TR" sz="3600" dirty="0">
                <a:solidFill>
                  <a:srgbClr val="231F20"/>
                </a:solidFill>
                <a:latin typeface="Helvetica" panose="020B0604020202020204" pitchFamily="34" charset="0"/>
                <a:cs typeface="Times New Roman" panose="02020603050405020304" pitchFamily="18" charset="0"/>
              </a:rPr>
              <a:t>Pencereleri üstten yarım açılır (vasistas pencere)</a:t>
            </a:r>
          </a:p>
          <a:p>
            <a:pPr marL="0" indent="0" algn="ctr">
              <a:lnSpc>
                <a:spcPct val="107000"/>
              </a:lnSpc>
              <a:buNone/>
            </a:pPr>
            <a:r>
              <a:rPr lang="tr-TR" sz="3600" dirty="0">
                <a:solidFill>
                  <a:srgbClr val="231F20"/>
                </a:solidFill>
                <a:latin typeface="Helvetica" panose="020B0604020202020204" pitchFamily="34" charset="0"/>
                <a:cs typeface="Times New Roman" panose="02020603050405020304" pitchFamily="18" charset="0"/>
              </a:rPr>
              <a:t>olmalı,</a:t>
            </a:r>
          </a:p>
          <a:p>
            <a:pPr marL="0" indent="0" algn="ctr">
              <a:lnSpc>
                <a:spcPct val="107000"/>
              </a:lnSpc>
              <a:buNone/>
            </a:pPr>
            <a:endParaRPr lang="tr-TR" sz="3600" dirty="0">
              <a:solidFill>
                <a:srgbClr val="231F20"/>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156935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32233D-09D4-40AD-98F5-5D4730B23980}"/>
              </a:ext>
            </a:extLst>
          </p:cNvPr>
          <p:cNvSpPr>
            <a:spLocks noGrp="1"/>
          </p:cNvSpPr>
          <p:nvPr>
            <p:ph type="title"/>
          </p:nvPr>
        </p:nvSpPr>
        <p:spPr>
          <a:solidFill>
            <a:schemeClr val="accent6">
              <a:lumMod val="60000"/>
              <a:lumOff val="40000"/>
            </a:schemeClr>
          </a:solidFill>
        </p:spPr>
        <p:txBody>
          <a:bodyPr vert="horz" lIns="91440" tIns="45720" rIns="91440" bIns="45720" rtlCol="0" anchor="ctr">
            <a:normAutofit fontScale="90000"/>
          </a:bodyPr>
          <a:lstStyle/>
          <a:p>
            <a:pPr algn="ctr"/>
            <a:r>
              <a:rPr lang="tr-TR" sz="4000" b="1" dirty="0">
                <a:latin typeface="Helvetica-Bold"/>
              </a:rPr>
              <a:t>ÖZEL EĞİTİM SINIFINDA FİZİKİ STANDARTLAR</a:t>
            </a:r>
          </a:p>
        </p:txBody>
      </p:sp>
      <p:sp>
        <p:nvSpPr>
          <p:cNvPr id="3" name="İçerik Yer Tutucusu 2">
            <a:extLst>
              <a:ext uri="{FF2B5EF4-FFF2-40B4-BE49-F238E27FC236}">
                <a16:creationId xmlns:a16="http://schemas.microsoft.com/office/drawing/2014/main" id="{8C6BB94A-A1F7-4A3C-9CE8-678C054F85F9}"/>
              </a:ext>
            </a:extLst>
          </p:cNvPr>
          <p:cNvSpPr>
            <a:spLocks noGrp="1"/>
          </p:cNvSpPr>
          <p:nvPr>
            <p:ph idx="1"/>
          </p:nvPr>
        </p:nvSpPr>
        <p:spPr>
          <a:solidFill>
            <a:srgbClr val="FF0000"/>
          </a:solidFill>
        </p:spPr>
        <p:txBody>
          <a:bodyPr vert="horz" lIns="91440" tIns="45720" rIns="91440" bIns="45720" rtlCol="0" anchor="ctr">
            <a:normAutofit/>
          </a:bodyPr>
          <a:lstStyle/>
          <a:p>
            <a:pPr marL="0" indent="0" algn="ctr">
              <a:lnSpc>
                <a:spcPct val="107000"/>
              </a:lnSpc>
              <a:buNone/>
            </a:pPr>
            <a:r>
              <a:rPr lang="tr-TR" sz="3600" dirty="0">
                <a:solidFill>
                  <a:srgbClr val="231F20"/>
                </a:solidFill>
                <a:latin typeface="Helvetica" panose="020B0604020202020204" pitchFamily="34" charset="0"/>
                <a:cs typeface="Times New Roman" panose="02020603050405020304" pitchFamily="18" charset="0"/>
              </a:rPr>
              <a:t>Pencerelerde stor perdeler olmalı,</a:t>
            </a:r>
          </a:p>
        </p:txBody>
      </p:sp>
    </p:spTree>
    <p:extLst>
      <p:ext uri="{BB962C8B-B14F-4D97-AF65-F5344CB8AC3E}">
        <p14:creationId xmlns:p14="http://schemas.microsoft.com/office/powerpoint/2010/main" val="152650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4988C2-5471-4AAE-B563-CD4372E886F5}"/>
              </a:ext>
            </a:extLst>
          </p:cNvPr>
          <p:cNvSpPr>
            <a:spLocks noGrp="1"/>
          </p:cNvSpPr>
          <p:nvPr>
            <p:ph type="title"/>
          </p:nvPr>
        </p:nvSpPr>
        <p:spPr>
          <a:xfrm>
            <a:off x="980418" y="1162613"/>
            <a:ext cx="2756928" cy="4532775"/>
          </a:xfrm>
        </p:spPr>
        <p:txBody>
          <a:bodyPr vert="horz" lIns="91440" tIns="45720" rIns="91440" bIns="45720" rtlCol="0">
            <a:normAutofit/>
          </a:bodyPr>
          <a:lstStyle/>
          <a:p>
            <a:pPr algn="l"/>
            <a:br>
              <a:rPr lang="tr-TR" sz="2400" b="1">
                <a:latin typeface="Helvetica-Bold"/>
              </a:rPr>
            </a:br>
            <a:r>
              <a:rPr lang="tr-TR" sz="2400" b="1">
                <a:latin typeface="Helvetica-Bold"/>
              </a:rPr>
              <a:t>Özel Eğitim Sınıfı Nasıl Açılır ve Kapatılır?</a:t>
            </a:r>
            <a:br>
              <a:rPr lang="tr-TR" sz="2400" b="1">
                <a:latin typeface="Helvetica-Bold"/>
              </a:rPr>
            </a:br>
            <a:endParaRPr lang="tr-TR" sz="2400" b="1">
              <a:latin typeface="Helvetica-Bold"/>
            </a:endParaRPr>
          </a:p>
        </p:txBody>
      </p:sp>
      <p:sp>
        <p:nvSpPr>
          <p:cNvPr id="3" name="İçerik Yer Tutucusu 2">
            <a:extLst>
              <a:ext uri="{FF2B5EF4-FFF2-40B4-BE49-F238E27FC236}">
                <a16:creationId xmlns:a16="http://schemas.microsoft.com/office/drawing/2014/main" id="{7724016A-258F-4DA6-B8EE-724AAA2377FC}"/>
              </a:ext>
            </a:extLst>
          </p:cNvPr>
          <p:cNvSpPr>
            <a:spLocks noGrp="1"/>
          </p:cNvSpPr>
          <p:nvPr>
            <p:ph idx="1"/>
          </p:nvPr>
        </p:nvSpPr>
        <p:spPr>
          <a:xfrm>
            <a:off x="4388421" y="1162613"/>
            <a:ext cx="6516645" cy="4532776"/>
          </a:xfrm>
        </p:spPr>
        <p:txBody>
          <a:bodyPr anchor="ctr">
            <a:normAutofit/>
          </a:bodyPr>
          <a:lstStyle/>
          <a:p>
            <a:pPr marL="0" indent="0">
              <a:spcAft>
                <a:spcPts val="0"/>
              </a:spcAft>
              <a:buNone/>
            </a:pPr>
            <a:r>
              <a:rPr lang="tr-TR" sz="1600">
                <a:latin typeface="Helvetica" panose="020B0604020202020204" pitchFamily="34" charset="0"/>
                <a:ea typeface="Calibri" panose="020F0502020204030204" pitchFamily="34" charset="0"/>
                <a:cs typeface="Times New Roman" panose="02020603050405020304" pitchFamily="18" charset="0"/>
              </a:rPr>
              <a:t>Özel eğitim sınıfının kapatılması ile ilgili iş ve işlemler il/ilçe özel eğitim hizmetleri kurulunun önerisi</a:t>
            </a:r>
            <a:r>
              <a:rPr lang="tr-TR" sz="1600">
                <a:latin typeface="Calibri" panose="020F0502020204030204" pitchFamily="34" charset="0"/>
                <a:ea typeface="Calibri" panose="020F0502020204030204" pitchFamily="34" charset="0"/>
                <a:cs typeface="Times New Roman" panose="02020603050405020304" pitchFamily="18" charset="0"/>
              </a:rPr>
              <a:t> </a:t>
            </a:r>
            <a:r>
              <a:rPr lang="tr-TR" sz="1600">
                <a:latin typeface="Helvetica" panose="020B0604020202020204" pitchFamily="34" charset="0"/>
                <a:ea typeface="Calibri" panose="020F0502020204030204" pitchFamily="34" charset="0"/>
                <a:cs typeface="Times New Roman" panose="02020603050405020304" pitchFamily="18" charset="0"/>
              </a:rPr>
              <a:t>doğrultusunda il/ilçe milli eğitim müdürlükleri tarafından yapılır</a:t>
            </a:r>
            <a:endParaRPr lang="tr-TR" sz="1600"/>
          </a:p>
        </p:txBody>
      </p:sp>
    </p:spTree>
    <p:extLst>
      <p:ext uri="{BB962C8B-B14F-4D97-AF65-F5344CB8AC3E}">
        <p14:creationId xmlns:p14="http://schemas.microsoft.com/office/powerpoint/2010/main" val="749251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32233D-09D4-40AD-98F5-5D4730B23980}"/>
              </a:ext>
            </a:extLst>
          </p:cNvPr>
          <p:cNvSpPr>
            <a:spLocks noGrp="1"/>
          </p:cNvSpPr>
          <p:nvPr>
            <p:ph type="title"/>
          </p:nvPr>
        </p:nvSpPr>
        <p:spPr>
          <a:solidFill>
            <a:schemeClr val="accent6">
              <a:lumMod val="60000"/>
              <a:lumOff val="40000"/>
            </a:schemeClr>
          </a:solidFill>
        </p:spPr>
        <p:txBody>
          <a:bodyPr vert="horz" lIns="91440" tIns="45720" rIns="91440" bIns="45720" rtlCol="0" anchor="ctr">
            <a:normAutofit fontScale="90000"/>
          </a:bodyPr>
          <a:lstStyle/>
          <a:p>
            <a:pPr algn="ctr"/>
            <a:r>
              <a:rPr lang="tr-TR" sz="4000" b="1" dirty="0">
                <a:latin typeface="Helvetica-Bold"/>
              </a:rPr>
              <a:t>ÖZEL EĞİTİM SINIFINDA FİZİKİ STANDARTLAR</a:t>
            </a:r>
          </a:p>
        </p:txBody>
      </p:sp>
      <p:sp>
        <p:nvSpPr>
          <p:cNvPr id="3" name="İçerik Yer Tutucusu 2">
            <a:extLst>
              <a:ext uri="{FF2B5EF4-FFF2-40B4-BE49-F238E27FC236}">
                <a16:creationId xmlns:a16="http://schemas.microsoft.com/office/drawing/2014/main" id="{8C6BB94A-A1F7-4A3C-9CE8-678C054F85F9}"/>
              </a:ext>
            </a:extLst>
          </p:cNvPr>
          <p:cNvSpPr>
            <a:spLocks noGrp="1"/>
          </p:cNvSpPr>
          <p:nvPr>
            <p:ph idx="1"/>
          </p:nvPr>
        </p:nvSpPr>
        <p:spPr>
          <a:solidFill>
            <a:srgbClr val="FF0000"/>
          </a:solidFill>
        </p:spPr>
        <p:txBody>
          <a:bodyPr vert="horz" lIns="91440" tIns="45720" rIns="91440" bIns="45720" rtlCol="0" anchor="ctr">
            <a:normAutofit/>
          </a:bodyPr>
          <a:lstStyle/>
          <a:p>
            <a:pPr marL="0" indent="0" algn="ctr">
              <a:lnSpc>
                <a:spcPct val="107000"/>
              </a:lnSpc>
              <a:buNone/>
            </a:pPr>
            <a:r>
              <a:rPr lang="tr-TR" sz="3600" dirty="0">
                <a:solidFill>
                  <a:srgbClr val="231F20"/>
                </a:solidFill>
                <a:latin typeface="Helvetica" panose="020B0604020202020204" pitchFamily="34" charset="0"/>
                <a:cs typeface="Times New Roman" panose="02020603050405020304" pitchFamily="18" charset="0"/>
              </a:rPr>
              <a:t>Camlar </a:t>
            </a:r>
            <a:r>
              <a:rPr lang="tr-TR" sz="3600" dirty="0" err="1">
                <a:solidFill>
                  <a:srgbClr val="231F20"/>
                </a:solidFill>
                <a:latin typeface="Helvetica" panose="020B0604020202020204" pitchFamily="34" charset="0"/>
                <a:cs typeface="Times New Roman" panose="02020603050405020304" pitchFamily="18" charset="0"/>
              </a:rPr>
              <a:t>temperli</a:t>
            </a:r>
            <a:r>
              <a:rPr lang="tr-TR" sz="3600" dirty="0">
                <a:solidFill>
                  <a:srgbClr val="231F20"/>
                </a:solidFill>
                <a:latin typeface="Helvetica" panose="020B0604020202020204" pitchFamily="34" charset="0"/>
                <a:cs typeface="Times New Roman" panose="02020603050405020304" pitchFamily="18" charset="0"/>
              </a:rPr>
              <a:t> olmalı,</a:t>
            </a:r>
          </a:p>
          <a:p>
            <a:pPr marL="0" indent="0" algn="ctr">
              <a:lnSpc>
                <a:spcPct val="107000"/>
              </a:lnSpc>
              <a:buNone/>
            </a:pPr>
            <a:endParaRPr lang="tr-TR" sz="3600" dirty="0">
              <a:solidFill>
                <a:srgbClr val="231F20"/>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739667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32233D-09D4-40AD-98F5-5D4730B23980}"/>
              </a:ext>
            </a:extLst>
          </p:cNvPr>
          <p:cNvSpPr>
            <a:spLocks noGrp="1"/>
          </p:cNvSpPr>
          <p:nvPr>
            <p:ph type="title"/>
          </p:nvPr>
        </p:nvSpPr>
        <p:spPr>
          <a:solidFill>
            <a:schemeClr val="accent6">
              <a:lumMod val="60000"/>
              <a:lumOff val="40000"/>
            </a:schemeClr>
          </a:solidFill>
        </p:spPr>
        <p:txBody>
          <a:bodyPr vert="horz" lIns="91440" tIns="45720" rIns="91440" bIns="45720" rtlCol="0" anchor="ctr">
            <a:normAutofit fontScale="90000"/>
          </a:bodyPr>
          <a:lstStyle/>
          <a:p>
            <a:pPr algn="ctr"/>
            <a:r>
              <a:rPr lang="tr-TR" sz="4000" b="1" dirty="0">
                <a:latin typeface="Helvetica-Bold"/>
              </a:rPr>
              <a:t>ÖZEL EĞİTİM SINIFINDA FİZİKİ STANDARTLAR</a:t>
            </a:r>
          </a:p>
        </p:txBody>
      </p:sp>
      <p:sp>
        <p:nvSpPr>
          <p:cNvPr id="3" name="İçerik Yer Tutucusu 2">
            <a:extLst>
              <a:ext uri="{FF2B5EF4-FFF2-40B4-BE49-F238E27FC236}">
                <a16:creationId xmlns:a16="http://schemas.microsoft.com/office/drawing/2014/main" id="{8C6BB94A-A1F7-4A3C-9CE8-678C054F85F9}"/>
              </a:ext>
            </a:extLst>
          </p:cNvPr>
          <p:cNvSpPr>
            <a:spLocks noGrp="1"/>
          </p:cNvSpPr>
          <p:nvPr>
            <p:ph idx="1"/>
          </p:nvPr>
        </p:nvSpPr>
        <p:spPr>
          <a:solidFill>
            <a:srgbClr val="FF0000"/>
          </a:solidFill>
        </p:spPr>
        <p:txBody>
          <a:bodyPr vert="horz" lIns="91440" tIns="45720" rIns="91440" bIns="45720" rtlCol="0" anchor="ctr">
            <a:normAutofit/>
          </a:bodyPr>
          <a:lstStyle/>
          <a:p>
            <a:pPr marL="0" indent="0" algn="ctr">
              <a:lnSpc>
                <a:spcPct val="107000"/>
              </a:lnSpc>
              <a:buNone/>
            </a:pPr>
            <a:r>
              <a:rPr lang="tr-TR" sz="3600" dirty="0">
                <a:solidFill>
                  <a:srgbClr val="231F20"/>
                </a:solidFill>
                <a:latin typeface="Helvetica" panose="020B0604020202020204" pitchFamily="34" charset="0"/>
                <a:cs typeface="Times New Roman" panose="02020603050405020304" pitchFamily="18" charset="0"/>
              </a:rPr>
              <a:t>Su bazlı </a:t>
            </a:r>
            <a:r>
              <a:rPr lang="tr-TR" sz="3600" dirty="0" err="1">
                <a:solidFill>
                  <a:srgbClr val="231F20"/>
                </a:solidFill>
                <a:latin typeface="Helvetica" panose="020B0604020202020204" pitchFamily="34" charset="0"/>
                <a:cs typeface="Times New Roman" panose="02020603050405020304" pitchFamily="18" charset="0"/>
              </a:rPr>
              <a:t>antibakteriyel</a:t>
            </a:r>
            <a:r>
              <a:rPr lang="tr-TR" sz="3600" dirty="0">
                <a:solidFill>
                  <a:srgbClr val="231F20"/>
                </a:solidFill>
                <a:latin typeface="Helvetica" panose="020B0604020202020204" pitchFamily="34" charset="0"/>
                <a:cs typeface="Times New Roman" panose="02020603050405020304" pitchFamily="18" charset="0"/>
              </a:rPr>
              <a:t> boya ile boyanmalı,</a:t>
            </a:r>
          </a:p>
          <a:p>
            <a:pPr marL="0" indent="0" algn="ctr">
              <a:lnSpc>
                <a:spcPct val="107000"/>
              </a:lnSpc>
              <a:buNone/>
            </a:pPr>
            <a:endParaRPr lang="tr-TR" sz="3600" dirty="0">
              <a:solidFill>
                <a:srgbClr val="231F20"/>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273309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32233D-09D4-40AD-98F5-5D4730B23980}"/>
              </a:ext>
            </a:extLst>
          </p:cNvPr>
          <p:cNvSpPr>
            <a:spLocks noGrp="1"/>
          </p:cNvSpPr>
          <p:nvPr>
            <p:ph type="title"/>
          </p:nvPr>
        </p:nvSpPr>
        <p:spPr>
          <a:solidFill>
            <a:schemeClr val="accent6">
              <a:lumMod val="60000"/>
              <a:lumOff val="40000"/>
            </a:schemeClr>
          </a:solidFill>
        </p:spPr>
        <p:txBody>
          <a:bodyPr vert="horz" lIns="91440" tIns="45720" rIns="91440" bIns="45720" rtlCol="0" anchor="ctr">
            <a:normAutofit fontScale="90000"/>
          </a:bodyPr>
          <a:lstStyle/>
          <a:p>
            <a:pPr algn="ctr"/>
            <a:r>
              <a:rPr lang="tr-TR" sz="4000" b="1" dirty="0">
                <a:latin typeface="Helvetica-Bold"/>
              </a:rPr>
              <a:t>ÖZEL EĞİTİM SINIFINDA FİZİKİ STANDARTLAR</a:t>
            </a:r>
          </a:p>
        </p:txBody>
      </p:sp>
      <p:sp>
        <p:nvSpPr>
          <p:cNvPr id="3" name="İçerik Yer Tutucusu 2">
            <a:extLst>
              <a:ext uri="{FF2B5EF4-FFF2-40B4-BE49-F238E27FC236}">
                <a16:creationId xmlns:a16="http://schemas.microsoft.com/office/drawing/2014/main" id="{8C6BB94A-A1F7-4A3C-9CE8-678C054F85F9}"/>
              </a:ext>
            </a:extLst>
          </p:cNvPr>
          <p:cNvSpPr>
            <a:spLocks noGrp="1"/>
          </p:cNvSpPr>
          <p:nvPr>
            <p:ph idx="1"/>
          </p:nvPr>
        </p:nvSpPr>
        <p:spPr>
          <a:solidFill>
            <a:srgbClr val="FF0000"/>
          </a:solidFill>
        </p:spPr>
        <p:txBody>
          <a:bodyPr vert="horz" lIns="91440" tIns="45720" rIns="91440" bIns="45720" rtlCol="0" anchor="ctr">
            <a:normAutofit/>
          </a:bodyPr>
          <a:lstStyle/>
          <a:p>
            <a:pPr marL="0" indent="0" algn="ctr">
              <a:lnSpc>
                <a:spcPct val="107000"/>
              </a:lnSpc>
              <a:buNone/>
            </a:pPr>
            <a:r>
              <a:rPr lang="tr-TR" sz="3600" dirty="0">
                <a:solidFill>
                  <a:srgbClr val="231F20"/>
                </a:solidFill>
                <a:latin typeface="Helvetica" panose="020B0604020202020204" pitchFamily="34" charset="0"/>
                <a:cs typeface="Times New Roman" panose="02020603050405020304" pitchFamily="18" charset="0"/>
              </a:rPr>
              <a:t>Odada havalandırma sistemi olmalı,</a:t>
            </a:r>
          </a:p>
          <a:p>
            <a:pPr marL="0" indent="0" algn="ctr">
              <a:lnSpc>
                <a:spcPct val="107000"/>
              </a:lnSpc>
              <a:buNone/>
            </a:pPr>
            <a:endParaRPr lang="tr-TR" sz="3600" dirty="0">
              <a:solidFill>
                <a:srgbClr val="231F20"/>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5492949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32233D-09D4-40AD-98F5-5D4730B23980}"/>
              </a:ext>
            </a:extLst>
          </p:cNvPr>
          <p:cNvSpPr>
            <a:spLocks noGrp="1"/>
          </p:cNvSpPr>
          <p:nvPr>
            <p:ph type="title"/>
          </p:nvPr>
        </p:nvSpPr>
        <p:spPr>
          <a:solidFill>
            <a:schemeClr val="accent6">
              <a:lumMod val="60000"/>
              <a:lumOff val="40000"/>
            </a:schemeClr>
          </a:solidFill>
        </p:spPr>
        <p:txBody>
          <a:bodyPr vert="horz" lIns="91440" tIns="45720" rIns="91440" bIns="45720" rtlCol="0" anchor="ctr">
            <a:normAutofit fontScale="90000"/>
          </a:bodyPr>
          <a:lstStyle/>
          <a:p>
            <a:pPr algn="ctr"/>
            <a:r>
              <a:rPr lang="tr-TR" sz="4000" b="1" dirty="0">
                <a:latin typeface="Helvetica-Bold"/>
              </a:rPr>
              <a:t>ÖZEL EĞİTİM SINIFINDA FİZİKİ STANDARTLAR</a:t>
            </a:r>
          </a:p>
        </p:txBody>
      </p:sp>
      <p:sp>
        <p:nvSpPr>
          <p:cNvPr id="3" name="İçerik Yer Tutucusu 2">
            <a:extLst>
              <a:ext uri="{FF2B5EF4-FFF2-40B4-BE49-F238E27FC236}">
                <a16:creationId xmlns:a16="http://schemas.microsoft.com/office/drawing/2014/main" id="{8C6BB94A-A1F7-4A3C-9CE8-678C054F85F9}"/>
              </a:ext>
            </a:extLst>
          </p:cNvPr>
          <p:cNvSpPr>
            <a:spLocks noGrp="1"/>
          </p:cNvSpPr>
          <p:nvPr>
            <p:ph idx="1"/>
          </p:nvPr>
        </p:nvSpPr>
        <p:spPr>
          <a:solidFill>
            <a:srgbClr val="FF0000"/>
          </a:solidFill>
        </p:spPr>
        <p:txBody>
          <a:bodyPr vert="horz" lIns="91440" tIns="45720" rIns="91440" bIns="45720" rtlCol="0" anchor="ctr">
            <a:normAutofit/>
          </a:bodyPr>
          <a:lstStyle/>
          <a:p>
            <a:pPr marL="0" indent="0" algn="ctr">
              <a:lnSpc>
                <a:spcPct val="107000"/>
              </a:lnSpc>
              <a:buNone/>
            </a:pPr>
            <a:r>
              <a:rPr lang="tr-TR" sz="3600" dirty="0">
                <a:solidFill>
                  <a:srgbClr val="231F20"/>
                </a:solidFill>
                <a:latin typeface="Helvetica" panose="020B0604020202020204" pitchFamily="34" charset="0"/>
                <a:cs typeface="Times New Roman" panose="02020603050405020304" pitchFamily="18" charset="0"/>
              </a:rPr>
              <a:t>Prizler her duvarda olacak şekilde priz kapağı</a:t>
            </a:r>
          </a:p>
          <a:p>
            <a:pPr marL="0" indent="0" algn="ctr">
              <a:lnSpc>
                <a:spcPct val="107000"/>
              </a:lnSpc>
              <a:buNone/>
            </a:pPr>
            <a:r>
              <a:rPr lang="tr-TR" sz="3600" dirty="0">
                <a:solidFill>
                  <a:srgbClr val="231F20"/>
                </a:solidFill>
                <a:latin typeface="Helvetica" panose="020B0604020202020204" pitchFamily="34" charset="0"/>
                <a:cs typeface="Times New Roman" panose="02020603050405020304" pitchFamily="18" charset="0"/>
              </a:rPr>
              <a:t>ile güvenlikli hale getirilmeli,</a:t>
            </a:r>
          </a:p>
          <a:p>
            <a:pPr marL="0" indent="0" algn="ctr">
              <a:lnSpc>
                <a:spcPct val="107000"/>
              </a:lnSpc>
              <a:buNone/>
            </a:pPr>
            <a:endParaRPr lang="tr-TR" sz="3600" dirty="0">
              <a:solidFill>
                <a:srgbClr val="231F20"/>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420356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32233D-09D4-40AD-98F5-5D4730B23980}"/>
              </a:ext>
            </a:extLst>
          </p:cNvPr>
          <p:cNvSpPr>
            <a:spLocks noGrp="1"/>
          </p:cNvSpPr>
          <p:nvPr>
            <p:ph type="title"/>
          </p:nvPr>
        </p:nvSpPr>
        <p:spPr>
          <a:solidFill>
            <a:schemeClr val="accent6">
              <a:lumMod val="60000"/>
              <a:lumOff val="40000"/>
            </a:schemeClr>
          </a:solidFill>
        </p:spPr>
        <p:txBody>
          <a:bodyPr>
            <a:normAutofit fontScale="90000"/>
          </a:bodyPr>
          <a:lstStyle/>
          <a:p>
            <a:pPr algn="ctr"/>
            <a:r>
              <a:rPr lang="tr-TR" sz="4000" b="1" dirty="0">
                <a:latin typeface="Helvetica-Bold"/>
                <a:ea typeface="Calibri" panose="020F0502020204030204" pitchFamily="34" charset="0"/>
                <a:cs typeface="Helvetica-Bold"/>
              </a:rPr>
              <a:t>ÖZEL EĞİTİM SINIFINDA FİZİKİ STANDARTLAR</a:t>
            </a:r>
            <a:endParaRPr lang="tr-TR" sz="4000" dirty="0"/>
          </a:p>
        </p:txBody>
      </p:sp>
      <p:sp>
        <p:nvSpPr>
          <p:cNvPr id="3" name="İçerik Yer Tutucusu 2">
            <a:extLst>
              <a:ext uri="{FF2B5EF4-FFF2-40B4-BE49-F238E27FC236}">
                <a16:creationId xmlns:a16="http://schemas.microsoft.com/office/drawing/2014/main" id="{8C6BB94A-A1F7-4A3C-9CE8-678C054F85F9}"/>
              </a:ext>
            </a:extLst>
          </p:cNvPr>
          <p:cNvSpPr>
            <a:spLocks noGrp="1"/>
          </p:cNvSpPr>
          <p:nvPr>
            <p:ph idx="1"/>
          </p:nvPr>
        </p:nvSpPr>
        <p:spPr>
          <a:solidFill>
            <a:srgbClr val="FF0000"/>
          </a:solidFill>
        </p:spPr>
        <p:txBody>
          <a:bodyPr anchor="ctr">
            <a:normAutofit/>
          </a:bodyPr>
          <a:lstStyle/>
          <a:p>
            <a:pPr marL="0" indent="0" algn="ctr">
              <a:lnSpc>
                <a:spcPct val="107000"/>
              </a:lnSpc>
              <a:spcAft>
                <a:spcPts val="0"/>
              </a:spcAft>
              <a:buNone/>
            </a:pPr>
            <a:r>
              <a:rPr lang="tr-TR" sz="3600" dirty="0">
                <a:solidFill>
                  <a:srgbClr val="231F20"/>
                </a:solidFill>
                <a:latin typeface="Helvetica" panose="020B0604020202020204" pitchFamily="34" charset="0"/>
                <a:ea typeface="Calibri" panose="020F0502020204030204" pitchFamily="34" charset="0"/>
                <a:cs typeface="Times New Roman" panose="02020603050405020304" pitchFamily="18" charset="0"/>
              </a:rPr>
              <a:t>Ses yalıtımlı akustik kapı olmalı ve kapı dışarıya</a:t>
            </a:r>
            <a:r>
              <a:rPr lang="tr-TR" sz="3600" dirty="0">
                <a:latin typeface="Calibri" panose="020F0502020204030204" pitchFamily="34" charset="0"/>
                <a:ea typeface="Calibri" panose="020F0502020204030204" pitchFamily="34" charset="0"/>
                <a:cs typeface="Times New Roman" panose="02020603050405020304" pitchFamily="18" charset="0"/>
              </a:rPr>
              <a:t> </a:t>
            </a:r>
            <a:r>
              <a:rPr lang="tr-TR" sz="3600" dirty="0">
                <a:solidFill>
                  <a:srgbClr val="231F20"/>
                </a:solidFill>
                <a:latin typeface="Helvetica" panose="020B0604020202020204" pitchFamily="34" charset="0"/>
                <a:ea typeface="Calibri" panose="020F0502020204030204" pitchFamily="34" charset="0"/>
                <a:cs typeface="Times New Roman" panose="02020603050405020304" pitchFamily="18" charset="0"/>
              </a:rPr>
              <a:t>açılmalıdır.</a:t>
            </a:r>
            <a:endParaRPr lang="tr-TR"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tr-TR" sz="3600" dirty="0"/>
          </a:p>
        </p:txBody>
      </p:sp>
    </p:spTree>
    <p:extLst>
      <p:ext uri="{BB962C8B-B14F-4D97-AF65-F5344CB8AC3E}">
        <p14:creationId xmlns:p14="http://schemas.microsoft.com/office/powerpoint/2010/main" val="2022759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28E874-9FD1-43BB-8D1C-BD9ED67BCCCA}"/>
              </a:ext>
            </a:extLst>
          </p:cNvPr>
          <p:cNvSpPr>
            <a:spLocks noGrp="1"/>
          </p:cNvSpPr>
          <p:nvPr>
            <p:ph type="title"/>
          </p:nvPr>
        </p:nvSpPr>
        <p:spPr>
          <a:xfrm>
            <a:off x="838200" y="323557"/>
            <a:ext cx="10515600" cy="1367131"/>
          </a:xfrm>
          <a:solidFill>
            <a:schemeClr val="accent2"/>
          </a:solidFill>
        </p:spPr>
        <p:txBody>
          <a:bodyPr vert="horz" lIns="91440" tIns="45720" rIns="91440" bIns="45720" rtlCol="0" anchor="ctr">
            <a:noAutofit/>
          </a:bodyPr>
          <a:lstStyle/>
          <a:p>
            <a:pPr algn="ctr">
              <a:lnSpc>
                <a:spcPct val="107000"/>
              </a:lnSpc>
            </a:pPr>
            <a:r>
              <a:rPr lang="tr-TR" b="1" dirty="0"/>
              <a:t>SINIFLAR İÇİN GERKLİ ARAÇA VE GERÇLER</a:t>
            </a:r>
          </a:p>
        </p:txBody>
      </p:sp>
      <p:sp>
        <p:nvSpPr>
          <p:cNvPr id="3" name="İçerik Yer Tutucusu 2">
            <a:extLst>
              <a:ext uri="{FF2B5EF4-FFF2-40B4-BE49-F238E27FC236}">
                <a16:creationId xmlns:a16="http://schemas.microsoft.com/office/drawing/2014/main" id="{B58F5C76-5769-4799-87B7-657A943D656B}"/>
              </a:ext>
            </a:extLst>
          </p:cNvPr>
          <p:cNvSpPr>
            <a:spLocks noGrp="1"/>
          </p:cNvSpPr>
          <p:nvPr>
            <p:ph sz="half" idx="1"/>
          </p:nvPr>
        </p:nvSpPr>
        <p:spPr>
          <a:solidFill>
            <a:schemeClr val="accent1">
              <a:lumMod val="40000"/>
              <a:lumOff val="60000"/>
            </a:schemeClr>
          </a:solidFill>
        </p:spPr>
        <p:txBody>
          <a:bodyPr vert="horz" lIns="91440" tIns="45720" rIns="91440" bIns="45720" rtlCol="0">
            <a:normAutofit lnSpcReduction="10000"/>
          </a:bodyPr>
          <a:lstStyle/>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Etkileşimli tahta</a:t>
            </a:r>
          </a:p>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Dizüstü bilgisayar</a:t>
            </a:r>
          </a:p>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Tablet PC</a:t>
            </a:r>
          </a:p>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İnternet alt yapısı</a:t>
            </a:r>
          </a:p>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Projeksiyon ve projeksiyon perdesi</a:t>
            </a:r>
          </a:p>
        </p:txBody>
      </p:sp>
      <p:sp>
        <p:nvSpPr>
          <p:cNvPr id="4" name="İçerik Yer Tutucusu 3">
            <a:extLst>
              <a:ext uri="{FF2B5EF4-FFF2-40B4-BE49-F238E27FC236}">
                <a16:creationId xmlns:a16="http://schemas.microsoft.com/office/drawing/2014/main" id="{2D5E156F-A1F7-467F-9AE9-3F0C48258C71}"/>
              </a:ext>
            </a:extLst>
          </p:cNvPr>
          <p:cNvSpPr>
            <a:spLocks noGrp="1"/>
          </p:cNvSpPr>
          <p:nvPr>
            <p:ph sz="half" idx="2"/>
          </p:nvPr>
        </p:nvSpPr>
        <p:spPr>
          <a:solidFill>
            <a:schemeClr val="accent6">
              <a:lumMod val="60000"/>
              <a:lumOff val="40000"/>
            </a:schemeClr>
          </a:solidFill>
        </p:spPr>
        <p:txBody>
          <a:bodyPr vert="horz" lIns="91440" tIns="45720" rIns="91440" bIns="45720" rtlCol="0">
            <a:normAutofit lnSpcReduction="10000"/>
          </a:bodyPr>
          <a:lstStyle/>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Bölünebilir (L, U şekline gelebilecek ve bireysel kullanılabilecek), yükseklik ayarlı metal ayaklı masalar ile farklı yükseklikte sandalyeler</a:t>
            </a:r>
          </a:p>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Ses sistemi</a:t>
            </a:r>
          </a:p>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Raflı açık dolaplar</a:t>
            </a:r>
          </a:p>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Tek taraflı kitaplık</a:t>
            </a:r>
          </a:p>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Kapalı dolap</a:t>
            </a:r>
          </a:p>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Vestiyer</a:t>
            </a:r>
          </a:p>
        </p:txBody>
      </p:sp>
    </p:spTree>
    <p:extLst>
      <p:ext uri="{BB962C8B-B14F-4D97-AF65-F5344CB8AC3E}">
        <p14:creationId xmlns:p14="http://schemas.microsoft.com/office/powerpoint/2010/main" val="2976250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28E874-9FD1-43BB-8D1C-BD9ED67BCCCA}"/>
              </a:ext>
            </a:extLst>
          </p:cNvPr>
          <p:cNvSpPr>
            <a:spLocks noGrp="1"/>
          </p:cNvSpPr>
          <p:nvPr>
            <p:ph type="title"/>
          </p:nvPr>
        </p:nvSpPr>
        <p:spPr>
          <a:xfrm>
            <a:off x="838200" y="323557"/>
            <a:ext cx="10515600" cy="1367131"/>
          </a:xfrm>
          <a:solidFill>
            <a:schemeClr val="accent2"/>
          </a:solidFill>
        </p:spPr>
        <p:txBody>
          <a:bodyPr vert="horz" lIns="91440" tIns="45720" rIns="91440" bIns="45720" rtlCol="0" anchor="ctr">
            <a:noAutofit/>
          </a:bodyPr>
          <a:lstStyle/>
          <a:p>
            <a:pPr algn="ctr">
              <a:lnSpc>
                <a:spcPct val="107000"/>
              </a:lnSpc>
            </a:pPr>
            <a:r>
              <a:rPr lang="tr-TR" b="1" dirty="0"/>
              <a:t>SINIFLAR İÇİN GERKLİ ARAÇA VE GERÇLER</a:t>
            </a:r>
          </a:p>
        </p:txBody>
      </p:sp>
      <p:sp>
        <p:nvSpPr>
          <p:cNvPr id="3" name="İçerik Yer Tutucusu 2">
            <a:extLst>
              <a:ext uri="{FF2B5EF4-FFF2-40B4-BE49-F238E27FC236}">
                <a16:creationId xmlns:a16="http://schemas.microsoft.com/office/drawing/2014/main" id="{B58F5C76-5769-4799-87B7-657A943D656B}"/>
              </a:ext>
            </a:extLst>
          </p:cNvPr>
          <p:cNvSpPr>
            <a:spLocks noGrp="1"/>
          </p:cNvSpPr>
          <p:nvPr>
            <p:ph sz="half" idx="1"/>
          </p:nvPr>
        </p:nvSpPr>
        <p:spPr>
          <a:solidFill>
            <a:schemeClr val="accent1">
              <a:lumMod val="40000"/>
              <a:lumOff val="60000"/>
            </a:schemeClr>
          </a:solidFill>
        </p:spPr>
        <p:txBody>
          <a:bodyPr vert="horz" lIns="91440" tIns="45720" rIns="91440" bIns="45720" rtlCol="0">
            <a:normAutofit/>
          </a:bodyPr>
          <a:lstStyle/>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Figürlü pano</a:t>
            </a:r>
          </a:p>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 İlk yardım seti</a:t>
            </a:r>
          </a:p>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 Ayaklı yazı tahtası</a:t>
            </a:r>
          </a:p>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 Yer etkinlik minder köşesi</a:t>
            </a:r>
          </a:p>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 Renkli çıktı alınabilecek yazıcı</a:t>
            </a:r>
          </a:p>
        </p:txBody>
      </p:sp>
      <p:sp>
        <p:nvSpPr>
          <p:cNvPr id="5" name="İçerik Yer Tutucusu 4">
            <a:extLst>
              <a:ext uri="{FF2B5EF4-FFF2-40B4-BE49-F238E27FC236}">
                <a16:creationId xmlns:a16="http://schemas.microsoft.com/office/drawing/2014/main" id="{27ED7852-459D-49C2-9F47-BB74AF137E0D}"/>
              </a:ext>
            </a:extLst>
          </p:cNvPr>
          <p:cNvSpPr>
            <a:spLocks noGrp="1"/>
          </p:cNvSpPr>
          <p:nvPr>
            <p:ph sz="half" idx="2"/>
          </p:nvPr>
        </p:nvSpPr>
        <p:spPr>
          <a:xfrm>
            <a:off x="6172200" y="1825625"/>
            <a:ext cx="5181600" cy="4237550"/>
          </a:xfrm>
          <a:prstGeom prst="rect">
            <a:avLst/>
          </a:prstGeom>
          <a:solidFill>
            <a:schemeClr val="accent6">
              <a:lumMod val="60000"/>
              <a:lumOff val="40000"/>
            </a:schemeClr>
          </a:solidFill>
        </p:spPr>
        <p:txBody>
          <a:bodyPr vert="horz" lIns="91440" tIns="45720" rIns="91440" bIns="45720" rtlCol="0">
            <a:normAutofit/>
          </a:bodyPr>
          <a:lstStyle/>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Laminatör makinesi </a:t>
            </a:r>
          </a:p>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Laminatör Poşeti</a:t>
            </a:r>
          </a:p>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Fotoğraf makinesi İşitme engelli öğrenciler için (giriş-çıkış ve</a:t>
            </a:r>
          </a:p>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teneffüs saatlerini vb. belirten) sınıf içerisinde ve okul koridorunda ışıklı uyaranlar olmalıdır.</a:t>
            </a:r>
          </a:p>
          <a:p>
            <a:pPr marL="0" indent="0">
              <a:lnSpc>
                <a:spcPct val="107000"/>
              </a:lnSpc>
              <a:buNone/>
            </a:pPr>
            <a:endParaRPr lang="tr-TR" sz="2000" dirty="0">
              <a:solidFill>
                <a:srgbClr val="181717"/>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038480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28E874-9FD1-43BB-8D1C-BD9ED67BCCCA}"/>
              </a:ext>
            </a:extLst>
          </p:cNvPr>
          <p:cNvSpPr>
            <a:spLocks noGrp="1"/>
          </p:cNvSpPr>
          <p:nvPr>
            <p:ph type="title"/>
          </p:nvPr>
        </p:nvSpPr>
        <p:spPr>
          <a:xfrm>
            <a:off x="838200" y="323557"/>
            <a:ext cx="10515600" cy="1367131"/>
          </a:xfrm>
          <a:solidFill>
            <a:schemeClr val="accent2"/>
          </a:solidFill>
        </p:spPr>
        <p:txBody>
          <a:bodyPr>
            <a:noAutofit/>
          </a:bodyPr>
          <a:lstStyle/>
          <a:p>
            <a:pPr algn="ctr">
              <a:lnSpc>
                <a:spcPct val="107000"/>
              </a:lnSpc>
              <a:spcAft>
                <a:spcPts val="0"/>
              </a:spcAft>
            </a:pPr>
            <a:r>
              <a:rPr lang="tr-TR" b="1" dirty="0"/>
              <a:t>SINIFLAR İÇİN GERKLİ ARAÇA VE GERÇLER</a:t>
            </a:r>
          </a:p>
        </p:txBody>
      </p:sp>
      <p:sp>
        <p:nvSpPr>
          <p:cNvPr id="3" name="İçerik Yer Tutucusu 2">
            <a:extLst>
              <a:ext uri="{FF2B5EF4-FFF2-40B4-BE49-F238E27FC236}">
                <a16:creationId xmlns:a16="http://schemas.microsoft.com/office/drawing/2014/main" id="{B58F5C76-5769-4799-87B7-657A943D656B}"/>
              </a:ext>
            </a:extLst>
          </p:cNvPr>
          <p:cNvSpPr>
            <a:spLocks noGrp="1"/>
          </p:cNvSpPr>
          <p:nvPr>
            <p:ph sz="half" idx="1"/>
          </p:nvPr>
        </p:nvSpPr>
        <p:spPr>
          <a:solidFill>
            <a:schemeClr val="accent1">
              <a:lumMod val="40000"/>
              <a:lumOff val="60000"/>
            </a:schemeClr>
          </a:solidFill>
        </p:spPr>
        <p:txBody>
          <a:bodyPr>
            <a:normAutofit/>
          </a:bodyPr>
          <a:lstStyle/>
          <a:p>
            <a:pPr marL="0" indent="0">
              <a:lnSpc>
                <a:spcPct val="107000"/>
              </a:lnSpc>
              <a:spcAft>
                <a:spcPts val="0"/>
              </a:spcAft>
              <a:buNone/>
            </a:pPr>
            <a:r>
              <a:rPr lang="tr-TR" sz="2000" dirty="0">
                <a:solidFill>
                  <a:srgbClr val="181717"/>
                </a:solidFill>
                <a:latin typeface="Helvetica" panose="020B0604020202020204" pitchFamily="34" charset="0"/>
                <a:ea typeface="Calibri" panose="020F0502020204030204" pitchFamily="34" charset="0"/>
                <a:cs typeface="Times New Roman" panose="02020603050405020304" pitchFamily="18" charset="0"/>
              </a:rPr>
              <a:t>1.Geometrik Şekiller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tr-TR" sz="2000" dirty="0">
                <a:solidFill>
                  <a:srgbClr val="181717"/>
                </a:solidFill>
                <a:latin typeface="Helvetica" panose="020B0604020202020204" pitchFamily="34" charset="0"/>
                <a:ea typeface="Calibri" panose="020F0502020204030204" pitchFamily="34" charset="0"/>
                <a:cs typeface="Times New Roman" panose="02020603050405020304" pitchFamily="18" charset="0"/>
              </a:rPr>
              <a:t>2. 3 Boyutlu Meyveler/Sebzeler/Hayvanlar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tr-TR" sz="2000" dirty="0">
                <a:solidFill>
                  <a:srgbClr val="181717"/>
                </a:solidFill>
                <a:latin typeface="Helvetica" panose="020B0604020202020204" pitchFamily="34" charset="0"/>
                <a:ea typeface="Calibri" panose="020F0502020204030204" pitchFamily="34" charset="0"/>
                <a:cs typeface="Times New Roman" panose="02020603050405020304" pitchFamily="18" charset="0"/>
              </a:rPr>
              <a:t>3. 5N 1K Öğretim Seti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tr-TR" sz="2000" dirty="0">
                <a:solidFill>
                  <a:srgbClr val="181717"/>
                </a:solidFill>
                <a:latin typeface="Helvetica" panose="020B0604020202020204" pitchFamily="34" charset="0"/>
                <a:ea typeface="Calibri" panose="020F0502020204030204" pitchFamily="34" charset="0"/>
                <a:cs typeface="Times New Roman" panose="02020603050405020304" pitchFamily="18" charset="0"/>
              </a:rPr>
              <a:t>4. Abaküs</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tr-TR" sz="2000" dirty="0">
                <a:solidFill>
                  <a:srgbClr val="181717"/>
                </a:solidFill>
                <a:latin typeface="Helvetica" panose="020B0604020202020204" pitchFamily="34" charset="0"/>
                <a:ea typeface="Calibri" panose="020F0502020204030204" pitchFamily="34" charset="0"/>
                <a:cs typeface="Times New Roman" panose="02020603050405020304" pitchFamily="18" charset="0"/>
              </a:rPr>
              <a:t>5. Adım ayarı tahtası</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2000" dirty="0"/>
          </a:p>
        </p:txBody>
      </p:sp>
      <p:sp>
        <p:nvSpPr>
          <p:cNvPr id="4" name="İçerik Yer Tutucusu 3">
            <a:extLst>
              <a:ext uri="{FF2B5EF4-FFF2-40B4-BE49-F238E27FC236}">
                <a16:creationId xmlns:a16="http://schemas.microsoft.com/office/drawing/2014/main" id="{2D5E156F-A1F7-467F-9AE9-3F0C48258C71}"/>
              </a:ext>
            </a:extLst>
          </p:cNvPr>
          <p:cNvSpPr>
            <a:spLocks noGrp="1"/>
          </p:cNvSpPr>
          <p:nvPr>
            <p:ph sz="half" idx="2"/>
          </p:nvPr>
        </p:nvSpPr>
        <p:spPr>
          <a:solidFill>
            <a:schemeClr val="accent6">
              <a:lumMod val="40000"/>
              <a:lumOff val="60000"/>
            </a:schemeClr>
          </a:solidFill>
        </p:spPr>
        <p:txBody>
          <a:bodyPr vert="horz" lIns="91440" tIns="45720" rIns="91440" bIns="45720" rtlCol="0">
            <a:normAutofit/>
          </a:bodyPr>
          <a:lstStyle/>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 6. Ahşap Geometrik Şekil Sıralama</a:t>
            </a:r>
          </a:p>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7. Beceri Küpü</a:t>
            </a:r>
          </a:p>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8. Boncuk Dizme Seti</a:t>
            </a:r>
          </a:p>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9. Bowling Oyunu</a:t>
            </a:r>
          </a:p>
          <a:p>
            <a:pPr marL="0" indent="0">
              <a:lnSpc>
                <a:spcPct val="107000"/>
              </a:lnSpc>
              <a:buNone/>
            </a:pPr>
            <a:r>
              <a:rPr lang="tr-TR" sz="2000" dirty="0">
                <a:solidFill>
                  <a:srgbClr val="181717"/>
                </a:solidFill>
                <a:latin typeface="Helvetica" panose="020B0604020202020204" pitchFamily="34" charset="0"/>
                <a:cs typeface="Times New Roman" panose="02020603050405020304" pitchFamily="18" charset="0"/>
              </a:rPr>
              <a:t>10. Boya Seti (Kuru, Pastel, Sulu, Parmak, Yüz)</a:t>
            </a:r>
          </a:p>
          <a:p>
            <a:pPr marL="0" indent="0">
              <a:lnSpc>
                <a:spcPct val="107000"/>
              </a:lnSpc>
              <a:buNone/>
            </a:pPr>
            <a:endParaRPr lang="tr-TR" sz="2000" dirty="0">
              <a:solidFill>
                <a:srgbClr val="181717"/>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24959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B69805-A97F-4830-BE8C-E8206BA59DE0}"/>
              </a:ext>
            </a:extLst>
          </p:cNvPr>
          <p:cNvSpPr>
            <a:spLocks noGrp="1"/>
          </p:cNvSpPr>
          <p:nvPr>
            <p:ph type="title"/>
          </p:nvPr>
        </p:nvSpPr>
        <p:spPr/>
        <p:txBody>
          <a:bodyPr vert="horz" lIns="91440" tIns="45720" rIns="91440" bIns="45720" rtlCol="0">
            <a:normAutofit/>
          </a:bodyPr>
          <a:lstStyle/>
          <a:p>
            <a:br>
              <a:rPr lang="tr-TR" sz="2100" b="1">
                <a:latin typeface="Helvetica-Bold"/>
              </a:rPr>
            </a:br>
            <a:r>
              <a:rPr lang="tr-TR" sz="2100" b="1">
                <a:latin typeface="Helvetica-Bold"/>
              </a:rPr>
              <a:t>Özel Eğitim Sınıfında Yarı Zamanlı Kaynaştırma Uygulaması Nasıl Yapılır?</a:t>
            </a:r>
            <a:br>
              <a:rPr lang="tr-TR" sz="2100" b="1">
                <a:latin typeface="Helvetica-Bold"/>
              </a:rPr>
            </a:br>
            <a:endParaRPr lang="tr-TR" sz="2100" b="1">
              <a:latin typeface="Helvetica-Bold"/>
            </a:endParaRPr>
          </a:p>
        </p:txBody>
      </p:sp>
      <p:sp>
        <p:nvSpPr>
          <p:cNvPr id="3" name="İçerik Yer Tutucusu 2">
            <a:extLst>
              <a:ext uri="{FF2B5EF4-FFF2-40B4-BE49-F238E27FC236}">
                <a16:creationId xmlns:a16="http://schemas.microsoft.com/office/drawing/2014/main" id="{AA763A5F-503E-44D5-A4C6-5E0B9CC2E2A4}"/>
              </a:ext>
            </a:extLst>
          </p:cNvPr>
          <p:cNvSpPr>
            <a:spLocks noGrp="1"/>
          </p:cNvSpPr>
          <p:nvPr>
            <p:ph idx="1"/>
          </p:nvPr>
        </p:nvSpPr>
        <p:spPr>
          <a:xfrm>
            <a:off x="913795" y="2096064"/>
            <a:ext cx="6352824" cy="3695136"/>
          </a:xfrm>
        </p:spPr>
        <p:txBody>
          <a:bodyPr vert="horz" lIns="91440" tIns="45720" rIns="91440" bIns="45720" rtlCol="0">
            <a:normAutofit/>
          </a:bodyPr>
          <a:lstStyle/>
          <a:p>
            <a:pPr>
              <a:spcBef>
                <a:spcPct val="0"/>
              </a:spcBef>
              <a:spcAft>
                <a:spcPts val="600"/>
              </a:spcAft>
              <a:buNone/>
            </a:pPr>
            <a:r>
              <a:rPr lang="tr-TR">
                <a:latin typeface="Helvetica-Bold"/>
              </a:rPr>
              <a:t>  Özel eğitim sınıfında kayıtlı olan öğrenciler bireyselleştirilmiş eğitim programı geliştirme biriminin planlaması doğrultusunda bazı dersleri ve sosyal etkinlikleri diğer akranları ile bir arada yaparlar.</a:t>
            </a:r>
          </a:p>
        </p:txBody>
      </p:sp>
      <p:pic>
        <p:nvPicPr>
          <p:cNvPr id="7" name="Graphic 6" descr="Kitaplar">
            <a:extLst>
              <a:ext uri="{FF2B5EF4-FFF2-40B4-BE49-F238E27FC236}">
                <a16:creationId xmlns:a16="http://schemas.microsoft.com/office/drawing/2014/main" id="{D9D086DB-FD85-4025-88FC-97F2BADE21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88035" y="2210935"/>
            <a:ext cx="3493180"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234139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14B69805-A97F-4830-BE8C-E8206BA59DE0}"/>
              </a:ext>
            </a:extLst>
          </p:cNvPr>
          <p:cNvSpPr>
            <a:spLocks noGrp="1"/>
          </p:cNvSpPr>
          <p:nvPr>
            <p:ph type="title"/>
          </p:nvPr>
        </p:nvSpPr>
        <p:spPr>
          <a:xfrm>
            <a:off x="680321" y="2063262"/>
            <a:ext cx="3739279" cy="2661052"/>
          </a:xfrm>
        </p:spPr>
        <p:txBody>
          <a:bodyPr vert="horz" lIns="91440" tIns="45720" rIns="91440" bIns="45720" rtlCol="0">
            <a:normAutofit/>
          </a:bodyPr>
          <a:lstStyle/>
          <a:p>
            <a:pPr algn="r"/>
            <a:br>
              <a:rPr lang="tr-TR" sz="2400" b="1">
                <a:solidFill>
                  <a:srgbClr val="FFFFFF"/>
                </a:solidFill>
                <a:latin typeface="Helvetica-Bold"/>
              </a:rPr>
            </a:br>
            <a:r>
              <a:rPr lang="tr-TR" sz="2400" b="1">
                <a:solidFill>
                  <a:srgbClr val="FFFFFF"/>
                </a:solidFill>
                <a:latin typeface="Helvetica-Bold"/>
              </a:rPr>
              <a:t>Özel Eğitim Sınıfında Yarı Zamanlı Kaynaştırma Uygulaması Nasıl Yapılır?</a:t>
            </a:r>
            <a:br>
              <a:rPr lang="tr-TR" sz="2400" b="1">
                <a:solidFill>
                  <a:srgbClr val="FFFFFF"/>
                </a:solidFill>
                <a:latin typeface="Helvetica-Bold"/>
              </a:rPr>
            </a:br>
            <a:endParaRPr lang="tr-TR" sz="2400" b="1">
              <a:solidFill>
                <a:srgbClr val="FFFFFF"/>
              </a:solidFill>
              <a:latin typeface="Helvetica-Bold"/>
            </a:endParaRPr>
          </a:p>
        </p:txBody>
      </p:sp>
      <p:sp>
        <p:nvSpPr>
          <p:cNvPr id="3" name="İçerik Yer Tutucusu 2">
            <a:extLst>
              <a:ext uri="{FF2B5EF4-FFF2-40B4-BE49-F238E27FC236}">
                <a16:creationId xmlns:a16="http://schemas.microsoft.com/office/drawing/2014/main" id="{AA763A5F-503E-44D5-A4C6-5E0B9CC2E2A4}"/>
              </a:ext>
            </a:extLst>
          </p:cNvPr>
          <p:cNvSpPr>
            <a:spLocks noGrp="1"/>
          </p:cNvSpPr>
          <p:nvPr>
            <p:ph idx="1"/>
          </p:nvPr>
        </p:nvSpPr>
        <p:spPr>
          <a:xfrm>
            <a:off x="5287995" y="661106"/>
            <a:ext cx="6257362" cy="5503101"/>
          </a:xfrm>
        </p:spPr>
        <p:txBody>
          <a:bodyPr vert="horz" lIns="91440" tIns="45720" rIns="91440" bIns="45720" rtlCol="0" anchor="ctr">
            <a:normAutofit/>
          </a:bodyPr>
          <a:lstStyle/>
          <a:p>
            <a:pPr>
              <a:spcBef>
                <a:spcPct val="0"/>
              </a:spcBef>
              <a:spcAft>
                <a:spcPts val="600"/>
              </a:spcAft>
              <a:buNone/>
            </a:pPr>
            <a:r>
              <a:rPr lang="tr-TR" sz="2000">
                <a:solidFill>
                  <a:srgbClr val="FFFFFF"/>
                </a:solidFill>
                <a:latin typeface="Helvetica-Bold"/>
              </a:rPr>
              <a:t>  Yarı zamanlı kaynaştırma uygulaması kapsamında yürütülen bu hizmet ile özel eğitim ihtiyacı olan öğrencilerin bazı becerileri yetersizliği olmayan diğer akranlarını model alarak öğrenmelerine,</a:t>
            </a:r>
          </a:p>
        </p:txBody>
      </p:sp>
    </p:spTree>
    <p:extLst>
      <p:ext uri="{BB962C8B-B14F-4D97-AF65-F5344CB8AC3E}">
        <p14:creationId xmlns:p14="http://schemas.microsoft.com/office/powerpoint/2010/main" val="3635029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B69805-A97F-4830-BE8C-E8206BA59DE0}"/>
              </a:ext>
            </a:extLst>
          </p:cNvPr>
          <p:cNvSpPr>
            <a:spLocks noGrp="1"/>
          </p:cNvSpPr>
          <p:nvPr>
            <p:ph type="title"/>
          </p:nvPr>
        </p:nvSpPr>
        <p:spPr>
          <a:solidFill>
            <a:schemeClr val="accent1">
              <a:lumMod val="40000"/>
              <a:lumOff val="60000"/>
            </a:schemeClr>
          </a:solidFill>
        </p:spPr>
        <p:txBody>
          <a:bodyPr>
            <a:normAutofit fontScale="90000"/>
          </a:bodyPr>
          <a:lstStyle/>
          <a:p>
            <a:pPr algn="ctr"/>
            <a:r>
              <a:rPr lang="tr-TR" b="1" dirty="0">
                <a:latin typeface="Helvetica-Bold"/>
                <a:ea typeface="Calibri" panose="020F0502020204030204" pitchFamily="34" charset="0"/>
                <a:cs typeface="Helvetica-Bold"/>
              </a:rPr>
              <a:t>Özel Eğitim Sınıfında Yarı Zamanlı Kaynaştırma Uygulaması Nasıl Yapılır?</a:t>
            </a:r>
            <a:br>
              <a:rPr lang="tr-TR" sz="54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AA763A5F-503E-44D5-A4C6-5E0B9CC2E2A4}"/>
              </a:ext>
            </a:extLst>
          </p:cNvPr>
          <p:cNvSpPr>
            <a:spLocks noGrp="1"/>
          </p:cNvSpPr>
          <p:nvPr>
            <p:ph idx="1"/>
          </p:nvPr>
        </p:nvSpPr>
        <p:spPr>
          <a:solidFill>
            <a:schemeClr val="accent6">
              <a:lumMod val="40000"/>
              <a:lumOff val="60000"/>
            </a:schemeClr>
          </a:solidFill>
        </p:spPr>
        <p:txBody>
          <a:bodyPr vert="horz" lIns="91440" tIns="45720" rIns="91440" bIns="45720" rtlCol="0" anchor="ctr">
            <a:normAutofit fontScale="97500"/>
          </a:bodyPr>
          <a:lstStyle/>
          <a:p>
            <a:pPr>
              <a:spcBef>
                <a:spcPct val="0"/>
              </a:spcBef>
              <a:buNone/>
            </a:pPr>
            <a:r>
              <a:rPr lang="tr-TR" sz="3200" dirty="0">
                <a:latin typeface="Helvetica-Bold"/>
              </a:rPr>
              <a:t>  onlarla arkadaşlık kurmalarına, bazı etkinlikleri birlikte yapmalarına ve toplumsal yaşamın içine daha kolay katılmalarına fırsat yaratırken diğer öğrencilerin de özel eğitim ihtiyacı olan bireyleri tanımalarına, bireysel farlılıkları anlamalarına ve toplum yaşamında her an karşılaşabilecekleri bu bireylere karşı olumlu tutum geliştirmelerine olanak sağlamaktadır.</a:t>
            </a:r>
          </a:p>
          <a:p>
            <a:pPr>
              <a:spcBef>
                <a:spcPct val="0"/>
              </a:spcBef>
              <a:buNone/>
            </a:pPr>
            <a:endParaRPr lang="tr-TR" sz="3200" dirty="0">
              <a:latin typeface="Helvetica-Bold"/>
            </a:endParaRPr>
          </a:p>
        </p:txBody>
      </p:sp>
    </p:spTree>
    <p:extLst>
      <p:ext uri="{BB962C8B-B14F-4D97-AF65-F5344CB8AC3E}">
        <p14:creationId xmlns:p14="http://schemas.microsoft.com/office/powerpoint/2010/main" val="3816209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F93BE068-EB49-4EE8-B342-7FF888A46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a:extLst>
              <a:ext uri="{FF2B5EF4-FFF2-40B4-BE49-F238E27FC236}">
                <a16:creationId xmlns:a16="http://schemas.microsoft.com/office/drawing/2014/main" id="{C1B05C9B-60E1-40F3-BB02-7DAF0B1F01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İçerik Yer Tutucusu 2">
            <a:extLst>
              <a:ext uri="{FF2B5EF4-FFF2-40B4-BE49-F238E27FC236}">
                <a16:creationId xmlns:a16="http://schemas.microsoft.com/office/drawing/2014/main" id="{AA4DF69E-1A85-4171-8606-266E907FCCC4}"/>
              </a:ext>
            </a:extLst>
          </p:cNvPr>
          <p:cNvSpPr>
            <a:spLocks noGrp="1"/>
          </p:cNvSpPr>
          <p:nvPr>
            <p:ph idx="1"/>
          </p:nvPr>
        </p:nvSpPr>
        <p:spPr>
          <a:xfrm>
            <a:off x="643467" y="664477"/>
            <a:ext cx="8324618" cy="3557525"/>
          </a:xfrm>
        </p:spPr>
        <p:txBody>
          <a:bodyPr vert="horz" lIns="91440" tIns="45720" rIns="91440" bIns="45720" rtlCol="0" anchor="b">
            <a:normAutofit/>
          </a:bodyPr>
          <a:lstStyle/>
          <a:p>
            <a:pPr>
              <a:spcBef>
                <a:spcPct val="0"/>
              </a:spcBef>
              <a:spcAft>
                <a:spcPts val="600"/>
              </a:spcAft>
              <a:buNone/>
            </a:pPr>
            <a:r>
              <a:rPr lang="tr-TR" sz="2000" b="1">
                <a:latin typeface="Helvetica-Bold"/>
              </a:rPr>
              <a:t>Özel eğitim sınıfında eğitime erişimi sağlanması öngörülen öğrenci sayısı ile il/ ilçe özel eğitim hizmetleri  kurulunun önerisi doğrultusunda bir okulda birden fazla özel eğitim sınıfı açılabilir. Ancak eğitime erişimleri  bu yolla sağlanacak öğrencilerin ikamet adresleri dikkate alınarak uygun olan okullarda özel eğitim sınıfı açılmasına özen gösterilir.</a:t>
            </a:r>
          </a:p>
          <a:p>
            <a:pPr>
              <a:spcBef>
                <a:spcPct val="0"/>
              </a:spcBef>
              <a:spcAft>
                <a:spcPts val="600"/>
              </a:spcAft>
              <a:buNone/>
            </a:pPr>
            <a:endParaRPr lang="tr-TR" sz="2000" b="1">
              <a:latin typeface="Helvetica-Bold"/>
            </a:endParaRPr>
          </a:p>
        </p:txBody>
      </p:sp>
      <p:sp>
        <p:nvSpPr>
          <p:cNvPr id="7" name="Rectangle 11">
            <a:extLst>
              <a:ext uri="{FF2B5EF4-FFF2-40B4-BE49-F238E27FC236}">
                <a16:creationId xmlns:a16="http://schemas.microsoft.com/office/drawing/2014/main" id="{80C94170-18D0-486D-BF90-C5D8F2465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F0C59B-04F6-4625-98E1-3A5809FD1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rgbClr val="0D0D0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36A387AF-A594-4BF3-86C6-CF3C3DBCB4B7}"/>
              </a:ext>
            </a:extLst>
          </p:cNvPr>
          <p:cNvSpPr>
            <a:spLocks noGrp="1"/>
          </p:cNvSpPr>
          <p:nvPr>
            <p:ph type="title"/>
          </p:nvPr>
        </p:nvSpPr>
        <p:spPr>
          <a:xfrm>
            <a:off x="680321" y="4714194"/>
            <a:ext cx="8129353" cy="1311176"/>
          </a:xfrm>
        </p:spPr>
        <p:txBody>
          <a:bodyPr anchor="b">
            <a:normAutofit/>
          </a:bodyPr>
          <a:lstStyle/>
          <a:p>
            <a:pPr algn="r"/>
            <a:br>
              <a:rPr lang="tr-TR" sz="2300" b="1">
                <a:solidFill>
                  <a:srgbClr val="FFFFFF"/>
                </a:solidFill>
                <a:latin typeface="Helvetica-Bold"/>
                <a:ea typeface="Calibri" panose="020F0502020204030204" pitchFamily="34" charset="0"/>
                <a:cs typeface="Helvetica-Bold"/>
              </a:rPr>
            </a:br>
            <a:r>
              <a:rPr lang="tr-TR" sz="2300" b="1">
                <a:solidFill>
                  <a:srgbClr val="FFFFFF"/>
                </a:solidFill>
                <a:latin typeface="Helvetica-Bold"/>
                <a:ea typeface="Calibri" panose="020F0502020204030204" pitchFamily="34" charset="0"/>
                <a:cs typeface="Helvetica-Bold"/>
              </a:rPr>
              <a:t>Okullarda Birden Fazla Özel Eğitim Sınıfı Açılabilir mi?</a:t>
            </a:r>
            <a:br>
              <a:rPr lang="tr-TR" sz="23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tr-TR" sz="2300">
              <a:solidFill>
                <a:srgbClr val="FFFFFF"/>
              </a:solidFill>
            </a:endParaRPr>
          </a:p>
        </p:txBody>
      </p:sp>
      <p:sp>
        <p:nvSpPr>
          <p:cNvPr id="16" name="Rectangle 15">
            <a:extLst>
              <a:ext uri="{FF2B5EF4-FFF2-40B4-BE49-F238E27FC236}">
                <a16:creationId xmlns:a16="http://schemas.microsoft.com/office/drawing/2014/main" id="{E94F92A3-106C-4644-B506-76132863E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191468"/>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D9C4DB-091C-47D0-BDA8-3375FF998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8744297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201</TotalTime>
  <Words>1993</Words>
  <Application>Microsoft Office PowerPoint</Application>
  <PresentationFormat>Geniş ekran</PresentationFormat>
  <Paragraphs>185</Paragraphs>
  <Slides>57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57</vt:i4>
      </vt:variant>
    </vt:vector>
  </HeadingPairs>
  <TitlesOfParts>
    <vt:vector size="63" baseType="lpstr">
      <vt:lpstr>Arial</vt:lpstr>
      <vt:lpstr>Calibri</vt:lpstr>
      <vt:lpstr>Helvetica</vt:lpstr>
      <vt:lpstr>Helvetica-Bold</vt:lpstr>
      <vt:lpstr>Trebuchet MS</vt:lpstr>
      <vt:lpstr>Berlin</vt:lpstr>
      <vt:lpstr>SEYHAN REHBERLİK ARŞTIRMA MERKEZİ</vt:lpstr>
      <vt:lpstr> Özel Eğitim Sınıfı Nedir? </vt:lpstr>
      <vt:lpstr>      Özel Eğitim Sınıfı Nasıl Açılır ve Kapatılır? </vt:lpstr>
      <vt:lpstr> Özel Eğitim Sınıfı Nasıl Açılır ve Kapatılır? </vt:lpstr>
      <vt:lpstr> Özel Eğitim Sınıfı Nasıl Açılır ve Kapatılır? </vt:lpstr>
      <vt:lpstr> Özel Eğitim Sınıfında Yarı Zamanlı Kaynaştırma Uygulaması Nasıl Yapılır? </vt:lpstr>
      <vt:lpstr> Özel Eğitim Sınıfında Yarı Zamanlı Kaynaştırma Uygulaması Nasıl Yapılır? </vt:lpstr>
      <vt:lpstr>Özel Eğitim Sınıfında Yarı Zamanlı Kaynaştırma Uygulaması Nasıl Yapılır? </vt:lpstr>
      <vt:lpstr> Okullarda Birden Fazla Özel Eğitim Sınıfı Açılabilir mi? </vt:lpstr>
      <vt:lpstr> Özel Eğitim Sınıfları Arasında Nakil/Geçiş İşlemleri Nasıl Yapılır? </vt:lpstr>
      <vt:lpstr> Özel Eğitim Sınıfları Arasında Nakil/Geçiş İşlemleri Nasıl Yapılır? </vt:lpstr>
      <vt:lpstr> Özel Eğitim Sınıfları Arasında Nakil/Geçiş İşlemleri Nasıl Yapılır? </vt:lpstr>
      <vt:lpstr> Özel Eğitim Sınıfında Devam/Devamsızlık Takibi Nasıl Yapılır? </vt:lpstr>
      <vt:lpstr> Özel Eğitim Sınıfında Devam/Devamsızlık Takibi Nasıl Yapılır? </vt:lpstr>
      <vt:lpstr> Özel Eğitim Sınıfındaki Öğrencilere Düzenlenecek Belgeler Hangileridir? </vt:lpstr>
      <vt:lpstr> Özel Eğitim Sınıfındaki Öğrencilere Düzenlenecek Belgeler Hangileridir? </vt:lpstr>
      <vt:lpstr> Özel Eğitim Sınıfındaki Öğrencilere Düzenlenecek Belgeler Hangileridir? </vt:lpstr>
      <vt:lpstr> Özel Eğitim Sınıfındaki Öğrencilere Düzenlenecek Belgeler Hangileridir? </vt:lpstr>
      <vt:lpstr> Özel Eğitim Sınıfındaki Öğrencilere Düzenlenecek Belgeler Hangileridir? </vt:lpstr>
      <vt:lpstr> Özel Eğitim Sınıfındaki Öğrencilere Düzenlenecek Belgeler Hangileridir? </vt:lpstr>
      <vt:lpstr> Özel Eğitim Sınıfındaki Öğrencilere Düzenlenecek Belgeler Hangileridir? </vt:lpstr>
      <vt:lpstr> Özel Eğitim Sınıfında Öğrenim Gören Öğrencilerin Başarı Değerlendirmesi Nasıl Yapılır? </vt:lpstr>
      <vt:lpstr> Özel Eğitim Sınıfında Öğrenim Gören Öğrencilerin Başarı Değerlendirmesi Nasıl Yapılır? </vt:lpstr>
      <vt:lpstr> Özel Eğitim Sınıfında Öğrenim Gören Öğrencilerin Başarı Değerlendirmesi Nasıl Yapılır? </vt:lpstr>
      <vt:lpstr> Özel Eğitim Sınıfında Öğrenim Gören Öğrencilerin Başarı Değerlendirmesi Nasıl Yapılır? </vt:lpstr>
      <vt:lpstr> Özel Eğitim Sınıfında Öğrenim Gören Öğrencilerin Başarı Değerlendirmesi Nasıl Yapılır? </vt:lpstr>
      <vt:lpstr>PowerPoint Sunusu</vt:lpstr>
      <vt:lpstr> Özel Eğitim Sınıfında Öğrenim Gören Öğrencilerin Başarı Değerlendirmesi Nasıl Yapılır? </vt:lpstr>
      <vt:lpstr> Özel Eğitim Sınıfında Öğrenim Gören Öğrencilerin Başarı Değerlendirmesi Nasıl Yapılır? </vt:lpstr>
      <vt:lpstr> Özel Eğitim Sınıfında Öğrenim Gören Öğrencilerin Başarı Değerlendirmesi Nasıl Yapılır? </vt:lpstr>
      <vt:lpstr> Özel Eğitim Sınıfının Araç-Gereç Gibi İhtiyaçları Nasıl Karşılanmaktadır? </vt:lpstr>
      <vt:lpstr>Eğitim Tür ve Kademelerinde Hangi Özel Eğitim Sınıfları Açılabilir? </vt:lpstr>
      <vt:lpstr>Eğitim Tür ve Kademelerinde Hangi Özel Eğitim Sınıfları Açılabilir? </vt:lpstr>
      <vt:lpstr>Eğitim Tür ve Kademelerinde Hangi Özel Eğitim Sınıfları Açılabilir? </vt:lpstr>
      <vt:lpstr>Eğitim Tür ve Kademelerinde Hangi Özel Eğitim Sınıfları Açılabilir? </vt:lpstr>
      <vt:lpstr>Eğitim Tür ve Kademelerinde Hangi Özel Eğitim Sınıfları Açılabilir? </vt:lpstr>
      <vt:lpstr>Özel Eğitim Sınıflarında Öğrenci Sayıları Nasıldır? EĞİTİM KADEMESİ ENGEL TÜRÜ ÖĞRENCİ SAY</vt:lpstr>
      <vt:lpstr>Özel Eğitim Sınıflarında Öğrenci Sayıları Nasıldır? EĞİTİM KADEMESİ ENGEL TÜRÜ ÖĞRENCİ SAY</vt:lpstr>
      <vt:lpstr>Özel Eğitim Sınıflarında Öğrenci Sayıları Nasıldır? EĞİTİM KADEMESİ ENGEL TÜRÜ ÖĞRENCİ SAY</vt:lpstr>
      <vt:lpstr>Özel Eğitim Sınıflarında Öğrenci Sayıları Nasıldır? EĞİTİM KADEMESİ ENGEL TÜRÜ ÖĞRENCİ SAY</vt:lpstr>
      <vt:lpstr>  ÖZEL EĞİTİM SINIFINDA FİZİKİ STANDARTLAR </vt:lpstr>
      <vt:lpstr>  ÖZEL EĞİTİM SINIFINDA FİZİKİ STANDARTLAR </vt:lpstr>
      <vt:lpstr>  ÖZEL EĞİTİM SINIFINDA FİZİKİ STANDARTLAR </vt:lpstr>
      <vt:lpstr>  ÖZEL EĞİTİM SINIFINDA FİZİKİ STANDARTLAR </vt:lpstr>
      <vt:lpstr>ÖZEL EĞİTİM SINIFINDA FİZİKİ STANDARTLAR</vt:lpstr>
      <vt:lpstr>ÖZEL EĞİTİM SINIFINDA FİZİKİ STANDARTLAR</vt:lpstr>
      <vt:lpstr>ÖZEL EĞİTİM SINIFINDA FİZİKİ STANDARTLAR</vt:lpstr>
      <vt:lpstr>ÖZEL EĞİTİM SINIFINDA FİZİKİ STANDARTLAR</vt:lpstr>
      <vt:lpstr>ÖZEL EĞİTİM SINIFINDA FİZİKİ STANDARTLAR</vt:lpstr>
      <vt:lpstr>ÖZEL EĞİTİM SINIFINDA FİZİKİ STANDARTLAR</vt:lpstr>
      <vt:lpstr>ÖZEL EĞİTİM SINIFINDA FİZİKİ STANDARTLAR</vt:lpstr>
      <vt:lpstr>ÖZEL EĞİTİM SINIFINDA FİZİKİ STANDARTLAR</vt:lpstr>
      <vt:lpstr>ÖZEL EĞİTİM SINIFINDA FİZİKİ STANDARTLAR</vt:lpstr>
      <vt:lpstr>ÖZEL EĞİTİM SINIFINDA FİZİKİ STANDARTLAR</vt:lpstr>
      <vt:lpstr>SINIFLAR İÇİN GERKLİ ARAÇA VE GERÇLER</vt:lpstr>
      <vt:lpstr>SINIFLAR İÇİN GERKLİ ARAÇA VE GERÇLER</vt:lpstr>
      <vt:lpstr>SINIFLAR İÇİN GERKLİ ARAÇA VE GERÇLER</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ÖZEL EĞİTİM SINIFLARI UYGULAMA USUL VE ESASLARI Özel Eğitim Sınıfı Nedir? Okul ve kurumlarda, durumları ayrı bir sınıfta eğitim görmeyi gerektiren özel eğitim ihtiyacı olan öğrenciler için yetersizlik türü, eğitim performansları ve özellikleri göz önünde bulundurularak, özel araç-gereçler ile eğitim materyalleri sağlanarak oluşturulmuş sınıflardır.</dc:title>
  <dc:creator>ronaldinho424</dc:creator>
  <cp:lastModifiedBy>hüseyin tekin</cp:lastModifiedBy>
  <cp:revision>13</cp:revision>
  <dcterms:created xsi:type="dcterms:W3CDTF">2021-05-24T11:00:18Z</dcterms:created>
  <dcterms:modified xsi:type="dcterms:W3CDTF">2021-11-26T18:18:30Z</dcterms:modified>
</cp:coreProperties>
</file>