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42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419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013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51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2959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435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28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67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97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969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75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0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452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51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02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79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60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04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224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4991" y="642967"/>
            <a:ext cx="4148325" cy="658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4779310"/>
            <a:ext cx="8534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6000" dirty="0" smtClean="0"/>
              <a:t>ÖFKE İLE BAŞA ÇIKMA</a:t>
            </a:r>
            <a:endParaRPr sz="6000" dirty="0"/>
          </a:p>
        </p:txBody>
      </p:sp>
      <p:sp>
        <p:nvSpPr>
          <p:cNvPr id="7" name="object 7"/>
          <p:cNvSpPr/>
          <p:nvPr/>
        </p:nvSpPr>
        <p:spPr>
          <a:xfrm>
            <a:off x="2133600" y="0"/>
            <a:ext cx="7696200" cy="4246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80771"/>
            <a:ext cx="4539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29" dirty="0">
                <a:solidFill>
                  <a:srgbClr val="1F4E79"/>
                </a:solidFill>
              </a:rPr>
              <a:t>Öfke </a:t>
            </a:r>
            <a:r>
              <a:rPr sz="3600" spc="-135" dirty="0">
                <a:solidFill>
                  <a:srgbClr val="1F4E79"/>
                </a:solidFill>
              </a:rPr>
              <a:t>Duygusu</a:t>
            </a:r>
            <a:r>
              <a:rPr sz="3600" spc="-505" dirty="0">
                <a:solidFill>
                  <a:srgbClr val="1F4E79"/>
                </a:solidFill>
              </a:rPr>
              <a:t> </a:t>
            </a:r>
            <a:r>
              <a:rPr sz="3600" spc="-215" dirty="0">
                <a:solidFill>
                  <a:srgbClr val="1F4E79"/>
                </a:solidFill>
              </a:rPr>
              <a:t>Karşısında;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514983"/>
            <a:ext cx="10665461" cy="4200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latin typeface="Carlito"/>
                <a:cs typeface="Carlito"/>
              </a:rPr>
              <a:t>ÖFKELİ OLAN </a:t>
            </a:r>
            <a:r>
              <a:rPr sz="2400" u="heavy" spc="-10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latin typeface="Carlito"/>
                <a:cs typeface="Carlito"/>
              </a:rPr>
              <a:t>KARŞINDAKİ </a:t>
            </a:r>
            <a:r>
              <a:rPr sz="2400" u="heavy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latin typeface="Carlito"/>
                <a:cs typeface="Carlito"/>
              </a:rPr>
              <a:t>KİŞİ</a:t>
            </a:r>
            <a:r>
              <a:rPr sz="2400" u="heavy" spc="-25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latin typeface="Carlito"/>
                <a:cs typeface="Carlito"/>
              </a:rPr>
              <a:t> </a:t>
            </a:r>
            <a:r>
              <a:rPr sz="2400" u="heavy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latin typeface="Carlito"/>
                <a:cs typeface="Carlito"/>
              </a:rPr>
              <a:t>İSE: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rlito"/>
                <a:cs typeface="Carlito"/>
              </a:rPr>
              <a:t>Öfkeli </a:t>
            </a:r>
            <a:r>
              <a:rPr sz="2400" dirty="0">
                <a:latin typeface="Carlito"/>
                <a:cs typeface="Carlito"/>
              </a:rPr>
              <a:t>kişi </a:t>
            </a:r>
            <a:r>
              <a:rPr sz="2400" spc="-10" dirty="0">
                <a:latin typeface="Carlito"/>
                <a:cs typeface="Carlito"/>
              </a:rPr>
              <a:t>konuşmasını </a:t>
            </a:r>
            <a:r>
              <a:rPr sz="2400" spc="-15" dirty="0">
                <a:latin typeface="Carlito"/>
                <a:cs typeface="Carlito"/>
              </a:rPr>
              <a:t>yaparken </a:t>
            </a:r>
            <a:r>
              <a:rPr sz="2400" spc="-25" dirty="0">
                <a:latin typeface="Carlito"/>
                <a:cs typeface="Carlito"/>
              </a:rPr>
              <a:t>özen </a:t>
            </a:r>
            <a:r>
              <a:rPr sz="2400" spc="-15" dirty="0">
                <a:latin typeface="Carlito"/>
                <a:cs typeface="Carlito"/>
              </a:rPr>
              <a:t>göstererek </a:t>
            </a:r>
            <a:r>
              <a:rPr sz="2400" spc="-5" dirty="0">
                <a:latin typeface="Carlito"/>
                <a:cs typeface="Carlito"/>
              </a:rPr>
              <a:t>onu </a:t>
            </a:r>
            <a:r>
              <a:rPr sz="2400" dirty="0">
                <a:latin typeface="Carlito"/>
                <a:cs typeface="Carlito"/>
              </a:rPr>
              <a:t>etkili </a:t>
            </a:r>
            <a:r>
              <a:rPr sz="2400" spc="-5" dirty="0">
                <a:latin typeface="Carlito"/>
                <a:cs typeface="Carlito"/>
              </a:rPr>
              <a:t>bir biçimde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dinlemek.</a:t>
            </a:r>
            <a:endParaRPr sz="2400" dirty="0">
              <a:latin typeface="Carlito"/>
              <a:cs typeface="Carlito"/>
            </a:endParaRPr>
          </a:p>
          <a:p>
            <a:pPr marL="241300" marR="775970" indent="-228600" algn="just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rlito"/>
                <a:cs typeface="Carlito"/>
              </a:rPr>
              <a:t>Diğer </a:t>
            </a:r>
            <a:r>
              <a:rPr sz="2400" dirty="0">
                <a:latin typeface="Carlito"/>
                <a:cs typeface="Carlito"/>
              </a:rPr>
              <a:t>kişinin </a:t>
            </a:r>
            <a:r>
              <a:rPr sz="2400" spc="-5" dirty="0">
                <a:latin typeface="Carlito"/>
                <a:cs typeface="Carlito"/>
              </a:rPr>
              <a:t>nelerden </a:t>
            </a:r>
            <a:r>
              <a:rPr sz="2400" spc="-10" dirty="0">
                <a:latin typeface="Carlito"/>
                <a:cs typeface="Carlito"/>
              </a:rPr>
              <a:t>bahsettiğine </a:t>
            </a:r>
            <a:r>
              <a:rPr sz="2400" spc="-15" dirty="0">
                <a:latin typeface="Carlito"/>
                <a:cs typeface="Carlito"/>
              </a:rPr>
              <a:t>ve </a:t>
            </a:r>
            <a:r>
              <a:rPr sz="2400" dirty="0">
                <a:latin typeface="Carlito"/>
                <a:cs typeface="Carlito"/>
              </a:rPr>
              <a:t>“ </a:t>
            </a:r>
            <a:r>
              <a:rPr sz="2400" spc="-5" dirty="0">
                <a:latin typeface="Carlito"/>
                <a:cs typeface="Carlito"/>
              </a:rPr>
              <a:t>ŞU </a:t>
            </a:r>
            <a:r>
              <a:rPr sz="2400" dirty="0">
                <a:latin typeface="Carlito"/>
                <a:cs typeface="Carlito"/>
              </a:rPr>
              <a:t>AN” </a:t>
            </a:r>
            <a:r>
              <a:rPr sz="2400" spc="-5" dirty="0">
                <a:latin typeface="Carlito"/>
                <a:cs typeface="Carlito"/>
              </a:rPr>
              <a:t>ne </a:t>
            </a:r>
            <a:r>
              <a:rPr sz="2400" spc="-10" dirty="0">
                <a:latin typeface="Carlito"/>
                <a:cs typeface="Carlito"/>
              </a:rPr>
              <a:t>hissediyor </a:t>
            </a:r>
            <a:r>
              <a:rPr sz="2400" spc="-5" dirty="0">
                <a:latin typeface="Carlito"/>
                <a:cs typeface="Carlito"/>
              </a:rPr>
              <a:t>olabileceğine  </a:t>
            </a:r>
            <a:r>
              <a:rPr sz="2400" spc="-10" dirty="0">
                <a:latin typeface="Carlito"/>
                <a:cs typeface="Carlito"/>
              </a:rPr>
              <a:t>odaklanmaya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çalışmak.</a:t>
            </a:r>
            <a:endParaRPr sz="24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Onun </a:t>
            </a:r>
            <a:r>
              <a:rPr sz="2400" dirty="0">
                <a:latin typeface="Carlito"/>
                <a:cs typeface="Carlito"/>
              </a:rPr>
              <a:t>cümlelerinden </a:t>
            </a:r>
            <a:r>
              <a:rPr sz="2400" spc="-5" dirty="0">
                <a:latin typeface="Carlito"/>
                <a:cs typeface="Carlito"/>
              </a:rPr>
              <a:t>anladıklarını </a:t>
            </a:r>
            <a:r>
              <a:rPr sz="2400" spc="-15" dirty="0">
                <a:latin typeface="Carlito"/>
                <a:cs typeface="Carlito"/>
              </a:rPr>
              <a:t>ve </a:t>
            </a:r>
            <a:r>
              <a:rPr sz="2400" spc="-5" dirty="0">
                <a:latin typeface="Carlito"/>
                <a:cs typeface="Carlito"/>
              </a:rPr>
              <a:t>onun duygusunu ona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yansıtmak.</a:t>
            </a:r>
            <a:endParaRPr sz="2400" dirty="0">
              <a:latin typeface="Carlito"/>
              <a:cs typeface="Carlito"/>
            </a:endParaRPr>
          </a:p>
          <a:p>
            <a:pPr marL="241300" marR="460375" indent="-228600" algn="just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Bazı </a:t>
            </a:r>
            <a:r>
              <a:rPr sz="2400" spc="-10" dirty="0">
                <a:latin typeface="Carlito"/>
                <a:cs typeface="Carlito"/>
              </a:rPr>
              <a:t>durumlarda </a:t>
            </a:r>
            <a:r>
              <a:rPr sz="2400" spc="-5" dirty="0">
                <a:latin typeface="Carlito"/>
                <a:cs typeface="Carlito"/>
              </a:rPr>
              <a:t>sadece etkin dinleme başlı başına anlaşmazlığın yaşanmasını  engelleyici etkiye </a:t>
            </a:r>
            <a:r>
              <a:rPr sz="2400" spc="-15" dirty="0">
                <a:latin typeface="Carlito"/>
                <a:cs typeface="Carlito"/>
              </a:rPr>
              <a:t>ve </a:t>
            </a:r>
            <a:r>
              <a:rPr sz="2400" dirty="0">
                <a:latin typeface="Carlito"/>
                <a:cs typeface="Carlito"/>
              </a:rPr>
              <a:t>güce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35" dirty="0">
                <a:latin typeface="Carlito"/>
                <a:cs typeface="Carlito"/>
              </a:rPr>
              <a:t>sahiptir.</a:t>
            </a:r>
            <a:endParaRPr sz="24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rlito"/>
                <a:cs typeface="Carlito"/>
              </a:rPr>
              <a:t>Problem çözümlenmiyorsa, çözmek isteyip istemediğinize </a:t>
            </a:r>
            <a:r>
              <a:rPr sz="2400" spc="-20" dirty="0">
                <a:latin typeface="Carlito"/>
                <a:cs typeface="Carlito"/>
              </a:rPr>
              <a:t>karar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verin.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18769"/>
            <a:ext cx="4540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29" dirty="0">
                <a:solidFill>
                  <a:srgbClr val="1F4E79"/>
                </a:solidFill>
              </a:rPr>
              <a:t>Öfke </a:t>
            </a:r>
            <a:r>
              <a:rPr sz="3600" spc="-130" dirty="0">
                <a:solidFill>
                  <a:srgbClr val="1F4E79"/>
                </a:solidFill>
              </a:rPr>
              <a:t>Duygusu</a:t>
            </a:r>
            <a:r>
              <a:rPr sz="3600" spc="-525" dirty="0">
                <a:solidFill>
                  <a:srgbClr val="1F4E79"/>
                </a:solidFill>
              </a:rPr>
              <a:t> </a:t>
            </a:r>
            <a:r>
              <a:rPr sz="3600" spc="-215" dirty="0">
                <a:solidFill>
                  <a:srgbClr val="1F4E79"/>
                </a:solidFill>
              </a:rPr>
              <a:t>Karşısında;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8" y="1672208"/>
            <a:ext cx="10055861" cy="2736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latin typeface="Carlito"/>
                <a:cs typeface="Carlito"/>
              </a:rPr>
              <a:t>ÖFKELİ OLAN SEN</a:t>
            </a:r>
            <a:r>
              <a:rPr sz="2800" u="heavy" spc="25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latin typeface="Carlito"/>
                <a:cs typeface="Carlito"/>
              </a:rPr>
              <a:t>İSEN: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3550" dirty="0">
              <a:latin typeface="Carlito"/>
              <a:cs typeface="Carlito"/>
            </a:endParaRPr>
          </a:p>
          <a:p>
            <a:pPr marL="332740" indent="-320675">
              <a:lnSpc>
                <a:spcPct val="100000"/>
              </a:lnSpc>
              <a:buFont typeface="Arial"/>
              <a:buChar char="•"/>
              <a:tabLst>
                <a:tab pos="332740" algn="l"/>
                <a:tab pos="333375" algn="l"/>
              </a:tabLst>
            </a:pPr>
            <a:r>
              <a:rPr sz="2400" spc="-5" dirty="0">
                <a:latin typeface="Carlito"/>
                <a:cs typeface="Carlito"/>
              </a:rPr>
              <a:t>Zihninde geçen düşüncelerini </a:t>
            </a:r>
            <a:r>
              <a:rPr sz="2400" spc="-10" dirty="0">
                <a:latin typeface="Carlito"/>
                <a:cs typeface="Carlito"/>
              </a:rPr>
              <a:t>olumluya </a:t>
            </a:r>
            <a:r>
              <a:rPr sz="2400" dirty="0">
                <a:latin typeface="Carlito"/>
                <a:cs typeface="Carlito"/>
              </a:rPr>
              <a:t>çevirmek.</a:t>
            </a:r>
          </a:p>
          <a:p>
            <a:pPr marL="332740" indent="-32067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332740" algn="l"/>
                <a:tab pos="333375" algn="l"/>
              </a:tabLst>
            </a:pPr>
            <a:r>
              <a:rPr sz="2400" dirty="0">
                <a:latin typeface="Carlito"/>
                <a:cs typeface="Carlito"/>
              </a:rPr>
              <a:t>Ne </a:t>
            </a:r>
            <a:r>
              <a:rPr sz="2400" spc="-5" dirty="0">
                <a:latin typeface="Carlito"/>
                <a:cs typeface="Carlito"/>
              </a:rPr>
              <a:t>düşündüğünü </a:t>
            </a:r>
            <a:r>
              <a:rPr sz="2400" spc="-15" dirty="0">
                <a:latin typeface="Carlito"/>
                <a:cs typeface="Carlito"/>
              </a:rPr>
              <a:t>ve </a:t>
            </a:r>
            <a:r>
              <a:rPr sz="2400" spc="-10" dirty="0">
                <a:latin typeface="Carlito"/>
                <a:cs typeface="Carlito"/>
              </a:rPr>
              <a:t>hissettiğini </a:t>
            </a:r>
            <a:r>
              <a:rPr sz="2400" spc="-5" dirty="0">
                <a:latin typeface="Carlito"/>
                <a:cs typeface="Carlito"/>
              </a:rPr>
              <a:t>zihninde </a:t>
            </a:r>
            <a:r>
              <a:rPr sz="2400" spc="-15" dirty="0">
                <a:latin typeface="Carlito"/>
                <a:cs typeface="Carlito"/>
              </a:rPr>
              <a:t>toparlamaya</a:t>
            </a:r>
            <a:r>
              <a:rPr sz="2400" spc="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çalışmak.</a:t>
            </a:r>
            <a:endParaRPr sz="2400" dirty="0">
              <a:latin typeface="Carlito"/>
              <a:cs typeface="Carlito"/>
            </a:endParaRPr>
          </a:p>
          <a:p>
            <a:pPr marL="332740" indent="-32067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32740" algn="l"/>
                <a:tab pos="333375" algn="l"/>
              </a:tabLst>
            </a:pPr>
            <a:r>
              <a:rPr sz="2400" spc="-5" dirty="0">
                <a:latin typeface="Carlito"/>
                <a:cs typeface="Carlito"/>
              </a:rPr>
              <a:t>Derin derin </a:t>
            </a:r>
            <a:r>
              <a:rPr sz="2400" spc="-20" dirty="0">
                <a:latin typeface="Carlito"/>
                <a:cs typeface="Carlito"/>
              </a:rPr>
              <a:t>nefes </a:t>
            </a:r>
            <a:r>
              <a:rPr sz="2400" spc="-10" dirty="0">
                <a:latin typeface="Carlito"/>
                <a:cs typeface="Carlito"/>
              </a:rPr>
              <a:t>alarak sakinleşmeye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çalışmak.</a:t>
            </a:r>
            <a:endParaRPr sz="2400" dirty="0">
              <a:latin typeface="Carlito"/>
              <a:cs typeface="Carlito"/>
            </a:endParaRPr>
          </a:p>
          <a:p>
            <a:pPr marL="332740" indent="-32067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32740" algn="l"/>
                <a:tab pos="333375" algn="l"/>
              </a:tabLst>
            </a:pPr>
            <a:r>
              <a:rPr sz="2400" spc="-5" dirty="0">
                <a:latin typeface="Carlito"/>
                <a:cs typeface="Carlito"/>
              </a:rPr>
              <a:t>Düşünceni </a:t>
            </a:r>
            <a:r>
              <a:rPr sz="2400" spc="-15" dirty="0">
                <a:latin typeface="Carlito"/>
                <a:cs typeface="Carlito"/>
              </a:rPr>
              <a:t>ve </a:t>
            </a:r>
            <a:r>
              <a:rPr sz="2400" spc="-10" dirty="0">
                <a:latin typeface="Carlito"/>
                <a:cs typeface="Carlito"/>
              </a:rPr>
              <a:t>duygunu </a:t>
            </a:r>
            <a:r>
              <a:rPr sz="2400" spc="-5" dirty="0">
                <a:latin typeface="Carlito"/>
                <a:cs typeface="Carlito"/>
              </a:rPr>
              <a:t>nedenleri </a:t>
            </a:r>
            <a:r>
              <a:rPr sz="2400" dirty="0">
                <a:latin typeface="Carlito"/>
                <a:cs typeface="Carlito"/>
              </a:rPr>
              <a:t>ile </a:t>
            </a:r>
            <a:r>
              <a:rPr sz="2400" spc="-10" dirty="0">
                <a:latin typeface="Carlito"/>
                <a:cs typeface="Carlito"/>
              </a:rPr>
              <a:t>birlikte </a:t>
            </a:r>
            <a:r>
              <a:rPr sz="2400" spc="-20" dirty="0">
                <a:latin typeface="Carlito"/>
                <a:cs typeface="Carlito"/>
              </a:rPr>
              <a:t>karşı </a:t>
            </a:r>
            <a:r>
              <a:rPr sz="2400" spc="-25" dirty="0">
                <a:latin typeface="Carlito"/>
                <a:cs typeface="Carlito"/>
              </a:rPr>
              <a:t>tarafa </a:t>
            </a:r>
            <a:r>
              <a:rPr sz="2400" spc="-10" dirty="0">
                <a:latin typeface="Carlito"/>
                <a:cs typeface="Carlito"/>
              </a:rPr>
              <a:t>ifade</a:t>
            </a:r>
            <a:r>
              <a:rPr sz="2400" spc="9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etmek.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7776"/>
            <a:ext cx="74333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85" dirty="0">
                <a:solidFill>
                  <a:srgbClr val="1F4E79"/>
                </a:solidFill>
              </a:rPr>
              <a:t>ÖFKEYLE </a:t>
            </a:r>
            <a:r>
              <a:rPr sz="4000" spc="-114" dirty="0">
                <a:solidFill>
                  <a:srgbClr val="1F4E79"/>
                </a:solidFill>
              </a:rPr>
              <a:t>OLUMLU </a:t>
            </a:r>
            <a:r>
              <a:rPr sz="4000" spc="-125" dirty="0">
                <a:solidFill>
                  <a:srgbClr val="1F4E79"/>
                </a:solidFill>
              </a:rPr>
              <a:t>BAŞETME</a:t>
            </a:r>
            <a:r>
              <a:rPr sz="4000" spc="-805" dirty="0">
                <a:solidFill>
                  <a:srgbClr val="1F4E79"/>
                </a:solidFill>
              </a:rPr>
              <a:t> </a:t>
            </a:r>
            <a:r>
              <a:rPr sz="4000" spc="-280" dirty="0">
                <a:solidFill>
                  <a:srgbClr val="1F4E79"/>
                </a:solidFill>
              </a:rPr>
              <a:t>YOLLARI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8" y="1706841"/>
            <a:ext cx="8150861" cy="36542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Sakin </a:t>
            </a:r>
            <a:r>
              <a:rPr sz="2800" spc="-20" dirty="0">
                <a:latin typeface="Carlito"/>
                <a:cs typeface="Carlito"/>
              </a:rPr>
              <a:t>ve </a:t>
            </a:r>
            <a:r>
              <a:rPr sz="2800" spc="-15" dirty="0">
                <a:latin typeface="Carlito"/>
                <a:cs typeface="Carlito"/>
              </a:rPr>
              <a:t>rahatlatıcı </a:t>
            </a:r>
            <a:r>
              <a:rPr sz="2800" spc="-10" dirty="0">
                <a:latin typeface="Carlito"/>
                <a:cs typeface="Carlito"/>
              </a:rPr>
              <a:t>bir </a:t>
            </a:r>
            <a:r>
              <a:rPr sz="2800" spc="-5" dirty="0">
                <a:latin typeface="Carlito"/>
                <a:cs typeface="Carlito"/>
              </a:rPr>
              <a:t>müzik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dinlemek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Sevdiğin bir oyuncağına </a:t>
            </a:r>
            <a:r>
              <a:rPr sz="2800" spc="-30" dirty="0">
                <a:latin typeface="Carlito"/>
                <a:cs typeface="Carlito"/>
              </a:rPr>
              <a:t>ya </a:t>
            </a:r>
            <a:r>
              <a:rPr sz="2800" spc="-5" dirty="0">
                <a:latin typeface="Carlito"/>
                <a:cs typeface="Carlito"/>
              </a:rPr>
              <a:t>da </a:t>
            </a:r>
            <a:r>
              <a:rPr sz="2800" spc="-25" dirty="0">
                <a:latin typeface="Carlito"/>
                <a:cs typeface="Carlito"/>
              </a:rPr>
              <a:t>yastığa</a:t>
            </a:r>
            <a:r>
              <a:rPr sz="2800" spc="1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sarılmak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Mutlu </a:t>
            </a:r>
            <a:r>
              <a:rPr sz="2800" spc="-10" dirty="0">
                <a:latin typeface="Carlito"/>
                <a:cs typeface="Carlito"/>
              </a:rPr>
              <a:t>olduğun beş şey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düşünmek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Derin </a:t>
            </a:r>
            <a:r>
              <a:rPr sz="2800" spc="-25" dirty="0">
                <a:latin typeface="Carlito"/>
                <a:cs typeface="Carlito"/>
              </a:rPr>
              <a:t>nefes </a:t>
            </a:r>
            <a:r>
              <a:rPr sz="2800" spc="-5" dirty="0">
                <a:latin typeface="Carlito"/>
                <a:cs typeface="Carlito"/>
              </a:rPr>
              <a:t>alıp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vermek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Bugün </a:t>
            </a:r>
            <a:r>
              <a:rPr sz="2800" spc="-15" dirty="0">
                <a:latin typeface="Carlito"/>
                <a:cs typeface="Carlito"/>
              </a:rPr>
              <a:t>yolunda </a:t>
            </a:r>
            <a:r>
              <a:rPr sz="2800" spc="-5" dirty="0">
                <a:latin typeface="Carlito"/>
                <a:cs typeface="Carlito"/>
              </a:rPr>
              <a:t>giden </a:t>
            </a:r>
            <a:r>
              <a:rPr sz="2800" spc="-10" dirty="0">
                <a:latin typeface="Carlito"/>
                <a:cs typeface="Carlito"/>
              </a:rPr>
              <a:t>şeyleri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düşünmek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latin typeface="Carlito"/>
                <a:cs typeface="Carlito"/>
              </a:rPr>
              <a:t>Yavaş </a:t>
            </a:r>
            <a:r>
              <a:rPr sz="2800" spc="-20" dirty="0">
                <a:latin typeface="Carlito"/>
                <a:cs typeface="Carlito"/>
              </a:rPr>
              <a:t>ve </a:t>
            </a:r>
            <a:r>
              <a:rPr sz="2800" spc="-15" dirty="0">
                <a:latin typeface="Carlito"/>
                <a:cs typeface="Carlito"/>
              </a:rPr>
              <a:t>hafifçe </a:t>
            </a:r>
            <a:r>
              <a:rPr sz="2800" spc="-10" dirty="0">
                <a:latin typeface="Carlito"/>
                <a:cs typeface="Carlito"/>
              </a:rPr>
              <a:t>kaslarını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esnetmek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Bir mandala </a:t>
            </a:r>
            <a:r>
              <a:rPr sz="2800" spc="-30" dirty="0">
                <a:latin typeface="Carlito"/>
                <a:cs typeface="Carlito"/>
              </a:rPr>
              <a:t>ya </a:t>
            </a:r>
            <a:r>
              <a:rPr sz="2800" spc="-5" dirty="0">
                <a:latin typeface="Carlito"/>
                <a:cs typeface="Carlito"/>
              </a:rPr>
              <a:t>da </a:t>
            </a:r>
            <a:r>
              <a:rPr sz="2800" spc="-15" dirty="0">
                <a:latin typeface="Carlito"/>
                <a:cs typeface="Carlito"/>
              </a:rPr>
              <a:t>başka </a:t>
            </a:r>
            <a:r>
              <a:rPr sz="2800" spc="-10" dirty="0">
                <a:latin typeface="Carlito"/>
                <a:cs typeface="Carlito"/>
              </a:rPr>
              <a:t>bir resmi</a:t>
            </a:r>
            <a:r>
              <a:rPr sz="2800" spc="114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boya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68968" y="3915155"/>
            <a:ext cx="2659379" cy="2618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7776"/>
            <a:ext cx="74333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85" dirty="0">
                <a:solidFill>
                  <a:srgbClr val="1F4E79"/>
                </a:solidFill>
              </a:rPr>
              <a:t>ÖFKEYLE </a:t>
            </a:r>
            <a:r>
              <a:rPr sz="4000" spc="-114" dirty="0">
                <a:solidFill>
                  <a:srgbClr val="1F4E79"/>
                </a:solidFill>
              </a:rPr>
              <a:t>OLUMLU </a:t>
            </a:r>
            <a:r>
              <a:rPr sz="4000" spc="-125" dirty="0">
                <a:solidFill>
                  <a:srgbClr val="1F4E79"/>
                </a:solidFill>
              </a:rPr>
              <a:t>BAŞETME</a:t>
            </a:r>
            <a:r>
              <a:rPr sz="4000" spc="-805" dirty="0">
                <a:solidFill>
                  <a:srgbClr val="1F4E79"/>
                </a:solidFill>
              </a:rPr>
              <a:t> </a:t>
            </a:r>
            <a:r>
              <a:rPr sz="4000" spc="-280" dirty="0">
                <a:solidFill>
                  <a:srgbClr val="1F4E79"/>
                </a:solidFill>
              </a:rPr>
              <a:t>YOLLARI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10817861" cy="3895297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Beş </a:t>
            </a:r>
            <a:r>
              <a:rPr sz="2800" spc="-10" dirty="0">
                <a:latin typeface="Carlito"/>
                <a:cs typeface="Carlito"/>
              </a:rPr>
              <a:t>dakikalık tempolu bir yürüyüş</a:t>
            </a:r>
            <a:r>
              <a:rPr sz="2800" spc="114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yapmak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Hoşuna </a:t>
            </a:r>
            <a:r>
              <a:rPr sz="2800" spc="-5" dirty="0">
                <a:latin typeface="Carlito"/>
                <a:cs typeface="Carlito"/>
              </a:rPr>
              <a:t>giden </a:t>
            </a:r>
            <a:r>
              <a:rPr sz="2800" spc="-10" dirty="0">
                <a:latin typeface="Carlito"/>
                <a:cs typeface="Carlito"/>
              </a:rPr>
              <a:t>bir aktiviteyi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yapmak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5" dirty="0">
                <a:latin typeface="Carlito"/>
                <a:cs typeface="Carlito"/>
              </a:rPr>
              <a:t>Yüksek </a:t>
            </a:r>
            <a:r>
              <a:rPr sz="2800" spc="-10" dirty="0">
                <a:latin typeface="Carlito"/>
                <a:cs typeface="Carlito"/>
              </a:rPr>
              <a:t>sesle şarkı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söylemek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Ayaklarına </a:t>
            </a:r>
            <a:r>
              <a:rPr sz="2800" dirty="0">
                <a:latin typeface="Carlito"/>
                <a:cs typeface="Carlito"/>
              </a:rPr>
              <a:t>masaj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yapmak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rlito"/>
                <a:cs typeface="Carlito"/>
              </a:rPr>
              <a:t>Yastığa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vurmak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Komik </a:t>
            </a:r>
            <a:r>
              <a:rPr sz="2800" spc="-5" dirty="0">
                <a:latin typeface="Carlito"/>
                <a:cs typeface="Carlito"/>
              </a:rPr>
              <a:t>yüz </a:t>
            </a:r>
            <a:r>
              <a:rPr sz="2800" spc="-10" dirty="0">
                <a:latin typeface="Carlito"/>
                <a:cs typeface="Carlito"/>
              </a:rPr>
              <a:t>ifadeleri </a:t>
            </a:r>
            <a:r>
              <a:rPr sz="2800" spc="-5" dirty="0">
                <a:latin typeface="Carlito"/>
                <a:cs typeface="Carlito"/>
              </a:rPr>
              <a:t>/ mimikleri </a:t>
            </a:r>
            <a:r>
              <a:rPr sz="2800" spc="-20" dirty="0">
                <a:latin typeface="Carlito"/>
                <a:cs typeface="Carlito"/>
              </a:rPr>
              <a:t>yaparak </a:t>
            </a:r>
            <a:r>
              <a:rPr sz="2800" spc="-10" dirty="0">
                <a:latin typeface="Carlito"/>
                <a:cs typeface="Carlito"/>
              </a:rPr>
              <a:t>bütün </a:t>
            </a:r>
            <a:r>
              <a:rPr sz="2800" spc="-5" dirty="0">
                <a:latin typeface="Carlito"/>
                <a:cs typeface="Carlito"/>
              </a:rPr>
              <a:t>yüz </a:t>
            </a:r>
            <a:r>
              <a:rPr sz="2800" spc="-10" dirty="0">
                <a:latin typeface="Carlito"/>
                <a:cs typeface="Carlito"/>
              </a:rPr>
              <a:t>kaslarını </a:t>
            </a:r>
            <a:r>
              <a:rPr sz="2800" spc="-25" dirty="0">
                <a:latin typeface="Carlito"/>
                <a:cs typeface="Carlito"/>
              </a:rPr>
              <a:t>hareket  </a:t>
            </a:r>
            <a:r>
              <a:rPr sz="2800" spc="-10" dirty="0">
                <a:latin typeface="Carlito"/>
                <a:cs typeface="Carlito"/>
              </a:rPr>
              <a:t>ettirmek </a:t>
            </a:r>
            <a:r>
              <a:rPr sz="2800" spc="-15" dirty="0">
                <a:latin typeface="Carlito"/>
                <a:cs typeface="Carlito"/>
              </a:rPr>
              <a:t>öfkemizin yatışmasına </a:t>
            </a:r>
            <a:r>
              <a:rPr sz="2800" spc="-20" dirty="0">
                <a:latin typeface="Carlito"/>
                <a:cs typeface="Carlito"/>
              </a:rPr>
              <a:t>ve </a:t>
            </a:r>
            <a:r>
              <a:rPr sz="2800" spc="-10" dirty="0">
                <a:latin typeface="Carlito"/>
                <a:cs typeface="Carlito"/>
              </a:rPr>
              <a:t>sakinleşmemize </a:t>
            </a:r>
            <a:r>
              <a:rPr sz="2800" spc="-20" dirty="0">
                <a:latin typeface="Carlito"/>
                <a:cs typeface="Carlito"/>
              </a:rPr>
              <a:t>yardımcı</a:t>
            </a:r>
            <a:r>
              <a:rPr sz="2800" spc="145" dirty="0">
                <a:latin typeface="Carlito"/>
                <a:cs typeface="Carlito"/>
              </a:rPr>
              <a:t> </a:t>
            </a:r>
            <a:r>
              <a:rPr sz="2800" spc="-35" dirty="0">
                <a:latin typeface="Carlito"/>
                <a:cs typeface="Carlito"/>
              </a:rPr>
              <a:t>olacaktır.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84352"/>
            <a:ext cx="6694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4" dirty="0">
                <a:solidFill>
                  <a:srgbClr val="1F4E79"/>
                </a:solidFill>
              </a:rPr>
              <a:t>ÖFKEYLE </a:t>
            </a:r>
            <a:r>
              <a:rPr sz="3600" spc="-105" dirty="0">
                <a:solidFill>
                  <a:srgbClr val="1F4E79"/>
                </a:solidFill>
              </a:rPr>
              <a:t>OLUMLU </a:t>
            </a:r>
            <a:r>
              <a:rPr sz="3600" spc="-110" dirty="0">
                <a:solidFill>
                  <a:srgbClr val="1F4E79"/>
                </a:solidFill>
              </a:rPr>
              <a:t>BAŞETME</a:t>
            </a:r>
            <a:r>
              <a:rPr sz="3600" spc="-725" dirty="0">
                <a:solidFill>
                  <a:srgbClr val="1F4E79"/>
                </a:solidFill>
              </a:rPr>
              <a:t> </a:t>
            </a:r>
            <a:r>
              <a:rPr sz="3600" spc="-254" dirty="0">
                <a:solidFill>
                  <a:srgbClr val="1F4E79"/>
                </a:solidFill>
              </a:rPr>
              <a:t>YOLLARI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73682"/>
            <a:ext cx="10817861" cy="3299621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41300" marR="413384" indent="-228600" algn="just">
              <a:lnSpc>
                <a:spcPts val="2310"/>
              </a:lnSpc>
              <a:spcBef>
                <a:spcPts val="650"/>
              </a:spcBef>
              <a:buFont typeface="Arial"/>
              <a:buChar char="•"/>
              <a:tabLst>
                <a:tab pos="309880" algn="l"/>
                <a:tab pos="310515" algn="l"/>
              </a:tabLst>
            </a:pPr>
            <a:r>
              <a:rPr dirty="0"/>
              <a:t>	</a:t>
            </a:r>
            <a:r>
              <a:rPr sz="2400" spc="-5" dirty="0">
                <a:latin typeface="Carlito"/>
                <a:cs typeface="Carlito"/>
              </a:rPr>
              <a:t>Duygularınızı anlattığınız bir </a:t>
            </a:r>
            <a:r>
              <a:rPr sz="2400" dirty="0">
                <a:latin typeface="Carlito"/>
                <a:cs typeface="Carlito"/>
              </a:rPr>
              <a:t>günlük tutun. </a:t>
            </a:r>
            <a:r>
              <a:rPr sz="2400" spc="-45" dirty="0">
                <a:latin typeface="Carlito"/>
                <a:cs typeface="Carlito"/>
              </a:rPr>
              <a:t>Yazı </a:t>
            </a:r>
            <a:r>
              <a:rPr sz="2400" spc="-10" dirty="0">
                <a:latin typeface="Carlito"/>
                <a:cs typeface="Carlito"/>
              </a:rPr>
              <a:t>yazmak </a:t>
            </a:r>
            <a:r>
              <a:rPr sz="2400" spc="-20" dirty="0">
                <a:latin typeface="Carlito"/>
                <a:cs typeface="Carlito"/>
              </a:rPr>
              <a:t>zor </a:t>
            </a:r>
            <a:r>
              <a:rPr sz="2400" spc="-15" dirty="0">
                <a:latin typeface="Carlito"/>
                <a:cs typeface="Carlito"/>
              </a:rPr>
              <a:t>geliyorsa </a:t>
            </a:r>
            <a:r>
              <a:rPr sz="2400" spc="-10" dirty="0">
                <a:latin typeface="Carlito"/>
                <a:cs typeface="Carlito"/>
              </a:rPr>
              <a:t>resim </a:t>
            </a:r>
            <a:r>
              <a:rPr sz="2400" spc="-5" dirty="0">
                <a:latin typeface="Carlito"/>
                <a:cs typeface="Carlito"/>
              </a:rPr>
              <a:t>de  </a:t>
            </a:r>
            <a:r>
              <a:rPr sz="2400" spc="-10" dirty="0" err="1">
                <a:latin typeface="Carlito"/>
                <a:cs typeface="Carlito"/>
              </a:rPr>
              <a:t>yapabilirsiniz</a:t>
            </a:r>
            <a:r>
              <a:rPr sz="2400" spc="-10" dirty="0" smtClean="0">
                <a:latin typeface="Carlito"/>
                <a:cs typeface="Carlito"/>
              </a:rPr>
              <a:t>.</a:t>
            </a:r>
            <a:endParaRPr sz="3050" dirty="0">
              <a:latin typeface="Carlito"/>
              <a:cs typeface="Carlito"/>
            </a:endParaRPr>
          </a:p>
          <a:p>
            <a:pPr marL="309880" indent="-297815" algn="just">
              <a:lnSpc>
                <a:spcPts val="2590"/>
              </a:lnSpc>
              <a:buFont typeface="Arial"/>
              <a:buChar char="•"/>
              <a:tabLst>
                <a:tab pos="309880" algn="l"/>
                <a:tab pos="310515" algn="l"/>
              </a:tabLst>
            </a:pPr>
            <a:r>
              <a:rPr sz="2400" spc="-5" dirty="0">
                <a:latin typeface="Carlito"/>
                <a:cs typeface="Carlito"/>
              </a:rPr>
              <a:t>Sizi </a:t>
            </a:r>
            <a:r>
              <a:rPr sz="2400" spc="-15" dirty="0">
                <a:latin typeface="Carlito"/>
                <a:cs typeface="Carlito"/>
              </a:rPr>
              <a:t>öfkelendiren </a:t>
            </a:r>
            <a:r>
              <a:rPr sz="2400" spc="-10" dirty="0">
                <a:latin typeface="Carlito"/>
                <a:cs typeface="Carlito"/>
              </a:rPr>
              <a:t>problemi, </a:t>
            </a:r>
            <a:r>
              <a:rPr sz="2400" spc="-5" dirty="0">
                <a:latin typeface="Carlito"/>
                <a:cs typeface="Carlito"/>
              </a:rPr>
              <a:t>bu </a:t>
            </a:r>
            <a:r>
              <a:rPr sz="2400" spc="-10" dirty="0">
                <a:latin typeface="Carlito"/>
                <a:cs typeface="Carlito"/>
              </a:rPr>
              <a:t>probleme </a:t>
            </a:r>
            <a:r>
              <a:rPr sz="2400" spc="-5" dirty="0">
                <a:latin typeface="Carlito"/>
                <a:cs typeface="Carlito"/>
              </a:rPr>
              <a:t>nasıl tepkide </a:t>
            </a:r>
            <a:r>
              <a:rPr sz="2400" spc="-10" dirty="0">
                <a:latin typeface="Carlito"/>
                <a:cs typeface="Carlito"/>
              </a:rPr>
              <a:t>bulunduğunuzu,</a:t>
            </a:r>
            <a:r>
              <a:rPr sz="2400" spc="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bu</a:t>
            </a:r>
            <a:endParaRPr sz="2400" dirty="0">
              <a:latin typeface="Carlito"/>
              <a:cs typeface="Carlito"/>
            </a:endParaRPr>
          </a:p>
          <a:p>
            <a:pPr marL="241300" algn="just">
              <a:lnSpc>
                <a:spcPts val="2305"/>
              </a:lnSpc>
            </a:pPr>
            <a:r>
              <a:rPr sz="2400" spc="-5" dirty="0">
                <a:latin typeface="Carlito"/>
                <a:cs typeface="Carlito"/>
              </a:rPr>
              <a:t>tepkinin ne </a:t>
            </a:r>
            <a:r>
              <a:rPr sz="2400" dirty="0">
                <a:latin typeface="Carlito"/>
                <a:cs typeface="Carlito"/>
              </a:rPr>
              <a:t>gibi </a:t>
            </a:r>
            <a:r>
              <a:rPr sz="2400" spc="-5" dirty="0">
                <a:latin typeface="Carlito"/>
                <a:cs typeface="Carlito"/>
              </a:rPr>
              <a:t>sonuçlar </a:t>
            </a:r>
            <a:r>
              <a:rPr sz="2400" spc="-10" dirty="0">
                <a:latin typeface="Carlito"/>
                <a:cs typeface="Carlito"/>
              </a:rPr>
              <a:t>doğurduğunu </a:t>
            </a:r>
            <a:r>
              <a:rPr sz="2400" spc="-15" dirty="0">
                <a:latin typeface="Carlito"/>
                <a:cs typeface="Carlito"/>
              </a:rPr>
              <a:t>ve </a:t>
            </a:r>
            <a:r>
              <a:rPr sz="2400" spc="-10" dirty="0">
                <a:latin typeface="Carlito"/>
                <a:cs typeface="Carlito"/>
              </a:rPr>
              <a:t>problemi </a:t>
            </a:r>
            <a:r>
              <a:rPr sz="2400" spc="-5" dirty="0">
                <a:latin typeface="Carlito"/>
                <a:cs typeface="Carlito"/>
              </a:rPr>
              <a:t>halletmek </a:t>
            </a:r>
            <a:r>
              <a:rPr sz="2400" dirty="0">
                <a:latin typeface="Carlito"/>
                <a:cs typeface="Carlito"/>
              </a:rPr>
              <a:t>için iyi </a:t>
            </a:r>
            <a:r>
              <a:rPr sz="2400" spc="-5" dirty="0">
                <a:latin typeface="Carlito"/>
                <a:cs typeface="Carlito"/>
              </a:rPr>
              <a:t>bir </a:t>
            </a:r>
            <a:r>
              <a:rPr sz="2400" spc="-10" dirty="0">
                <a:latin typeface="Carlito"/>
                <a:cs typeface="Carlito"/>
              </a:rPr>
              <a:t>yol </a:t>
            </a:r>
            <a:r>
              <a:rPr sz="2400" spc="-5" dirty="0">
                <a:latin typeface="Carlito"/>
                <a:cs typeface="Carlito"/>
              </a:rPr>
              <a:t>olup</a:t>
            </a:r>
            <a:endParaRPr sz="2400" dirty="0">
              <a:latin typeface="Carlito"/>
              <a:cs typeface="Carlito"/>
            </a:endParaRPr>
          </a:p>
          <a:p>
            <a:pPr marL="241300" algn="just">
              <a:lnSpc>
                <a:spcPts val="2595"/>
              </a:lnSpc>
            </a:pPr>
            <a:r>
              <a:rPr sz="2400" spc="-5" dirty="0">
                <a:latin typeface="Carlito"/>
                <a:cs typeface="Carlito"/>
              </a:rPr>
              <a:t>olmadığını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 err="1">
                <a:latin typeface="Carlito"/>
                <a:cs typeface="Carlito"/>
              </a:rPr>
              <a:t>düşünün</a:t>
            </a:r>
            <a:r>
              <a:rPr sz="2400" spc="-5" dirty="0" smtClean="0">
                <a:latin typeface="Carlito"/>
                <a:cs typeface="Carlito"/>
              </a:rPr>
              <a:t>.</a:t>
            </a:r>
            <a:endParaRPr sz="3000" dirty="0">
              <a:latin typeface="Carlito"/>
              <a:cs typeface="Carlito"/>
            </a:endParaRPr>
          </a:p>
          <a:p>
            <a:pPr marL="241300" marR="532765" indent="-241300" algn="just">
              <a:lnSpc>
                <a:spcPts val="2595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Kendinizi </a:t>
            </a:r>
            <a:r>
              <a:rPr sz="2400" dirty="0">
                <a:latin typeface="Carlito"/>
                <a:cs typeface="Carlito"/>
              </a:rPr>
              <a:t>iyi </a:t>
            </a:r>
            <a:r>
              <a:rPr sz="2400" spc="-5" dirty="0">
                <a:latin typeface="Carlito"/>
                <a:cs typeface="Carlito"/>
              </a:rPr>
              <a:t>hissetmek </a:t>
            </a:r>
            <a:r>
              <a:rPr sz="2400" dirty="0">
                <a:latin typeface="Carlito"/>
                <a:cs typeface="Carlito"/>
              </a:rPr>
              <a:t>için </a:t>
            </a:r>
            <a:r>
              <a:rPr sz="2400" spc="-10" dirty="0">
                <a:latin typeface="Carlito"/>
                <a:cs typeface="Carlito"/>
              </a:rPr>
              <a:t>kullandığınız </a:t>
            </a:r>
            <a:r>
              <a:rPr sz="2400" spc="-15" dirty="0">
                <a:latin typeface="Carlito"/>
                <a:cs typeface="Carlito"/>
              </a:rPr>
              <a:t>yöntemin </a:t>
            </a:r>
            <a:r>
              <a:rPr sz="2400" spc="-5" dirty="0">
                <a:latin typeface="Carlito"/>
                <a:cs typeface="Carlito"/>
              </a:rPr>
              <a:t>sizi </a:t>
            </a:r>
            <a:r>
              <a:rPr sz="2400" spc="-10" dirty="0">
                <a:latin typeface="Carlito"/>
                <a:cs typeface="Carlito"/>
              </a:rPr>
              <a:t>rahatlatmasına;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5" dirty="0" err="1" smtClean="0">
                <a:latin typeface="Carlito"/>
                <a:cs typeface="Carlito"/>
              </a:rPr>
              <a:t>ancak</a:t>
            </a:r>
            <a:r>
              <a:rPr lang="tr-TR" sz="2400" dirty="0">
                <a:latin typeface="Carlito"/>
                <a:cs typeface="Carlito"/>
              </a:rPr>
              <a:t> </a:t>
            </a:r>
            <a:r>
              <a:rPr sz="2400" spc="-15" dirty="0" err="1" smtClean="0">
                <a:latin typeface="Carlito"/>
                <a:cs typeface="Carlito"/>
              </a:rPr>
              <a:t>kendinize</a:t>
            </a:r>
            <a:r>
              <a:rPr sz="2400" spc="-15" dirty="0" smtClean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ve </a:t>
            </a:r>
            <a:r>
              <a:rPr sz="2400" spc="-10" dirty="0">
                <a:latin typeface="Carlito"/>
                <a:cs typeface="Carlito"/>
              </a:rPr>
              <a:t>çevrenize </a:t>
            </a:r>
            <a:r>
              <a:rPr sz="2400" spc="-20" dirty="0">
                <a:latin typeface="Carlito"/>
                <a:cs typeface="Carlito"/>
              </a:rPr>
              <a:t>zarar </a:t>
            </a:r>
            <a:r>
              <a:rPr sz="2400" spc="-5" dirty="0">
                <a:latin typeface="Carlito"/>
                <a:cs typeface="Carlito"/>
              </a:rPr>
              <a:t>vermeyecek bir </a:t>
            </a:r>
            <a:r>
              <a:rPr sz="2400" spc="-15" dirty="0">
                <a:latin typeface="Carlito"/>
                <a:cs typeface="Carlito"/>
              </a:rPr>
              <a:t>yöntem </a:t>
            </a:r>
            <a:r>
              <a:rPr sz="2400" spc="-5" dirty="0">
                <a:latin typeface="Carlito"/>
                <a:cs typeface="Carlito"/>
              </a:rPr>
              <a:t>olmasına </a:t>
            </a:r>
            <a:r>
              <a:rPr sz="2400" spc="-15" dirty="0">
                <a:latin typeface="Carlito"/>
                <a:cs typeface="Carlito"/>
              </a:rPr>
              <a:t>dikkat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 err="1">
                <a:latin typeface="Carlito"/>
                <a:cs typeface="Carlito"/>
              </a:rPr>
              <a:t>edin</a:t>
            </a:r>
            <a:r>
              <a:rPr sz="2400" dirty="0" smtClean="0">
                <a:latin typeface="Carlito"/>
                <a:cs typeface="Carlito"/>
              </a:rPr>
              <a:t>.</a:t>
            </a:r>
            <a:endParaRPr sz="305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Asıl </a:t>
            </a:r>
            <a:r>
              <a:rPr sz="2400" spc="-5" dirty="0">
                <a:latin typeface="Carlito"/>
                <a:cs typeface="Carlito"/>
              </a:rPr>
              <a:t>sorun </a:t>
            </a:r>
            <a:r>
              <a:rPr sz="2400" spc="-25" dirty="0">
                <a:latin typeface="Carlito"/>
                <a:cs typeface="Carlito"/>
              </a:rPr>
              <a:t>öfke </a:t>
            </a:r>
            <a:r>
              <a:rPr sz="2400" spc="-5" dirty="0">
                <a:latin typeface="Carlito"/>
                <a:cs typeface="Carlito"/>
              </a:rPr>
              <a:t>değil, </a:t>
            </a:r>
            <a:r>
              <a:rPr sz="2400" spc="-15" dirty="0">
                <a:latin typeface="Carlito"/>
                <a:cs typeface="Carlito"/>
              </a:rPr>
              <a:t>ifade </a:t>
            </a:r>
            <a:r>
              <a:rPr sz="2400" dirty="0">
                <a:latin typeface="Carlito"/>
                <a:cs typeface="Carlito"/>
              </a:rPr>
              <a:t>edilme </a:t>
            </a:r>
            <a:r>
              <a:rPr sz="2400" spc="-5" dirty="0">
                <a:latin typeface="Carlito"/>
                <a:cs typeface="Carlito"/>
              </a:rPr>
              <a:t>biçimidir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unutmayın.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171" y="1114805"/>
            <a:ext cx="10415829" cy="16466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Evet, </a:t>
            </a:r>
            <a:r>
              <a:rPr sz="2800" spc="-10" dirty="0">
                <a:latin typeface="Carlito"/>
                <a:cs typeface="Carlito"/>
              </a:rPr>
              <a:t>doğru! </a:t>
            </a:r>
            <a:r>
              <a:rPr sz="2800" spc="-15" dirty="0">
                <a:latin typeface="Carlito"/>
                <a:cs typeface="Carlito"/>
              </a:rPr>
              <a:t>Bazen istemesek </a:t>
            </a:r>
            <a:r>
              <a:rPr sz="2800" spc="-5" dirty="0">
                <a:latin typeface="Carlito"/>
                <a:cs typeface="Carlito"/>
              </a:rPr>
              <a:t>de </a:t>
            </a:r>
            <a:r>
              <a:rPr sz="2800" spc="-15" dirty="0">
                <a:latin typeface="Carlito"/>
                <a:cs typeface="Carlito"/>
              </a:rPr>
              <a:t>çok </a:t>
            </a:r>
            <a:r>
              <a:rPr sz="2800" spc="-20" dirty="0">
                <a:latin typeface="Carlito"/>
                <a:cs typeface="Carlito"/>
              </a:rPr>
              <a:t>öfkeli </a:t>
            </a:r>
            <a:r>
              <a:rPr sz="2800" spc="-10" dirty="0">
                <a:latin typeface="Carlito"/>
                <a:cs typeface="Carlito"/>
              </a:rPr>
              <a:t>olabiliyoruz. </a:t>
            </a:r>
            <a:r>
              <a:rPr sz="2800" spc="-5" dirty="0">
                <a:latin typeface="Carlito"/>
                <a:cs typeface="Carlito"/>
              </a:rPr>
              <a:t>Ama </a:t>
            </a:r>
            <a:r>
              <a:rPr sz="2800" spc="-15" dirty="0">
                <a:latin typeface="Carlito"/>
                <a:cs typeface="Carlito"/>
              </a:rPr>
              <a:t>çoğu  zaman </a:t>
            </a:r>
            <a:r>
              <a:rPr sz="2800" spc="-10" dirty="0">
                <a:latin typeface="Carlito"/>
                <a:cs typeface="Carlito"/>
              </a:rPr>
              <a:t>sevdiklerimizin </a:t>
            </a:r>
            <a:r>
              <a:rPr sz="2800" spc="-15" dirty="0">
                <a:latin typeface="Carlito"/>
                <a:cs typeface="Carlito"/>
              </a:rPr>
              <a:t>yanında </a:t>
            </a:r>
            <a:r>
              <a:rPr sz="2800" spc="-20" dirty="0">
                <a:latin typeface="Carlito"/>
                <a:cs typeface="Carlito"/>
              </a:rPr>
              <a:t>keyifli </a:t>
            </a:r>
            <a:r>
              <a:rPr sz="2800" spc="-25" dirty="0">
                <a:latin typeface="Carlito"/>
                <a:cs typeface="Carlito"/>
              </a:rPr>
              <a:t>ve </a:t>
            </a:r>
            <a:r>
              <a:rPr sz="2800" spc="-5" dirty="0">
                <a:latin typeface="Carlito"/>
                <a:cs typeface="Carlito"/>
              </a:rPr>
              <a:t>mutlu</a:t>
            </a:r>
            <a:r>
              <a:rPr sz="2800" spc="145" dirty="0">
                <a:latin typeface="Carlito"/>
                <a:cs typeface="Carlito"/>
              </a:rPr>
              <a:t> </a:t>
            </a:r>
            <a:r>
              <a:rPr sz="2800" spc="-15" dirty="0" err="1">
                <a:latin typeface="Carlito"/>
                <a:cs typeface="Carlito"/>
              </a:rPr>
              <a:t>hissediyoruz</a:t>
            </a:r>
            <a:r>
              <a:rPr sz="2800" spc="-15" dirty="0" smtClean="0">
                <a:latin typeface="Carlito"/>
                <a:cs typeface="Carlito"/>
              </a:rPr>
              <a:t>.</a:t>
            </a:r>
            <a:endParaRPr sz="3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Hadi sende </a:t>
            </a:r>
            <a:r>
              <a:rPr sz="2800" spc="-20" dirty="0">
                <a:latin typeface="Carlito"/>
                <a:cs typeface="Carlito"/>
              </a:rPr>
              <a:t>öfkenle </a:t>
            </a:r>
            <a:r>
              <a:rPr sz="2800" spc="-10" dirty="0">
                <a:latin typeface="Carlito"/>
                <a:cs typeface="Carlito"/>
              </a:rPr>
              <a:t>başa </a:t>
            </a:r>
            <a:r>
              <a:rPr sz="2800" spc="-5" dirty="0">
                <a:latin typeface="Carlito"/>
                <a:cs typeface="Carlito"/>
              </a:rPr>
              <a:t>çıkmak için bu </a:t>
            </a:r>
            <a:r>
              <a:rPr sz="2800" spc="-15" dirty="0">
                <a:latin typeface="Carlito"/>
                <a:cs typeface="Carlito"/>
              </a:rPr>
              <a:t>yöntemleri</a:t>
            </a:r>
            <a:r>
              <a:rPr sz="2800" spc="1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dene.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88179" y="3518915"/>
            <a:ext cx="2772155" cy="2549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887" y="132968"/>
            <a:ext cx="4582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15" dirty="0">
                <a:solidFill>
                  <a:srgbClr val="1F4E79"/>
                </a:solidFill>
              </a:rPr>
              <a:t>Şimdi </a:t>
            </a:r>
            <a:r>
              <a:rPr sz="4000" spc="-270" dirty="0">
                <a:solidFill>
                  <a:srgbClr val="1F4E79"/>
                </a:solidFill>
              </a:rPr>
              <a:t>Etkinlik</a:t>
            </a:r>
            <a:r>
              <a:rPr sz="4000" spc="-580" dirty="0">
                <a:solidFill>
                  <a:srgbClr val="1F4E79"/>
                </a:solidFill>
              </a:rPr>
              <a:t> </a:t>
            </a:r>
            <a:r>
              <a:rPr sz="4000" spc="-254" dirty="0">
                <a:solidFill>
                  <a:srgbClr val="1F4E79"/>
                </a:solidFill>
              </a:rPr>
              <a:t>Zamanı…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29234" y="1011682"/>
            <a:ext cx="10356850" cy="487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dirty="0">
                <a:solidFill>
                  <a:srgbClr val="BE9000"/>
                </a:solidFill>
                <a:latin typeface="Carlito"/>
                <a:cs typeface="Carlito"/>
              </a:rPr>
              <a:t>Bu </a:t>
            </a:r>
            <a:r>
              <a:rPr sz="2000" spc="-10" dirty="0">
                <a:solidFill>
                  <a:srgbClr val="BE9000"/>
                </a:solidFill>
                <a:latin typeface="Carlito"/>
                <a:cs typeface="Carlito"/>
              </a:rPr>
              <a:t>şeylerden </a:t>
            </a:r>
            <a:r>
              <a:rPr sz="2000" spc="-5" dirty="0">
                <a:solidFill>
                  <a:srgbClr val="BE9000"/>
                </a:solidFill>
                <a:latin typeface="Carlito"/>
                <a:cs typeface="Carlito"/>
              </a:rPr>
              <a:t>herhangi biri seni </a:t>
            </a:r>
            <a:r>
              <a:rPr sz="2000" spc="-10" dirty="0">
                <a:solidFill>
                  <a:srgbClr val="BE9000"/>
                </a:solidFill>
                <a:latin typeface="Carlito"/>
                <a:cs typeface="Carlito"/>
              </a:rPr>
              <a:t>kızdırır </a:t>
            </a:r>
            <a:r>
              <a:rPr sz="2000" spc="-5" dirty="0">
                <a:solidFill>
                  <a:srgbClr val="BE9000"/>
                </a:solidFill>
                <a:latin typeface="Carlito"/>
                <a:cs typeface="Carlito"/>
              </a:rPr>
              <a:t>mı? Seni </a:t>
            </a:r>
            <a:r>
              <a:rPr sz="2000" spc="-15" dirty="0">
                <a:solidFill>
                  <a:srgbClr val="BE9000"/>
                </a:solidFill>
                <a:latin typeface="Carlito"/>
                <a:cs typeface="Carlito"/>
              </a:rPr>
              <a:t>kızdıran </a:t>
            </a:r>
            <a:r>
              <a:rPr sz="2000" spc="-5" dirty="0">
                <a:solidFill>
                  <a:srgbClr val="BE9000"/>
                </a:solidFill>
                <a:latin typeface="Carlito"/>
                <a:cs typeface="Carlito"/>
              </a:rPr>
              <a:t>şeyleri bir kağıda </a:t>
            </a:r>
            <a:r>
              <a:rPr sz="2000" spc="-15" dirty="0">
                <a:solidFill>
                  <a:srgbClr val="BE9000"/>
                </a:solidFill>
                <a:latin typeface="Carlito"/>
                <a:cs typeface="Carlito"/>
              </a:rPr>
              <a:t>yazabilirsin </a:t>
            </a:r>
            <a:r>
              <a:rPr sz="2000" spc="-20" dirty="0">
                <a:solidFill>
                  <a:srgbClr val="BE9000"/>
                </a:solidFill>
                <a:latin typeface="Carlito"/>
                <a:cs typeface="Carlito"/>
              </a:rPr>
              <a:t>veya</a:t>
            </a:r>
            <a:r>
              <a:rPr sz="2000" spc="204" dirty="0">
                <a:solidFill>
                  <a:srgbClr val="BE900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BE9000"/>
                </a:solidFill>
                <a:latin typeface="Carlito"/>
                <a:cs typeface="Carlito"/>
              </a:rPr>
              <a:t>resmini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solidFill>
                  <a:srgbClr val="BE9000"/>
                </a:solidFill>
                <a:latin typeface="Carlito"/>
                <a:cs typeface="Carlito"/>
              </a:rPr>
              <a:t>çizebilirsin..</a:t>
            </a:r>
            <a:endParaRPr sz="2000">
              <a:latin typeface="Carlito"/>
              <a:cs typeface="Carlito"/>
            </a:endParaRPr>
          </a:p>
          <a:p>
            <a:pPr marL="3482975" indent="-229235">
              <a:lnSpc>
                <a:spcPct val="100000"/>
              </a:lnSpc>
              <a:spcBef>
                <a:spcPts val="1760"/>
              </a:spcBef>
              <a:buFont typeface="Arial"/>
              <a:buChar char="•"/>
              <a:tabLst>
                <a:tab pos="3482975" algn="l"/>
                <a:tab pos="3483610" algn="l"/>
              </a:tabLst>
            </a:pPr>
            <a:r>
              <a:rPr sz="1800" dirty="0">
                <a:latin typeface="Carlito"/>
                <a:cs typeface="Carlito"/>
              </a:rPr>
              <a:t>Bir </a:t>
            </a:r>
            <a:r>
              <a:rPr sz="1800" spc="-5" dirty="0">
                <a:latin typeface="Carlito"/>
                <a:cs typeface="Carlito"/>
              </a:rPr>
              <a:t>şeyi seninle paylaşmak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istemezlerse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700">
              <a:latin typeface="Carlito"/>
              <a:cs typeface="Carlito"/>
            </a:endParaRPr>
          </a:p>
          <a:p>
            <a:pPr marL="227965" marR="6350" lvl="1" indent="-227965" algn="r">
              <a:lnSpc>
                <a:spcPct val="100000"/>
              </a:lnSpc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sz="1800" spc="-5" dirty="0">
                <a:latin typeface="Carlito"/>
                <a:cs typeface="Carlito"/>
              </a:rPr>
              <a:t>Birisi </a:t>
            </a:r>
            <a:r>
              <a:rPr sz="1800" spc="-10" dirty="0">
                <a:latin typeface="Carlito"/>
                <a:cs typeface="Carlito"/>
              </a:rPr>
              <a:t>sırada </a:t>
            </a:r>
            <a:r>
              <a:rPr sz="1800" spc="-5" dirty="0">
                <a:latin typeface="Carlito"/>
                <a:cs typeface="Carlito"/>
              </a:rPr>
              <a:t>önüne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geçerse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5" dirty="0">
                <a:latin typeface="Carlito"/>
                <a:cs typeface="Carlito"/>
              </a:rPr>
              <a:t>Yapmadığın </a:t>
            </a:r>
            <a:r>
              <a:rPr sz="1800" spc="-5" dirty="0">
                <a:latin typeface="Carlito"/>
                <a:cs typeface="Carlito"/>
              </a:rPr>
              <a:t>bir şey </a:t>
            </a:r>
            <a:r>
              <a:rPr sz="1800" spc="-10" dirty="0">
                <a:latin typeface="Carlito"/>
                <a:cs typeface="Carlito"/>
              </a:rPr>
              <a:t>için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suçlanırsan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700">
              <a:latin typeface="Carlito"/>
              <a:cs typeface="Carlito"/>
            </a:endParaRPr>
          </a:p>
          <a:p>
            <a:pPr marL="4151629" lvl="1" indent="-229235">
              <a:lnSpc>
                <a:spcPct val="100000"/>
              </a:lnSpc>
              <a:buFont typeface="Arial"/>
              <a:buChar char="•"/>
              <a:tabLst>
                <a:tab pos="4151629" algn="l"/>
                <a:tab pos="4152265" algn="l"/>
              </a:tabLst>
            </a:pPr>
            <a:r>
              <a:rPr sz="1800" dirty="0">
                <a:latin typeface="Carlito"/>
                <a:cs typeface="Carlito"/>
              </a:rPr>
              <a:t>Bir </a:t>
            </a:r>
            <a:r>
              <a:rPr sz="1800" spc="-5" dirty="0">
                <a:latin typeface="Carlito"/>
                <a:cs typeface="Carlito"/>
              </a:rPr>
              <a:t>oyunu </a:t>
            </a:r>
            <a:r>
              <a:rPr sz="1800" spc="-10" dirty="0">
                <a:latin typeface="Carlito"/>
                <a:cs typeface="Carlito"/>
              </a:rPr>
              <a:t>kazanamazsan</a:t>
            </a:r>
            <a:endParaRPr sz="18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1700">
              <a:latin typeface="Carlito"/>
              <a:cs typeface="Carlito"/>
            </a:endParaRPr>
          </a:p>
          <a:p>
            <a:pPr marL="227965" marR="5080" lvl="2" indent="-227965" algn="r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sz="1800" spc="-5" dirty="0">
                <a:latin typeface="Carlito"/>
                <a:cs typeface="Carlito"/>
              </a:rPr>
              <a:t>Ödevini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anlamazsan</a:t>
            </a:r>
            <a:endParaRPr sz="1800">
              <a:latin typeface="Carlito"/>
              <a:cs typeface="Carlito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7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rlito"/>
                <a:cs typeface="Carlito"/>
              </a:rPr>
              <a:t>Dondurmanı </a:t>
            </a:r>
            <a:r>
              <a:rPr sz="1800" spc="-15" dirty="0">
                <a:latin typeface="Carlito"/>
                <a:cs typeface="Carlito"/>
              </a:rPr>
              <a:t>yere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düşürürsen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700">
              <a:latin typeface="Carlito"/>
              <a:cs typeface="Carlito"/>
            </a:endParaRPr>
          </a:p>
          <a:p>
            <a:pPr marL="4150360" lvl="1" indent="-229235">
              <a:lnSpc>
                <a:spcPct val="100000"/>
              </a:lnSpc>
              <a:buFont typeface="Arial"/>
              <a:buChar char="•"/>
              <a:tabLst>
                <a:tab pos="4150360" algn="l"/>
                <a:tab pos="4150995" algn="l"/>
              </a:tabLst>
            </a:pPr>
            <a:r>
              <a:rPr sz="1800" spc="-5" dirty="0">
                <a:latin typeface="Carlito"/>
                <a:cs typeface="Carlito"/>
              </a:rPr>
              <a:t>Birisi sana yalan </a:t>
            </a:r>
            <a:r>
              <a:rPr sz="1800" spc="-10" dirty="0">
                <a:latin typeface="Carlito"/>
                <a:cs typeface="Carlito"/>
              </a:rPr>
              <a:t>söylerse</a:t>
            </a:r>
            <a:endParaRPr sz="18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1700">
              <a:latin typeface="Carlito"/>
              <a:cs typeface="Carlito"/>
            </a:endParaRPr>
          </a:p>
          <a:p>
            <a:pPr marL="227965" marR="5715" lvl="2" indent="-227965" algn="r">
              <a:lnSpc>
                <a:spcPct val="100000"/>
              </a:lnSpc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sz="1800" spc="-5" dirty="0">
                <a:latin typeface="Carlito"/>
                <a:cs typeface="Carlito"/>
              </a:rPr>
              <a:t>Başkaları </a:t>
            </a:r>
            <a:r>
              <a:rPr sz="1800" dirty="0">
                <a:latin typeface="Carlito"/>
                <a:cs typeface="Carlito"/>
              </a:rPr>
              <a:t>sana </a:t>
            </a:r>
            <a:r>
              <a:rPr sz="1800" spc="-5" dirty="0">
                <a:latin typeface="Carlito"/>
                <a:cs typeface="Carlito"/>
              </a:rPr>
              <a:t>isim</a:t>
            </a:r>
            <a:r>
              <a:rPr sz="1800" spc="-9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takarsa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887" y="398221"/>
            <a:ext cx="4582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15" dirty="0">
                <a:solidFill>
                  <a:srgbClr val="1F4E79"/>
                </a:solidFill>
              </a:rPr>
              <a:t>Şimdi </a:t>
            </a:r>
            <a:r>
              <a:rPr sz="4000" spc="-270" dirty="0">
                <a:solidFill>
                  <a:srgbClr val="1F4E79"/>
                </a:solidFill>
              </a:rPr>
              <a:t>Etkinlik</a:t>
            </a:r>
            <a:r>
              <a:rPr sz="4000" spc="-585" dirty="0">
                <a:solidFill>
                  <a:srgbClr val="1F4E79"/>
                </a:solidFill>
              </a:rPr>
              <a:t> </a:t>
            </a:r>
            <a:r>
              <a:rPr sz="4000" spc="-254" dirty="0">
                <a:solidFill>
                  <a:srgbClr val="1F4E79"/>
                </a:solidFill>
              </a:rPr>
              <a:t>Zamanı…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65887" y="1115084"/>
            <a:ext cx="7811313" cy="340477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10" dirty="0">
                <a:solidFill>
                  <a:srgbClr val="538235"/>
                </a:solidFill>
                <a:latin typeface="Carlito"/>
                <a:cs typeface="Carlito"/>
              </a:rPr>
              <a:t>Şimdi </a:t>
            </a:r>
            <a:r>
              <a:rPr sz="2800" spc="-5" dirty="0">
                <a:solidFill>
                  <a:srgbClr val="538235"/>
                </a:solidFill>
                <a:latin typeface="Carlito"/>
                <a:cs typeface="Carlito"/>
              </a:rPr>
              <a:t>ise </a:t>
            </a:r>
            <a:r>
              <a:rPr sz="2800" spc="-15" dirty="0">
                <a:solidFill>
                  <a:srgbClr val="538235"/>
                </a:solidFill>
                <a:latin typeface="Carlito"/>
                <a:cs typeface="Carlito"/>
              </a:rPr>
              <a:t>öfkelendiğin</a:t>
            </a:r>
            <a:r>
              <a:rPr sz="2800" spc="30" dirty="0">
                <a:solidFill>
                  <a:srgbClr val="538235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538235"/>
                </a:solidFill>
                <a:latin typeface="Carlito"/>
                <a:cs typeface="Carlito"/>
              </a:rPr>
              <a:t>zamanlarda;</a:t>
            </a:r>
            <a:endParaRPr sz="28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rlito"/>
                <a:cs typeface="Carlito"/>
              </a:rPr>
              <a:t>Öfkenle </a:t>
            </a:r>
            <a:r>
              <a:rPr sz="2800" spc="-10" dirty="0">
                <a:latin typeface="Carlito"/>
                <a:cs typeface="Carlito"/>
              </a:rPr>
              <a:t>başa </a:t>
            </a:r>
            <a:r>
              <a:rPr sz="2800" spc="-5" dirty="0">
                <a:latin typeface="Carlito"/>
                <a:cs typeface="Carlito"/>
              </a:rPr>
              <a:t>çıkmak için </a:t>
            </a:r>
            <a:r>
              <a:rPr sz="2800" spc="-10" dirty="0">
                <a:latin typeface="Carlito"/>
                <a:cs typeface="Carlito"/>
              </a:rPr>
              <a:t>hangi </a:t>
            </a:r>
            <a:r>
              <a:rPr sz="2800" spc="-15" dirty="0">
                <a:latin typeface="Carlito"/>
                <a:cs typeface="Carlito"/>
              </a:rPr>
              <a:t>yöntemleri</a:t>
            </a:r>
            <a:r>
              <a:rPr sz="2800" spc="7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uygularsın?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Kendini </a:t>
            </a:r>
            <a:r>
              <a:rPr sz="2800" spc="-10" dirty="0">
                <a:latin typeface="Carlito"/>
                <a:cs typeface="Carlito"/>
              </a:rPr>
              <a:t>daha iyi hissetmek </a:t>
            </a:r>
            <a:r>
              <a:rPr sz="2800" spc="-5" dirty="0">
                <a:latin typeface="Carlito"/>
                <a:cs typeface="Carlito"/>
              </a:rPr>
              <a:t>için </a:t>
            </a:r>
            <a:r>
              <a:rPr sz="2800" spc="-10" dirty="0">
                <a:latin typeface="Carlito"/>
                <a:cs typeface="Carlito"/>
              </a:rPr>
              <a:t>neler </a:t>
            </a:r>
            <a:r>
              <a:rPr sz="2800" spc="-20" dirty="0">
                <a:latin typeface="Carlito"/>
                <a:cs typeface="Carlito"/>
              </a:rPr>
              <a:t>yaparsın? </a:t>
            </a:r>
            <a:endParaRPr lang="tr-TR" sz="2800" spc="-20" dirty="0" smtClean="0">
              <a:latin typeface="Carlito"/>
              <a:cs typeface="Carlito"/>
            </a:endParaRPr>
          </a:p>
          <a:p>
            <a:pPr marL="12700" marR="5080" algn="just">
              <a:lnSpc>
                <a:spcPts val="3020"/>
              </a:lnSpc>
              <a:spcBef>
                <a:spcPts val="1045"/>
              </a:spcBef>
              <a:tabLst>
                <a:tab pos="241300" algn="l"/>
              </a:tabLst>
            </a:pPr>
            <a:r>
              <a:rPr lang="tr-TR" sz="2800" spc="-20" dirty="0">
                <a:latin typeface="Carlito"/>
                <a:cs typeface="Carlito"/>
              </a:rPr>
              <a:t> </a:t>
            </a:r>
            <a:r>
              <a:rPr lang="tr-TR" sz="2800" spc="-20" dirty="0" smtClean="0">
                <a:latin typeface="Carlito"/>
                <a:cs typeface="Carlito"/>
              </a:rPr>
              <a:t> </a:t>
            </a:r>
            <a:r>
              <a:rPr sz="2800" spc="-10" dirty="0" err="1" smtClean="0">
                <a:latin typeface="Carlito"/>
                <a:cs typeface="Carlito"/>
              </a:rPr>
              <a:t>Önce</a:t>
            </a:r>
            <a:r>
              <a:rPr sz="2800" spc="-10" dirty="0" smtClean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düşünüp </a:t>
            </a:r>
            <a:r>
              <a:rPr sz="2800" spc="-20" dirty="0">
                <a:latin typeface="Carlito"/>
                <a:cs typeface="Carlito"/>
              </a:rPr>
              <a:t>sonra  yazabilirsin.</a:t>
            </a:r>
            <a:endParaRPr sz="2800" dirty="0">
              <a:latin typeface="Carlito"/>
              <a:cs typeface="Carlito"/>
            </a:endParaRPr>
          </a:p>
          <a:p>
            <a:pPr marL="12700" marR="1532890" algn="just">
              <a:lnSpc>
                <a:spcPts val="3030"/>
              </a:lnSpc>
              <a:spcBef>
                <a:spcPts val="994"/>
              </a:spcBef>
            </a:pPr>
            <a:r>
              <a:rPr sz="2800" spc="-10" dirty="0" err="1" smtClean="0">
                <a:latin typeface="Carlito"/>
                <a:cs typeface="Carlito"/>
              </a:rPr>
              <a:t>Eğer</a:t>
            </a:r>
            <a:r>
              <a:rPr sz="2800" spc="-10" dirty="0" smtClean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istersen </a:t>
            </a:r>
            <a:r>
              <a:rPr sz="2800" spc="-10" dirty="0">
                <a:latin typeface="Carlito"/>
                <a:cs typeface="Carlito"/>
              </a:rPr>
              <a:t>bunları </a:t>
            </a:r>
            <a:r>
              <a:rPr sz="2800" spc="-5" dirty="0">
                <a:latin typeface="Carlito"/>
                <a:cs typeface="Carlito"/>
              </a:rPr>
              <a:t>ailenle </a:t>
            </a:r>
            <a:r>
              <a:rPr sz="2800" spc="-10" dirty="0">
                <a:latin typeface="Carlito"/>
                <a:cs typeface="Carlito"/>
              </a:rPr>
              <a:t>paylaşabilir duyguların </a:t>
            </a:r>
            <a:r>
              <a:rPr sz="2800" spc="-15" dirty="0">
                <a:latin typeface="Carlito"/>
                <a:cs typeface="Carlito"/>
              </a:rPr>
              <a:t>üzerine  </a:t>
            </a:r>
            <a:r>
              <a:rPr sz="2800" spc="-20" dirty="0">
                <a:latin typeface="Carlito"/>
                <a:cs typeface="Carlito"/>
              </a:rPr>
              <a:t>konuşabilirsin..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13064" y="3116579"/>
            <a:ext cx="3678934" cy="3678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73100"/>
            <a:ext cx="414210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>
                <a:solidFill>
                  <a:srgbClr val="1F4E79"/>
                </a:solidFill>
              </a:rPr>
              <a:t>Teşekkür</a:t>
            </a:r>
            <a:r>
              <a:rPr spc="-505" dirty="0">
                <a:solidFill>
                  <a:srgbClr val="1F4E79"/>
                </a:solidFill>
              </a:rPr>
              <a:t> </a:t>
            </a:r>
            <a:r>
              <a:rPr spc="-305" dirty="0">
                <a:solidFill>
                  <a:srgbClr val="1F4E79"/>
                </a:solidFill>
              </a:rPr>
              <a:t>Ederiz…</a:t>
            </a:r>
          </a:p>
        </p:txBody>
      </p:sp>
      <p:sp>
        <p:nvSpPr>
          <p:cNvPr id="4" name="object 4"/>
          <p:cNvSpPr/>
          <p:nvPr/>
        </p:nvSpPr>
        <p:spPr>
          <a:xfrm>
            <a:off x="3115055" y="2090927"/>
            <a:ext cx="5961888" cy="2676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9876" y="773048"/>
            <a:ext cx="2403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60" dirty="0">
                <a:solidFill>
                  <a:srgbClr val="1F4E79"/>
                </a:solidFill>
              </a:rPr>
              <a:t>Öfke</a:t>
            </a:r>
            <a:r>
              <a:rPr sz="4000" spc="-480" dirty="0">
                <a:solidFill>
                  <a:srgbClr val="1F4E79"/>
                </a:solidFill>
              </a:rPr>
              <a:t> </a:t>
            </a:r>
            <a:r>
              <a:rPr sz="4000" spc="-95" dirty="0">
                <a:solidFill>
                  <a:srgbClr val="1F4E79"/>
                </a:solidFill>
              </a:rPr>
              <a:t>Nedir?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39876" y="1893823"/>
            <a:ext cx="10713924" cy="22313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618490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Neyi sevip neyi sevmediğimizi, </a:t>
            </a:r>
            <a:r>
              <a:rPr sz="2800" spc="-15" dirty="0">
                <a:latin typeface="Carlito"/>
                <a:cs typeface="Carlito"/>
              </a:rPr>
              <a:t>nelerden </a:t>
            </a:r>
            <a:r>
              <a:rPr sz="2800" spc="-10" dirty="0">
                <a:latin typeface="Carlito"/>
                <a:cs typeface="Carlito"/>
              </a:rPr>
              <a:t>hoşlanıp </a:t>
            </a:r>
            <a:r>
              <a:rPr sz="2800" spc="-15" dirty="0">
                <a:latin typeface="Carlito"/>
                <a:cs typeface="Carlito"/>
              </a:rPr>
              <a:t>nelerden  </a:t>
            </a:r>
            <a:r>
              <a:rPr sz="2800" spc="-10" dirty="0">
                <a:latin typeface="Carlito"/>
                <a:cs typeface="Carlito"/>
              </a:rPr>
              <a:t>hoşlanmadığımızı </a:t>
            </a:r>
            <a:r>
              <a:rPr sz="2800" spc="-15" dirty="0">
                <a:latin typeface="Carlito"/>
                <a:cs typeface="Carlito"/>
              </a:rPr>
              <a:t>ifade </a:t>
            </a:r>
            <a:r>
              <a:rPr sz="2800" spc="-5" dirty="0">
                <a:latin typeface="Carlito"/>
                <a:cs typeface="Carlito"/>
              </a:rPr>
              <a:t>eden </a:t>
            </a:r>
            <a:r>
              <a:rPr sz="2800" spc="-10" dirty="0">
                <a:latin typeface="Carlito"/>
                <a:cs typeface="Carlito"/>
              </a:rPr>
              <a:t>duygusal ipuçlarından</a:t>
            </a:r>
            <a:r>
              <a:rPr sz="2800" spc="195" dirty="0">
                <a:latin typeface="Carlito"/>
                <a:cs typeface="Carlito"/>
              </a:rPr>
              <a:t> </a:t>
            </a:r>
            <a:r>
              <a:rPr sz="2800" spc="-45" dirty="0">
                <a:latin typeface="Carlito"/>
                <a:cs typeface="Carlito"/>
              </a:rPr>
              <a:t>biridir.</a:t>
            </a:r>
            <a:endParaRPr sz="2800" dirty="0">
              <a:latin typeface="Carlito"/>
              <a:cs typeface="Carlito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1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Diğer bütün duygularımız </a:t>
            </a:r>
            <a:r>
              <a:rPr sz="2800" spc="-5" dirty="0">
                <a:latin typeface="Carlito"/>
                <a:cs typeface="Carlito"/>
              </a:rPr>
              <a:t>gibi </a:t>
            </a:r>
            <a:r>
              <a:rPr sz="2800" spc="-15" dirty="0">
                <a:latin typeface="Carlito"/>
                <a:cs typeface="Carlito"/>
              </a:rPr>
              <a:t>uygun </a:t>
            </a:r>
            <a:r>
              <a:rPr sz="2800" spc="-20" dirty="0">
                <a:latin typeface="Carlito"/>
                <a:cs typeface="Carlito"/>
              </a:rPr>
              <a:t>ifade </a:t>
            </a:r>
            <a:r>
              <a:rPr sz="2800" spc="-10" dirty="0">
                <a:latin typeface="Carlito"/>
                <a:cs typeface="Carlito"/>
              </a:rPr>
              <a:t>edildiğinde insani </a:t>
            </a:r>
            <a:r>
              <a:rPr sz="2800" spc="-20" dirty="0">
                <a:latin typeface="Carlito"/>
                <a:cs typeface="Carlito"/>
              </a:rPr>
              <a:t>ve  </a:t>
            </a:r>
            <a:r>
              <a:rPr sz="2800" spc="-5" dirty="0">
                <a:latin typeface="Carlito"/>
                <a:cs typeface="Carlito"/>
              </a:rPr>
              <a:t>normal bir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45" dirty="0">
                <a:latin typeface="Carlito"/>
                <a:cs typeface="Carlito"/>
              </a:rPr>
              <a:t>duygudur.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3559" y="4488179"/>
            <a:ext cx="6124955" cy="2106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360" y="609676"/>
            <a:ext cx="67627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0" dirty="0">
                <a:solidFill>
                  <a:srgbClr val="1F4E79"/>
                </a:solidFill>
              </a:rPr>
              <a:t>Hangi </a:t>
            </a:r>
            <a:r>
              <a:rPr sz="4400" spc="-225" dirty="0">
                <a:solidFill>
                  <a:srgbClr val="1F4E79"/>
                </a:solidFill>
              </a:rPr>
              <a:t>Durumlarda</a:t>
            </a:r>
            <a:r>
              <a:rPr sz="4400" spc="-635" dirty="0">
                <a:solidFill>
                  <a:srgbClr val="1F4E79"/>
                </a:solidFill>
              </a:rPr>
              <a:t> </a:t>
            </a:r>
            <a:r>
              <a:rPr sz="4400" spc="-235" dirty="0">
                <a:solidFill>
                  <a:srgbClr val="1F4E79"/>
                </a:solidFill>
              </a:rPr>
              <a:t>Öfkeleniriz?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2360" y="1572921"/>
            <a:ext cx="8289240" cy="365356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Utanç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hissettiğimizde,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Hayal </a:t>
            </a:r>
            <a:r>
              <a:rPr sz="2800" spc="-5" dirty="0">
                <a:latin typeface="Carlito"/>
                <a:cs typeface="Carlito"/>
              </a:rPr>
              <a:t>kırıklığına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uğradığımızda,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Kendimizi engellenmiş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hissettiğimizde,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Haksızlığa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uğradığımızda,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Kıskançlık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hissettiğimizde,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Yalnızlık, </a:t>
            </a:r>
            <a:r>
              <a:rPr sz="2800" spc="-10" dirty="0">
                <a:latin typeface="Carlito"/>
                <a:cs typeface="Carlito"/>
              </a:rPr>
              <a:t>itilmişlik, </a:t>
            </a:r>
            <a:r>
              <a:rPr sz="2800" spc="-30" dirty="0">
                <a:latin typeface="Carlito"/>
                <a:cs typeface="Carlito"/>
              </a:rPr>
              <a:t>kaygı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hissettiğimizde,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Sıkıldığımızda, </a:t>
            </a:r>
            <a:r>
              <a:rPr sz="2800" spc="-5" dirty="0">
                <a:latin typeface="Carlito"/>
                <a:cs typeface="Carlito"/>
              </a:rPr>
              <a:t>anlaşılmadığımızı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hissettiğimizde.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85831" y="3627120"/>
            <a:ext cx="2106168" cy="3064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897" y="592962"/>
            <a:ext cx="96272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75" dirty="0">
                <a:solidFill>
                  <a:srgbClr val="1F4E79"/>
                </a:solidFill>
              </a:rPr>
              <a:t>Öfkemizi </a:t>
            </a:r>
            <a:r>
              <a:rPr sz="4000" spc="-240" dirty="0">
                <a:solidFill>
                  <a:srgbClr val="1F4E79"/>
                </a:solidFill>
              </a:rPr>
              <a:t>Kontrol </a:t>
            </a:r>
            <a:r>
              <a:rPr sz="4000" spc="-260" dirty="0">
                <a:solidFill>
                  <a:srgbClr val="1F4E79"/>
                </a:solidFill>
              </a:rPr>
              <a:t>Etmeye </a:t>
            </a:r>
            <a:r>
              <a:rPr sz="4000" spc="-165" dirty="0">
                <a:solidFill>
                  <a:srgbClr val="1F4E79"/>
                </a:solidFill>
              </a:rPr>
              <a:t>Neden</a:t>
            </a:r>
            <a:r>
              <a:rPr sz="4000" spc="-880" dirty="0">
                <a:solidFill>
                  <a:srgbClr val="1F4E79"/>
                </a:solidFill>
              </a:rPr>
              <a:t> </a:t>
            </a:r>
            <a:r>
              <a:rPr sz="4000" spc="-250" dirty="0">
                <a:solidFill>
                  <a:srgbClr val="1F4E79"/>
                </a:solidFill>
              </a:rPr>
              <a:t>İhtiyaç </a:t>
            </a:r>
            <a:r>
              <a:rPr sz="4000" spc="-155" dirty="0">
                <a:solidFill>
                  <a:srgbClr val="1F4E79"/>
                </a:solidFill>
              </a:rPr>
              <a:t>Duyarız?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6322" y="1787649"/>
            <a:ext cx="10495077" cy="20369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22400" indent="640080" algn="just">
              <a:lnSpc>
                <a:spcPct val="110100"/>
              </a:lnSpc>
              <a:spcBef>
                <a:spcPts val="100"/>
              </a:spcBef>
            </a:pPr>
            <a:r>
              <a:rPr sz="2800" spc="-25" dirty="0">
                <a:latin typeface="Carlito"/>
                <a:cs typeface="Carlito"/>
              </a:rPr>
              <a:t>Öfke, </a:t>
            </a:r>
            <a:r>
              <a:rPr sz="2800" spc="-5" dirty="0">
                <a:latin typeface="Carlito"/>
                <a:cs typeface="Carlito"/>
              </a:rPr>
              <a:t>doğru </a:t>
            </a:r>
            <a:r>
              <a:rPr sz="2800" spc="-15" dirty="0">
                <a:latin typeface="Carlito"/>
                <a:cs typeface="Carlito"/>
              </a:rPr>
              <a:t>ifade edilebilirse, </a:t>
            </a:r>
            <a:r>
              <a:rPr sz="2800" spc="-10" dirty="0">
                <a:latin typeface="Carlito"/>
                <a:cs typeface="Carlito"/>
              </a:rPr>
              <a:t>sağlıklı </a:t>
            </a:r>
            <a:r>
              <a:rPr sz="2800" spc="-5" dirty="0">
                <a:latin typeface="Carlito"/>
                <a:cs typeface="Carlito"/>
              </a:rPr>
              <a:t>bir </a:t>
            </a:r>
            <a:r>
              <a:rPr sz="2800" spc="-10" dirty="0">
                <a:latin typeface="Carlito"/>
                <a:cs typeface="Carlito"/>
              </a:rPr>
              <a:t>biçimde dışa  </a:t>
            </a:r>
            <a:r>
              <a:rPr sz="2800" spc="-15" dirty="0">
                <a:latin typeface="Carlito"/>
                <a:cs typeface="Carlito"/>
              </a:rPr>
              <a:t>vurulabilirse, </a:t>
            </a:r>
            <a:r>
              <a:rPr sz="2800" spc="-10" dirty="0">
                <a:latin typeface="Carlito"/>
                <a:cs typeface="Carlito"/>
              </a:rPr>
              <a:t>insanın gelişimine </a:t>
            </a:r>
            <a:r>
              <a:rPr sz="2800" spc="-15" dirty="0">
                <a:latin typeface="Carlito"/>
                <a:cs typeface="Carlito"/>
              </a:rPr>
              <a:t>katkıda</a:t>
            </a:r>
            <a:r>
              <a:rPr sz="2800" spc="140" dirty="0">
                <a:latin typeface="Carlito"/>
                <a:cs typeface="Carlito"/>
              </a:rPr>
              <a:t> </a:t>
            </a:r>
            <a:r>
              <a:rPr sz="2800" spc="-45" dirty="0">
                <a:latin typeface="Carlito"/>
                <a:cs typeface="Carlito"/>
              </a:rPr>
              <a:t>bulunur.</a:t>
            </a:r>
            <a:endParaRPr sz="2800" dirty="0">
              <a:latin typeface="Carlito"/>
              <a:cs typeface="Carlito"/>
            </a:endParaRPr>
          </a:p>
          <a:p>
            <a:pPr marL="12700" marR="5080" indent="640080" algn="just">
              <a:lnSpc>
                <a:spcPct val="110100"/>
              </a:lnSpc>
              <a:spcBef>
                <a:spcPts val="1005"/>
              </a:spcBef>
            </a:pPr>
            <a:r>
              <a:rPr sz="2800" spc="-30" dirty="0">
                <a:latin typeface="Carlito"/>
                <a:cs typeface="Carlito"/>
              </a:rPr>
              <a:t>Öfke </a:t>
            </a:r>
            <a:r>
              <a:rPr sz="2800" spc="-15" dirty="0">
                <a:latin typeface="Carlito"/>
                <a:cs typeface="Carlito"/>
              </a:rPr>
              <a:t>duygusu </a:t>
            </a:r>
            <a:r>
              <a:rPr sz="2800" spc="-10" dirty="0">
                <a:latin typeface="Carlito"/>
                <a:cs typeface="Carlito"/>
              </a:rPr>
              <a:t>olduğu </a:t>
            </a:r>
            <a:r>
              <a:rPr sz="2800" spc="-5" dirty="0">
                <a:latin typeface="Carlito"/>
                <a:cs typeface="Carlito"/>
              </a:rPr>
              <a:t>gibi </a:t>
            </a:r>
            <a:r>
              <a:rPr sz="2800" spc="-30" dirty="0">
                <a:latin typeface="Carlito"/>
                <a:cs typeface="Carlito"/>
              </a:rPr>
              <a:t>ortaya </a:t>
            </a:r>
            <a:r>
              <a:rPr sz="2800" spc="-5" dirty="0">
                <a:latin typeface="Carlito"/>
                <a:cs typeface="Carlito"/>
              </a:rPr>
              <a:t>çıkmasına </a:t>
            </a:r>
            <a:r>
              <a:rPr sz="2800" spc="-10" dirty="0">
                <a:latin typeface="Carlito"/>
                <a:cs typeface="Carlito"/>
              </a:rPr>
              <a:t>izin verildiğinde </a:t>
            </a:r>
            <a:r>
              <a:rPr sz="2800" spc="-5" dirty="0">
                <a:latin typeface="Carlito"/>
                <a:cs typeface="Carlito"/>
              </a:rPr>
              <a:t>ise,  </a:t>
            </a:r>
            <a:r>
              <a:rPr sz="2800" spc="-10" dirty="0">
                <a:latin typeface="Carlito"/>
                <a:cs typeface="Carlito"/>
              </a:rPr>
              <a:t>insanı </a:t>
            </a:r>
            <a:r>
              <a:rPr sz="2800" spc="-5" dirty="0">
                <a:latin typeface="Carlito"/>
                <a:cs typeface="Carlito"/>
              </a:rPr>
              <a:t>yıkıcı </a:t>
            </a:r>
            <a:r>
              <a:rPr sz="2800" spc="-20" dirty="0">
                <a:latin typeface="Carlito"/>
                <a:cs typeface="Carlito"/>
              </a:rPr>
              <a:t>davranışlara </a:t>
            </a:r>
            <a:r>
              <a:rPr sz="2800" spc="-10" dirty="0">
                <a:latin typeface="Carlito"/>
                <a:cs typeface="Carlito"/>
              </a:rPr>
              <a:t>yönlendirme olasılığı</a:t>
            </a:r>
            <a:r>
              <a:rPr sz="2800" spc="145" dirty="0">
                <a:latin typeface="Carlito"/>
                <a:cs typeface="Carlito"/>
              </a:rPr>
              <a:t> </a:t>
            </a:r>
            <a:r>
              <a:rPr sz="2800" spc="-40" dirty="0">
                <a:latin typeface="Carlito"/>
                <a:cs typeface="Carlito"/>
              </a:rPr>
              <a:t>yüksektir.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21252" y="4392167"/>
            <a:ext cx="4058411" cy="1857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7776"/>
            <a:ext cx="1002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4" dirty="0">
                <a:solidFill>
                  <a:srgbClr val="1F4E79"/>
                </a:solidFill>
              </a:rPr>
              <a:t>Öfkelendiğimiz </a:t>
            </a:r>
            <a:r>
              <a:rPr sz="4000" spc="-245" dirty="0">
                <a:solidFill>
                  <a:srgbClr val="1F4E79"/>
                </a:solidFill>
              </a:rPr>
              <a:t>Zaman </a:t>
            </a:r>
            <a:r>
              <a:rPr sz="4000" spc="-240" dirty="0">
                <a:solidFill>
                  <a:srgbClr val="1F4E79"/>
                </a:solidFill>
              </a:rPr>
              <a:t>Bedenimizde </a:t>
            </a:r>
            <a:r>
              <a:rPr sz="4000" spc="-204" dirty="0">
                <a:solidFill>
                  <a:srgbClr val="1F4E79"/>
                </a:solidFill>
              </a:rPr>
              <a:t>Neler</a:t>
            </a:r>
            <a:r>
              <a:rPr sz="4000" spc="-810" dirty="0">
                <a:solidFill>
                  <a:srgbClr val="1F4E79"/>
                </a:solidFill>
              </a:rPr>
              <a:t> </a:t>
            </a:r>
            <a:r>
              <a:rPr sz="4000" spc="-114" dirty="0">
                <a:solidFill>
                  <a:srgbClr val="1F4E79"/>
                </a:solidFill>
              </a:rPr>
              <a:t>Oluyor?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9795510" cy="390334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rlito"/>
                <a:cs typeface="Carlito"/>
              </a:rPr>
              <a:t>Öfke </a:t>
            </a:r>
            <a:r>
              <a:rPr sz="2800" spc="-10" dirty="0">
                <a:latin typeface="Carlito"/>
                <a:cs typeface="Carlito"/>
              </a:rPr>
              <a:t>tepkilerinin </a:t>
            </a:r>
            <a:r>
              <a:rPr sz="2800" spc="-30" dirty="0">
                <a:latin typeface="Carlito"/>
                <a:cs typeface="Carlito"/>
              </a:rPr>
              <a:t>ortaya </a:t>
            </a:r>
            <a:r>
              <a:rPr sz="2800" spc="-5" dirty="0">
                <a:latin typeface="Carlito"/>
                <a:cs typeface="Carlito"/>
              </a:rPr>
              <a:t>çıkmasıyla </a:t>
            </a:r>
            <a:r>
              <a:rPr sz="2800" spc="-15" dirty="0">
                <a:latin typeface="Carlito"/>
                <a:cs typeface="Carlito"/>
              </a:rPr>
              <a:t>birlikte </a:t>
            </a:r>
            <a:r>
              <a:rPr sz="2800" spc="-20" dirty="0">
                <a:latin typeface="Carlito"/>
                <a:cs typeface="Carlito"/>
              </a:rPr>
              <a:t>birçok </a:t>
            </a:r>
            <a:r>
              <a:rPr sz="2800" spc="-15" dirty="0">
                <a:latin typeface="Carlito"/>
                <a:cs typeface="Carlito"/>
              </a:rPr>
              <a:t>fizyolojik </a:t>
            </a:r>
            <a:r>
              <a:rPr sz="2800" spc="-10" dirty="0">
                <a:latin typeface="Carlito"/>
                <a:cs typeface="Carlito"/>
              </a:rPr>
              <a:t>değişim  </a:t>
            </a:r>
            <a:r>
              <a:rPr sz="2800" spc="-30" dirty="0">
                <a:latin typeface="Carlito"/>
                <a:cs typeface="Carlito"/>
              </a:rPr>
              <a:t>ortaya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60" dirty="0">
                <a:latin typeface="Carlito"/>
                <a:cs typeface="Carlito"/>
              </a:rPr>
              <a:t>çıkar.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Stres </a:t>
            </a:r>
            <a:r>
              <a:rPr sz="2800" spc="-20" dirty="0">
                <a:latin typeface="Carlito"/>
                <a:cs typeface="Carlito"/>
              </a:rPr>
              <a:t>ve </a:t>
            </a:r>
            <a:r>
              <a:rPr sz="2800" spc="-10" dirty="0">
                <a:latin typeface="Carlito"/>
                <a:cs typeface="Carlito"/>
              </a:rPr>
              <a:t>gerginlik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başlar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Solunum </a:t>
            </a:r>
            <a:r>
              <a:rPr sz="2800" spc="-20" dirty="0">
                <a:latin typeface="Carlito"/>
                <a:cs typeface="Carlito"/>
              </a:rPr>
              <a:t>ve </a:t>
            </a:r>
            <a:r>
              <a:rPr sz="2800" spc="-10" dirty="0">
                <a:latin typeface="Carlito"/>
                <a:cs typeface="Carlito"/>
              </a:rPr>
              <a:t>terleme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artar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Adrenalin salgısı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artar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Nefes </a:t>
            </a:r>
            <a:r>
              <a:rPr sz="2800" spc="-5" dirty="0">
                <a:latin typeface="Carlito"/>
                <a:cs typeface="Carlito"/>
              </a:rPr>
              <a:t>alıp </a:t>
            </a:r>
            <a:r>
              <a:rPr sz="2800" spc="-10" dirty="0">
                <a:latin typeface="Carlito"/>
                <a:cs typeface="Carlito"/>
              </a:rPr>
              <a:t>verme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sıklaşır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Kalp </a:t>
            </a:r>
            <a:r>
              <a:rPr sz="2800" spc="-10" dirty="0">
                <a:latin typeface="Carlito"/>
                <a:cs typeface="Carlito"/>
              </a:rPr>
              <a:t>atışları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hızlanır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rlito"/>
                <a:cs typeface="Carlito"/>
              </a:rPr>
              <a:t>Kan </a:t>
            </a:r>
            <a:r>
              <a:rPr sz="2800" spc="-10" dirty="0">
                <a:latin typeface="Carlito"/>
                <a:cs typeface="Carlito"/>
              </a:rPr>
              <a:t>basıncı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artar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3314700"/>
            <a:ext cx="16764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73456"/>
            <a:ext cx="10168255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275" dirty="0">
                <a:solidFill>
                  <a:srgbClr val="1F4E79"/>
                </a:solidFill>
              </a:rPr>
              <a:t>Öfkemizi </a:t>
            </a:r>
            <a:r>
              <a:rPr sz="4000" spc="-240" dirty="0">
                <a:solidFill>
                  <a:srgbClr val="1F4E79"/>
                </a:solidFill>
              </a:rPr>
              <a:t>İfade </a:t>
            </a:r>
            <a:r>
              <a:rPr sz="4000" spc="-250" dirty="0">
                <a:solidFill>
                  <a:srgbClr val="1F4E79"/>
                </a:solidFill>
              </a:rPr>
              <a:t>Edemediğimizde </a:t>
            </a:r>
            <a:r>
              <a:rPr sz="4000" spc="-240" dirty="0">
                <a:solidFill>
                  <a:srgbClr val="1F4E79"/>
                </a:solidFill>
              </a:rPr>
              <a:t>Bedenimizde</a:t>
            </a:r>
            <a:r>
              <a:rPr sz="4000" spc="-740" dirty="0">
                <a:solidFill>
                  <a:srgbClr val="1F4E79"/>
                </a:solidFill>
              </a:rPr>
              <a:t> </a:t>
            </a:r>
            <a:r>
              <a:rPr sz="4000" spc="-204" dirty="0">
                <a:solidFill>
                  <a:srgbClr val="1F4E79"/>
                </a:solidFill>
              </a:rPr>
              <a:t>Neler  </a:t>
            </a:r>
            <a:r>
              <a:rPr sz="4000" spc="-114" dirty="0">
                <a:solidFill>
                  <a:srgbClr val="1F4E79"/>
                </a:solidFill>
              </a:rPr>
              <a:t>Oluyor?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8" y="1706841"/>
            <a:ext cx="8379461" cy="370335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rlito"/>
                <a:cs typeface="Carlito"/>
              </a:rPr>
              <a:t>Baş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ağrısı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Mide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rahatsızlıkları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Solunum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problemleri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Cilt </a:t>
            </a:r>
            <a:r>
              <a:rPr sz="2800" spc="-15" dirty="0">
                <a:latin typeface="Carlito"/>
                <a:cs typeface="Carlito"/>
              </a:rPr>
              <a:t>problemleri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Dolaşım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problemleri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latin typeface="Carlito"/>
                <a:cs typeface="Carlito"/>
              </a:rPr>
              <a:t>Var </a:t>
            </a:r>
            <a:r>
              <a:rPr sz="2800" spc="-5" dirty="0">
                <a:latin typeface="Carlito"/>
                <a:cs typeface="Carlito"/>
              </a:rPr>
              <a:t>olan </a:t>
            </a:r>
            <a:r>
              <a:rPr sz="2800" spc="-10" dirty="0">
                <a:latin typeface="Carlito"/>
                <a:cs typeface="Carlito"/>
              </a:rPr>
              <a:t>fiziksel rahatsızlıkların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kötüleşmesi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Duygusal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problemler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7776"/>
            <a:ext cx="7757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70" dirty="0">
                <a:solidFill>
                  <a:srgbClr val="1F4E79"/>
                </a:solidFill>
              </a:rPr>
              <a:t>Öfkeyi </a:t>
            </a:r>
            <a:r>
              <a:rPr sz="4000" spc="-235" dirty="0">
                <a:solidFill>
                  <a:srgbClr val="1F4E79"/>
                </a:solidFill>
              </a:rPr>
              <a:t>Kontrol Etmede </a:t>
            </a:r>
            <a:r>
              <a:rPr sz="4000" spc="-300" dirty="0">
                <a:solidFill>
                  <a:srgbClr val="1F4E79"/>
                </a:solidFill>
              </a:rPr>
              <a:t>Yapılan</a:t>
            </a:r>
            <a:r>
              <a:rPr sz="4000" spc="-830" dirty="0">
                <a:solidFill>
                  <a:srgbClr val="1F4E79"/>
                </a:solidFill>
              </a:rPr>
              <a:t> </a:t>
            </a:r>
            <a:r>
              <a:rPr sz="4000" spc="-285" dirty="0">
                <a:solidFill>
                  <a:srgbClr val="1F4E79"/>
                </a:solidFill>
              </a:rPr>
              <a:t>Yanlışlar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8" y="1706841"/>
            <a:ext cx="6779261" cy="209223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rlito"/>
                <a:cs typeface="Carlito"/>
              </a:rPr>
              <a:t>Öfkeyi yok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sayma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Öfkeyi </a:t>
            </a:r>
            <a:r>
              <a:rPr sz="2800" spc="-10" dirty="0">
                <a:latin typeface="Carlito"/>
                <a:cs typeface="Carlito"/>
              </a:rPr>
              <a:t>başkasına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aktarmak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Öfkeyi </a:t>
            </a:r>
            <a:r>
              <a:rPr sz="2800" spc="-15" dirty="0">
                <a:latin typeface="Carlito"/>
                <a:cs typeface="Carlito"/>
              </a:rPr>
              <a:t>saldırganca </a:t>
            </a:r>
            <a:r>
              <a:rPr sz="2800" spc="-30" dirty="0">
                <a:latin typeface="Carlito"/>
                <a:cs typeface="Carlito"/>
              </a:rPr>
              <a:t>ortaya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koymak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Öfkeyi </a:t>
            </a:r>
            <a:r>
              <a:rPr sz="2800" spc="-20" dirty="0">
                <a:latin typeface="Carlito"/>
                <a:cs typeface="Carlito"/>
              </a:rPr>
              <a:t>kendine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yöneltmek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6628" y="4474464"/>
            <a:ext cx="1923287" cy="1999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024" y="590168"/>
            <a:ext cx="8949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60" dirty="0">
                <a:solidFill>
                  <a:srgbClr val="1F4E79"/>
                </a:solidFill>
              </a:rPr>
              <a:t>Öfke</a:t>
            </a:r>
            <a:r>
              <a:rPr sz="4000" spc="-405" dirty="0">
                <a:solidFill>
                  <a:srgbClr val="1F4E79"/>
                </a:solidFill>
              </a:rPr>
              <a:t> </a:t>
            </a:r>
            <a:r>
              <a:rPr sz="4000" spc="-260" dirty="0">
                <a:solidFill>
                  <a:srgbClr val="1F4E79"/>
                </a:solidFill>
              </a:rPr>
              <a:t>ile</a:t>
            </a:r>
            <a:r>
              <a:rPr sz="4000" spc="-390" dirty="0">
                <a:solidFill>
                  <a:srgbClr val="1F4E79"/>
                </a:solidFill>
              </a:rPr>
              <a:t> </a:t>
            </a:r>
            <a:r>
              <a:rPr sz="4000" spc="-160" dirty="0">
                <a:solidFill>
                  <a:srgbClr val="1F4E79"/>
                </a:solidFill>
              </a:rPr>
              <a:t>Baş</a:t>
            </a:r>
            <a:r>
              <a:rPr sz="4000" spc="-355" dirty="0">
                <a:solidFill>
                  <a:srgbClr val="1F4E79"/>
                </a:solidFill>
              </a:rPr>
              <a:t> </a:t>
            </a:r>
            <a:r>
              <a:rPr sz="4000" spc="-245" dirty="0">
                <a:solidFill>
                  <a:srgbClr val="1F4E79"/>
                </a:solidFill>
              </a:rPr>
              <a:t>Etme</a:t>
            </a:r>
            <a:r>
              <a:rPr sz="4000" spc="-395" dirty="0">
                <a:solidFill>
                  <a:srgbClr val="1F4E79"/>
                </a:solidFill>
              </a:rPr>
              <a:t> </a:t>
            </a:r>
            <a:r>
              <a:rPr sz="4000" spc="-285" dirty="0">
                <a:solidFill>
                  <a:srgbClr val="1F4E79"/>
                </a:solidFill>
              </a:rPr>
              <a:t>Yöntemleri</a:t>
            </a:r>
            <a:r>
              <a:rPr sz="4000" spc="-375" dirty="0">
                <a:solidFill>
                  <a:srgbClr val="1F4E79"/>
                </a:solidFill>
              </a:rPr>
              <a:t> </a:t>
            </a:r>
            <a:r>
              <a:rPr sz="4000" spc="-235" dirty="0">
                <a:solidFill>
                  <a:srgbClr val="1F4E79"/>
                </a:solidFill>
              </a:rPr>
              <a:t>ve</a:t>
            </a:r>
            <a:r>
              <a:rPr sz="4000" spc="-375" dirty="0">
                <a:solidFill>
                  <a:srgbClr val="1F4E79"/>
                </a:solidFill>
              </a:rPr>
              <a:t> </a:t>
            </a:r>
            <a:r>
              <a:rPr sz="4000" spc="-229" dirty="0">
                <a:solidFill>
                  <a:srgbClr val="1F4E79"/>
                </a:solidFill>
              </a:rPr>
              <a:t>Uygulamalar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27024" y="1516727"/>
            <a:ext cx="6488176" cy="3381054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800" spc="-25" dirty="0">
                <a:solidFill>
                  <a:srgbClr val="538235"/>
                </a:solidFill>
                <a:latin typeface="Carlito"/>
                <a:cs typeface="Carlito"/>
              </a:rPr>
              <a:t>Öfkeyi </a:t>
            </a:r>
            <a:r>
              <a:rPr sz="2800" spc="-20" dirty="0">
                <a:solidFill>
                  <a:srgbClr val="538235"/>
                </a:solidFill>
                <a:latin typeface="Carlito"/>
                <a:cs typeface="Carlito"/>
              </a:rPr>
              <a:t>Fark</a:t>
            </a:r>
            <a:r>
              <a:rPr sz="2800" dirty="0">
                <a:solidFill>
                  <a:srgbClr val="538235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538235"/>
                </a:solidFill>
                <a:latin typeface="Carlito"/>
                <a:cs typeface="Carlito"/>
              </a:rPr>
              <a:t>Etme: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Aslında </a:t>
            </a:r>
            <a:r>
              <a:rPr sz="2400" spc="-10" dirty="0">
                <a:latin typeface="Carlito"/>
                <a:cs typeface="Carlito"/>
              </a:rPr>
              <a:t>neye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kızgınım?</a:t>
            </a:r>
            <a:endParaRPr sz="24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Kime, </a:t>
            </a:r>
            <a:r>
              <a:rPr sz="2400" spc="-5" dirty="0">
                <a:latin typeface="Carlito"/>
                <a:cs typeface="Carlito"/>
              </a:rPr>
              <a:t>neden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öfkelendin?</a:t>
            </a:r>
            <a:endParaRPr sz="24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Hangi </a:t>
            </a:r>
            <a:r>
              <a:rPr sz="2400" spc="-15" dirty="0">
                <a:latin typeface="Carlito"/>
                <a:cs typeface="Carlito"/>
              </a:rPr>
              <a:t>davranışı </a:t>
            </a:r>
            <a:r>
              <a:rPr sz="2400" spc="-5" dirty="0">
                <a:latin typeface="Carlito"/>
                <a:cs typeface="Carlito"/>
              </a:rPr>
              <a:t>seni bu </a:t>
            </a:r>
            <a:r>
              <a:rPr sz="2400" spc="-10" dirty="0">
                <a:latin typeface="Carlito"/>
                <a:cs typeface="Carlito"/>
              </a:rPr>
              <a:t>kadar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öfkelendirdi?</a:t>
            </a:r>
            <a:endParaRPr sz="24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rlito"/>
                <a:cs typeface="Carlito"/>
              </a:rPr>
              <a:t>Öfkelenince </a:t>
            </a:r>
            <a:r>
              <a:rPr sz="2400" spc="-5" dirty="0">
                <a:latin typeface="Carlito"/>
                <a:cs typeface="Carlito"/>
              </a:rPr>
              <a:t>bedeninde neler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oluyor?</a:t>
            </a:r>
            <a:endParaRPr sz="2400" dirty="0">
              <a:latin typeface="Carlito"/>
              <a:cs typeface="Carlito"/>
            </a:endParaRPr>
          </a:p>
          <a:p>
            <a:pPr marL="12700" marR="541655">
              <a:lnSpc>
                <a:spcPts val="3590"/>
              </a:lnSpc>
              <a:spcBef>
                <a:spcPts val="2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Şu </a:t>
            </a:r>
            <a:r>
              <a:rPr sz="2400" dirty="0">
                <a:latin typeface="Carlito"/>
                <a:cs typeface="Carlito"/>
              </a:rPr>
              <a:t>an </a:t>
            </a:r>
            <a:r>
              <a:rPr sz="2400" spc="-10" dirty="0">
                <a:latin typeface="Carlito"/>
                <a:cs typeface="Carlito"/>
              </a:rPr>
              <a:t>hissettiğin </a:t>
            </a:r>
            <a:r>
              <a:rPr sz="2400" spc="-15" dirty="0">
                <a:latin typeface="Carlito"/>
                <a:cs typeface="Carlito"/>
              </a:rPr>
              <a:t>öfkenin </a:t>
            </a:r>
            <a:r>
              <a:rPr sz="2400" spc="-5" dirty="0">
                <a:latin typeface="Carlito"/>
                <a:cs typeface="Carlito"/>
              </a:rPr>
              <a:t>şiddeti nedir?  </a:t>
            </a:r>
            <a:endParaRPr lang="tr-TR" sz="2400" spc="-5" dirty="0" smtClean="0">
              <a:latin typeface="Carlito"/>
              <a:cs typeface="Carlito"/>
            </a:endParaRPr>
          </a:p>
          <a:p>
            <a:pPr marL="12700" marR="541655">
              <a:lnSpc>
                <a:spcPts val="3590"/>
              </a:lnSpc>
              <a:spcBef>
                <a:spcPts val="235"/>
              </a:spcBef>
              <a:tabLst>
                <a:tab pos="241300" algn="l"/>
              </a:tabLst>
            </a:pPr>
            <a:r>
              <a:rPr lang="tr-TR" sz="2400" spc="-5" dirty="0" smtClean="0">
                <a:latin typeface="Carlito"/>
                <a:cs typeface="Carlito"/>
              </a:rPr>
              <a:t>  </a:t>
            </a:r>
            <a:r>
              <a:rPr sz="2400" spc="-5" dirty="0" err="1" smtClean="0">
                <a:latin typeface="Carlito"/>
                <a:cs typeface="Carlito"/>
              </a:rPr>
              <a:t>Önce</a:t>
            </a:r>
            <a:r>
              <a:rPr sz="2400" spc="-5" dirty="0" smtClean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asıl </a:t>
            </a:r>
            <a:r>
              <a:rPr sz="2400" spc="-10" dirty="0">
                <a:latin typeface="Carlito"/>
                <a:cs typeface="Carlito"/>
              </a:rPr>
              <a:t>duygunuzu </a:t>
            </a:r>
            <a:r>
              <a:rPr sz="2400" spc="-15" dirty="0">
                <a:latin typeface="Carlito"/>
                <a:cs typeface="Carlito"/>
              </a:rPr>
              <a:t>fark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edin.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97610" y="3971605"/>
            <a:ext cx="3800841" cy="26928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9449" y="431368"/>
            <a:ext cx="8952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65" dirty="0">
                <a:solidFill>
                  <a:srgbClr val="1F4E79"/>
                </a:solidFill>
              </a:rPr>
              <a:t>Öfke</a:t>
            </a:r>
            <a:r>
              <a:rPr sz="4000" spc="-400" dirty="0">
                <a:solidFill>
                  <a:srgbClr val="1F4E79"/>
                </a:solidFill>
              </a:rPr>
              <a:t> </a:t>
            </a:r>
            <a:r>
              <a:rPr sz="4000" spc="-260" dirty="0">
                <a:solidFill>
                  <a:srgbClr val="1F4E79"/>
                </a:solidFill>
              </a:rPr>
              <a:t>ile</a:t>
            </a:r>
            <a:r>
              <a:rPr sz="4000" spc="-390" dirty="0">
                <a:solidFill>
                  <a:srgbClr val="1F4E79"/>
                </a:solidFill>
              </a:rPr>
              <a:t> </a:t>
            </a:r>
            <a:r>
              <a:rPr sz="4000" spc="-160" dirty="0">
                <a:solidFill>
                  <a:srgbClr val="1F4E79"/>
                </a:solidFill>
              </a:rPr>
              <a:t>Baş</a:t>
            </a:r>
            <a:r>
              <a:rPr sz="4000" spc="-350" dirty="0">
                <a:solidFill>
                  <a:srgbClr val="1F4E79"/>
                </a:solidFill>
              </a:rPr>
              <a:t> </a:t>
            </a:r>
            <a:r>
              <a:rPr sz="4000" spc="-245" dirty="0">
                <a:solidFill>
                  <a:srgbClr val="1F4E79"/>
                </a:solidFill>
              </a:rPr>
              <a:t>Etme</a:t>
            </a:r>
            <a:r>
              <a:rPr sz="4000" spc="-390" dirty="0">
                <a:solidFill>
                  <a:srgbClr val="1F4E79"/>
                </a:solidFill>
              </a:rPr>
              <a:t> </a:t>
            </a:r>
            <a:r>
              <a:rPr sz="4000" spc="-285" dirty="0">
                <a:solidFill>
                  <a:srgbClr val="1F4E79"/>
                </a:solidFill>
              </a:rPr>
              <a:t>Yöntemleri</a:t>
            </a:r>
            <a:r>
              <a:rPr sz="4000" spc="-375" dirty="0">
                <a:solidFill>
                  <a:srgbClr val="1F4E79"/>
                </a:solidFill>
              </a:rPr>
              <a:t> </a:t>
            </a:r>
            <a:r>
              <a:rPr sz="4000" spc="-235" dirty="0">
                <a:solidFill>
                  <a:srgbClr val="1F4E79"/>
                </a:solidFill>
              </a:rPr>
              <a:t>ve</a:t>
            </a:r>
            <a:r>
              <a:rPr sz="4000" spc="-345" dirty="0">
                <a:solidFill>
                  <a:srgbClr val="1F4E79"/>
                </a:solidFill>
              </a:rPr>
              <a:t> </a:t>
            </a:r>
            <a:r>
              <a:rPr sz="4000" spc="-229" dirty="0">
                <a:solidFill>
                  <a:srgbClr val="1F4E79"/>
                </a:solidFill>
              </a:rPr>
              <a:t>Uygulamalar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279904" y="2200655"/>
            <a:ext cx="5544820" cy="2016760"/>
          </a:xfrm>
          <a:custGeom>
            <a:avLst/>
            <a:gdLst/>
            <a:ahLst/>
            <a:cxnLst/>
            <a:rect l="l" t="t" r="r" b="b"/>
            <a:pathLst>
              <a:path w="5544820" h="2016760">
                <a:moveTo>
                  <a:pt x="67056" y="2016252"/>
                </a:moveTo>
                <a:lnTo>
                  <a:pt x="1507235" y="0"/>
                </a:lnTo>
              </a:path>
              <a:path w="5544820" h="2016760">
                <a:moveTo>
                  <a:pt x="1513332" y="4572"/>
                </a:moveTo>
                <a:lnTo>
                  <a:pt x="2449068" y="938784"/>
                </a:lnTo>
              </a:path>
              <a:path w="5544820" h="2016760">
                <a:moveTo>
                  <a:pt x="2447544" y="938784"/>
                </a:moveTo>
                <a:lnTo>
                  <a:pt x="3095244" y="220980"/>
                </a:lnTo>
              </a:path>
              <a:path w="5544820" h="2016760">
                <a:moveTo>
                  <a:pt x="3095244" y="220980"/>
                </a:moveTo>
                <a:lnTo>
                  <a:pt x="5256276" y="1659636"/>
                </a:lnTo>
              </a:path>
              <a:path w="5544820" h="2016760">
                <a:moveTo>
                  <a:pt x="0" y="1373124"/>
                </a:moveTo>
                <a:lnTo>
                  <a:pt x="5544312" y="13731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30751" y="3241040"/>
            <a:ext cx="2883535" cy="1932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7500" algn="l"/>
                <a:tab pos="876300" algn="l"/>
              </a:tabLst>
            </a:pPr>
            <a:r>
              <a:rPr sz="1800" b="1" dirty="0">
                <a:latin typeface="Arial"/>
                <a:cs typeface="Arial"/>
              </a:rPr>
              <a:t>Ö	F</a:t>
            </a:r>
            <a:r>
              <a:rPr sz="1800" b="1" spc="4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	E</a:t>
            </a:r>
            <a:endParaRPr sz="1800">
              <a:latin typeface="Arial"/>
              <a:cs typeface="Arial"/>
            </a:endParaRPr>
          </a:p>
          <a:p>
            <a:pPr marL="1212850">
              <a:lnSpc>
                <a:spcPct val="100000"/>
              </a:lnSpc>
              <a:spcBef>
                <a:spcPts val="1330"/>
              </a:spcBef>
            </a:pPr>
            <a:r>
              <a:rPr sz="1600" b="1" spc="-10" dirty="0">
                <a:latin typeface="Arial"/>
                <a:cs typeface="Arial"/>
              </a:rPr>
              <a:t>ÜZÜNTÜ</a:t>
            </a:r>
            <a:endParaRPr sz="1600">
              <a:latin typeface="Arial"/>
              <a:cs typeface="Arial"/>
            </a:endParaRPr>
          </a:p>
          <a:p>
            <a:pPr marL="1212850" marR="5080">
              <a:lnSpc>
                <a:spcPct val="100000"/>
              </a:lnSpc>
            </a:pPr>
            <a:r>
              <a:rPr sz="1600" b="1" spc="-80" dirty="0">
                <a:latin typeface="Arial"/>
                <a:cs typeface="Arial"/>
              </a:rPr>
              <a:t>HAYAL </a:t>
            </a:r>
            <a:r>
              <a:rPr sz="1600" b="1" spc="-10" dirty="0">
                <a:latin typeface="Arial"/>
                <a:cs typeface="Arial"/>
              </a:rPr>
              <a:t>KIRIKLIĞI  </a:t>
            </a:r>
            <a:r>
              <a:rPr sz="1600" b="1" spc="-45" dirty="0">
                <a:latin typeface="Arial"/>
                <a:cs typeface="Arial"/>
              </a:rPr>
              <a:t>KAYGI</a:t>
            </a:r>
            <a:endParaRPr sz="1600">
              <a:latin typeface="Arial"/>
              <a:cs typeface="Arial"/>
            </a:endParaRPr>
          </a:p>
          <a:p>
            <a:pPr marL="121285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KORKU</a:t>
            </a:r>
            <a:endParaRPr sz="1600">
              <a:latin typeface="Arial"/>
              <a:cs typeface="Arial"/>
            </a:endParaRPr>
          </a:p>
          <a:p>
            <a:pPr marL="1212850">
              <a:lnSpc>
                <a:spcPct val="100000"/>
              </a:lnSpc>
            </a:pPr>
            <a:r>
              <a:rPr sz="1600" b="1" spc="-45" dirty="0">
                <a:latin typeface="Arial"/>
                <a:cs typeface="Arial"/>
              </a:rPr>
              <a:t>UTANÇ</a:t>
            </a:r>
            <a:endParaRPr sz="1600">
              <a:latin typeface="Arial"/>
              <a:cs typeface="Arial"/>
            </a:endParaRPr>
          </a:p>
          <a:p>
            <a:pPr marL="121285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SUÇLULUK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449" y="1346961"/>
            <a:ext cx="60032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538235"/>
                </a:solidFill>
                <a:latin typeface="Carlito"/>
                <a:cs typeface="Carlito"/>
              </a:rPr>
              <a:t>Öfke </a:t>
            </a:r>
            <a:r>
              <a:rPr sz="2400" dirty="0">
                <a:solidFill>
                  <a:srgbClr val="538235"/>
                </a:solidFill>
                <a:latin typeface="Carlito"/>
                <a:cs typeface="Carlito"/>
              </a:rPr>
              <a:t>ile ilgili </a:t>
            </a:r>
            <a:r>
              <a:rPr sz="2400" spc="-10" dirty="0">
                <a:solidFill>
                  <a:srgbClr val="538235"/>
                </a:solidFill>
                <a:latin typeface="Carlito"/>
                <a:cs typeface="Carlito"/>
              </a:rPr>
              <a:t>diğer </a:t>
            </a:r>
            <a:r>
              <a:rPr sz="2400" spc="-5" dirty="0">
                <a:solidFill>
                  <a:srgbClr val="538235"/>
                </a:solidFill>
                <a:latin typeface="Carlito"/>
                <a:cs typeface="Carlito"/>
              </a:rPr>
              <a:t>duyguları </a:t>
            </a:r>
            <a:r>
              <a:rPr sz="2400" spc="-15" dirty="0">
                <a:solidFill>
                  <a:srgbClr val="538235"/>
                </a:solidFill>
                <a:latin typeface="Carlito"/>
                <a:cs typeface="Carlito"/>
              </a:rPr>
              <a:t>fark </a:t>
            </a:r>
            <a:r>
              <a:rPr sz="2400" dirty="0">
                <a:solidFill>
                  <a:srgbClr val="538235"/>
                </a:solidFill>
                <a:latin typeface="Carlito"/>
                <a:cs typeface="Carlito"/>
              </a:rPr>
              <a:t>etme. </a:t>
            </a:r>
            <a:r>
              <a:rPr sz="2400" spc="-10" dirty="0">
                <a:solidFill>
                  <a:srgbClr val="538235"/>
                </a:solidFill>
                <a:latin typeface="Carlito"/>
                <a:cs typeface="Carlito"/>
              </a:rPr>
              <a:t>Öfkenizin  </a:t>
            </a:r>
            <a:r>
              <a:rPr sz="2400" dirty="0">
                <a:solidFill>
                  <a:srgbClr val="538235"/>
                </a:solidFill>
                <a:latin typeface="Carlito"/>
                <a:cs typeface="Carlito"/>
              </a:rPr>
              <a:t>altında </a:t>
            </a:r>
            <a:r>
              <a:rPr sz="2400" spc="-20" dirty="0">
                <a:solidFill>
                  <a:srgbClr val="538235"/>
                </a:solidFill>
                <a:latin typeface="Carlito"/>
                <a:cs typeface="Carlito"/>
              </a:rPr>
              <a:t>yatan </a:t>
            </a:r>
            <a:r>
              <a:rPr sz="2400" spc="-10" dirty="0">
                <a:solidFill>
                  <a:srgbClr val="538235"/>
                </a:solidFill>
                <a:latin typeface="Carlito"/>
                <a:cs typeface="Carlito"/>
              </a:rPr>
              <a:t>duygular </a:t>
            </a:r>
            <a:r>
              <a:rPr sz="2400" spc="-5" dirty="0">
                <a:solidFill>
                  <a:srgbClr val="538235"/>
                </a:solidFill>
                <a:latin typeface="Carlito"/>
                <a:cs typeface="Carlito"/>
              </a:rPr>
              <a:t>neler?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586</Words>
  <Application>Microsoft Office PowerPoint</Application>
  <PresentationFormat>Geniş ekran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Carlito</vt:lpstr>
      <vt:lpstr>Garamond</vt:lpstr>
      <vt:lpstr>Times New Roman</vt:lpstr>
      <vt:lpstr>Organik</vt:lpstr>
      <vt:lpstr>ÖFKE İLE BAŞA ÇIKMA</vt:lpstr>
      <vt:lpstr>Öfke Nedir?</vt:lpstr>
      <vt:lpstr>Hangi Durumlarda Öfkeleniriz?</vt:lpstr>
      <vt:lpstr>Öfkemizi Kontrol Etmeye Neden İhtiyaç Duyarız?</vt:lpstr>
      <vt:lpstr>Öfkelendiğimiz Zaman Bedenimizde Neler Oluyor?</vt:lpstr>
      <vt:lpstr>Öfkemizi İfade Edemediğimizde Bedenimizde Neler  Oluyor?</vt:lpstr>
      <vt:lpstr>Öfkeyi Kontrol Etmede Yapılan Yanlışlar</vt:lpstr>
      <vt:lpstr>Öfke ile Baş Etme Yöntemleri ve Uygulamalar</vt:lpstr>
      <vt:lpstr>Öfke ile Baş Etme Yöntemleri ve Uygulamalar</vt:lpstr>
      <vt:lpstr>Öfke Duygusu Karşısında;</vt:lpstr>
      <vt:lpstr>Öfke Duygusu Karşısında;</vt:lpstr>
      <vt:lpstr>ÖFKEYLE OLUMLU BAŞETME YOLLARI</vt:lpstr>
      <vt:lpstr>ÖFKEYLE OLUMLU BAŞETME YOLLARI</vt:lpstr>
      <vt:lpstr>ÖFKEYLE OLUMLU BAŞETME YOLLARI</vt:lpstr>
      <vt:lpstr>PowerPoint Sunusu</vt:lpstr>
      <vt:lpstr>Şimdi Etkinlik Zamanı…</vt:lpstr>
      <vt:lpstr>Şimdi Etkinlik Zamanı…</vt:lpstr>
      <vt:lpstr>Teşekkür Ederiz…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sefa celik</dc:creator>
  <cp:lastModifiedBy>ronaldinho424</cp:lastModifiedBy>
  <cp:revision>2</cp:revision>
  <dcterms:created xsi:type="dcterms:W3CDTF">2021-11-15T07:13:18Z</dcterms:created>
  <dcterms:modified xsi:type="dcterms:W3CDTF">2021-11-15T07:29:20Z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2021-11-15T00:00:00Z</vt:filetime>
  </property>
</Properties>
</file>