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1" r:id="rId4"/>
    <p:sldId id="258" r:id="rId5"/>
    <p:sldId id="263" r:id="rId6"/>
    <p:sldId id="264" r:id="rId7"/>
    <p:sldId id="265" r:id="rId8"/>
    <p:sldId id="266" r:id="rId9"/>
    <p:sldId id="259" r:id="rId10"/>
    <p:sldId id="262" r:id="rId11"/>
    <p:sldId id="268" r:id="rId12"/>
    <p:sldId id="269" r:id="rId13"/>
    <p:sldId id="270" r:id="rId14"/>
    <p:sldId id="267" r:id="rId15"/>
    <p:sldId id="271" r:id="rId16"/>
    <p:sldId id="272" r:id="rId17"/>
    <p:sldId id="273" r:id="rId18"/>
    <p:sldId id="274" r:id="rId19"/>
    <p:sldId id="276" r:id="rId20"/>
    <p:sldId id="277" r:id="rId21"/>
    <p:sldId id="278" r:id="rId22"/>
    <p:sldId id="279"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F1ADB68-0E2D-436A-A148-67F0C1B80E21}"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89209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1ADB68-0E2D-436A-A148-67F0C1B80E21}"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98789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1ADB68-0E2D-436A-A148-67F0C1B80E21}"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2540876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1ADB68-0E2D-436A-A148-67F0C1B80E21}"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7391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F1ADB68-0E2D-436A-A148-67F0C1B80E21}"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25094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1ADB68-0E2D-436A-A148-67F0C1B80E21}"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285529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1ADB68-0E2D-436A-A148-67F0C1B80E21}" type="datetimeFigureOut">
              <a:rPr lang="tr-TR" smtClean="0"/>
              <a:t>16.11.2021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6998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1ADB68-0E2D-436A-A148-67F0C1B80E21}" type="datetimeFigureOut">
              <a:rPr lang="tr-TR" smtClean="0"/>
              <a:t>16.11.2021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231863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1ADB68-0E2D-436A-A148-67F0C1B80E21}" type="datetimeFigureOut">
              <a:rPr lang="tr-TR" smtClean="0"/>
              <a:t>16.11.2021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146077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1ADB68-0E2D-436A-A148-67F0C1B80E21}"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384038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1ADB68-0E2D-436A-A148-67F0C1B80E21}"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C0EF5-6511-4342-B679-66260D3215F1}" type="slidenum">
              <a:rPr lang="tr-TR" smtClean="0"/>
              <a:t>‹#›</a:t>
            </a:fld>
            <a:endParaRPr lang="tr-TR"/>
          </a:p>
        </p:txBody>
      </p:sp>
    </p:spTree>
    <p:extLst>
      <p:ext uri="{BB962C8B-B14F-4D97-AF65-F5344CB8AC3E}">
        <p14:creationId xmlns:p14="http://schemas.microsoft.com/office/powerpoint/2010/main" val="417717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ADB68-0E2D-436A-A148-67F0C1B80E21}" type="datetimeFigureOut">
              <a:rPr lang="tr-TR" smtClean="0"/>
              <a:t>16.11.2021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C0EF5-6511-4342-B679-66260D3215F1}" type="slidenum">
              <a:rPr lang="tr-TR" smtClean="0"/>
              <a:t>‹#›</a:t>
            </a:fld>
            <a:endParaRPr lang="tr-TR"/>
          </a:p>
        </p:txBody>
      </p:sp>
    </p:spTree>
    <p:extLst>
      <p:ext uri="{BB962C8B-B14F-4D97-AF65-F5344CB8AC3E}">
        <p14:creationId xmlns:p14="http://schemas.microsoft.com/office/powerpoint/2010/main" val="223762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3770271"/>
          </a:xfrm>
        </p:spPr>
        <p:txBody>
          <a:bodyPr>
            <a:noAutofit/>
          </a:bodyPr>
          <a:lstStyle/>
          <a:p>
            <a:r>
              <a:rPr lang="tr-TR" b="1" dirty="0" smtClean="0"/>
              <a:t>ÇOCUKLAR VE EBEVEYNLER İÇİN ÖFKE YÖNETİMİ</a:t>
            </a:r>
            <a:br>
              <a:rPr lang="tr-TR" b="1" dirty="0" smtClean="0"/>
            </a:br>
            <a:endParaRPr lang="tr-TR" b="1" dirty="0"/>
          </a:p>
        </p:txBody>
      </p:sp>
    </p:spTree>
    <p:extLst>
      <p:ext uri="{BB962C8B-B14F-4D97-AF65-F5344CB8AC3E}">
        <p14:creationId xmlns:p14="http://schemas.microsoft.com/office/powerpoint/2010/main" val="179376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Çocukların Öfke Kontrolü Sağlayabilmesi İçin 5 Strateji</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a:t>4. Diğer kişinin duygularını düşün: Çocuklar 3 yaşından itibaren empati göstermeye başlayabilirler, ancak yardımınıza ihtiyaçları vardır. Kendi bakış açısını anladığınızı ona gösterin ve diğer kişinin de bakış açısını anlamasını sağlamaya çalışın.</a:t>
            </a:r>
            <a:br>
              <a:rPr lang="tr-TR" dirty="0"/>
            </a:br>
            <a:r>
              <a:rPr lang="tr-TR" dirty="0"/>
              <a:t/>
            </a:r>
            <a:br>
              <a:rPr lang="tr-TR" dirty="0"/>
            </a:br>
            <a:r>
              <a:rPr lang="tr-TR" dirty="0"/>
              <a:t>5. Olası çözümleri arayın: Çocuğunuzun "Senden nefret ediyorum", "Sen iyi değilsin" gibi sözlerden ötesini görmesine yardım edin. Her iki tarafın da üzerinde anlaşabileceği bir uzlaşma bulmayı deneyin.</a:t>
            </a:r>
          </a:p>
          <a:p>
            <a:endParaRPr lang="tr-TR" dirty="0"/>
          </a:p>
        </p:txBody>
      </p:sp>
    </p:spTree>
    <p:extLst>
      <p:ext uri="{BB962C8B-B14F-4D97-AF65-F5344CB8AC3E}">
        <p14:creationId xmlns:p14="http://schemas.microsoft.com/office/powerpoint/2010/main" val="1866957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Okul öncesi dönem (3-5 yaş):</a:t>
            </a:r>
            <a:r>
              <a:rPr lang="tr-TR" dirty="0" smtClean="0"/>
              <a:t/>
            </a:r>
            <a:br>
              <a:rPr lang="tr-TR" dirty="0" smtClean="0"/>
            </a:br>
            <a:endParaRPr lang="tr-TR" dirty="0"/>
          </a:p>
        </p:txBody>
      </p:sp>
      <p:pic>
        <p:nvPicPr>
          <p:cNvPr id="4" name="İçerik Yer Tutucusu 3"/>
          <p:cNvPicPr>
            <a:picLocks noGrp="1" noChangeAspect="1"/>
          </p:cNvPicPr>
          <p:nvPr>
            <p:ph idx="1"/>
          </p:nvPr>
        </p:nvPicPr>
        <p:blipFill>
          <a:blip r:embed="rId2"/>
          <a:stretch>
            <a:fillRect/>
          </a:stretch>
        </p:blipFill>
        <p:spPr>
          <a:xfrm>
            <a:off x="1066969" y="1290158"/>
            <a:ext cx="2493480" cy="1792379"/>
          </a:xfrm>
          <a:prstGeom prst="rect">
            <a:avLst/>
          </a:prstGeom>
        </p:spPr>
      </p:pic>
      <p:sp>
        <p:nvSpPr>
          <p:cNvPr id="5" name="Dikdörtgen 4"/>
          <p:cNvSpPr/>
          <p:nvPr/>
        </p:nvSpPr>
        <p:spPr>
          <a:xfrm>
            <a:off x="1066969" y="3138389"/>
            <a:ext cx="10647218" cy="2534284"/>
          </a:xfrm>
          <a:prstGeom prst="rect">
            <a:avLst/>
          </a:prstGeom>
        </p:spPr>
        <p:txBody>
          <a:bodyPr wrap="square">
            <a:spAutoFit/>
          </a:bodyPr>
          <a:lstStyle/>
          <a:p>
            <a:pPr>
              <a:lnSpc>
                <a:spcPct val="107000"/>
              </a:lnSpc>
              <a:spcAft>
                <a:spcPts val="1950"/>
              </a:spcAft>
            </a:pP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Duygular</a:t>
            </a:r>
            <a:r>
              <a:rPr lang="tr-TR" dirty="0">
                <a:solidFill>
                  <a:srgbClr val="222222"/>
                </a:solidFill>
                <a:latin typeface="Verdana" panose="020B0604030504040204" pitchFamily="34" charset="0"/>
                <a:ea typeface="Times New Roman" panose="02020603050405020304" pitchFamily="18" charset="0"/>
                <a:cs typeface="Verdana" panose="020B0604030504040204" pitchFamily="34" charset="0"/>
              </a:rPr>
              <a:t>ı</a:t>
            </a: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n</a:t>
            </a:r>
            <a:r>
              <a:rPr lang="tr-TR" dirty="0">
                <a:solidFill>
                  <a:srgbClr val="222222"/>
                </a:solidFill>
                <a:latin typeface="Verdana" panose="020B0604030504040204" pitchFamily="34" charset="0"/>
                <a:ea typeface="Times New Roman" panose="02020603050405020304" pitchFamily="18" charset="0"/>
                <a:cs typeface="Verdana" panose="020B0604030504040204" pitchFamily="34" charset="0"/>
              </a:rPr>
              <a:t>ı</a:t>
            </a: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 kontrol edemedikleri i</a:t>
            </a:r>
            <a:r>
              <a:rPr lang="tr-TR" dirty="0">
                <a:solidFill>
                  <a:srgbClr val="222222"/>
                </a:solidFill>
                <a:latin typeface="Verdana" panose="020B0604030504040204" pitchFamily="34" charset="0"/>
                <a:ea typeface="Times New Roman" panose="02020603050405020304" pitchFamily="18" charset="0"/>
                <a:cs typeface="Verdana" panose="020B0604030504040204" pitchFamily="34" charset="0"/>
              </a:rPr>
              <a:t>ç</a:t>
            </a: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in sinirlenirler.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950"/>
              </a:spcAft>
            </a:pPr>
            <a:r>
              <a:rPr lang="tr-TR"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Sıkıldıklarında ve </a:t>
            </a: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k</a:t>
            </a:r>
            <a:r>
              <a:rPr lang="tr-TR" dirty="0">
                <a:solidFill>
                  <a:srgbClr val="222222"/>
                </a:solidFill>
                <a:latin typeface="Verdana" panose="020B0604030504040204" pitchFamily="34" charset="0"/>
                <a:ea typeface="Times New Roman" panose="02020603050405020304" pitchFamily="18" charset="0"/>
                <a:cs typeface="Verdana" panose="020B0604030504040204" pitchFamily="34" charset="0"/>
              </a:rPr>
              <a:t>ı</a:t>
            </a:r>
            <a:r>
              <a:rPr lang="tr-TR"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zdıklarında kendilerini ifade etmekte güçlük çekerler</a:t>
            </a:r>
            <a:r>
              <a:rPr lang="tr-TR"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a:t>
            </a:r>
          </a:p>
          <a:p>
            <a:pPr>
              <a:lnSpc>
                <a:spcPct val="107000"/>
              </a:lnSpc>
              <a:spcAft>
                <a:spcPts val="1950"/>
              </a:spcAft>
            </a:pPr>
            <a:r>
              <a:rPr lang="tr-TR" sz="1600" dirty="0" smtClean="0">
                <a:solidFill>
                  <a:srgbClr val="222222"/>
                </a:solidFill>
                <a:effectLst/>
                <a:latin typeface="Verdana" panose="020B0604030504040204" pitchFamily="34" charset="0"/>
                <a:ea typeface="Calibri" panose="020F0502020204030204" pitchFamily="34" charset="0"/>
                <a:cs typeface="Times New Roman" panose="02020603050405020304" pitchFamily="18" charset="0"/>
              </a:rPr>
              <a:t>Paylaşmayı öğrenme aşamasındadırlar</a:t>
            </a:r>
          </a:p>
          <a:p>
            <a:pPr>
              <a:lnSpc>
                <a:spcPct val="107000"/>
              </a:lnSpc>
              <a:spcAft>
                <a:spcPts val="1950"/>
              </a:spcAft>
            </a:pPr>
            <a:r>
              <a:rPr lang="tr-TR" sz="1600" dirty="0" smtClean="0">
                <a:solidFill>
                  <a:srgbClr val="222222"/>
                </a:solidFill>
                <a:latin typeface="Verdana" panose="020B0604030504040204" pitchFamily="34" charset="0"/>
                <a:ea typeface="Calibri" panose="020F0502020204030204" pitchFamily="34" charset="0"/>
                <a:cs typeface="Times New Roman" panose="02020603050405020304" pitchFamily="18" charset="0"/>
              </a:rPr>
              <a:t>Diğerlerinin farklı düşüncelerde olduğunu anlamakta zorluk çekerler.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950"/>
              </a:spcAft>
            </a:pPr>
            <a:r>
              <a:rPr lang="tr-TR" dirty="0" smtClean="0">
                <a:solidFill>
                  <a:srgbClr val="222222"/>
                </a:solidFill>
                <a:latin typeface="Verdana" panose="020B0604030504040204" pitchFamily="34" charset="0"/>
                <a:ea typeface="Calibri" panose="020F0502020204030204" pitchFamily="34" charset="0"/>
                <a:cs typeface="Verdana" panose="020B0604030504040204" pitchFamily="34" charset="0"/>
              </a:rPr>
              <a:t>Kızgınlıklarını öfke nöbeti ve saldırganlık şeklinde gösterirler.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99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3-5 Yaşa Uygulanabilecek Yöntemler Nelerdir?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Onların hangi </a:t>
            </a:r>
            <a:r>
              <a:rPr lang="tr-TR" dirty="0"/>
              <a:t>durumlarda bu duyguyu yaşadığını takip edin.</a:t>
            </a:r>
          </a:p>
          <a:p>
            <a:r>
              <a:rPr lang="tr-TR" dirty="0" smtClean="0"/>
              <a:t>Öfke anında </a:t>
            </a:r>
            <a:r>
              <a:rPr lang="tr-TR" dirty="0"/>
              <a:t>emir kipi ve ciddi bir ses tonuyla hitap edin.</a:t>
            </a:r>
          </a:p>
          <a:p>
            <a:r>
              <a:rPr lang="tr-TR" dirty="0" smtClean="0"/>
              <a:t>Sizinle iş </a:t>
            </a:r>
            <a:r>
              <a:rPr lang="tr-TR" dirty="0"/>
              <a:t>birliği yapamayacak kadar çok öfkeliyse kontrol edebileceğiniz bir noktada olun ve onun öfkesinin kendiliğinden dinmesini bekleyin</a:t>
            </a:r>
            <a:r>
              <a:rPr lang="tr-TR" dirty="0" smtClean="0"/>
              <a:t>.</a:t>
            </a:r>
          </a:p>
          <a:p>
            <a:r>
              <a:rPr lang="tr-TR" dirty="0"/>
              <a:t>Mekan değiştirin (Başka bir odaya gitmek gibi).</a:t>
            </a:r>
          </a:p>
          <a:p>
            <a:r>
              <a:rPr lang="tr-TR" dirty="0" smtClean="0"/>
              <a:t>Düzenli ve </a:t>
            </a:r>
            <a:r>
              <a:rPr lang="tr-TR" dirty="0"/>
              <a:t>dengeli beslenmesine özen gösterin.</a:t>
            </a:r>
          </a:p>
          <a:p>
            <a:r>
              <a:rPr lang="tr-TR" dirty="0" smtClean="0"/>
              <a:t>Düzenli uyumasına </a:t>
            </a:r>
            <a:r>
              <a:rPr lang="tr-TR" dirty="0"/>
              <a:t>özen gösterin.</a:t>
            </a:r>
          </a:p>
          <a:p>
            <a:r>
              <a:rPr lang="tr-TR" dirty="0" smtClean="0"/>
              <a:t>Gün içinde </a:t>
            </a:r>
            <a:r>
              <a:rPr lang="tr-TR" dirty="0"/>
              <a:t>belli rutinler oluşturun.</a:t>
            </a:r>
          </a:p>
          <a:p>
            <a:endParaRPr lang="tr-TR" dirty="0"/>
          </a:p>
        </p:txBody>
      </p:sp>
    </p:spTree>
    <p:extLst>
      <p:ext uri="{BB962C8B-B14F-4D97-AF65-F5344CB8AC3E}">
        <p14:creationId xmlns:p14="http://schemas.microsoft.com/office/powerpoint/2010/main" val="3644045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6-8 yaş arası çocuklar: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Adil olmadığını düşündükleri bir şey olduğunda</a:t>
            </a:r>
            <a:r>
              <a:rPr lang="tr-TR" dirty="0" smtClean="0"/>
              <a:t>,</a:t>
            </a:r>
          </a:p>
          <a:p>
            <a:r>
              <a:rPr lang="tr-TR" dirty="0" smtClean="0"/>
              <a:t>Reddedildiklerinde,</a:t>
            </a:r>
            <a:endParaRPr lang="tr-TR" dirty="0"/>
          </a:p>
          <a:p>
            <a:r>
              <a:rPr lang="tr-TR" dirty="0" smtClean="0"/>
              <a:t>Cezalandırıldıklarında,</a:t>
            </a:r>
            <a:endParaRPr lang="tr-TR" dirty="0"/>
          </a:p>
          <a:p>
            <a:r>
              <a:rPr lang="tr-TR" dirty="0" smtClean="0"/>
              <a:t>Ayırımcılık yapıldığında ve </a:t>
            </a:r>
            <a:r>
              <a:rPr lang="tr-TR" dirty="0"/>
              <a:t>yanlış anlaşıldıklarında sinirlenirler.</a:t>
            </a:r>
          </a:p>
          <a:p>
            <a:r>
              <a:rPr lang="tr-TR" dirty="0" smtClean="0"/>
              <a:t>Diğerlerini tehdit </a:t>
            </a:r>
            <a:r>
              <a:rPr lang="tr-TR" dirty="0"/>
              <a:t>ederek, onlara fiziksel şiddet uygulayarak ve karşısındakini incitecek sözler söyleyerek sinirlendiklerini gösterirler.</a:t>
            </a:r>
          </a:p>
          <a:p>
            <a:endParaRPr lang="tr-TR" dirty="0"/>
          </a:p>
        </p:txBody>
      </p:sp>
    </p:spTree>
    <p:extLst>
      <p:ext uri="{BB962C8B-B14F-4D97-AF65-F5344CB8AC3E}">
        <p14:creationId xmlns:p14="http://schemas.microsoft.com/office/powerpoint/2010/main" val="316327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i="1" dirty="0"/>
              <a:t>Okul öncesi çocuklara öğretilebilecek uygun sakinleşme stratejileri şunlar olabilir;</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Çocuğu sessiz bir alana götürerek sakinleşmesini sağlanır. Burada çocuğun yanına oturarak birlikte derin nefes alıp verme egzersizi yapılır. Ellerini karnına koyması istenerek nefeslerini izlemesi ve sayması </a:t>
            </a:r>
            <a:r>
              <a:rPr lang="tr-TR" dirty="0" smtClean="0"/>
              <a:t>desteklenir.</a:t>
            </a:r>
          </a:p>
          <a:p>
            <a:r>
              <a:rPr lang="tr-TR" dirty="0"/>
              <a:t>Çocuğu üzen ve öfkelendiren olayın resmini yapması teşvik edilir. Yaptığı resmi anlatması ve her aşamada ne düşündüğünü ve hissettiğini açıklaması istenebilir. Anlatımları resmin altına kaydedilir.</a:t>
            </a:r>
          </a:p>
          <a:p>
            <a:r>
              <a:rPr lang="tr-TR" dirty="0"/>
              <a:t>Bir çocuk öfkeliyse, kendisini fiziksel olarak ifade etmek için kullanabileceği bir yastık veya başka yumuşak ve güvenli bir nesne sağlanır. Bu süreçte ne düşündükleri ve hissettiklerini açıklaması istenir ("Oyuncağımı aldı ve bu beni çılgına çevirdi” gibi ) </a:t>
            </a:r>
          </a:p>
        </p:txBody>
      </p:sp>
    </p:spTree>
    <p:extLst>
      <p:ext uri="{BB962C8B-B14F-4D97-AF65-F5344CB8AC3E}">
        <p14:creationId xmlns:p14="http://schemas.microsoft.com/office/powerpoint/2010/main" val="2977417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Öfkelerini İfade Etmeleri /Dışa vurmaları İçin Ebeveynler Çocuklarına Nasıl Yardım Edebilir?</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a:t>Çocuklarınıza farklı duygular ve bunlara yol açan durumları anlatmak için çeşitli yüz ifadeleri veya araçlar (örneğin duygu kartları) kullanın.</a:t>
            </a:r>
          </a:p>
          <a:p>
            <a:endParaRPr lang="tr-TR" dirty="0"/>
          </a:p>
        </p:txBody>
      </p:sp>
      <p:pic>
        <p:nvPicPr>
          <p:cNvPr id="4" name="Resim 3" descr="https://www.bilgikilavuzu.com/wp-content/uploads/2018/11/Resim9-300x131.jpg"/>
          <p:cNvPicPr/>
          <p:nvPr/>
        </p:nvPicPr>
        <p:blipFill>
          <a:blip r:embed="rId2">
            <a:extLst>
              <a:ext uri="{28A0092B-C50C-407E-A947-70E740481C1C}">
                <a14:useLocalDpi xmlns:a14="http://schemas.microsoft.com/office/drawing/2010/main" val="0"/>
              </a:ext>
            </a:extLst>
          </a:blip>
          <a:srcRect/>
          <a:stretch>
            <a:fillRect/>
          </a:stretch>
        </p:blipFill>
        <p:spPr bwMode="auto">
          <a:xfrm>
            <a:off x="1094509" y="2826327"/>
            <a:ext cx="9933709" cy="3485573"/>
          </a:xfrm>
          <a:prstGeom prst="rect">
            <a:avLst/>
          </a:prstGeom>
          <a:noFill/>
          <a:ln>
            <a:noFill/>
          </a:ln>
        </p:spPr>
      </p:pic>
    </p:spTree>
    <p:extLst>
      <p:ext uri="{BB962C8B-B14F-4D97-AF65-F5344CB8AC3E}">
        <p14:creationId xmlns:p14="http://schemas.microsoft.com/office/powerpoint/2010/main" val="732533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Öfkelerini İfade Etmeleri /Dışa vurmaları İçin Ebeveynler Çocuklarına Nasıl Yardım Edebilir?</a:t>
            </a:r>
            <a:endParaRPr lang="tr-TR" dirty="0"/>
          </a:p>
        </p:txBody>
      </p:sp>
      <p:sp>
        <p:nvSpPr>
          <p:cNvPr id="3" name="İçerik Yer Tutucusu 2"/>
          <p:cNvSpPr>
            <a:spLocks noGrp="1"/>
          </p:cNvSpPr>
          <p:nvPr>
            <p:ph idx="1"/>
          </p:nvPr>
        </p:nvSpPr>
        <p:spPr/>
        <p:txBody>
          <a:bodyPr/>
          <a:lstStyle/>
          <a:p>
            <a:r>
              <a:rPr lang="tr-TR" dirty="0"/>
              <a:t>Öfkelendiklerinde bedenlerinde meydana gelen değişimleri fark etmelerini sağlayın.</a:t>
            </a:r>
          </a:p>
          <a:p>
            <a:r>
              <a:rPr lang="tr-TR" dirty="0" smtClean="0"/>
              <a:t>İnsanlar ve </a:t>
            </a:r>
            <a:r>
              <a:rPr lang="tr-TR" dirty="0"/>
              <a:t>olaylarla ilgili duygularını her zaman sözcüklerle ifade etmeleri gerektiğini söyleyin.</a:t>
            </a:r>
          </a:p>
          <a:p>
            <a:r>
              <a:rPr lang="tr-TR" dirty="0" smtClean="0"/>
              <a:t>Oyuncaklar ve </a:t>
            </a:r>
            <a:r>
              <a:rPr lang="tr-TR" dirty="0"/>
              <a:t>kuklalar kullanarak hayali bir durum üzerinden olay ve hissedilen duygular üzerinden konuşun.</a:t>
            </a:r>
          </a:p>
          <a:p>
            <a:endParaRPr lang="tr-TR" dirty="0"/>
          </a:p>
        </p:txBody>
      </p:sp>
    </p:spTree>
    <p:extLst>
      <p:ext uri="{BB962C8B-B14F-4D97-AF65-F5344CB8AC3E}">
        <p14:creationId xmlns:p14="http://schemas.microsoft.com/office/powerpoint/2010/main" val="542140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Çocuklar Sinirlendiklerinde ve Kavga Ettiklerinde Ebeveynler Neler Yapabilir?</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a:t>Her çocuk kızar, bağırır, sesini yükseltir, ağlar bazen tepinir ve küçük</a:t>
            </a:r>
          </a:p>
          <a:p>
            <a:r>
              <a:rPr lang="tr-TR" dirty="0"/>
              <a:t>krizler geçirebilir. Burada önemli olan, ailenin krizi yönetme biçimidir.</a:t>
            </a:r>
          </a:p>
          <a:p>
            <a:r>
              <a:rPr lang="tr-TR" dirty="0"/>
              <a:t>Çocuklar arasındaki olaylarda;</a:t>
            </a:r>
          </a:p>
          <a:p>
            <a:endParaRPr lang="tr-TR" dirty="0"/>
          </a:p>
        </p:txBody>
      </p:sp>
      <p:pic>
        <p:nvPicPr>
          <p:cNvPr id="4" name="Resim 3" descr="https://www.bilgikilavuzu.com/wp-content/uploads/2018/11/Resim12.gif"/>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519056"/>
            <a:ext cx="2743200" cy="2037916"/>
          </a:xfrm>
          <a:prstGeom prst="rect">
            <a:avLst/>
          </a:prstGeom>
          <a:noFill/>
          <a:ln>
            <a:noFill/>
          </a:ln>
        </p:spPr>
      </p:pic>
    </p:spTree>
    <p:extLst>
      <p:ext uri="{BB962C8B-B14F-4D97-AF65-F5344CB8AC3E}">
        <p14:creationId xmlns:p14="http://schemas.microsoft.com/office/powerpoint/2010/main" val="66421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Öfkelerini İfade Etmeleri /Dışa vurmaları İçin Ebeveynler Çocuklarına Nasıl Yardım Edebilir?</a:t>
            </a:r>
            <a:endParaRPr lang="tr-TR" dirty="0"/>
          </a:p>
        </p:txBody>
      </p:sp>
      <p:sp>
        <p:nvSpPr>
          <p:cNvPr id="3" name="İçerik Yer Tutucusu 2"/>
          <p:cNvSpPr>
            <a:spLocks noGrp="1"/>
          </p:cNvSpPr>
          <p:nvPr>
            <p:ph idx="1"/>
          </p:nvPr>
        </p:nvSpPr>
        <p:spPr/>
        <p:txBody>
          <a:bodyPr/>
          <a:lstStyle/>
          <a:p>
            <a:r>
              <a:rPr lang="tr-TR" dirty="0" smtClean="0"/>
              <a:t>Öncelikle kavga eden çocukları ayırın.</a:t>
            </a:r>
          </a:p>
          <a:p>
            <a:r>
              <a:rPr lang="tr-TR" dirty="0" smtClean="0"/>
              <a:t>Çocukların sakinleşmesine yardımcı olun.</a:t>
            </a:r>
          </a:p>
          <a:p>
            <a:r>
              <a:rPr lang="tr-TR" dirty="0" smtClean="0"/>
              <a:t>Neden sinirlendikleri </a:t>
            </a:r>
            <a:r>
              <a:rPr lang="tr-TR" dirty="0"/>
              <a:t>k</a:t>
            </a:r>
            <a:r>
              <a:rPr lang="tr-TR" dirty="0" smtClean="0"/>
              <a:t>onusunda düşünmelerini sağlayın</a:t>
            </a:r>
          </a:p>
          <a:p>
            <a:r>
              <a:rPr lang="tr-TR" dirty="0" smtClean="0"/>
              <a:t>Diğerlerinin duygularını anlamaları için yardım edin.</a:t>
            </a:r>
          </a:p>
          <a:p>
            <a:r>
              <a:rPr lang="tr-TR" dirty="0" smtClean="0"/>
              <a:t>Çocuklara öfkelenmenin doğal bir duygu olduğunu fakat başkalarına zarar vermenin kabul edilemez olduğunu anlatın</a:t>
            </a:r>
          </a:p>
          <a:p>
            <a:r>
              <a:rPr lang="tr-TR" dirty="0" smtClean="0"/>
              <a:t>Onlara olayla ilgili en iyi çözümü bulmaları konusunda destek olun</a:t>
            </a:r>
          </a:p>
          <a:p>
            <a:r>
              <a:rPr lang="tr-TR" dirty="0" smtClean="0"/>
              <a:t>Şiddete başvurmadan olayı çözdüklerinde taktir edin.</a:t>
            </a:r>
            <a:endParaRPr lang="tr-TR" dirty="0"/>
          </a:p>
        </p:txBody>
      </p:sp>
    </p:spTree>
    <p:extLst>
      <p:ext uri="{BB962C8B-B14F-4D97-AF65-F5344CB8AC3E}">
        <p14:creationId xmlns:p14="http://schemas.microsoft.com/office/powerpoint/2010/main" val="2731425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Sevgili Anne Babalar,</a:t>
            </a:r>
            <a:br>
              <a:rPr lang="tr-TR" dirty="0"/>
            </a:br>
            <a:endParaRPr lang="tr-TR" dirty="0"/>
          </a:p>
        </p:txBody>
      </p:sp>
      <p:sp>
        <p:nvSpPr>
          <p:cNvPr id="3" name="İçerik Yer Tutucusu 2"/>
          <p:cNvSpPr>
            <a:spLocks noGrp="1"/>
          </p:cNvSpPr>
          <p:nvPr>
            <p:ph idx="1"/>
          </p:nvPr>
        </p:nvSpPr>
        <p:spPr/>
        <p:txBody>
          <a:bodyPr/>
          <a:lstStyle/>
          <a:p>
            <a:r>
              <a:rPr lang="tr-TR" dirty="0" smtClean="0"/>
              <a:t>Ailenizde öfke nasıl ifade ediliyor dikkat edin.</a:t>
            </a:r>
          </a:p>
          <a:p>
            <a:r>
              <a:rPr lang="tr-TR" dirty="0" smtClean="0"/>
              <a:t>Çocuğunuzda görmek istediğiniz davranışları önce sizle sergileyin</a:t>
            </a:r>
          </a:p>
          <a:p>
            <a:r>
              <a:rPr lang="tr-TR" dirty="0" smtClean="0"/>
              <a:t>Kendi iletişim biçiminizi değiştirmeye çalışın. Siz değiştikçe zamanla çocuğunuzda değişecektir.</a:t>
            </a:r>
          </a:p>
          <a:p>
            <a:r>
              <a:rPr lang="tr-TR" dirty="0" smtClean="0"/>
              <a:t>Çocuğunuzu gözlemleyin, kendisini ifade etmekte zorlanıyor ise onu daha sabırla dinleyin kendisini ifade etmek için onu rahatlatın.</a:t>
            </a:r>
          </a:p>
          <a:p>
            <a:endParaRPr lang="tr-TR" dirty="0"/>
          </a:p>
        </p:txBody>
      </p:sp>
    </p:spTree>
    <p:extLst>
      <p:ext uri="{BB962C8B-B14F-4D97-AF65-F5344CB8AC3E}">
        <p14:creationId xmlns:p14="http://schemas.microsoft.com/office/powerpoint/2010/main" val="367061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a:t>
            </a:r>
            <a:endParaRPr lang="tr-TR" dirty="0"/>
          </a:p>
        </p:txBody>
      </p:sp>
      <p:sp>
        <p:nvSpPr>
          <p:cNvPr id="3" name="İçerik Yer Tutucusu 2"/>
          <p:cNvSpPr>
            <a:spLocks noGrp="1"/>
          </p:cNvSpPr>
          <p:nvPr>
            <p:ph idx="1"/>
          </p:nvPr>
        </p:nvSpPr>
        <p:spPr/>
        <p:txBody>
          <a:bodyPr/>
          <a:lstStyle/>
          <a:p>
            <a:r>
              <a:rPr lang="tr-TR" dirty="0" smtClean="0"/>
              <a:t>Duygu, insanın karşılaştığı ya da duyu organlarıyla algıladığı olaylar karşısında iç dünyasında yaşadığı, bazen yüzüne ve davranışlarına yansıyan bazen ise sadece kişinin kendisi tarafından hissedilen ruh halidir.</a:t>
            </a:r>
          </a:p>
          <a:p>
            <a:r>
              <a:rPr lang="tr-TR" dirty="0" smtClean="0"/>
              <a:t>Duygular hem çocukların hem de yetişkinlerin yaşamında kritik bir öneme sahiptir, çünkü çocuklar ve yetişkinler yaşanılan çeşitli duygusal deneyimlerden etkilenirler ve bu doğrultuda bireylerin davranışlarını şekillendirirler.</a:t>
            </a:r>
            <a:endParaRPr lang="tr-TR" dirty="0"/>
          </a:p>
        </p:txBody>
      </p:sp>
    </p:spTree>
    <p:extLst>
      <p:ext uri="{BB962C8B-B14F-4D97-AF65-F5344CB8AC3E}">
        <p14:creationId xmlns:p14="http://schemas.microsoft.com/office/powerpoint/2010/main" val="1344676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Öfkeli çocuklar</a:t>
            </a:r>
            <a:r>
              <a:rPr lang="tr-TR" dirty="0"/>
              <a:t> çevrelerinde sakin, anlayışlı ve kendilerini anlayacak yetişkinler isterler, onlara ihtiyaç </a:t>
            </a:r>
            <a:r>
              <a:rPr lang="tr-TR" dirty="0" smtClean="0"/>
              <a:t>duyarlar.</a:t>
            </a:r>
          </a:p>
          <a:p>
            <a:r>
              <a:rPr lang="tr-TR" dirty="0"/>
              <a:t>Öfkeli bir çocuğa yardım ederken onun öncelikle neden öfkeli olduğunu anlayın.</a:t>
            </a:r>
          </a:p>
          <a:p>
            <a:r>
              <a:rPr lang="tr-TR" dirty="0" smtClean="0"/>
              <a:t>Ve çocuğun </a:t>
            </a:r>
            <a:r>
              <a:rPr lang="tr-TR" dirty="0"/>
              <a:t>bu </a:t>
            </a:r>
            <a:r>
              <a:rPr lang="tr-TR" b="1" dirty="0"/>
              <a:t>öfkesinin</a:t>
            </a:r>
            <a:r>
              <a:rPr lang="tr-TR" dirty="0"/>
              <a:t> farkına varmasını sağlamalıyız.</a:t>
            </a:r>
          </a:p>
          <a:p>
            <a:r>
              <a:rPr lang="tr-TR" dirty="0" smtClean="0"/>
              <a:t>Bunu yaparken </a:t>
            </a:r>
            <a:r>
              <a:rPr lang="tr-TR" dirty="0"/>
              <a:t>de kullanacağınız en iyi yöntem, onu olduğu gibi kabul edip dinlemeniz olacaktır.</a:t>
            </a:r>
          </a:p>
          <a:p>
            <a:endParaRPr lang="tr-TR" dirty="0"/>
          </a:p>
        </p:txBody>
      </p:sp>
    </p:spTree>
    <p:extLst>
      <p:ext uri="{BB962C8B-B14F-4D97-AF65-F5344CB8AC3E}">
        <p14:creationId xmlns:p14="http://schemas.microsoft.com/office/powerpoint/2010/main" val="786285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Çocuğunuzun öfkeli anında ona kızmanız, bağırmanız veya azarlamanız öfkesini azaltmayacak aksine bastırılmış bu duygular ileriye dönük olarak daha büyük öfke patlamalarına sebep olacaktır. Çocuğunuzun sakin olduğu bir anda onu neyin ne kadar öfkelendirdiğini sorarak olayla ilgili duygularını ortaya çıkartabilirsiniz.</a:t>
            </a:r>
          </a:p>
          <a:p>
            <a:r>
              <a:rPr lang="tr-TR" dirty="0" smtClean="0"/>
              <a:t>Böylelikle öfkenin </a:t>
            </a:r>
            <a:r>
              <a:rPr lang="tr-TR" dirty="0"/>
              <a:t>asıl kaynağına inebilirsiniz.</a:t>
            </a:r>
          </a:p>
          <a:p>
            <a:r>
              <a:rPr lang="tr-TR" dirty="0" smtClean="0"/>
              <a:t>Çocuğunuzun sizinle </a:t>
            </a:r>
            <a:r>
              <a:rPr lang="tr-TR" dirty="0"/>
              <a:t>diyaloglarını izleyin. O öfkelendiğinde daha çok ilgi gösteriyor olabilirsiniz. Herhangi bir şeyi söylemek istediğinde sadece öfkeli olarak dikkatinizi çekebiliyor ise döngüyü tersine çevirin ve o öfkelenmediği zamanlarda ona ilgi gösterin.</a:t>
            </a:r>
          </a:p>
          <a:p>
            <a:r>
              <a:rPr lang="tr-TR" dirty="0" smtClean="0"/>
              <a:t>Bazı çocuklar </a:t>
            </a:r>
            <a:r>
              <a:rPr lang="tr-TR" dirty="0"/>
              <a:t>ilişkiyi kontrol edebilmek için güç gösterisinde bulunurlar</a:t>
            </a:r>
          </a:p>
        </p:txBody>
      </p:sp>
    </p:spTree>
    <p:extLst>
      <p:ext uri="{BB962C8B-B14F-4D97-AF65-F5344CB8AC3E}">
        <p14:creationId xmlns:p14="http://schemas.microsoft.com/office/powerpoint/2010/main" val="37704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çocukların anne babaları önce “hayır” sonra “evet” diyorlardır. Eğer daha sonra kabul edecekseniz önce hayır demeyin. Hayır demişseniz sözünüzün arkasında durun.</a:t>
            </a:r>
          </a:p>
          <a:p>
            <a:endParaRPr lang="tr-TR" dirty="0"/>
          </a:p>
        </p:txBody>
      </p:sp>
    </p:spTree>
    <p:extLst>
      <p:ext uri="{BB962C8B-B14F-4D97-AF65-F5344CB8AC3E}">
        <p14:creationId xmlns:p14="http://schemas.microsoft.com/office/powerpoint/2010/main" val="374363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Çocuklar ve Ebeveynler İçin Öfke Yönetimi</a:t>
            </a:r>
          </a:p>
        </p:txBody>
      </p:sp>
      <p:sp>
        <p:nvSpPr>
          <p:cNvPr id="3" name="İçerik Yer Tutucusu 2"/>
          <p:cNvSpPr>
            <a:spLocks noGrp="1"/>
          </p:cNvSpPr>
          <p:nvPr>
            <p:ph idx="1"/>
          </p:nvPr>
        </p:nvSpPr>
        <p:spPr/>
        <p:txBody>
          <a:bodyPr>
            <a:normAutofit lnSpcReduction="10000"/>
          </a:bodyPr>
          <a:lstStyle/>
          <a:p>
            <a:r>
              <a:rPr lang="tr-TR" b="1" dirty="0"/>
              <a:t>Çocukların öfkesiyle baş etmek</a:t>
            </a:r>
            <a:r>
              <a:rPr lang="tr-TR" dirty="0"/>
              <a:t> yetişkinler için kafa karıştırıcı, bunaltıcı ve ıstırap verici olabilir. Aslında, </a:t>
            </a:r>
            <a:r>
              <a:rPr lang="tr-TR" b="1" dirty="0"/>
              <a:t>çocuklardaki öfkeyle baş etmedeki</a:t>
            </a:r>
            <a:r>
              <a:rPr lang="tr-TR" dirty="0"/>
              <a:t> temel problemlerden biri, bizde tetiklenen öfkeli hislerdir. Ebeveynler ve öğretmenler olarak, hayatın bir gerçeği olarak öfkeyle nasıl baş edeceğimizin bize çocukluğumuzda her zaman öğretilmediğini kendimize hatırlatmamız gerekir. Öfkeli olmanın kötü olmak demek olduğuna inanmamız öğretildi ve çoğunlukla </a:t>
            </a:r>
            <a:r>
              <a:rPr lang="tr-TR" b="1" dirty="0"/>
              <a:t>öfkeyi ifade etme</a:t>
            </a:r>
            <a:r>
              <a:rPr lang="tr-TR" dirty="0"/>
              <a:t> sebebiyle suçlu hissettirildik.</a:t>
            </a:r>
          </a:p>
          <a:p>
            <a:r>
              <a:rPr lang="tr-TR" dirty="0"/>
              <a:t>Bu eğilimden kurtulursak </a:t>
            </a:r>
            <a:r>
              <a:rPr lang="tr-TR" b="1" dirty="0"/>
              <a:t>çocukların öfkesiyle baş etmek</a:t>
            </a:r>
            <a:r>
              <a:rPr lang="tr-TR" dirty="0"/>
              <a:t> daha kolay olacaktır. Hedefimiz çocuklardaki – ya da kendimizdeki – öfkeli hisleri bastırmak ya da yok etmek değil, bu hisleri kabul etmek ve daha yapıcı sonuçlara </a:t>
            </a:r>
            <a:r>
              <a:rPr lang="tr-TR" dirty="0" err="1"/>
              <a:t>kanalize</a:t>
            </a:r>
            <a:r>
              <a:rPr lang="tr-TR" dirty="0"/>
              <a:t> etmek ve yönlendirmektir.</a:t>
            </a:r>
          </a:p>
        </p:txBody>
      </p:sp>
    </p:spTree>
    <p:extLst>
      <p:ext uri="{BB962C8B-B14F-4D97-AF65-F5344CB8AC3E}">
        <p14:creationId xmlns:p14="http://schemas.microsoft.com/office/powerpoint/2010/main" val="424093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Öfke</a:t>
            </a:r>
            <a:br>
              <a:rPr lang="tr-TR" dirty="0" smtClean="0"/>
            </a:br>
            <a:endParaRPr lang="tr-TR" dirty="0"/>
          </a:p>
        </p:txBody>
      </p:sp>
      <p:sp>
        <p:nvSpPr>
          <p:cNvPr id="3" name="İçerik Yer Tutucusu 2"/>
          <p:cNvSpPr>
            <a:spLocks noGrp="1"/>
          </p:cNvSpPr>
          <p:nvPr>
            <p:ph idx="1"/>
          </p:nvPr>
        </p:nvSpPr>
        <p:spPr/>
        <p:txBody>
          <a:bodyPr/>
          <a:lstStyle/>
          <a:p>
            <a:r>
              <a:rPr lang="tr-TR" dirty="0" smtClean="0"/>
              <a:t>Duygusal </a:t>
            </a:r>
            <a:r>
              <a:rPr lang="tr-TR" dirty="0"/>
              <a:t>tepkilerden biri olarak kabul edilen öfke; sevinç, üzüntü, korku gibi ilkel duygu grubu arasında yer alır (</a:t>
            </a:r>
            <a:r>
              <a:rPr lang="tr-TR" dirty="0" err="1"/>
              <a:t>Tremblay</a:t>
            </a:r>
            <a:r>
              <a:rPr lang="tr-TR" dirty="0"/>
              <a:t>, 2008). Öfke duygusu genellikle engellenme karşısında ortaya çıkar ve saldırganlıkla ilişkilendirilir. Saldırganlıkla ilişkisi olan ancak saldırganlıktan bağımsız bir duygu hali olduğunu söylemek daha doğrudur. Bu bakımdan öfkenin bir duygu, saldırganlığın ise bir davranış olduğu söylenebilir. Bazen kişisel ve sosyal gelişim için güdüleyici bir etken de olabilen öfke için asıl önemli olan nasıl kontrol edileceği ve yönetileceğidir </a:t>
            </a:r>
            <a:r>
              <a:rPr lang="tr-TR" dirty="0" smtClean="0"/>
              <a:t>.</a:t>
            </a:r>
            <a:r>
              <a:rPr lang="tr-TR" dirty="0"/>
              <a:t> (Özdemir, 2015; Özmen, 2004)</a:t>
            </a:r>
          </a:p>
        </p:txBody>
      </p:sp>
    </p:spTree>
    <p:extLst>
      <p:ext uri="{BB962C8B-B14F-4D97-AF65-F5344CB8AC3E}">
        <p14:creationId xmlns:p14="http://schemas.microsoft.com/office/powerpoint/2010/main" val="1920312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Bebeklik döneminde de gözlenen öfke sevdiği oyuncak gözünün önünden çekildiğinde, ona bakan kişi uzaklaştığında veya istediği yiyecek verilmediğinde ortaya çıkmaktadır. Bebekler öfkelerini ağlayarak, kollarını sallayarak, yaklaşan kişileri iterek gösterebilirler. Çocuklar bir çok duygu gibi zamanla öfkeyi de anlar ve bu duygunun çevrelerinde kabul görmediğini bilirler (San Bayhan ve Artan, 2012). Erken çocukluk döneminde duygular çocuklar için oldukça karmaşıktır. Neden daha fazla çikolata yiyemeyeceğini ya da neden parkta daha fazla oynayamadığını anlayamayabilir. Bu engellenme durumu onu öfkelendirir ve üzer. Özellikle 1,5-2 yaşından sonra dil ve yürümede kazanılan özerklikle beraber çocukta her şeyi yapabileceği düşüncesi gelişir. Bu düşünce çeşitli engellerle karşılaştığında ise öfke nöbetleri görülür. Gelişimsel bir bakış açısıyla, yaşamın erken dönemlerinde ortaya çıkan öfke 3 yaşına kadar önemli ölçüde artmaktadır. Üç yaşında dil gelişiminin etkisiyle kendini daha iyi ifade etmeye başlayan çocuğun öfke patlamaları 5 yaşına doğru kademeli bir düşüş gösterir.</a:t>
            </a:r>
          </a:p>
          <a:p>
            <a:endParaRPr lang="tr-TR" dirty="0"/>
          </a:p>
        </p:txBody>
      </p:sp>
    </p:spTree>
    <p:extLst>
      <p:ext uri="{BB962C8B-B14F-4D97-AF65-F5344CB8AC3E}">
        <p14:creationId xmlns:p14="http://schemas.microsoft.com/office/powerpoint/2010/main" val="333143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Öfkeye Yönelik Çözüm Önerileri</a:t>
            </a:r>
            <a:br>
              <a:rPr lang="tr-TR" dirty="0"/>
            </a:br>
            <a:endParaRPr lang="tr-TR" dirty="0"/>
          </a:p>
        </p:txBody>
      </p:sp>
      <p:sp>
        <p:nvSpPr>
          <p:cNvPr id="3" name="İçerik Yer Tutucusu 2"/>
          <p:cNvSpPr>
            <a:spLocks noGrp="1"/>
          </p:cNvSpPr>
          <p:nvPr>
            <p:ph idx="1"/>
          </p:nvPr>
        </p:nvSpPr>
        <p:spPr/>
        <p:txBody>
          <a:bodyPr/>
          <a:lstStyle/>
          <a:p>
            <a:r>
              <a:rPr lang="tr-TR" dirty="0" smtClean="0"/>
              <a:t>Öfkeyi </a:t>
            </a:r>
            <a:r>
              <a:rPr lang="tr-TR" dirty="0"/>
              <a:t>yaşama ve dışa vurulma biçimi her çocukta farklılık gösterir. Yetişkinlerin görevi, öfkeyi bastırmak değil, çocuğun duygularını ifade etmesini sağlamak ve öfkesini kontrol edebilmesine destek olmaktır. Bunun için öfke karşısında çocuğun sakinleşmesini beklemek, daha sonra öfkesinin nedeni ve bu konuda neler yapılabileceğinin konuşulması etkili olacaktır (Yavuzer, 2018).</a:t>
            </a:r>
          </a:p>
          <a:p>
            <a:endParaRPr lang="tr-TR" dirty="0"/>
          </a:p>
        </p:txBody>
      </p:sp>
    </p:spTree>
    <p:extLst>
      <p:ext uri="{BB962C8B-B14F-4D97-AF65-F5344CB8AC3E}">
        <p14:creationId xmlns:p14="http://schemas.microsoft.com/office/powerpoint/2010/main" val="285259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Öfke ve saldırganlık, çocukluk çağında sürekli pekiştirilirse yetişkinlikte akademik problemler, akran reddi ve kötü ruh sağlığı ile ilişkilendirilebilen bir çok problem yaşamasına neden olabilir. Bu nedenle erken çocukluk yıllarından itibaren çocukların öfkelerini kontrol etmeyi ve bu duyguyu başka bir yöne </a:t>
            </a:r>
            <a:r>
              <a:rPr lang="tr-TR" dirty="0" err="1"/>
              <a:t>kanalize</a:t>
            </a:r>
            <a:r>
              <a:rPr lang="tr-TR" dirty="0"/>
              <a:t> edebilmeyi öğrenmeleri gereklidir (San Bayhan ve Artan, 2012). </a:t>
            </a:r>
          </a:p>
        </p:txBody>
      </p:sp>
    </p:spTree>
    <p:extLst>
      <p:ext uri="{BB962C8B-B14F-4D97-AF65-F5344CB8AC3E}">
        <p14:creationId xmlns:p14="http://schemas.microsoft.com/office/powerpoint/2010/main" val="34845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Çocukluk yıllarından itibaren geliştirilen duygu düzenleme stratejileri ile çocukların öfkelerini kontrol edebilmeleri desteklenebilir. Duygu düzenleme; yaşanılan duygusal durumu içinde bulunulan sosyal bağlama göre düzenleme yeteneğidir. Duygusal durumu düzenleme sürecinde birey, sorunları çözmek veya bunlara uyum sağlamak için çeşitli baş etme stratejileri (öfkesini dizginlemek, duygularını uygun şekilde ifade etmek ve diğer bireylerle olumlu etkileşime girmek gibi) kullanır (</a:t>
            </a:r>
            <a:r>
              <a:rPr lang="tr-TR" dirty="0" err="1"/>
              <a:t>Akt</a:t>
            </a:r>
            <a:r>
              <a:rPr lang="tr-TR" dirty="0"/>
              <a:t>. Ersan, 2020).</a:t>
            </a:r>
          </a:p>
          <a:p>
            <a:endParaRPr lang="tr-TR" dirty="0"/>
          </a:p>
        </p:txBody>
      </p:sp>
    </p:spTree>
    <p:extLst>
      <p:ext uri="{BB962C8B-B14F-4D97-AF65-F5344CB8AC3E}">
        <p14:creationId xmlns:p14="http://schemas.microsoft.com/office/powerpoint/2010/main" val="3602279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Çocukların Öfke Kontrolü Sağlayabilmesi İçin 5 Strateji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a:t>1. Dur: Çocuğunuz kendini kontrolden çıkmış hissediyorsa, öfkelendiği kişiden uzaklaşmalıdır. Mutlaka o ortamdan ayrılmalıdır. Bu davranışın içselleşmesi sürecinde çocukların bir yetişkine ihtiyaçları olabilir.</a:t>
            </a:r>
            <a:br>
              <a:rPr lang="tr-TR" dirty="0"/>
            </a:br>
            <a:endParaRPr lang="tr-TR" dirty="0" smtClean="0"/>
          </a:p>
          <a:p>
            <a:r>
              <a:rPr lang="tr-TR" dirty="0" smtClean="0"/>
              <a:t>2</a:t>
            </a:r>
            <a:r>
              <a:rPr lang="tr-TR" dirty="0"/>
              <a:t>. Sakin ol: Çocuğunuza öfkenin fiziksel belirtilerini hissettiğinde bazı sakinleştirici stratejiler kullanmayı öğretin. Derin nefes almayı, bir bardak su içmeyi, bir şarkı ya da hikaye ile dikkatini dağıtmayı ya da tek başına oynamayı deneyebilir.</a:t>
            </a:r>
            <a:br>
              <a:rPr lang="tr-TR" dirty="0"/>
            </a:br>
            <a:r>
              <a:rPr lang="tr-TR" dirty="0"/>
              <a:t/>
            </a:r>
            <a:br>
              <a:rPr lang="tr-TR" dirty="0"/>
            </a:br>
            <a:r>
              <a:rPr lang="tr-TR" dirty="0"/>
              <a:t>3. Harekete geçmeden önce düşün: Çocuğunuzun kendisine "Ne olmasını istiyorum?" diye sormasına teşvik edin. Ters bir tepkiye aynı şekilde karşılık vermenin daha kötü sonuçlara sebep olabileceğini açıklayın. Anlaşılmak ve işleri doğru yapmak zahmete değer.</a:t>
            </a:r>
            <a:br>
              <a:rPr lang="tr-TR" dirty="0"/>
            </a:br>
            <a:r>
              <a:rPr lang="tr-TR" dirty="0"/>
              <a:t/>
            </a:r>
            <a:br>
              <a:rPr lang="tr-TR" dirty="0"/>
            </a:br>
            <a:endParaRPr lang="tr-TR" dirty="0"/>
          </a:p>
        </p:txBody>
      </p:sp>
    </p:spTree>
    <p:extLst>
      <p:ext uri="{BB962C8B-B14F-4D97-AF65-F5344CB8AC3E}">
        <p14:creationId xmlns:p14="http://schemas.microsoft.com/office/powerpoint/2010/main" val="31810762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1200</Words>
  <Application>Microsoft Office PowerPoint</Application>
  <PresentationFormat>Geniş ekran</PresentationFormat>
  <Paragraphs>75</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Calibri Light</vt:lpstr>
      <vt:lpstr>Times New Roman</vt:lpstr>
      <vt:lpstr>Verdana</vt:lpstr>
      <vt:lpstr>Office Teması</vt:lpstr>
      <vt:lpstr>ÇOCUKLAR VE EBEVEYNLER İÇİN ÖFKE YÖNETİMİ </vt:lpstr>
      <vt:lpstr>Duygu</vt:lpstr>
      <vt:lpstr>Çocuklar ve Ebeveynler İçin Öfke Yönetimi</vt:lpstr>
      <vt:lpstr>Öfke </vt:lpstr>
      <vt:lpstr>PowerPoint Sunusu</vt:lpstr>
      <vt:lpstr>Öfkeye Yönelik Çözüm Önerileri </vt:lpstr>
      <vt:lpstr>PowerPoint Sunusu</vt:lpstr>
      <vt:lpstr>PowerPoint Sunusu</vt:lpstr>
      <vt:lpstr>Çocukların Öfke Kontrolü Sağlayabilmesi İçin 5 Strateji </vt:lpstr>
      <vt:lpstr>Çocukların Öfke Kontrolü Sağlayabilmesi İçin 5 Strateji </vt:lpstr>
      <vt:lpstr>Okul öncesi dönem (3-5 yaş): </vt:lpstr>
      <vt:lpstr>3-5 Yaşa Uygulanabilecek Yöntemler Nelerdir? </vt:lpstr>
      <vt:lpstr>6-8 yaş arası çocuklar: </vt:lpstr>
      <vt:lpstr>Okul öncesi çocuklara öğretilebilecek uygun sakinleşme stratejileri şunlar olabilir; </vt:lpstr>
      <vt:lpstr>Öfkelerini İfade Etmeleri /Dışa vurmaları İçin Ebeveynler Çocuklarına Nasıl Yardım Edebilir? </vt:lpstr>
      <vt:lpstr>Öfkelerini İfade Etmeleri /Dışa vurmaları İçin Ebeveynler Çocuklarına Nasıl Yardım Edebilir?</vt:lpstr>
      <vt:lpstr>Çocuklar Sinirlendiklerinde ve Kavga Ettiklerinde Ebeveynler Neler Yapabilir? </vt:lpstr>
      <vt:lpstr>Öfkelerini İfade Etmeleri /Dışa vurmaları İçin Ebeveynler Çocuklarına Nasıl Yardım Edebilir?</vt:lpstr>
      <vt:lpstr>Sevgili Anne Babalar, </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 ve Ebeveynler İçin Öfke Yönetimi</dc:title>
  <dc:creator>ronaldinho424</dc:creator>
  <cp:lastModifiedBy>ronaldinho424</cp:lastModifiedBy>
  <cp:revision>22</cp:revision>
  <dcterms:created xsi:type="dcterms:W3CDTF">2021-11-11T08:26:50Z</dcterms:created>
  <dcterms:modified xsi:type="dcterms:W3CDTF">2021-11-16T06:09:24Z</dcterms:modified>
</cp:coreProperties>
</file>