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602DCD-492F-44EB-9C65-16052FA942E8}" type="datetimeFigureOut">
              <a:rPr lang="tr-TR" smtClean="0"/>
              <a:t>1.11.2021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3749862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F602DCD-492F-44EB-9C65-16052FA942E8}" type="datetimeFigureOut">
              <a:rPr lang="tr-TR" smtClean="0"/>
              <a:t>1.11.2021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114550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F602DCD-492F-44EB-9C65-16052FA942E8}" type="datetimeFigureOut">
              <a:rPr lang="tr-TR" smtClean="0"/>
              <a:t>1.11.2021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88D948-BC3C-4B2D-8536-98CA0509B1D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4427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F602DCD-492F-44EB-9C65-16052FA942E8}" type="datetimeFigureOut">
              <a:rPr lang="tr-TR" smtClean="0"/>
              <a:t>1.11.2021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2051539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F602DCD-492F-44EB-9C65-16052FA942E8}" type="datetimeFigureOut">
              <a:rPr lang="tr-TR" smtClean="0"/>
              <a:t>1.11.2021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88D948-BC3C-4B2D-8536-98CA0509B1D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3793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F602DCD-492F-44EB-9C65-16052FA942E8}" type="datetimeFigureOut">
              <a:rPr lang="tr-TR" smtClean="0"/>
              <a:t>1.11.2021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2869447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602DCD-492F-44EB-9C65-16052FA942E8}" type="datetimeFigureOut">
              <a:rPr lang="tr-TR" smtClean="0"/>
              <a:t>1.11.2021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2037192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602DCD-492F-44EB-9C65-16052FA942E8}" type="datetimeFigureOut">
              <a:rPr lang="tr-TR" smtClean="0"/>
              <a:t>1.11.2021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219080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602DCD-492F-44EB-9C65-16052FA942E8}" type="datetimeFigureOut">
              <a:rPr lang="tr-TR" smtClean="0"/>
              <a:t>1.11.2021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86614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F602DCD-492F-44EB-9C65-16052FA942E8}" type="datetimeFigureOut">
              <a:rPr lang="tr-TR" smtClean="0"/>
              <a:t>1.11.2021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260340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F602DCD-492F-44EB-9C65-16052FA942E8}" type="datetimeFigureOut">
              <a:rPr lang="tr-TR" smtClean="0"/>
              <a:t>1.11.2021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182802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F602DCD-492F-44EB-9C65-16052FA942E8}" type="datetimeFigureOut">
              <a:rPr lang="tr-TR" smtClean="0"/>
              <a:t>1.11.2021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9874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F602DCD-492F-44EB-9C65-16052FA942E8}" type="datetimeFigureOut">
              <a:rPr lang="tr-TR" smtClean="0"/>
              <a:t>1.11.2021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332549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02DCD-492F-44EB-9C65-16052FA942E8}" type="datetimeFigureOut">
              <a:rPr lang="tr-TR" smtClean="0"/>
              <a:t>1.11.2021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317492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602DCD-492F-44EB-9C65-16052FA942E8}" type="datetimeFigureOut">
              <a:rPr lang="tr-TR" smtClean="0"/>
              <a:t>1.11.2021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395050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602DCD-492F-44EB-9C65-16052FA942E8}" type="datetimeFigureOut">
              <a:rPr lang="tr-TR" smtClean="0"/>
              <a:t>1.11.2021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88D948-BC3C-4B2D-8536-98CA0509B1DF}" type="slidenum">
              <a:rPr lang="tr-TR" smtClean="0"/>
              <a:t>‹#›</a:t>
            </a:fld>
            <a:endParaRPr lang="tr-TR"/>
          </a:p>
        </p:txBody>
      </p:sp>
    </p:spTree>
    <p:extLst>
      <p:ext uri="{BB962C8B-B14F-4D97-AF65-F5344CB8AC3E}">
        <p14:creationId xmlns:p14="http://schemas.microsoft.com/office/powerpoint/2010/main" val="235749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F602DCD-492F-44EB-9C65-16052FA942E8}" type="datetimeFigureOut">
              <a:rPr lang="tr-TR" smtClean="0"/>
              <a:t>1.11.2021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188D948-BC3C-4B2D-8536-98CA0509B1DF}" type="slidenum">
              <a:rPr lang="tr-TR" smtClean="0"/>
              <a:t>‹#›</a:t>
            </a:fld>
            <a:endParaRPr lang="tr-TR"/>
          </a:p>
        </p:txBody>
      </p:sp>
    </p:spTree>
    <p:extLst>
      <p:ext uri="{BB962C8B-B14F-4D97-AF65-F5344CB8AC3E}">
        <p14:creationId xmlns:p14="http://schemas.microsoft.com/office/powerpoint/2010/main" val="17335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ÇOCUKLARDA OLUMLU DAVRANIŞ GELİŞTİRME</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282311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Öğrencilerin Olumlu ve Olumsuz Davranışların Sonuçları Konusundaki Düşünceleri</a:t>
            </a:r>
            <a:endParaRPr lang="tr-TR" dirty="0"/>
          </a:p>
        </p:txBody>
      </p:sp>
      <p:sp>
        <p:nvSpPr>
          <p:cNvPr id="3" name="İçerik Yer Tutucusu 2"/>
          <p:cNvSpPr>
            <a:spLocks noGrp="1"/>
          </p:cNvSpPr>
          <p:nvPr>
            <p:ph idx="1"/>
          </p:nvPr>
        </p:nvSpPr>
        <p:spPr/>
        <p:txBody>
          <a:bodyPr>
            <a:normAutofit/>
          </a:bodyPr>
          <a:lstStyle/>
          <a:p>
            <a:r>
              <a:rPr lang="tr-TR" dirty="0" smtClean="0"/>
              <a:t>Olumlu davranışların sonunda mutluluk olur, olumsuz davranışlar da ise üzüntü.</a:t>
            </a:r>
          </a:p>
          <a:p>
            <a:r>
              <a:rPr lang="tr-TR" dirty="0" smtClean="0"/>
              <a:t>Olumlu davranışta karsındaki kişinin sevgisini ve saygısını kazanırız ama olumsuz davranışta hiç bir şey kazanmayız, hatta karsımızdaki </a:t>
            </a:r>
            <a:r>
              <a:rPr lang="tr-TR" dirty="0" err="1" smtClean="0"/>
              <a:t>kisi</a:t>
            </a:r>
            <a:r>
              <a:rPr lang="tr-TR" dirty="0" smtClean="0"/>
              <a:t> tarafından dışlanabiliriz.</a:t>
            </a:r>
          </a:p>
          <a:p>
            <a:r>
              <a:rPr lang="tr-TR" dirty="0" smtClean="0"/>
              <a:t>Olumlu davranırsak sevilen bir kişi oluruz, olumsuz davranırsak istenmeyen bir kişi haline gelebiliriz.</a:t>
            </a:r>
          </a:p>
          <a:p>
            <a:r>
              <a:rPr lang="tr-TR" dirty="0" smtClean="0"/>
              <a:t>Olumlu davranışlar hayatımızın güzelleşmesine katkı sağlar, sadece insanlara değil çevreye de faydası olur.</a:t>
            </a:r>
          </a:p>
          <a:p>
            <a:r>
              <a:rPr lang="tr-TR" dirty="0" smtClean="0"/>
              <a:t>Olumlu davranışlar sonucu iyi arkadaşlıklar kurulabilir. Olumsuz davranışlar olursa kimse bizimle ilgilenmez.</a:t>
            </a:r>
            <a:endParaRPr lang="tr-TR" dirty="0"/>
          </a:p>
        </p:txBody>
      </p:sp>
    </p:spTree>
    <p:extLst>
      <p:ext uri="{BB962C8B-B14F-4D97-AF65-F5344CB8AC3E}">
        <p14:creationId xmlns:p14="http://schemas.microsoft.com/office/powerpoint/2010/main" val="3071818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Olumsuz davranışlar sergileyen kişiye insanların güveni azalır, olumlu davranışlar sergileyenler güven kazanır.</a:t>
            </a:r>
          </a:p>
          <a:p>
            <a:r>
              <a:rPr lang="tr-TR" dirty="0" smtClean="0"/>
              <a:t>Olumlular iyi şekilde güzelliklerle sonuç verir. Olumsuzların ise kötü, aileni utandıracak, üzdürecek ve basına bela alabilirsin.</a:t>
            </a:r>
          </a:p>
          <a:p>
            <a:r>
              <a:rPr lang="tr-TR" dirty="0" smtClean="0"/>
              <a:t>Olumsuz davranışların sonuçları kötü şekilde geri döner, olumlu davranışlarda sonuçları iyi şekilde geri döner.</a:t>
            </a:r>
            <a:endParaRPr lang="tr-TR" dirty="0"/>
          </a:p>
        </p:txBody>
      </p:sp>
    </p:spTree>
    <p:extLst>
      <p:ext uri="{BB962C8B-B14F-4D97-AF65-F5344CB8AC3E}">
        <p14:creationId xmlns:p14="http://schemas.microsoft.com/office/powerpoint/2010/main" val="275970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Öğrencilerin bu tarz düşüncelerini önlemek ve olumlu düşünmelerini sağlamak için;</a:t>
            </a:r>
            <a:endParaRPr lang="tr-TR" dirty="0"/>
          </a:p>
        </p:txBody>
      </p:sp>
    </p:spTree>
    <p:extLst>
      <p:ext uri="{BB962C8B-B14F-4D97-AF65-F5344CB8AC3E}">
        <p14:creationId xmlns:p14="http://schemas.microsoft.com/office/powerpoint/2010/main" val="2846482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it-IT" dirty="0" smtClean="0"/>
              <a:t>1. KURAL KOY VE SINIRLARI BELİRLE</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Her koyulan kuralın bir mantığı olmalı- sadece ‘bu hep böyle’ deyip kural konulmamalıdır. Aksi takdirde çocuğun davranışı benimsemesini beklemek haksızlık olur. Bir çocuktan yapması beklenen şeyler, onun anlayabileceği bir dil kullanılarak ve basit şekilde ifade edilmelidir.</a:t>
            </a:r>
            <a:endParaRPr lang="tr-TR" dirty="0"/>
          </a:p>
        </p:txBody>
      </p:sp>
    </p:spTree>
    <p:extLst>
      <p:ext uri="{BB962C8B-B14F-4D97-AF65-F5344CB8AC3E}">
        <p14:creationId xmlns:p14="http://schemas.microsoft.com/office/powerpoint/2010/main" val="1879271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Kural Koyarken, Uygularken;</a:t>
            </a:r>
            <a:endParaRPr lang="tr-TR" dirty="0"/>
          </a:p>
        </p:txBody>
      </p:sp>
      <p:sp>
        <p:nvSpPr>
          <p:cNvPr id="3" name="İçerik Yer Tutucusu 2"/>
          <p:cNvSpPr>
            <a:spLocks noGrp="1"/>
          </p:cNvSpPr>
          <p:nvPr>
            <p:ph idx="1"/>
          </p:nvPr>
        </p:nvSpPr>
        <p:spPr/>
        <p:txBody>
          <a:bodyPr>
            <a:normAutofit/>
          </a:bodyPr>
          <a:lstStyle/>
          <a:p>
            <a:r>
              <a:rPr lang="tr-TR" dirty="0" smtClean="0"/>
              <a:t>Olumlu bir dil kullanarak kuralı tanımlayın- ne yapmamalarını değil, yapmaları gerekeni söyleyin. ‘Başkaları konuşurken dinle.’ gibi. </a:t>
            </a:r>
          </a:p>
          <a:p>
            <a:r>
              <a:rPr lang="tr-TR" dirty="0" smtClean="0"/>
              <a:t>Az sayıda kural ile başlayın. Örneğin, en önemli 6 kural. </a:t>
            </a:r>
          </a:p>
          <a:p>
            <a:r>
              <a:rPr lang="tr-TR" dirty="0" smtClean="0"/>
              <a:t>Çok fazla kural koymayın! Fazla sayıda kural koyarsanız çocukların bunları hatırlaması zorlaşır ve sırf hatırlayamadığı için kuralları uygulayamayabilir. </a:t>
            </a:r>
          </a:p>
          <a:p>
            <a:r>
              <a:rPr lang="tr-TR" dirty="0" smtClean="0"/>
              <a:t>Kuralı koyarken gerçekten gerekli olup olmadığını kendinize sorun. </a:t>
            </a:r>
          </a:p>
          <a:p>
            <a:r>
              <a:rPr lang="tr-TR" dirty="0" smtClean="0"/>
              <a:t>Özellikle ilk günlerde her gün kuralların üzerinden geçin. </a:t>
            </a:r>
          </a:p>
        </p:txBody>
      </p:sp>
    </p:spTree>
    <p:extLst>
      <p:ext uri="{BB962C8B-B14F-4D97-AF65-F5344CB8AC3E}">
        <p14:creationId xmlns:p14="http://schemas.microsoft.com/office/powerpoint/2010/main" val="4140616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Kural Koyarken, Uygularken;</a:t>
            </a:r>
            <a:endParaRPr lang="tr-TR" dirty="0"/>
          </a:p>
        </p:txBody>
      </p:sp>
      <p:sp>
        <p:nvSpPr>
          <p:cNvPr id="3" name="İçerik Yer Tutucusu 2"/>
          <p:cNvSpPr>
            <a:spLocks noGrp="1"/>
          </p:cNvSpPr>
          <p:nvPr>
            <p:ph idx="1"/>
          </p:nvPr>
        </p:nvSpPr>
        <p:spPr/>
        <p:txBody>
          <a:bodyPr>
            <a:normAutofit/>
          </a:bodyPr>
          <a:lstStyle/>
          <a:p>
            <a:r>
              <a:rPr lang="tr-TR" dirty="0" smtClean="0"/>
              <a:t>Kuralları görseller kullanarak görünür bir yere asın- örneğin her kural için bu kuralın uygulanırken çekilmiş bir fotoğrafı kartona yapıştırılarak sınıfta sergilenebilir. </a:t>
            </a:r>
          </a:p>
          <a:p>
            <a:r>
              <a:rPr lang="tr-TR" dirty="0" smtClean="0"/>
              <a:t>Kuralları uyguladıkça çocukları takdir edin. Örneğin: ‘Ali ne güzel! Ege’yi dinledin.’ </a:t>
            </a:r>
          </a:p>
          <a:p>
            <a:r>
              <a:rPr lang="tr-TR" dirty="0" smtClean="0"/>
              <a:t>Kurala uymayan bir çocuğa, kuralı sakin ama net bir şekilde hatırlatın. Davranışını değiştirmesi için fırsat verin. </a:t>
            </a:r>
          </a:p>
          <a:p>
            <a:r>
              <a:rPr lang="tr-TR" dirty="0" smtClean="0"/>
              <a:t>Kuralı bozan çocukları uyarmak yerine, kurala uyan çocukları takdir etmeye çalışın. </a:t>
            </a:r>
          </a:p>
          <a:p>
            <a:r>
              <a:rPr lang="tr-TR" dirty="0" smtClean="0"/>
              <a:t>Çocuklar zaman zaman kuralları bozabilirler- bu konuda sabırlı olun ve mükemmeli beklemeyin</a:t>
            </a:r>
          </a:p>
          <a:p>
            <a:endParaRPr lang="tr-TR" dirty="0"/>
          </a:p>
        </p:txBody>
      </p:sp>
    </p:spTree>
    <p:extLst>
      <p:ext uri="{BB962C8B-B14F-4D97-AF65-F5344CB8AC3E}">
        <p14:creationId xmlns:p14="http://schemas.microsoft.com/office/powerpoint/2010/main" val="2575016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HAYIR DEYİN</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Yapılmaması gereken bir durumda hayır deyin. Ne kadar zor olursa olsun net olun ve kararlı olun. Siz ne kadar sakin ve net olursanız çocuğunuz da sizin ciddiyetinizin o denli farkına varacaktır. Kontrolü kaybeder ne yapacağınızı bilemez ve net olmazsanız çocuğunuz da kontrolü kaybeder ve sizi zorlamaya devam eder.</a:t>
            </a:r>
            <a:endParaRPr lang="tr-TR" dirty="0"/>
          </a:p>
        </p:txBody>
      </p:sp>
    </p:spTree>
    <p:extLst>
      <p:ext uri="{BB962C8B-B14F-4D97-AF65-F5344CB8AC3E}">
        <p14:creationId xmlns:p14="http://schemas.microsoft.com/office/powerpoint/2010/main" val="1961719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 TUTARLI OLUN</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İlk ve ikinci seferde hayır dediğiniz bir şeye, dokuzuncu seferde de hayır demelisiniz. Net ve tutarlı olmak ebeveynler arasındaki iletişimde de çok önemlidir. Anne ve baba kararlarda ortak bir anlayışa sahip olmalı ve tutarlı olmalıdır.</a:t>
            </a:r>
            <a:endParaRPr lang="tr-TR" dirty="0"/>
          </a:p>
        </p:txBody>
      </p:sp>
    </p:spTree>
    <p:extLst>
      <p:ext uri="{BB962C8B-B14F-4D97-AF65-F5344CB8AC3E}">
        <p14:creationId xmlns:p14="http://schemas.microsoft.com/office/powerpoint/2010/main" val="3949390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OLUMLU DAVRANIŞI GÖR VE TAKDİR ET</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Çocukların olumlu davranışlarına odaklanmanız ve onları takdir etmeniz çok önemlidir. Genelde bize sorun yaratan davranışları görmek çok daha kolaydır. Olumsuz davranışlar sergileyen çocukların olumlu davranışlarını yakalamak çok daha önemlidir.</a:t>
            </a:r>
          </a:p>
          <a:p>
            <a:pPr marL="0" indent="0">
              <a:buNone/>
            </a:pPr>
            <a:r>
              <a:rPr lang="tr-TR" dirty="0" smtClean="0"/>
              <a:t>Çocuğu takdir ederken onu neden takdir ettiğinizi, takdir edilen davranışın ne olduğunu muhakkak söyleyin.</a:t>
            </a:r>
            <a:endParaRPr lang="tr-TR" dirty="0"/>
          </a:p>
        </p:txBody>
      </p:sp>
    </p:spTree>
    <p:extLst>
      <p:ext uri="{BB962C8B-B14F-4D97-AF65-F5344CB8AC3E}">
        <p14:creationId xmlns:p14="http://schemas.microsoft.com/office/powerpoint/2010/main" val="3377606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pPr marL="0" indent="0">
              <a:buNone/>
            </a:pPr>
            <a:r>
              <a:rPr lang="tr-TR" dirty="0" smtClean="0"/>
              <a:t>Takdir edilen davranışın tekrarlanma olasılığı yüksektir. Bu sebeple küçük sayılabilecek olumsuz davranışların görmezden gelinerek fark edilecek herhangi bir olumlu davranışın pekiştirilmesi takdir edilmesi çocuğun o davranışı daha sık yapmasını sağlayacaktır.</a:t>
            </a:r>
          </a:p>
          <a:p>
            <a:pPr marL="0" indent="0">
              <a:buNone/>
            </a:pPr>
            <a:r>
              <a:rPr lang="tr-TR" dirty="0" smtClean="0"/>
              <a:t>Çocuğunuzun iyi yönlerini, olumlu davranışlarını görmek için fırsatlar yaratın.</a:t>
            </a:r>
            <a:endParaRPr lang="tr-TR" dirty="0"/>
          </a:p>
        </p:txBody>
      </p:sp>
    </p:spTree>
    <p:extLst>
      <p:ext uri="{BB962C8B-B14F-4D97-AF65-F5344CB8AC3E}">
        <p14:creationId xmlns:p14="http://schemas.microsoft.com/office/powerpoint/2010/main" val="453439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OLUMLU DAVRANIŞ NEDİR?</a:t>
            </a:r>
            <a:endParaRPr lang="tr-TR" dirty="0"/>
          </a:p>
        </p:txBody>
      </p:sp>
      <p:sp>
        <p:nvSpPr>
          <p:cNvPr id="3" name="İçerik Yer Tutucusu 2"/>
          <p:cNvSpPr>
            <a:spLocks noGrp="1"/>
          </p:cNvSpPr>
          <p:nvPr>
            <p:ph idx="1"/>
          </p:nvPr>
        </p:nvSpPr>
        <p:spPr/>
        <p:txBody>
          <a:bodyPr/>
          <a:lstStyle/>
          <a:p>
            <a:pPr marL="0" indent="0">
              <a:buNone/>
            </a:pPr>
            <a:r>
              <a:rPr lang="tr-TR" dirty="0" smtClean="0"/>
              <a:t>Olumlu davranış bireyin iş, toplum ve aile ortamlarında başarısını ve sosyal doyumunu artıran becerilerin tümüne denilmektedir.</a:t>
            </a:r>
          </a:p>
          <a:p>
            <a:pPr marL="0" indent="0">
              <a:buNone/>
            </a:pPr>
            <a:r>
              <a:rPr lang="tr-TR" dirty="0" smtClean="0"/>
              <a:t>Olumlu davranış geliştirmede amaç çocukların, gençlerin istendik davranışlarının arttırılarak, problem davranışlarının azaltılmasını sağlamaktır. Bir okuldaki tüm eğitimcilerin çocuklarda hangi davranışları geliştirmek/ desteklemek istediklerine ve hangi davranışları kabul etmeyeceklerine dair ortak bir anlayışa sahip olmaları önemlidir.</a:t>
            </a:r>
            <a:endParaRPr lang="tr-TR" dirty="0"/>
          </a:p>
        </p:txBody>
      </p:sp>
    </p:spTree>
    <p:extLst>
      <p:ext uri="{BB962C8B-B14F-4D97-AF65-F5344CB8AC3E}">
        <p14:creationId xmlns:p14="http://schemas.microsoft.com/office/powerpoint/2010/main" val="1392294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5. OLUMSUZ BİR DAVRANIŞTA KİŞİLİK İLE İLGİLİ DEĞİL DAVRANIŞLA İLGİLİ YORUM YAPIN.</a:t>
            </a:r>
            <a:endParaRPr lang="tr-TR" dirty="0"/>
          </a:p>
        </p:txBody>
      </p:sp>
      <p:sp>
        <p:nvSpPr>
          <p:cNvPr id="3" name="İçerik Yer Tutucusu 2"/>
          <p:cNvSpPr>
            <a:spLocks noGrp="1"/>
          </p:cNvSpPr>
          <p:nvPr>
            <p:ph idx="1"/>
          </p:nvPr>
        </p:nvSpPr>
        <p:spPr/>
        <p:txBody>
          <a:bodyPr/>
          <a:lstStyle/>
          <a:p>
            <a:pPr marL="0" indent="0">
              <a:buNone/>
            </a:pPr>
            <a:r>
              <a:rPr lang="tr-TR" dirty="0" smtClean="0"/>
              <a:t>Çocuğunuza kötü birisi olduğu için değil, bardağı fırlattığı için üzgün olduğunuzu açıkça belirtin. Ona “sen kötü bir çocuksun,” yerine, “bardağını yere atma,” deyin. Çocuğunuza kendisinin değil, yaptığının kötü bir şey olduğunu söyleyin. Ona kötü, tembel, işe yaramaz ya da aptal gibi şeyler söylemeniz olumsuz sonuçlar doğuracaktır. Bu tür bir davranış her şeyden önce çocuğunuzun özgüvenini zedeler. Çocuk kendi değerini büyük ölçüde ana-babasının düşüncelerine göre oluşturur: Eğer, annem ya da babam benim kötü olduğumu düşünüyorsa, o zaman ben kötüyüm (aptalım ya da tembelim), diye düşünecektir. Hayatla başa çıkabilmek için çocukların mümkün olduğunca fazla güvene ihtiyacı vardır.</a:t>
            </a:r>
            <a:endParaRPr lang="tr-TR" dirty="0"/>
          </a:p>
        </p:txBody>
      </p:sp>
    </p:spTree>
    <p:extLst>
      <p:ext uri="{BB962C8B-B14F-4D97-AF65-F5344CB8AC3E}">
        <p14:creationId xmlns:p14="http://schemas.microsoft.com/office/powerpoint/2010/main" val="28779795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6. ÇOCUĞUNUZLA SADECE SORUN OLDUĞUNDA DEĞİL HER ZAMAN İLETİŞİM KURUN.</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Bazı aileler genelde sorun yaratan davranışları daha çok gördükleri için evde genelde çocuk sorunlu davranışlarıyla gündem olabilir. Anne baba sorun olduğu durumlarda çocukla daha çok iletişime geçiyor ve diğer zamanlarda iletişim daha sınırlı oluyorsa çocuk için sorunlu durumlardaki ebeveynlerinin ona teması ve onunla iletişimi </a:t>
            </a:r>
            <a:r>
              <a:rPr lang="tr-TR" dirty="0" err="1" smtClean="0"/>
              <a:t>pekiştireç</a:t>
            </a:r>
            <a:r>
              <a:rPr lang="tr-TR" dirty="0" smtClean="0"/>
              <a:t> olabilir. Bu da çocuğun sorunlu davranışları sürdürmesine sebep olabilir.</a:t>
            </a:r>
          </a:p>
          <a:p>
            <a:pPr marL="0" indent="0">
              <a:buNone/>
            </a:pPr>
            <a:r>
              <a:rPr lang="tr-TR" dirty="0" smtClean="0"/>
              <a:t>Sadece sorunlar yaşandığında çocuğun evde görünür olması diğer zamanlar kendi haline bırakılması, yalnızlaştırılması ya da olumlu davranışların görmezden gelinmesi çocuğun olumsuz davranışı sürdürmesine sebep olur.</a:t>
            </a:r>
          </a:p>
          <a:p>
            <a:pPr marL="0" indent="0">
              <a:buNone/>
            </a:pPr>
            <a:r>
              <a:rPr lang="tr-TR" dirty="0" smtClean="0"/>
              <a:t>Bu sebeple çocukla her daim sağlıklı iletişim kurmak ve temasta olmak çok önemlidir.</a:t>
            </a:r>
            <a:endParaRPr lang="tr-TR" dirty="0"/>
          </a:p>
        </p:txBody>
      </p:sp>
    </p:spTree>
    <p:extLst>
      <p:ext uri="{BB962C8B-B14F-4D97-AF65-F5344CB8AC3E}">
        <p14:creationId xmlns:p14="http://schemas.microsoft.com/office/powerpoint/2010/main" val="3197108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 SEÇENEKLER SUNUN</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Çocuklar da yetişkinler gibi hayatlarında kontrol sahibi olmak isterler. Bu sebeple katı kurallar koymak yerine sizin için de makul olabilecek seçenekler yaratabilirsiniz. “Uyumak istiyor musun?” yerine, “Şimdi mi, yoksa on dakika sonra mı yatmak istersin?” gibi. Böylece çocuğunuz hem biraz kontrol hissetmiş olur, hem de onu yatmaya kolayca ikna etmiş olursunuz.</a:t>
            </a:r>
          </a:p>
          <a:p>
            <a:pPr marL="0" indent="0">
              <a:buNone/>
            </a:pPr>
            <a:r>
              <a:rPr lang="tr-TR" dirty="0" smtClean="0"/>
              <a:t>Çocuğu takdir ederken onu neden takdir ettiğinizi, takdir edilen davranışın ne olduğunu muhakkak söyleyin.</a:t>
            </a:r>
          </a:p>
          <a:p>
            <a:pPr marL="0" indent="0">
              <a:buNone/>
            </a:pPr>
            <a:r>
              <a:rPr lang="tr-TR" dirty="0" smtClean="0"/>
              <a:t>Çocuğunuzun hayatında son söz size aitmiş onun söz hakkı yokmuş gibi davranırsanız sizinle inatlaşabilir ve olumsuz davranışlar sergileyebilirler. Bu sebeple onların da söz hakkına sahip olduğunu hissettirin ve belli sınırlar çerçevesinde seçenekler sunarak onun karar vermesini sağlayın.</a:t>
            </a:r>
            <a:endParaRPr lang="tr-TR" dirty="0"/>
          </a:p>
        </p:txBody>
      </p:sp>
    </p:spTree>
    <p:extLst>
      <p:ext uri="{BB962C8B-B14F-4D97-AF65-F5344CB8AC3E}">
        <p14:creationId xmlns:p14="http://schemas.microsoft.com/office/powerpoint/2010/main" val="3604263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8. CEVABINI BİLDİĞİNİZ SORULAR SORMAYIN:</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Gerçekten bir karar vermesini istemediğiniz zaman ona soru sormayın. Sorular çocuğunuza hayır deme fırsatı verir. “Oyuncaklarını toplamak ister misin?”, “Uyumak ister misin?” Bir düşünün; siz çocuk olsaydınız bu sorulara cevabınız kesinlikle hayır olacaktı. O zaman çocuğunuzun cevabına uymaktan ya da emir vermekten başka çareniz kalmayacaktır. Eğer çocuğunuzun seçim hakkı yoksa, ona böyle bir hak vermeyin. İsteklerinizi soru olarak değil, istek olarak belirtin.</a:t>
            </a:r>
            <a:endParaRPr lang="tr-TR" dirty="0"/>
          </a:p>
        </p:txBody>
      </p:sp>
    </p:spTree>
    <p:extLst>
      <p:ext uri="{BB962C8B-B14F-4D97-AF65-F5344CB8AC3E}">
        <p14:creationId xmlns:p14="http://schemas.microsoft.com/office/powerpoint/2010/main" val="3072150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9. CEZA UZUN VADEDE İŞE YARAMAZ</a:t>
            </a:r>
            <a:endParaRPr lang="tr-TR" dirty="0"/>
          </a:p>
        </p:txBody>
      </p:sp>
      <p:sp>
        <p:nvSpPr>
          <p:cNvPr id="3" name="İçerik Yer Tutucusu 2"/>
          <p:cNvSpPr>
            <a:spLocks noGrp="1"/>
          </p:cNvSpPr>
          <p:nvPr>
            <p:ph idx="1"/>
          </p:nvPr>
        </p:nvSpPr>
        <p:spPr/>
        <p:txBody>
          <a:bodyPr/>
          <a:lstStyle/>
          <a:p>
            <a:pPr marL="0" indent="0">
              <a:buNone/>
            </a:pPr>
            <a:r>
              <a:rPr lang="tr-TR" dirty="0" smtClean="0"/>
              <a:t>Ceza vermek kızgınlık anında çözüm sağlamış gibi gözükebilir fakat uzun vadede o davranışı yok etmez ve doğru davranışı öğretmez. </a:t>
            </a:r>
          </a:p>
          <a:p>
            <a:pPr marL="0" indent="0">
              <a:buNone/>
            </a:pPr>
            <a:r>
              <a:rPr lang="tr-TR" dirty="0" smtClean="0"/>
              <a:t>Ona kendi kendine giyinmeyi, telefonda nasıl konuşacağını, markette nasıl davranacağını ve benzeri pek çok şey öğretmek zorundasınız. Bu oldukça korkutucu görünebilir. </a:t>
            </a:r>
          </a:p>
          <a:p>
            <a:pPr marL="0" indent="0">
              <a:buNone/>
            </a:pPr>
            <a:r>
              <a:rPr lang="tr-TR" dirty="0" smtClean="0"/>
              <a:t>Ama ceza ona ne yapması gerektiğini değil, sadece ne yapmaması gerektiğini öğretir.</a:t>
            </a:r>
            <a:endParaRPr lang="tr-TR" dirty="0"/>
          </a:p>
        </p:txBody>
      </p:sp>
    </p:spTree>
    <p:extLst>
      <p:ext uri="{BB962C8B-B14F-4D97-AF65-F5344CB8AC3E}">
        <p14:creationId xmlns:p14="http://schemas.microsoft.com/office/powerpoint/2010/main" val="880714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10. CEZA YERİNE MAHRUM BIRAKMA YÖNTEMİNİ UYGULAYIN</a:t>
            </a:r>
            <a:endParaRPr lang="tr-TR" dirty="0"/>
          </a:p>
        </p:txBody>
      </p:sp>
      <p:sp>
        <p:nvSpPr>
          <p:cNvPr id="3" name="İçerik Yer Tutucusu 2"/>
          <p:cNvSpPr>
            <a:spLocks noGrp="1"/>
          </p:cNvSpPr>
          <p:nvPr>
            <p:ph idx="1"/>
          </p:nvPr>
        </p:nvSpPr>
        <p:spPr/>
        <p:txBody>
          <a:bodyPr/>
          <a:lstStyle/>
          <a:p>
            <a:r>
              <a:rPr lang="tr-TR" dirty="0" smtClean="0"/>
              <a:t>Örneğin; “Yemek yerine gofret yemeyi seçemezsin, eğer gofret yemek istiyorsan önce yemeğini yemelisin,” gibi ya da “tablette oyun oynamak istiyorsan, önce okul ödevlerini bitirmen gerekli,” gibi Bu şekilde ceza yerine, ödülden mahrum bırakma yöntemiyle çocuğunuzun olumlu davranışı gerçekleştirmesi için ona fırsat yaratmış olursunuz. Bu noktada kararlı olmanız, çocuğunuzun ısrarlarına dayanabilmeniz ve kuralda sabit kalmanız önemlidir.</a:t>
            </a:r>
            <a:endParaRPr lang="tr-TR" dirty="0"/>
          </a:p>
        </p:txBody>
      </p:sp>
    </p:spTree>
    <p:extLst>
      <p:ext uri="{BB962C8B-B14F-4D97-AF65-F5344CB8AC3E}">
        <p14:creationId xmlns:p14="http://schemas.microsoft.com/office/powerpoint/2010/main" val="3794323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11. ÖFKENİN NORMAL BİR DUYGU OLDUĞUNU VE ÖFKE İLE BAŞ ETME YÖNTEMLERİNİ ONA ANLATIN</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Nefes egzersizleri yapabilirsiniz birlikte. 10’dan geriye doğru sayma yöntemiyle ona sarılarak öfkeli olduğunda sakinleşmesini sağlayabilirsiniz. Bu şekilde ne kendine ne etrafına zarar veremeyeceği anlatılabilir.</a:t>
            </a:r>
            <a:endParaRPr lang="tr-TR" dirty="0"/>
          </a:p>
        </p:txBody>
      </p:sp>
    </p:spTree>
    <p:extLst>
      <p:ext uri="{BB962C8B-B14F-4D97-AF65-F5344CB8AC3E}">
        <p14:creationId xmlns:p14="http://schemas.microsoft.com/office/powerpoint/2010/main" val="90494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12. ASLA ŞİDDETE BAŞVURMAYIN!</a:t>
            </a:r>
            <a:endParaRPr lang="tr-TR" dirty="0"/>
          </a:p>
        </p:txBody>
      </p:sp>
      <p:sp>
        <p:nvSpPr>
          <p:cNvPr id="3" name="İçerik Yer Tutucusu 2"/>
          <p:cNvSpPr>
            <a:spLocks noGrp="1"/>
          </p:cNvSpPr>
          <p:nvPr>
            <p:ph idx="1"/>
          </p:nvPr>
        </p:nvSpPr>
        <p:spPr/>
        <p:txBody>
          <a:bodyPr/>
          <a:lstStyle/>
          <a:p>
            <a:pPr marL="0" indent="0">
              <a:buNone/>
            </a:pPr>
            <a:r>
              <a:rPr lang="tr-TR" dirty="0" smtClean="0"/>
              <a:t>Çocuğunuza olumsuz davranışından ötürü şiddet uyguladığınızda ona, vurmanın bazen doğal olduğunu ve birinin istemediğimiz bir şey yapmasını engellemede etkili olduğunu öğretmiş olursunuz. </a:t>
            </a:r>
          </a:p>
          <a:p>
            <a:pPr marL="0" indent="0">
              <a:buNone/>
            </a:pPr>
            <a:r>
              <a:rPr lang="tr-TR" dirty="0" smtClean="0"/>
              <a:t>Çocuğunuzun benlik saygısının düşmesine sebep olursunuz. </a:t>
            </a:r>
          </a:p>
          <a:p>
            <a:pPr marL="0" indent="0">
              <a:buNone/>
            </a:pPr>
            <a:r>
              <a:rPr lang="tr-TR" dirty="0" smtClean="0"/>
              <a:t>Aynı zamanda çocuğunuzun sığınacağı bir liman olmaktan çıkar aranıza duvarlar örmüş olursunuz.</a:t>
            </a:r>
            <a:endParaRPr lang="tr-TR" dirty="0"/>
          </a:p>
        </p:txBody>
      </p:sp>
    </p:spTree>
    <p:extLst>
      <p:ext uri="{BB962C8B-B14F-4D97-AF65-F5344CB8AC3E}">
        <p14:creationId xmlns:p14="http://schemas.microsoft.com/office/powerpoint/2010/main" val="4087883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Öğrencilerin Olumlu Davranış Tanımı</a:t>
            </a:r>
            <a:endParaRPr lang="tr-TR" dirty="0"/>
          </a:p>
        </p:txBody>
      </p:sp>
      <p:sp>
        <p:nvSpPr>
          <p:cNvPr id="3" name="İçerik Yer Tutucusu 2"/>
          <p:cNvSpPr>
            <a:spLocks noGrp="1"/>
          </p:cNvSpPr>
          <p:nvPr>
            <p:ph idx="1"/>
          </p:nvPr>
        </p:nvSpPr>
        <p:spPr/>
        <p:txBody>
          <a:bodyPr>
            <a:normAutofit/>
          </a:bodyPr>
          <a:lstStyle/>
          <a:p>
            <a:r>
              <a:rPr lang="tr-TR" dirty="0" smtClean="0"/>
              <a:t>“Olumlu davranışlar, paylaşımcılık, iltifatta bulunmak, hoşgörüyle ve kibar bir dille konuşmaktır.”</a:t>
            </a:r>
          </a:p>
          <a:p>
            <a:r>
              <a:rPr lang="tr-TR" dirty="0" smtClean="0"/>
              <a:t>“Çevreye saygılı, örnek olmak, arkadaşlarımıza ve büyüklerimize saygılı davranmaktır.”</a:t>
            </a:r>
          </a:p>
          <a:p>
            <a:r>
              <a:rPr lang="tr-TR" dirty="0" smtClean="0"/>
              <a:t>“</a:t>
            </a:r>
            <a:r>
              <a:rPr lang="tr-TR" dirty="0"/>
              <a:t>İ</a:t>
            </a:r>
            <a:r>
              <a:rPr lang="tr-TR" dirty="0" smtClean="0"/>
              <a:t>yi davranmak, büyüklere saygılı, küçüklere sevgili olmak, başkalarının yaptığı kötü davranışları örtmek (yüzüne vurmamak)”</a:t>
            </a:r>
          </a:p>
          <a:p>
            <a:r>
              <a:rPr lang="tr-TR" dirty="0" smtClean="0"/>
              <a:t>“Tatlı dille konuşmak, saygılı davranmak, her kesi eşit tutmak.”</a:t>
            </a:r>
          </a:p>
          <a:p>
            <a:r>
              <a:rPr lang="tr-TR" dirty="0" smtClean="0"/>
              <a:t>“Dürüst olmak, çevreye saygılı olmak, örnek olmak”</a:t>
            </a:r>
          </a:p>
          <a:p>
            <a:r>
              <a:rPr lang="tr-TR" dirty="0" smtClean="0"/>
              <a:t>“En önemlisi kul hakkı yenmemesidir, Derslerde konuşulmamasıdır.”</a:t>
            </a:r>
          </a:p>
          <a:p>
            <a:r>
              <a:rPr lang="tr-TR" dirty="0" smtClean="0"/>
              <a:t>“</a:t>
            </a:r>
            <a:r>
              <a:rPr lang="tr-TR" dirty="0"/>
              <a:t>İ</a:t>
            </a:r>
            <a:r>
              <a:rPr lang="tr-TR" dirty="0" smtClean="0"/>
              <a:t>nsanlarla iyi geçinmek, güzel konuşmak.”</a:t>
            </a:r>
          </a:p>
        </p:txBody>
      </p:sp>
    </p:spTree>
    <p:extLst>
      <p:ext uri="{BB962C8B-B14F-4D97-AF65-F5344CB8AC3E}">
        <p14:creationId xmlns:p14="http://schemas.microsoft.com/office/powerpoint/2010/main" val="1996325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“Olumlu davranış özellikleri bence sessiz, sakin ve saygılı olmaktır.”</a:t>
            </a:r>
          </a:p>
          <a:p>
            <a:r>
              <a:rPr lang="tr-TR" dirty="0" smtClean="0"/>
              <a:t>“Büyüklere saygı göstermek, küçükleri korumak, öğretmenleri dinlemektir.”</a:t>
            </a:r>
          </a:p>
          <a:p>
            <a:r>
              <a:rPr lang="tr-TR" dirty="0" smtClean="0"/>
              <a:t>“Etrafımızdaki her kese saygılı davranmak, hiç kimseyle alay etmemek.”</a:t>
            </a:r>
          </a:p>
          <a:p>
            <a:r>
              <a:rPr lang="tr-TR" dirty="0" smtClean="0"/>
              <a:t>“Dürüst olmak, her kese güler yüzlü olmak, yalan söylememek, arkadaşlarla iyi geçinmek.”</a:t>
            </a:r>
          </a:p>
          <a:p>
            <a:r>
              <a:rPr lang="tr-TR" dirty="0" smtClean="0"/>
              <a:t>“Yaslılara, engellilere yardım etmek, küfür etmemek, büyüklerimize saygılı davranmak.”</a:t>
            </a:r>
          </a:p>
          <a:p>
            <a:endParaRPr lang="tr-TR" dirty="0"/>
          </a:p>
        </p:txBody>
      </p:sp>
    </p:spTree>
    <p:extLst>
      <p:ext uri="{BB962C8B-B14F-4D97-AF65-F5344CB8AC3E}">
        <p14:creationId xmlns:p14="http://schemas.microsoft.com/office/powerpoint/2010/main" val="319522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Öğrencilerin Öğretmenlere Karsı Gösterdiği Olumlu ve Olumsuz Davranışlar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Ödevleri zamanında yapmak, öğretmene saygısızlık yapmamak, öğretmenleri sevmek, sözlerini dinlemek olumlu davranışlardır.</a:t>
            </a:r>
          </a:p>
          <a:p>
            <a:r>
              <a:rPr lang="tr-TR" dirty="0" smtClean="0"/>
              <a:t>Öğretmene karsı gelmek, laf yetiştirmek, öğretmenlerin dediklerini yapmamak olumsuz davranış, öğretmene karsı saygılı davranmak, dediklerini yapmak olumlu davranıştır.</a:t>
            </a:r>
          </a:p>
          <a:p>
            <a:r>
              <a:rPr lang="tr-TR" dirty="0" smtClean="0"/>
              <a:t>Öğretmenleri dinlemiyorlar, bazı kişiler öğretmenlere karsı çıkıyor.</a:t>
            </a:r>
          </a:p>
          <a:p>
            <a:r>
              <a:rPr lang="tr-TR" dirty="0" smtClean="0"/>
              <a:t>Öğretmenlere gösterilen agresif tavır olumsuz bir davranıştır. Öğretmeni görünce selam vermek, hal hatırını sormak olumlu davranıştır.</a:t>
            </a:r>
          </a:p>
          <a:p>
            <a:r>
              <a:rPr lang="tr-TR" dirty="0" smtClean="0"/>
              <a:t>Derste parmak kaldırarak konuşmak, izinsiz ayağa kalkmamak öğretmenlere saygılı olmak.</a:t>
            </a:r>
          </a:p>
          <a:p>
            <a:r>
              <a:rPr lang="tr-TR" dirty="0" smtClean="0"/>
              <a:t>Öğrencinin öğretmenin arkasından bağırması olumsuz davranıştır. Bazı öğrenciler yapıyorlar bu saygısızlığı.</a:t>
            </a:r>
            <a:endParaRPr lang="tr-TR" dirty="0"/>
          </a:p>
        </p:txBody>
      </p:sp>
    </p:spTree>
    <p:extLst>
      <p:ext uri="{BB962C8B-B14F-4D97-AF65-F5344CB8AC3E}">
        <p14:creationId xmlns:p14="http://schemas.microsoft.com/office/powerpoint/2010/main" val="1595702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Öğrencilerin Birbirlerine Karsı Gösterdiği Olumlu ve Olumsuz Davranışlar</a:t>
            </a:r>
            <a:endParaRPr lang="tr-TR" dirty="0"/>
          </a:p>
        </p:txBody>
      </p:sp>
      <p:sp>
        <p:nvSpPr>
          <p:cNvPr id="3" name="İçerik Yer Tutucusu 2"/>
          <p:cNvSpPr>
            <a:spLocks noGrp="1"/>
          </p:cNvSpPr>
          <p:nvPr>
            <p:ph idx="1"/>
          </p:nvPr>
        </p:nvSpPr>
        <p:spPr/>
        <p:txBody>
          <a:bodyPr>
            <a:normAutofit lnSpcReduction="10000"/>
          </a:bodyPr>
          <a:lstStyle/>
          <a:p>
            <a:r>
              <a:rPr lang="tr-TR" dirty="0" smtClean="0"/>
              <a:t>"Öğrenciler birbirlerine karsı ve kibar davranışlarla davranırlarsa olumlu olur, ama kaba, saygısız ve argo kelimelerle konuşursa bu olumsuz davranıştır."</a:t>
            </a:r>
          </a:p>
          <a:p>
            <a:r>
              <a:rPr lang="tr-TR" dirty="0" smtClean="0"/>
              <a:t>"Olumlu davranış arkadaşlarla iyi geçinmek, olumsuz </a:t>
            </a:r>
            <a:r>
              <a:rPr lang="tr-TR" dirty="0" err="1" smtClean="0"/>
              <a:t>davranıs</a:t>
            </a:r>
            <a:r>
              <a:rPr lang="tr-TR" dirty="0" smtClean="0"/>
              <a:t> kendi aralarında grup oluşturmaları."</a:t>
            </a:r>
          </a:p>
          <a:p>
            <a:r>
              <a:rPr lang="tr-TR" dirty="0" smtClean="0"/>
              <a:t>"Olumlu davranışlar arkadaşlarımıza karsı güzel söz kullanmak, onlara saygı göstermek, onlara iyi ve dürüst davranmak, olumsuz davranışlar onların kalbini kırmak, kötü</a:t>
            </a:r>
          </a:p>
          <a:p>
            <a:r>
              <a:rPr lang="tr-TR" dirty="0" smtClean="0"/>
              <a:t>söz söylemek, onlara saygısızlık yapmak, onlarla kavga etmek."</a:t>
            </a:r>
          </a:p>
          <a:p>
            <a:r>
              <a:rPr lang="tr-TR" dirty="0" smtClean="0"/>
              <a:t>"Birbirleriyle iyi anlaşmaları, birbirlerini sevmeleri, haklarına saygı duymaları olumlu davranıştır, Ama kavga etmek, küfür etmek, arkadaşının sırrını başkasına söylemek, birbirlerini kötülemek, lakap takmak, ispiyonlamak, hakaret etmek olumsuz davranışlardır."</a:t>
            </a:r>
          </a:p>
        </p:txBody>
      </p:sp>
    </p:spTree>
    <p:extLst>
      <p:ext uri="{BB962C8B-B14F-4D97-AF65-F5344CB8AC3E}">
        <p14:creationId xmlns:p14="http://schemas.microsoft.com/office/powerpoint/2010/main" val="1236045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"Birbirini sevmek, birbirine yakın olmak, sevmese bile saygı göstermek olumlu, birbirine vurmak, kırıcı söz söylemek olumsuz davranıştır."</a:t>
            </a:r>
          </a:p>
          <a:p>
            <a:r>
              <a:rPr lang="tr-TR" dirty="0" smtClean="0"/>
              <a:t>"Bazı öğrencileri birbiriyle çok alay eder ve takma isimler takar bu davranış bence olumsuz davranıştır."</a:t>
            </a:r>
          </a:p>
          <a:p>
            <a:r>
              <a:rPr lang="tr-TR" dirty="0" smtClean="0"/>
              <a:t>"Olumlu birbirlerine zor zamanlarda yardım etmek, olumsuz ise birbirlerine vurmak, küfür etmek, aşağılamak vb."</a:t>
            </a:r>
          </a:p>
          <a:p>
            <a:r>
              <a:rPr lang="tr-TR" dirty="0" smtClean="0"/>
              <a:t>"Olumlu davranışlar saygı, hoşgörü, paylaşım, olumsuz davranışlar saygısızlık, yalancılık vb."</a:t>
            </a:r>
          </a:p>
          <a:p>
            <a:r>
              <a:rPr lang="tr-TR" dirty="0" smtClean="0"/>
              <a:t>"Bazen arkadaşlar arasında geçimsizlik, kavgalar oluyor ve birbirlerinin kalbini kırıyorlar, küfür filan ediyorlar."</a:t>
            </a:r>
            <a:endParaRPr lang="tr-TR" dirty="0"/>
          </a:p>
        </p:txBody>
      </p:sp>
    </p:spTree>
    <p:extLst>
      <p:ext uri="{BB962C8B-B14F-4D97-AF65-F5344CB8AC3E}">
        <p14:creationId xmlns:p14="http://schemas.microsoft.com/office/powerpoint/2010/main" val="3408448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Öğrencilerin Okul Dışında Gösterdiği Olumlu ve Olumsuz Davranışlar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Ailesine ve diğer kişilere saygılı olmak olumlu, kötü sözler kullanmak olumsuz.</a:t>
            </a:r>
          </a:p>
          <a:p>
            <a:r>
              <a:rPr lang="tr-TR" dirty="0" smtClean="0"/>
              <a:t>Yere çöp atmak, okula zarar vermek olumsuz, yere çöp atmamak, okula zarar</a:t>
            </a:r>
          </a:p>
          <a:p>
            <a:r>
              <a:rPr lang="tr-TR" dirty="0" smtClean="0"/>
              <a:t>vermemek olumludur.</a:t>
            </a:r>
          </a:p>
          <a:p>
            <a:r>
              <a:rPr lang="tr-TR" dirty="0" smtClean="0"/>
              <a:t>Özellikle öğrencilerin okul dışında gösterdikleri olumsuz davranışlar arasında kavga ve</a:t>
            </a:r>
          </a:p>
          <a:p>
            <a:r>
              <a:rPr lang="tr-TR" dirty="0" smtClean="0"/>
              <a:t>küfrün daha çok olduğu dikkat çekici bir bulgudur:</a:t>
            </a:r>
          </a:p>
          <a:p>
            <a:r>
              <a:rPr lang="tr-TR" dirty="0" smtClean="0"/>
              <a:t>Yerlere çöp atmak, arkadaşına küfür etmek, tükürmek.</a:t>
            </a:r>
          </a:p>
          <a:p>
            <a:r>
              <a:rPr lang="tr-TR" dirty="0" smtClean="0"/>
              <a:t>Birbirlerine küfür ve hakaret ediyorlar.</a:t>
            </a:r>
          </a:p>
          <a:p>
            <a:r>
              <a:rPr lang="tr-TR" dirty="0" smtClean="0"/>
              <a:t>Küfür etmek, ikiyüzlülük etmek olumsuz davranıştır.</a:t>
            </a:r>
          </a:p>
          <a:p>
            <a:r>
              <a:rPr lang="tr-TR" dirty="0" smtClean="0"/>
              <a:t>Bazen kavga ediyorlar.</a:t>
            </a:r>
          </a:p>
          <a:p>
            <a:r>
              <a:rPr lang="tr-TR" dirty="0" smtClean="0"/>
              <a:t>Bazıları sanal hayatta birbirlerine küfür ediyorlar.</a:t>
            </a:r>
            <a:endParaRPr lang="tr-TR" dirty="0"/>
          </a:p>
        </p:txBody>
      </p:sp>
    </p:spTree>
    <p:extLst>
      <p:ext uri="{BB962C8B-B14F-4D97-AF65-F5344CB8AC3E}">
        <p14:creationId xmlns:p14="http://schemas.microsoft.com/office/powerpoint/2010/main" val="3595190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Öğrencilerin Yetişkinlerde Gözlemlediği Olumlu ve Olumsuz Davranışlar</a:t>
            </a:r>
            <a:endParaRPr lang="tr-TR" dirty="0"/>
          </a:p>
        </p:txBody>
      </p:sp>
      <p:sp>
        <p:nvSpPr>
          <p:cNvPr id="3" name="İçerik Yer Tutucusu 2"/>
          <p:cNvSpPr>
            <a:spLocks noGrp="1"/>
          </p:cNvSpPr>
          <p:nvPr>
            <p:ph idx="1"/>
          </p:nvPr>
        </p:nvSpPr>
        <p:spPr/>
        <p:txBody>
          <a:bodyPr>
            <a:normAutofit/>
          </a:bodyPr>
          <a:lstStyle/>
          <a:p>
            <a:r>
              <a:rPr lang="tr-TR" dirty="0" smtClean="0"/>
              <a:t>Sigara içmeleri, yalan söylemeleri, küfür etmeleri.</a:t>
            </a:r>
          </a:p>
          <a:p>
            <a:r>
              <a:rPr lang="tr-TR" dirty="0" smtClean="0"/>
              <a:t>Bazı insanların dedi kodu yapması.</a:t>
            </a:r>
          </a:p>
          <a:p>
            <a:r>
              <a:rPr lang="tr-TR" dirty="0" smtClean="0"/>
              <a:t>Annem ve babamın hoşgörülü ve sabırlı olmaları olumlu davranışlardır. Abimin çabuk öfkelenmesi olumsuz davranışlara neden oluyor.</a:t>
            </a:r>
          </a:p>
          <a:p>
            <a:r>
              <a:rPr lang="tr-TR" dirty="0" smtClean="0"/>
              <a:t>Yetişkinlerin hep bizleri küçümsemeleri, siz hala çocuksunuz, siz küçüksünüz bunu yapamazsınız, sunu yapamazsınız demeleri bizi rahatsız ediyor.</a:t>
            </a:r>
          </a:p>
          <a:p>
            <a:r>
              <a:rPr lang="tr-TR" dirty="0" smtClean="0"/>
              <a:t>Anne babamın yanımda kavga etmesi beni olumsuz etkiliyor.</a:t>
            </a:r>
            <a:endParaRPr lang="tr-TR" dirty="0"/>
          </a:p>
        </p:txBody>
      </p:sp>
    </p:spTree>
    <p:extLst>
      <p:ext uri="{BB962C8B-B14F-4D97-AF65-F5344CB8AC3E}">
        <p14:creationId xmlns:p14="http://schemas.microsoft.com/office/powerpoint/2010/main" val="3047547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TotalTime>
  <Words>1936</Words>
  <Application>Microsoft Office PowerPoint</Application>
  <PresentationFormat>Geniş ekran</PresentationFormat>
  <Paragraphs>118</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Century Gothic</vt:lpstr>
      <vt:lpstr>Wingdings 3</vt:lpstr>
      <vt:lpstr>Duman</vt:lpstr>
      <vt:lpstr>ÇOCUKLARDA OLUMLU DAVRANIŞ GELİŞTİRME</vt:lpstr>
      <vt:lpstr>OLUMLU DAVRANIŞ NEDİR?</vt:lpstr>
      <vt:lpstr>Öğrencilerin Olumlu Davranış Tanımı</vt:lpstr>
      <vt:lpstr>PowerPoint Sunusu</vt:lpstr>
      <vt:lpstr>Öğrencilerin Öğretmenlere Karsı Gösterdiği Olumlu ve Olumsuz Davranışlar</vt:lpstr>
      <vt:lpstr>Öğrencilerin Birbirlerine Karsı Gösterdiği Olumlu ve Olumsuz Davranışlar</vt:lpstr>
      <vt:lpstr>PowerPoint Sunusu</vt:lpstr>
      <vt:lpstr>Öğrencilerin Okul Dışında Gösterdiği Olumlu ve Olumsuz Davranışlar</vt:lpstr>
      <vt:lpstr>Öğrencilerin Yetişkinlerde Gözlemlediği Olumlu ve Olumsuz Davranışlar</vt:lpstr>
      <vt:lpstr>Öğrencilerin Olumlu ve Olumsuz Davranışların Sonuçları Konusundaki Düşünceleri</vt:lpstr>
      <vt:lpstr>PowerPoint Sunusu</vt:lpstr>
      <vt:lpstr>PowerPoint Sunusu</vt:lpstr>
      <vt:lpstr>1. KURAL KOY VE SINIRLARI BELİRLE</vt:lpstr>
      <vt:lpstr>Kural Koyarken, Uygularken;</vt:lpstr>
      <vt:lpstr>Kural Koyarken, Uygularken;</vt:lpstr>
      <vt:lpstr>2. HAYIR DEYİN</vt:lpstr>
      <vt:lpstr>3. TUTARLI OLUN</vt:lpstr>
      <vt:lpstr>4. OLUMLU DAVRANIŞI GÖR VE TAKDİR ET</vt:lpstr>
      <vt:lpstr>PowerPoint Sunusu</vt:lpstr>
      <vt:lpstr>5. OLUMSUZ BİR DAVRANIŞTA KİŞİLİK İLE İLGİLİ DEĞİL DAVRANIŞLA İLGİLİ YORUM YAPIN.</vt:lpstr>
      <vt:lpstr>6. ÇOCUĞUNUZLA SADECE SORUN OLDUĞUNDA DEĞİL HER ZAMAN İLETİŞİM KURUN.</vt:lpstr>
      <vt:lpstr>7. SEÇENEKLER SUNUN</vt:lpstr>
      <vt:lpstr>8. CEVABINI BİLDİĞİNİZ SORULAR SORMAYIN:</vt:lpstr>
      <vt:lpstr>9. CEZA UZUN VADEDE İŞE YARAMAZ</vt:lpstr>
      <vt:lpstr>10. CEZA YERİNE MAHRUM BIRAKMA YÖNTEMİNİ UYGULAYIN</vt:lpstr>
      <vt:lpstr>11. ÖFKENİN NORMAL BİR DUYGU OLDUĞUNU VE ÖFKE İLE BAŞ ETME YÖNTEMLERİNİ ONA ANLATIN</vt:lpstr>
      <vt:lpstr>12. ASLA ŞİDDETE BAŞVURMAYIN!</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OLUMLU DAVRANIŞ GELİŞTİRME</dc:title>
  <dc:creator>ronaldinho424</dc:creator>
  <cp:lastModifiedBy>ronaldinho424</cp:lastModifiedBy>
  <cp:revision>5</cp:revision>
  <dcterms:created xsi:type="dcterms:W3CDTF">2021-11-01T06:26:50Z</dcterms:created>
  <dcterms:modified xsi:type="dcterms:W3CDTF">2021-11-01T07:33:58Z</dcterms:modified>
</cp:coreProperties>
</file>