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58" r:id="rId20"/>
    <p:sldId id="260" r:id="rId21"/>
    <p:sldId id="261"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C6C255C-05D2-4140-A512-AF0DB395C04F}" type="datetimeFigureOut">
              <a:rPr lang="tr-TR" smtClean="0"/>
              <a:t>5.11.2021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CB3F3E-A4B2-4F62-8355-86278641433C}" type="slidenum">
              <a:rPr lang="tr-TR" smtClean="0"/>
              <a:t>‹#›</a:t>
            </a:fld>
            <a:endParaRPr lang="tr-TR"/>
          </a:p>
        </p:txBody>
      </p:sp>
    </p:spTree>
    <p:extLst>
      <p:ext uri="{BB962C8B-B14F-4D97-AF65-F5344CB8AC3E}">
        <p14:creationId xmlns:p14="http://schemas.microsoft.com/office/powerpoint/2010/main" val="903060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6C255C-05D2-4140-A512-AF0DB395C04F}" type="datetimeFigureOut">
              <a:rPr lang="tr-TR" smtClean="0"/>
              <a:t>5.11.2021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CB3F3E-A4B2-4F62-8355-86278641433C}" type="slidenum">
              <a:rPr lang="tr-TR" smtClean="0"/>
              <a:t>‹#›</a:t>
            </a:fld>
            <a:endParaRPr lang="tr-TR"/>
          </a:p>
        </p:txBody>
      </p:sp>
    </p:spTree>
    <p:extLst>
      <p:ext uri="{BB962C8B-B14F-4D97-AF65-F5344CB8AC3E}">
        <p14:creationId xmlns:p14="http://schemas.microsoft.com/office/powerpoint/2010/main" val="3743765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6C255C-05D2-4140-A512-AF0DB395C04F}" type="datetimeFigureOut">
              <a:rPr lang="tr-TR" smtClean="0"/>
              <a:t>5.11.2021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CB3F3E-A4B2-4F62-8355-86278641433C}" type="slidenum">
              <a:rPr lang="tr-TR" smtClean="0"/>
              <a:t>‹#›</a:t>
            </a:fld>
            <a:endParaRPr lang="tr-TR"/>
          </a:p>
        </p:txBody>
      </p:sp>
    </p:spTree>
    <p:extLst>
      <p:ext uri="{BB962C8B-B14F-4D97-AF65-F5344CB8AC3E}">
        <p14:creationId xmlns:p14="http://schemas.microsoft.com/office/powerpoint/2010/main" val="1622256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6C255C-05D2-4140-A512-AF0DB395C04F}" type="datetimeFigureOut">
              <a:rPr lang="tr-TR" smtClean="0"/>
              <a:t>5.11.2021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CB3F3E-A4B2-4F62-8355-86278641433C}" type="slidenum">
              <a:rPr lang="tr-TR" smtClean="0"/>
              <a:t>‹#›</a:t>
            </a:fld>
            <a:endParaRPr lang="tr-TR"/>
          </a:p>
        </p:txBody>
      </p:sp>
    </p:spTree>
    <p:extLst>
      <p:ext uri="{BB962C8B-B14F-4D97-AF65-F5344CB8AC3E}">
        <p14:creationId xmlns:p14="http://schemas.microsoft.com/office/powerpoint/2010/main" val="439391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C6C255C-05D2-4140-A512-AF0DB395C04F}" type="datetimeFigureOut">
              <a:rPr lang="tr-TR" smtClean="0"/>
              <a:t>5.11.2021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CB3F3E-A4B2-4F62-8355-86278641433C}" type="slidenum">
              <a:rPr lang="tr-TR" smtClean="0"/>
              <a:t>‹#›</a:t>
            </a:fld>
            <a:endParaRPr lang="tr-TR"/>
          </a:p>
        </p:txBody>
      </p:sp>
    </p:spTree>
    <p:extLst>
      <p:ext uri="{BB962C8B-B14F-4D97-AF65-F5344CB8AC3E}">
        <p14:creationId xmlns:p14="http://schemas.microsoft.com/office/powerpoint/2010/main" val="1476769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C6C255C-05D2-4140-A512-AF0DB395C04F}" type="datetimeFigureOut">
              <a:rPr lang="tr-TR" smtClean="0"/>
              <a:t>5.11.2021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3CB3F3E-A4B2-4F62-8355-86278641433C}" type="slidenum">
              <a:rPr lang="tr-TR" smtClean="0"/>
              <a:t>‹#›</a:t>
            </a:fld>
            <a:endParaRPr lang="tr-TR"/>
          </a:p>
        </p:txBody>
      </p:sp>
    </p:spTree>
    <p:extLst>
      <p:ext uri="{BB962C8B-B14F-4D97-AF65-F5344CB8AC3E}">
        <p14:creationId xmlns:p14="http://schemas.microsoft.com/office/powerpoint/2010/main" val="3982645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C6C255C-05D2-4140-A512-AF0DB395C04F}" type="datetimeFigureOut">
              <a:rPr lang="tr-TR" smtClean="0"/>
              <a:t>5.11.2021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3CB3F3E-A4B2-4F62-8355-86278641433C}" type="slidenum">
              <a:rPr lang="tr-TR" smtClean="0"/>
              <a:t>‹#›</a:t>
            </a:fld>
            <a:endParaRPr lang="tr-TR"/>
          </a:p>
        </p:txBody>
      </p:sp>
    </p:spTree>
    <p:extLst>
      <p:ext uri="{BB962C8B-B14F-4D97-AF65-F5344CB8AC3E}">
        <p14:creationId xmlns:p14="http://schemas.microsoft.com/office/powerpoint/2010/main" val="1129760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C6C255C-05D2-4140-A512-AF0DB395C04F}" type="datetimeFigureOut">
              <a:rPr lang="tr-TR" smtClean="0"/>
              <a:t>5.11.2021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3CB3F3E-A4B2-4F62-8355-86278641433C}" type="slidenum">
              <a:rPr lang="tr-TR" smtClean="0"/>
              <a:t>‹#›</a:t>
            </a:fld>
            <a:endParaRPr lang="tr-TR"/>
          </a:p>
        </p:txBody>
      </p:sp>
    </p:spTree>
    <p:extLst>
      <p:ext uri="{BB962C8B-B14F-4D97-AF65-F5344CB8AC3E}">
        <p14:creationId xmlns:p14="http://schemas.microsoft.com/office/powerpoint/2010/main" val="2486409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C6C255C-05D2-4140-A512-AF0DB395C04F}" type="datetimeFigureOut">
              <a:rPr lang="tr-TR" smtClean="0"/>
              <a:t>5.11.2021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3CB3F3E-A4B2-4F62-8355-86278641433C}" type="slidenum">
              <a:rPr lang="tr-TR" smtClean="0"/>
              <a:t>‹#›</a:t>
            </a:fld>
            <a:endParaRPr lang="tr-TR"/>
          </a:p>
        </p:txBody>
      </p:sp>
    </p:spTree>
    <p:extLst>
      <p:ext uri="{BB962C8B-B14F-4D97-AF65-F5344CB8AC3E}">
        <p14:creationId xmlns:p14="http://schemas.microsoft.com/office/powerpoint/2010/main" val="30434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C6C255C-05D2-4140-A512-AF0DB395C04F}" type="datetimeFigureOut">
              <a:rPr lang="tr-TR" smtClean="0"/>
              <a:t>5.11.2021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3CB3F3E-A4B2-4F62-8355-86278641433C}" type="slidenum">
              <a:rPr lang="tr-TR" smtClean="0"/>
              <a:t>‹#›</a:t>
            </a:fld>
            <a:endParaRPr lang="tr-TR"/>
          </a:p>
        </p:txBody>
      </p:sp>
    </p:spTree>
    <p:extLst>
      <p:ext uri="{BB962C8B-B14F-4D97-AF65-F5344CB8AC3E}">
        <p14:creationId xmlns:p14="http://schemas.microsoft.com/office/powerpoint/2010/main" val="2846513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C6C255C-05D2-4140-A512-AF0DB395C04F}" type="datetimeFigureOut">
              <a:rPr lang="tr-TR" smtClean="0"/>
              <a:t>5.11.2021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3CB3F3E-A4B2-4F62-8355-86278641433C}" type="slidenum">
              <a:rPr lang="tr-TR" smtClean="0"/>
              <a:t>‹#›</a:t>
            </a:fld>
            <a:endParaRPr lang="tr-TR"/>
          </a:p>
        </p:txBody>
      </p:sp>
    </p:spTree>
    <p:extLst>
      <p:ext uri="{BB962C8B-B14F-4D97-AF65-F5344CB8AC3E}">
        <p14:creationId xmlns:p14="http://schemas.microsoft.com/office/powerpoint/2010/main" val="3742153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C255C-05D2-4140-A512-AF0DB395C04F}" type="datetimeFigureOut">
              <a:rPr lang="tr-TR" smtClean="0"/>
              <a:t>5.11.2021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B3F3E-A4B2-4F62-8355-86278641433C}" type="slidenum">
              <a:rPr lang="tr-TR" smtClean="0"/>
              <a:t>‹#›</a:t>
            </a:fld>
            <a:endParaRPr lang="tr-TR"/>
          </a:p>
        </p:txBody>
      </p:sp>
    </p:spTree>
    <p:extLst>
      <p:ext uri="{BB962C8B-B14F-4D97-AF65-F5344CB8AC3E}">
        <p14:creationId xmlns:p14="http://schemas.microsoft.com/office/powerpoint/2010/main" val="3957674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Çocuklarda Olumlu Davranış Geliştirme</a:t>
            </a:r>
            <a:br>
              <a:rPr lang="tr-TR" dirty="0"/>
            </a:br>
            <a:endParaRPr lang="tr-TR" dirty="0"/>
          </a:p>
        </p:txBody>
      </p:sp>
      <p:sp>
        <p:nvSpPr>
          <p:cNvPr id="3" name="Alt Başlık 2"/>
          <p:cNvSpPr>
            <a:spLocks noGrp="1"/>
          </p:cNvSpPr>
          <p:nvPr>
            <p:ph type="subTitle" idx="1"/>
          </p:nvPr>
        </p:nvSpPr>
        <p:spPr/>
        <p:txBody>
          <a:bodyPr/>
          <a:lstStyle/>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125" y="3252651"/>
            <a:ext cx="10953750" cy="3252924"/>
          </a:xfrm>
          <a:prstGeom prst="rect">
            <a:avLst/>
          </a:prstGeom>
        </p:spPr>
      </p:pic>
    </p:spTree>
    <p:extLst>
      <p:ext uri="{BB962C8B-B14F-4D97-AF65-F5344CB8AC3E}">
        <p14:creationId xmlns:p14="http://schemas.microsoft.com/office/powerpoint/2010/main" val="656053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a:t>ÇOCUK DAVRANIŞI YAPMADAN ÖNCE</a:t>
            </a:r>
            <a:r>
              <a:rPr lang="tr-TR" dirty="0" smtClean="0"/>
              <a:t/>
            </a:r>
            <a:br>
              <a:rPr lang="tr-TR" dirty="0" smtClean="0"/>
            </a:br>
            <a:r>
              <a:rPr lang="tr-TR" dirty="0"/>
              <a:t>Anne babanın kendi çocuğunu iyi tanıması büyük önem taşır</a:t>
            </a:r>
            <a:r>
              <a:rPr lang="tr-TR" dirty="0" smtClean="0"/>
              <a:t>. Aileler </a:t>
            </a:r>
            <a:r>
              <a:rPr lang="tr-TR" dirty="0"/>
              <a:t>çocuklarının davranışlarının nedenlerini anlamaya çalışırlarsa, oluşan olumsuz bir davranışı değiştirmek için ne yapabileceklerini çok daha kolay bulabilirler</a:t>
            </a:r>
            <a:r>
              <a:rPr lang="tr-TR" dirty="0" smtClean="0"/>
              <a:t>. Çocukların </a:t>
            </a:r>
            <a:r>
              <a:rPr lang="tr-TR" dirty="0"/>
              <a:t>kendilerini ifade etme becerisi geliştikçe davranışın nedenini, çocukla birlikte bulup düzeltmeye çalışmak veya desteklemek önemlidir</a:t>
            </a:r>
            <a:r>
              <a:rPr lang="tr-TR" dirty="0" smtClean="0"/>
              <a:t>. Anne </a:t>
            </a:r>
            <a:r>
              <a:rPr lang="tr-TR" dirty="0"/>
              <a:t>baba çocuğun davranışının nedenine kendi karar vermemeli, nedeni çocuktan  öğrenmeye çalışmalıdır. Ailenin düşündüğü neden çocuk için geçerli olmayabilir. Örneğin, gece yalnız yatmak istemeyen çocuğun kapris yaptığını düşünen anne aslında çocuğun gece korkuları yaşadığını gözden kaçırabilir.</a:t>
            </a:r>
            <a:r>
              <a:rPr lang="tr-TR" dirty="0" smtClean="0"/>
              <a:t/>
            </a:r>
            <a:br>
              <a:rPr lang="tr-TR" dirty="0" smtClean="0"/>
            </a:br>
            <a:endParaRPr lang="tr-TR" dirty="0"/>
          </a:p>
        </p:txBody>
      </p:sp>
    </p:spTree>
    <p:extLst>
      <p:ext uri="{BB962C8B-B14F-4D97-AF65-F5344CB8AC3E}">
        <p14:creationId xmlns:p14="http://schemas.microsoft.com/office/powerpoint/2010/main" val="2761400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ÇOCUK DAVRANIŞI YAPMADAN ÖNCE</a:t>
            </a:r>
            <a:r>
              <a:rPr lang="tr-TR" dirty="0" smtClean="0"/>
              <a:t/>
            </a:r>
            <a:br>
              <a:rPr lang="tr-TR" dirty="0" smtClean="0"/>
            </a:br>
            <a:r>
              <a:rPr lang="tr-TR" dirty="0"/>
              <a:t>Çocuklar için güven duygusu yaşamlarındaki temel </a:t>
            </a:r>
            <a:r>
              <a:rPr lang="tr-TR" dirty="0" err="1"/>
              <a:t>ihtiyaçtır.Anne</a:t>
            </a:r>
            <a:r>
              <a:rPr lang="tr-TR" dirty="0"/>
              <a:t> baba olmak, çocuk için güvenilen bir kişi olmayı beraberinde getirmez. Güven duygusu bebeklikten itibaren ihtiyaçların düzenli karşılanması ile gelişir. Çocuğa sıcaklık/sevgi göstererek, tutarlı davranarak ve ona karşı adil olarak gelişecektir. Anne babasına güvenen bir çocuk, kendisine sınırlar koyulurken onlara güvenecek ve dediklerini korkmadan yapacaktır.</a:t>
            </a:r>
            <a:r>
              <a:rPr lang="tr-TR" dirty="0" smtClean="0"/>
              <a:t/>
            </a:r>
            <a:br>
              <a:rPr lang="tr-TR" dirty="0" smtClean="0"/>
            </a:br>
            <a:endParaRPr lang="tr-TR" dirty="0"/>
          </a:p>
        </p:txBody>
      </p:sp>
    </p:spTree>
    <p:extLst>
      <p:ext uri="{BB962C8B-B14F-4D97-AF65-F5344CB8AC3E}">
        <p14:creationId xmlns:p14="http://schemas.microsoft.com/office/powerpoint/2010/main" val="1464278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a:t>ÇOCUK DAVRANIŞI YAPMADAN ÖNCE</a:t>
            </a:r>
            <a:r>
              <a:rPr lang="tr-TR" dirty="0" smtClean="0"/>
              <a:t/>
            </a:r>
            <a:br>
              <a:rPr lang="tr-TR" dirty="0" smtClean="0"/>
            </a:br>
            <a:r>
              <a:rPr lang="tr-TR" dirty="0"/>
              <a:t>Çocukla ilişkide tutarlı olmak çok </a:t>
            </a:r>
            <a:r>
              <a:rPr lang="tr-TR" dirty="0" smtClean="0"/>
              <a:t>önemlidir Belli </a:t>
            </a:r>
            <a:r>
              <a:rPr lang="tr-TR" dirty="0"/>
              <a:t>bir davranışın kimi zaman hoş görülmesi kimi zaman da aynı davranış yüzünden ceza alınması çocukta çelişkiler yaratabilir. Yaptığı davranışın doğru mu, yanlış mı olduğunu kavrayamaz</a:t>
            </a:r>
            <a:r>
              <a:rPr lang="tr-TR" dirty="0" smtClean="0"/>
              <a:t>. Anne </a:t>
            </a:r>
            <a:r>
              <a:rPr lang="tr-TR" dirty="0"/>
              <a:t>baba arasındaki eğitim görüşlerindeki tutarlılık yani kullanılan yöntemlerde aynı dilin konuşulması önemlidir. Örneğin, bir davranış anne tarafından kabul edilemezken baba tarafından kabul ediliyorsa, çocuk kendi içinde çatışmalar </a:t>
            </a:r>
            <a:r>
              <a:rPr lang="tr-TR" dirty="0" err="1"/>
              <a:t>yaşayabilir.Aile</a:t>
            </a:r>
            <a:r>
              <a:rPr lang="tr-TR" dirty="0"/>
              <a:t> içindeki kurallar kendisine nedenleriyle aktarıldığı ve kuralları uygularken anne-baba tutarlı olduğu zaman çocuk da kurallara daha kolay uyacaktır. Aynı zamanda çocuğun iç denetim geliştirmesi de desteklenecektir.</a:t>
            </a:r>
            <a:r>
              <a:rPr lang="tr-TR" dirty="0" smtClean="0"/>
              <a:t/>
            </a:r>
            <a:br>
              <a:rPr lang="tr-TR" dirty="0" smtClean="0"/>
            </a:br>
            <a:endParaRPr lang="tr-TR" dirty="0"/>
          </a:p>
        </p:txBody>
      </p:sp>
    </p:spTree>
    <p:extLst>
      <p:ext uri="{BB962C8B-B14F-4D97-AF65-F5344CB8AC3E}">
        <p14:creationId xmlns:p14="http://schemas.microsoft.com/office/powerpoint/2010/main" val="2325457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dirty="0"/>
              <a:t>ÇOCUK DAVRANIŞI YAPMADAN ÖNCE Ailenin olumlu model olması önemlidir.</a:t>
            </a:r>
            <a:r>
              <a:rPr lang="tr-TR" dirty="0"/>
              <a:t/>
            </a:r>
            <a:br>
              <a:rPr lang="tr-TR" dirty="0"/>
            </a:br>
            <a:r>
              <a:rPr lang="tr-TR" dirty="0"/>
              <a:t>Çocuktan yapması beklenen davranışları anne babanın kendi davranışlarıyla örnek olması işi kolaylaştıracaktır</a:t>
            </a:r>
            <a:r>
              <a:rPr lang="tr-TR" dirty="0" smtClean="0"/>
              <a:t>. Her </a:t>
            </a:r>
            <a:r>
              <a:rPr lang="tr-TR" dirty="0"/>
              <a:t>evin düzeni ve düzen anlayışı kendine aittir. Ancak bu düzeni sağlayacak kural veya yasakların inandırıcı olması için annenin/babanın da onlara uyması gerekir.</a:t>
            </a:r>
            <a:br>
              <a:rPr lang="tr-TR" dirty="0"/>
            </a:br>
            <a:endParaRPr lang="tr-TR" dirty="0"/>
          </a:p>
          <a:p>
            <a:r>
              <a:rPr lang="tr-TR" dirty="0"/>
              <a:t> </a:t>
            </a:r>
            <a:r>
              <a:rPr lang="tr-TR" b="1" dirty="0"/>
              <a:t>ÇOCUK DAVRANIŞI YAPMADAN ÖNCE</a:t>
            </a:r>
            <a:r>
              <a:rPr lang="tr-TR" dirty="0"/>
              <a:t/>
            </a:r>
            <a:br>
              <a:rPr lang="tr-TR" dirty="0"/>
            </a:br>
            <a:r>
              <a:rPr lang="tr-TR" dirty="0"/>
              <a:t>KURAL KOYMAK VE SINIRLARI </a:t>
            </a:r>
            <a:r>
              <a:rPr lang="tr-TR" dirty="0" smtClean="0"/>
              <a:t>BELİRLEMEK Kuralsızlık </a:t>
            </a:r>
            <a:r>
              <a:rPr lang="tr-TR" dirty="0"/>
              <a:t>çocuğun sosyal ortamlara uyumunu zorlaştırır</a:t>
            </a:r>
            <a:r>
              <a:rPr lang="tr-TR" dirty="0" smtClean="0"/>
              <a:t>. Kurallar </a:t>
            </a:r>
            <a:r>
              <a:rPr lang="tr-TR" dirty="0"/>
              <a:t>sayesinde çocuk sınırlarını oluşturur ve bu kendini güvende hisseder. Kendini güvende hisseden çocuk ise daha girişimci ve üretken olur.</a:t>
            </a:r>
          </a:p>
          <a:p>
            <a:r>
              <a:rPr lang="tr-TR" dirty="0" smtClean="0"/>
              <a:t/>
            </a:r>
            <a:br>
              <a:rPr lang="tr-TR" dirty="0" smtClean="0"/>
            </a:br>
            <a:endParaRPr lang="tr-TR" dirty="0"/>
          </a:p>
        </p:txBody>
      </p:sp>
    </p:spTree>
    <p:extLst>
      <p:ext uri="{BB962C8B-B14F-4D97-AF65-F5344CB8AC3E}">
        <p14:creationId xmlns:p14="http://schemas.microsoft.com/office/powerpoint/2010/main" val="1892181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r>
              <a:rPr lang="tr-TR" b="1" dirty="0"/>
              <a:t>(KURAL KOYARKEN NELERE DİKKAT ETMEK GEREKİR ?)</a:t>
            </a:r>
            <a:r>
              <a:rPr lang="tr-TR" dirty="0" smtClean="0"/>
              <a:t/>
            </a:r>
            <a:br>
              <a:rPr lang="tr-TR" dirty="0" smtClean="0"/>
            </a:br>
            <a:r>
              <a:rPr lang="tr-TR" dirty="0"/>
              <a:t>Kurallar kısa açık ve net olmalıdır</a:t>
            </a:r>
            <a:r>
              <a:rPr lang="tr-TR" dirty="0" smtClean="0"/>
              <a:t>. Öncelikli </a:t>
            </a:r>
            <a:r>
              <a:rPr lang="tr-TR" dirty="0"/>
              <a:t>kuralları tespit edin. Çok fazla kural koymayın</a:t>
            </a:r>
            <a:r>
              <a:rPr lang="tr-TR" dirty="0" smtClean="0"/>
              <a:t>. Kurallar </a:t>
            </a:r>
            <a:r>
              <a:rPr lang="tr-TR" dirty="0"/>
              <a:t>yol gösterici olmalıdır</a:t>
            </a:r>
            <a:r>
              <a:rPr lang="tr-TR" dirty="0" smtClean="0"/>
              <a:t>. Mantıklı </a:t>
            </a:r>
            <a:r>
              <a:rPr lang="tr-TR" dirty="0"/>
              <a:t>ve uygulanabilir olmalıdır</a:t>
            </a:r>
            <a:r>
              <a:rPr lang="tr-TR" dirty="0" smtClean="0"/>
              <a:t>. Çocuğun </a:t>
            </a:r>
            <a:r>
              <a:rPr lang="tr-TR" dirty="0"/>
              <a:t>yaşına uygun olmalıdır</a:t>
            </a:r>
            <a:r>
              <a:rPr lang="tr-TR" dirty="0" smtClean="0"/>
              <a:t>. Tutarlı </a:t>
            </a:r>
            <a:r>
              <a:rPr lang="tr-TR" dirty="0"/>
              <a:t>bir şekilde uygulanmalıdır</a:t>
            </a:r>
            <a:r>
              <a:rPr lang="tr-TR" dirty="0" smtClean="0"/>
              <a:t>. Özel </a:t>
            </a:r>
            <a:r>
              <a:rPr lang="tr-TR" dirty="0"/>
              <a:t>durumlarda beraber karar vererek esneyebilir</a:t>
            </a:r>
            <a:r>
              <a:rPr lang="tr-TR" dirty="0" smtClean="0"/>
              <a:t>. Kurallardan </a:t>
            </a:r>
            <a:r>
              <a:rPr lang="tr-TR" dirty="0"/>
              <a:t>herkes haberdar olmalıdır</a:t>
            </a:r>
            <a:r>
              <a:rPr lang="tr-TR" dirty="0" smtClean="0"/>
              <a:t>. Kuralların </a:t>
            </a:r>
            <a:r>
              <a:rPr lang="tr-TR" dirty="0"/>
              <a:t>nedenlerini anlatın. Uyulmazsa sonuçlarını anlatın</a:t>
            </a:r>
            <a:r>
              <a:rPr lang="tr-TR" dirty="0" smtClean="0"/>
              <a:t>. Çocuğunuz </a:t>
            </a:r>
            <a:r>
              <a:rPr lang="tr-TR" dirty="0"/>
              <a:t>kurallara uyduğunda onu hemen takdir edin</a:t>
            </a:r>
            <a:r>
              <a:rPr lang="tr-TR" dirty="0" smtClean="0"/>
              <a:t>. Çocuğunuza </a:t>
            </a:r>
            <a:r>
              <a:rPr lang="tr-TR" dirty="0"/>
              <a:t>model olun.</a:t>
            </a:r>
            <a:r>
              <a:rPr lang="tr-TR" dirty="0" smtClean="0"/>
              <a:t/>
            </a:r>
            <a:br>
              <a:rPr lang="tr-TR" dirty="0" smtClean="0"/>
            </a:br>
            <a:endParaRPr lang="tr-TR" dirty="0"/>
          </a:p>
        </p:txBody>
      </p:sp>
    </p:spTree>
    <p:extLst>
      <p:ext uri="{BB962C8B-B14F-4D97-AF65-F5344CB8AC3E}">
        <p14:creationId xmlns:p14="http://schemas.microsoft.com/office/powerpoint/2010/main" val="1898837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 </a:t>
            </a:r>
            <a:r>
              <a:rPr lang="tr-TR" b="1" dirty="0"/>
              <a:t>İsteyin ama emretmeyin..</a:t>
            </a:r>
            <a:r>
              <a:rPr lang="tr-TR" dirty="0"/>
              <a:t/>
            </a:r>
            <a:br>
              <a:rPr lang="tr-TR" dirty="0"/>
            </a:br>
            <a:r>
              <a:rPr lang="tr-TR" dirty="0"/>
              <a:t>ÇOCUK DAVRANIŞI YAPMADAN </a:t>
            </a:r>
            <a:r>
              <a:rPr lang="tr-TR" dirty="0" smtClean="0"/>
              <a:t>ÖNCE İsteyin </a:t>
            </a:r>
            <a:r>
              <a:rPr lang="tr-TR" dirty="0"/>
              <a:t> ama  emretmeyin</a:t>
            </a:r>
            <a:r>
              <a:rPr lang="tr-TR" dirty="0" smtClean="0"/>
              <a:t>.. Tekrarlanan </a:t>
            </a:r>
            <a:r>
              <a:rPr lang="tr-TR" dirty="0"/>
              <a:t>emirler iletişimi zayıflattığı gibi etkisini de yitirir</a:t>
            </a:r>
            <a:r>
              <a:rPr lang="tr-TR" dirty="0" smtClean="0"/>
              <a:t>. Talep </a:t>
            </a:r>
            <a:r>
              <a:rPr lang="tr-TR" dirty="0"/>
              <a:t>etmenin ve sürekli bir isteği yinelemenin alternatifi sormak ya da rica etmektir.</a:t>
            </a:r>
            <a:br>
              <a:rPr lang="tr-TR" dirty="0"/>
            </a:br>
            <a:endParaRPr lang="tr-TR" dirty="0"/>
          </a:p>
          <a:p>
            <a:r>
              <a:rPr lang="tr-TR" b="1" dirty="0" smtClean="0"/>
              <a:t>ÇOCUK </a:t>
            </a:r>
            <a:r>
              <a:rPr lang="tr-TR" b="1" dirty="0"/>
              <a:t>DAVRANIŞI YAPMADAN ÖNCE</a:t>
            </a:r>
            <a:r>
              <a:rPr lang="tr-TR" dirty="0"/>
              <a:t/>
            </a:r>
            <a:br>
              <a:rPr lang="tr-TR" dirty="0"/>
            </a:br>
            <a:r>
              <a:rPr lang="tr-TR" dirty="0"/>
              <a:t>TAKDİR </a:t>
            </a:r>
            <a:r>
              <a:rPr lang="tr-TR" dirty="0" smtClean="0"/>
              <a:t>ETMEK Takdir </a:t>
            </a:r>
            <a:r>
              <a:rPr lang="tr-TR" dirty="0"/>
              <a:t>gören çocuk diğer davranışlarını da düzeltmeye çalışacaktır</a:t>
            </a:r>
            <a:r>
              <a:rPr lang="tr-TR" dirty="0" smtClean="0"/>
              <a:t>. Çocuğu </a:t>
            </a:r>
            <a:r>
              <a:rPr lang="tr-TR" dirty="0"/>
              <a:t>övmek yerine onu davranışı için takdir edin</a:t>
            </a:r>
            <a:r>
              <a:rPr lang="tr-TR" dirty="0" smtClean="0"/>
              <a:t>. Davranışın </a:t>
            </a:r>
            <a:r>
              <a:rPr lang="tr-TR" dirty="0"/>
              <a:t>hemen ardından takdir edin</a:t>
            </a:r>
            <a:r>
              <a:rPr lang="tr-TR" dirty="0" smtClean="0"/>
              <a:t>. Çocuğu </a:t>
            </a:r>
            <a:r>
              <a:rPr lang="tr-TR" dirty="0"/>
              <a:t>takdir ederken anne baba kendi duygularını belirtmelidir.</a:t>
            </a:r>
          </a:p>
          <a:p>
            <a:r>
              <a:rPr lang="tr-TR" dirty="0" smtClean="0"/>
              <a:t/>
            </a:r>
            <a:br>
              <a:rPr lang="tr-TR" dirty="0" smtClean="0"/>
            </a:br>
            <a:endParaRPr lang="tr-TR" dirty="0"/>
          </a:p>
        </p:txBody>
      </p:sp>
    </p:spTree>
    <p:extLst>
      <p:ext uri="{BB962C8B-B14F-4D97-AF65-F5344CB8AC3E}">
        <p14:creationId xmlns:p14="http://schemas.microsoft.com/office/powerpoint/2010/main" val="100550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a:t>SORUN OLAN DAVRANIŞ SIRASINDA</a:t>
            </a:r>
            <a:r>
              <a:rPr lang="tr-TR" dirty="0"/>
              <a:t/>
            </a:r>
            <a:br>
              <a:rPr lang="tr-TR" dirty="0"/>
            </a:br>
            <a:r>
              <a:rPr lang="tr-TR" dirty="0"/>
              <a:t>NEDENİNİ </a:t>
            </a:r>
            <a:r>
              <a:rPr lang="tr-TR" dirty="0" smtClean="0"/>
              <a:t>DÜŞÜNMEK Olumsuz </a:t>
            </a:r>
            <a:r>
              <a:rPr lang="tr-TR" dirty="0"/>
              <a:t>davranış ne zamanlar </a:t>
            </a:r>
            <a:r>
              <a:rPr lang="tr-TR" dirty="0" smtClean="0"/>
              <a:t>yapılıyor hangi </a:t>
            </a:r>
            <a:r>
              <a:rPr lang="tr-TR" dirty="0"/>
              <a:t>sıklıkla </a:t>
            </a:r>
            <a:r>
              <a:rPr lang="tr-TR" dirty="0" smtClean="0"/>
              <a:t>yapılıyor .</a:t>
            </a:r>
            <a:r>
              <a:rPr lang="tr-TR" dirty="0"/>
              <a:t>Davranış sonunda çocuğum ne elde </a:t>
            </a:r>
            <a:r>
              <a:rPr lang="tr-TR" dirty="0" smtClean="0"/>
              <a:t>ediyor iyi </a:t>
            </a:r>
            <a:r>
              <a:rPr lang="tr-TR" dirty="0"/>
              <a:t>bir gözlemci olmak gerekir</a:t>
            </a:r>
            <a:br>
              <a:rPr lang="tr-TR" dirty="0"/>
            </a:br>
            <a:endParaRPr lang="tr-TR" dirty="0"/>
          </a:p>
          <a:p>
            <a:r>
              <a:rPr lang="tr-TR" b="1" dirty="0" smtClean="0"/>
              <a:t>SORUN </a:t>
            </a:r>
            <a:r>
              <a:rPr lang="tr-TR" b="1" dirty="0"/>
              <a:t>OLAN DAVRANIŞ SIRASINDA</a:t>
            </a:r>
            <a:r>
              <a:rPr lang="tr-TR" dirty="0"/>
              <a:t/>
            </a:r>
            <a:br>
              <a:rPr lang="tr-TR" dirty="0"/>
            </a:br>
            <a:r>
              <a:rPr lang="tr-TR" dirty="0" smtClean="0"/>
              <a:t>GÖZARDI-TEŞVİK Olumsuz </a:t>
            </a:r>
            <a:r>
              <a:rPr lang="tr-TR" dirty="0"/>
              <a:t>davranışları göz ardı etmek, aynı davranışın olumlusunu yaptığında hemen takdir etmek</a:t>
            </a:r>
            <a:r>
              <a:rPr lang="tr-TR" dirty="0" smtClean="0"/>
              <a:t>. Göz </a:t>
            </a:r>
            <a:r>
              <a:rPr lang="tr-TR" dirty="0"/>
              <a:t>ardı edilen davranışın seyri başlangıçta artış gösterse bile, ailenin TUTARLI olması sayesinde zamanla azalacaktır</a:t>
            </a:r>
            <a:r>
              <a:rPr lang="tr-TR" dirty="0" smtClean="0"/>
              <a:t>. Burada </a:t>
            </a:r>
            <a:r>
              <a:rPr lang="tr-TR" dirty="0"/>
              <a:t>önemli olan, göz ardı edilen davranışın niteliğinin iyi saptanmasıdır</a:t>
            </a:r>
          </a:p>
          <a:p>
            <a:endParaRPr lang="tr-TR" dirty="0"/>
          </a:p>
        </p:txBody>
      </p:sp>
    </p:spTree>
    <p:extLst>
      <p:ext uri="{BB962C8B-B14F-4D97-AF65-F5344CB8AC3E}">
        <p14:creationId xmlns:p14="http://schemas.microsoft.com/office/powerpoint/2010/main" val="3819892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dirty="0"/>
              <a:t>SORUN OLAN DAVRANIŞ SIRASINDA</a:t>
            </a:r>
            <a:r>
              <a:rPr lang="tr-TR" dirty="0"/>
              <a:t/>
            </a:r>
            <a:br>
              <a:rPr lang="tr-TR" dirty="0"/>
            </a:br>
            <a:r>
              <a:rPr lang="tr-TR" dirty="0"/>
              <a:t>Uzun Açıklamalardan Kaçının: Ebeveynler olarak isteğinizi haklı çıkarmak için uzun açıklamalar yaptığınızda gücünüzü yitirirsiniz, çocuğun da kafası karışır.</a:t>
            </a:r>
            <a:br>
              <a:rPr lang="tr-TR" dirty="0"/>
            </a:br>
            <a:endParaRPr lang="tr-TR" dirty="0"/>
          </a:p>
          <a:p>
            <a:r>
              <a:rPr lang="tr-TR" dirty="0"/>
              <a:t> </a:t>
            </a:r>
            <a:r>
              <a:rPr lang="tr-TR" b="1" dirty="0"/>
              <a:t>SEÇENEK SUNMAK SORUN OLAN DAVRANIŞ SIRASINDA</a:t>
            </a:r>
            <a:r>
              <a:rPr lang="tr-TR" dirty="0"/>
              <a:t/>
            </a:r>
            <a:br>
              <a:rPr lang="tr-TR" dirty="0"/>
            </a:br>
            <a:r>
              <a:rPr lang="tr-TR" dirty="0"/>
              <a:t>Ses tonunuz sakin ama kesin </a:t>
            </a:r>
            <a:r>
              <a:rPr lang="tr-TR" dirty="0" smtClean="0"/>
              <a:t>olmalı Seçeneklerden </a:t>
            </a:r>
            <a:r>
              <a:rPr lang="tr-TR" dirty="0"/>
              <a:t>en az bir tanesi çocuk için cazip olmalı</a:t>
            </a:r>
            <a:br>
              <a:rPr lang="tr-TR" dirty="0"/>
            </a:br>
            <a:endParaRPr lang="tr-TR" dirty="0"/>
          </a:p>
          <a:p>
            <a:r>
              <a:rPr lang="tr-TR" dirty="0"/>
              <a:t> </a:t>
            </a:r>
            <a:r>
              <a:rPr lang="tr-TR" b="1" dirty="0"/>
              <a:t>SORUN OLAN DAVRANIŞ SIRASINDA</a:t>
            </a:r>
            <a:r>
              <a:rPr lang="tr-TR" dirty="0"/>
              <a:t/>
            </a:r>
            <a:br>
              <a:rPr lang="tr-TR" dirty="0"/>
            </a:br>
            <a:r>
              <a:rPr lang="tr-TR" dirty="0"/>
              <a:t>DAVRANIŞININ SONUCUNU AÇIKLAYARAK ZARARINI </a:t>
            </a:r>
            <a:r>
              <a:rPr lang="tr-TR" dirty="0" smtClean="0"/>
              <a:t>GÖSTERMEK</a:t>
            </a:r>
          </a:p>
          <a:p>
            <a:r>
              <a:rPr lang="tr-TR" dirty="0" smtClean="0"/>
              <a:t>Amaç </a:t>
            </a:r>
            <a:r>
              <a:rPr lang="tr-TR" dirty="0"/>
              <a:t>çocuğun yaptığı davranışın neden istenmeyen bir davranış olduğunu anlaması ve bu davranışı kendiliğinden bırakabilmesini sağlamaktır. Bu çocuğun ;kendi kendini </a:t>
            </a:r>
            <a:r>
              <a:rPr lang="tr-TR" dirty="0" smtClean="0"/>
              <a:t>denetlemesini problem </a:t>
            </a:r>
            <a:r>
              <a:rPr lang="tr-TR" dirty="0"/>
              <a:t>çözme becerisini </a:t>
            </a:r>
            <a:r>
              <a:rPr lang="tr-TR" dirty="0" smtClean="0"/>
              <a:t>geliştirmesini doğruyu </a:t>
            </a:r>
            <a:r>
              <a:rPr lang="tr-TR" dirty="0"/>
              <a:t>biz istediğimiz için değil, sadece doğru olduğu için yapma </a:t>
            </a:r>
            <a:r>
              <a:rPr lang="tr-TR" dirty="0" smtClean="0"/>
              <a:t>becerisini dolayısı </a:t>
            </a:r>
            <a:r>
              <a:rPr lang="tr-TR" dirty="0"/>
              <a:t>ile dürüstlüğü, vicdan ve ahlakını geliştirir.</a:t>
            </a:r>
          </a:p>
          <a:p>
            <a:endParaRPr lang="tr-TR" dirty="0"/>
          </a:p>
        </p:txBody>
      </p:sp>
    </p:spTree>
    <p:extLst>
      <p:ext uri="{BB962C8B-B14F-4D97-AF65-F5344CB8AC3E}">
        <p14:creationId xmlns:p14="http://schemas.microsoft.com/office/powerpoint/2010/main" val="460801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b="1" dirty="0"/>
              <a:t>SORUN OLAN DAVRANIŞ SIRASINDA</a:t>
            </a:r>
            <a:r>
              <a:rPr lang="tr-TR" dirty="0"/>
              <a:t/>
            </a:r>
            <a:br>
              <a:rPr lang="tr-TR" dirty="0"/>
            </a:br>
            <a:r>
              <a:rPr lang="tr-TR" dirty="0"/>
              <a:t>FARKLI ÇÖZÜM YOLLARI </a:t>
            </a:r>
            <a:r>
              <a:rPr lang="tr-TR" dirty="0" smtClean="0"/>
              <a:t>DÜŞÜNDÜRTMEK Çocuğumuz </a:t>
            </a:r>
            <a:r>
              <a:rPr lang="tr-TR" dirty="0"/>
              <a:t>yaptığı olumsuz davranış yerine, uygulayabileceği kabul edilebilir başka davranışlar üretmesi konusunda teşvik edilmelidir</a:t>
            </a:r>
            <a:r>
              <a:rPr lang="tr-TR" dirty="0" smtClean="0"/>
              <a:t>. “</a:t>
            </a:r>
            <a:r>
              <a:rPr lang="tr-TR" dirty="0"/>
              <a:t>Sen arkadaşına öfkelendin ve vurdun. Bunun yerine başka ne yapabilirdin</a:t>
            </a:r>
            <a:r>
              <a:rPr lang="tr-TR" dirty="0" smtClean="0"/>
              <a:t>? ”</a:t>
            </a:r>
            <a:r>
              <a:rPr lang="tr-TR" dirty="0"/>
              <a:t>Ebeveyn olarak bu beceri ile ilgili model olmak lazım.</a:t>
            </a:r>
            <a:br>
              <a:rPr lang="tr-TR" dirty="0"/>
            </a:br>
            <a:endParaRPr lang="tr-TR" dirty="0"/>
          </a:p>
          <a:p>
            <a:r>
              <a:rPr lang="tr-TR" dirty="0"/>
              <a:t> </a:t>
            </a:r>
            <a:r>
              <a:rPr lang="tr-TR" b="1" dirty="0"/>
              <a:t>SORUN OLAN DAVRANIŞ SIRASINDA</a:t>
            </a:r>
            <a:r>
              <a:rPr lang="tr-TR" dirty="0"/>
              <a:t/>
            </a:r>
            <a:br>
              <a:rPr lang="tr-TR" dirty="0"/>
            </a:br>
            <a:r>
              <a:rPr lang="tr-TR" dirty="0"/>
              <a:t>CEZA YERİNE ÖDÜLLENDİRME YÖNTEMİ </a:t>
            </a:r>
            <a:r>
              <a:rPr lang="tr-TR" dirty="0" smtClean="0"/>
              <a:t>KULLANINİ</a:t>
            </a:r>
          </a:p>
          <a:p>
            <a:r>
              <a:rPr lang="tr-TR" dirty="0" smtClean="0"/>
              <a:t>ki </a:t>
            </a:r>
            <a:r>
              <a:rPr lang="tr-TR" dirty="0"/>
              <a:t>tür ödül vardır. Manevi ödül ve maddi </a:t>
            </a:r>
            <a:r>
              <a:rPr lang="tr-TR" dirty="0" err="1"/>
              <a:t>ödül.Eğer</a:t>
            </a:r>
            <a:r>
              <a:rPr lang="tr-TR" dirty="0"/>
              <a:t> bir davranışı kazandırmak istiyorsanız öncelikle o davranışı nasıl yapacağını öğretmeniz gerekir. Eğer olumsuz bir davranışın azalmasını istiyorsanız yine ödüllendirme yöntemini </a:t>
            </a:r>
            <a:r>
              <a:rPr lang="tr-TR" dirty="0" err="1"/>
              <a:t>kullanabilirsiniz.Ödül</a:t>
            </a:r>
            <a:r>
              <a:rPr lang="tr-TR" dirty="0"/>
              <a:t> Yöntemini Kullanırken Dikkatli Olmak </a:t>
            </a:r>
            <a:r>
              <a:rPr lang="tr-TR" dirty="0" err="1"/>
              <a:t>Gerekir:Sürekli</a:t>
            </a:r>
            <a:r>
              <a:rPr lang="tr-TR" dirty="0"/>
              <a:t> ödül verdiğinizde çocuk ödüle bağımlı hale gelebilir ve ödül olmaksızın olumlu davranışı kazandırmak mümkün olmayabilir. Kazandırmak istediğiniz olumlu davranışı içselleştiremediği için ödülsüz ortamlarda zorlanabilir. Ödül olmazsa yaptıkları işlerden zevk alamaz, başarı duygusunu tadamazlar.</a:t>
            </a:r>
          </a:p>
          <a:p>
            <a:r>
              <a:rPr lang="tr-TR" dirty="0" smtClean="0"/>
              <a:t/>
            </a:r>
            <a:br>
              <a:rPr lang="tr-TR" dirty="0" smtClean="0"/>
            </a:br>
            <a:endParaRPr lang="tr-TR" dirty="0"/>
          </a:p>
        </p:txBody>
      </p:sp>
    </p:spTree>
    <p:extLst>
      <p:ext uri="{BB962C8B-B14F-4D97-AF65-F5344CB8AC3E}">
        <p14:creationId xmlns:p14="http://schemas.microsoft.com/office/powerpoint/2010/main" val="966933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a:t>Bu amaçla 6 temel ilkeden hareket edeceğiz;</a:t>
            </a:r>
            <a:r>
              <a:rPr lang="tr-TR" dirty="0" smtClean="0"/>
              <a:t/>
            </a:r>
            <a:br>
              <a:rPr lang="tr-TR" dirty="0" smtClean="0"/>
            </a:br>
            <a:r>
              <a:rPr lang="tr-TR" dirty="0"/>
              <a:t>1* Çocuklarla iyi bir iletişim kurmak ve bunu sürdürmek</a:t>
            </a:r>
            <a:r>
              <a:rPr lang="tr-TR" dirty="0" smtClean="0"/>
              <a:t>.</a:t>
            </a:r>
          </a:p>
          <a:p>
            <a:r>
              <a:rPr lang="tr-TR" dirty="0" smtClean="0"/>
              <a:t>2</a:t>
            </a:r>
            <a:r>
              <a:rPr lang="tr-TR" dirty="0"/>
              <a:t>* Çocuğun hayatı ile ilgilenmek</a:t>
            </a:r>
            <a:r>
              <a:rPr lang="tr-TR" dirty="0" smtClean="0"/>
              <a:t>.</a:t>
            </a:r>
          </a:p>
          <a:p>
            <a:r>
              <a:rPr lang="tr-TR" dirty="0" smtClean="0"/>
              <a:t>3</a:t>
            </a:r>
            <a:r>
              <a:rPr lang="tr-TR" dirty="0"/>
              <a:t>* Açık kurallar oluşturmak ve bunlara uymayı sağlamak için tutarlı ve uygun sonuçlar alana kadar çabalamak</a:t>
            </a:r>
            <a:r>
              <a:rPr lang="tr-TR" dirty="0" smtClean="0"/>
              <a:t>.</a:t>
            </a:r>
          </a:p>
          <a:p>
            <a:r>
              <a:rPr lang="tr-TR" dirty="0" smtClean="0"/>
              <a:t> </a:t>
            </a:r>
            <a:r>
              <a:rPr lang="tr-TR" dirty="0"/>
              <a:t>4* Olumlu model olmak</a:t>
            </a:r>
            <a:r>
              <a:rPr lang="tr-TR" dirty="0" smtClean="0"/>
              <a:t>.</a:t>
            </a:r>
          </a:p>
          <a:p>
            <a:r>
              <a:rPr lang="tr-TR" dirty="0" smtClean="0"/>
              <a:t>5</a:t>
            </a:r>
            <a:r>
              <a:rPr lang="tr-TR" dirty="0"/>
              <a:t>* Çocuğa arkadaşlarını akıllıca seçmesini öğretmek</a:t>
            </a:r>
            <a:r>
              <a:rPr lang="tr-TR" dirty="0" smtClean="0"/>
              <a:t>.</a:t>
            </a:r>
          </a:p>
          <a:p>
            <a:r>
              <a:rPr lang="tr-TR" dirty="0" smtClean="0"/>
              <a:t>6</a:t>
            </a:r>
            <a:r>
              <a:rPr lang="tr-TR" dirty="0"/>
              <a:t>* Çocuğun aktivitelerini izlemek.</a:t>
            </a:r>
            <a:r>
              <a:rPr lang="tr-TR" dirty="0" smtClean="0"/>
              <a:t/>
            </a:r>
            <a:br>
              <a:rPr lang="tr-TR" dirty="0" smtClean="0"/>
            </a:br>
            <a:endParaRPr lang="tr-TR" dirty="0" smtClean="0"/>
          </a:p>
          <a:p>
            <a:pPr marL="0" indent="0">
              <a:buNone/>
            </a:pPr>
            <a:r>
              <a:rPr lang="tr-TR" dirty="0" smtClean="0"/>
              <a:t/>
            </a:r>
            <a:br>
              <a:rPr lang="tr-TR" dirty="0" smtClean="0"/>
            </a:br>
            <a:endParaRPr lang="tr-TR" dirty="0"/>
          </a:p>
        </p:txBody>
      </p:sp>
    </p:spTree>
    <p:extLst>
      <p:ext uri="{BB962C8B-B14F-4D97-AF65-F5344CB8AC3E}">
        <p14:creationId xmlns:p14="http://schemas.microsoft.com/office/powerpoint/2010/main" val="362884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Siz gül fidanı yetiştiren, her türlü hürmete layık bahçıvansınız. Olumlu çocuk yetiştirmenin ilk şartı, olumlu anne-babadır. Hiç birimiz mükemmel değiliz o zaman onlardan mükemmel olmalarını bekleyemeyiz.”</a:t>
            </a:r>
            <a:r>
              <a:rPr lang="tr-TR" dirty="0" smtClean="0"/>
              <a:t/>
            </a:r>
            <a:br>
              <a:rPr lang="tr-TR" dirty="0" smtClean="0"/>
            </a:br>
            <a:endParaRPr lang="tr-TR" dirty="0"/>
          </a:p>
        </p:txBody>
      </p:sp>
    </p:spTree>
    <p:extLst>
      <p:ext uri="{BB962C8B-B14F-4D97-AF65-F5344CB8AC3E}">
        <p14:creationId xmlns:p14="http://schemas.microsoft.com/office/powerpoint/2010/main" val="1546596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ÇOCUKLA İLETİŞİM En güzel iletişim dili sevgidir.</a:t>
            </a:r>
            <a:r>
              <a:rPr lang="tr-TR" dirty="0" smtClean="0"/>
              <a:t/>
            </a:r>
            <a:br>
              <a:rPr lang="tr-TR" dirty="0" smtClean="0"/>
            </a:br>
            <a:r>
              <a:rPr lang="tr-TR" dirty="0"/>
              <a:t>Sevginin ilk görevi dinlemektir</a:t>
            </a:r>
            <a:r>
              <a:rPr lang="tr-TR" dirty="0" smtClean="0"/>
              <a:t>.</a:t>
            </a:r>
          </a:p>
          <a:p>
            <a:r>
              <a:rPr lang="tr-TR" dirty="0" smtClean="0"/>
              <a:t>Aşağılamak</a:t>
            </a:r>
            <a:r>
              <a:rPr lang="tr-TR" dirty="0"/>
              <a:t>, suçlamak yerine onu dinleyin, ona “sen dinlemeye değersin” deyin.</a:t>
            </a:r>
          </a:p>
        </p:txBody>
      </p:sp>
    </p:spTree>
    <p:extLst>
      <p:ext uri="{BB962C8B-B14F-4D97-AF65-F5344CB8AC3E}">
        <p14:creationId xmlns:p14="http://schemas.microsoft.com/office/powerpoint/2010/main" val="3875695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DAVRANIŞLARINIZDA</a:t>
            </a:r>
            <a:r>
              <a:rPr lang="tr-TR" dirty="0" smtClean="0"/>
              <a:t>;</a:t>
            </a:r>
          </a:p>
          <a:p>
            <a:r>
              <a:rPr lang="tr-TR" dirty="0" smtClean="0"/>
              <a:t>AŞIRI </a:t>
            </a:r>
            <a:r>
              <a:rPr lang="tr-TR" dirty="0"/>
              <a:t>KORUMA: Başkalarına bağımlı, kendine güveni olmayan</a:t>
            </a:r>
            <a:r>
              <a:rPr lang="tr-TR" dirty="0" smtClean="0"/>
              <a:t>.</a:t>
            </a:r>
          </a:p>
          <a:p>
            <a:r>
              <a:rPr lang="tr-TR" dirty="0" smtClean="0"/>
              <a:t>AŞIRI </a:t>
            </a:r>
            <a:r>
              <a:rPr lang="tr-TR" dirty="0"/>
              <a:t>HOŞGÖRÜ: Çocuğu bencil yapar, çocuk kendisine hizmet edilmesini ister</a:t>
            </a:r>
            <a:r>
              <a:rPr lang="tr-TR" dirty="0" smtClean="0"/>
              <a:t>.</a:t>
            </a:r>
          </a:p>
          <a:p>
            <a:r>
              <a:rPr lang="tr-TR" dirty="0" smtClean="0"/>
              <a:t>AŞIRI </a:t>
            </a:r>
            <a:r>
              <a:rPr lang="tr-TR" dirty="0"/>
              <a:t>BASKI: Nazik, dürüst, davranabilir ama çekingen ve aşırı hassas olur.</a:t>
            </a:r>
          </a:p>
        </p:txBody>
      </p:sp>
    </p:spTree>
    <p:extLst>
      <p:ext uri="{BB962C8B-B14F-4D97-AF65-F5344CB8AC3E}">
        <p14:creationId xmlns:p14="http://schemas.microsoft.com/office/powerpoint/2010/main" val="3300656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Yapılan çalışmalar ailelerin çocukların seçimlerini değiştirebileceğini, mümkün olduğu kadar erken yaşlarda alınan sağlıklı gelişimlerini destekleyici küçük önlemlerin ergenlik ve yetişkinlikte sürdüğünü; kendine güvenen, bağımsız, toplum ve akran baskılarına direnebilen yani sağlıklı uyumlu bireyler olarak yetişmelerini sağladığını göstermiştir.</a:t>
            </a:r>
          </a:p>
        </p:txBody>
      </p:sp>
    </p:spTree>
    <p:extLst>
      <p:ext uri="{BB962C8B-B14F-4D97-AF65-F5344CB8AC3E}">
        <p14:creationId xmlns:p14="http://schemas.microsoft.com/office/powerpoint/2010/main" val="2119962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Olumsuz davranış nedir?</a:t>
            </a:r>
            <a:r>
              <a:rPr lang="tr-TR" dirty="0" smtClean="0"/>
              <a:t/>
            </a:r>
            <a:br>
              <a:rPr lang="tr-TR" dirty="0" smtClean="0"/>
            </a:br>
            <a:r>
              <a:rPr lang="tr-TR" dirty="0"/>
              <a:t>Başkalarının haklarını </a:t>
            </a:r>
            <a:r>
              <a:rPr lang="tr-TR" dirty="0" smtClean="0"/>
              <a:t>ve  güvenliğini </a:t>
            </a:r>
            <a:r>
              <a:rPr lang="tr-TR" dirty="0"/>
              <a:t>engelleyen</a:t>
            </a:r>
            <a:r>
              <a:rPr lang="tr-TR" dirty="0" smtClean="0"/>
              <a:t>, tehdit ede, zorlayıcı zarar verici davranışlardır</a:t>
            </a:r>
            <a:r>
              <a:rPr lang="tr-TR" dirty="0"/>
              <a:t>.</a:t>
            </a:r>
          </a:p>
        </p:txBody>
      </p:sp>
    </p:spTree>
    <p:extLst>
      <p:ext uri="{BB962C8B-B14F-4D97-AF65-F5344CB8AC3E}">
        <p14:creationId xmlns:p14="http://schemas.microsoft.com/office/powerpoint/2010/main" val="205188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Bir çocuğun davranışının bozukluk sayılabilmesi için bazı ölçütler gerekir. Bu ölçütler:</a:t>
            </a:r>
            <a:r>
              <a:rPr lang="tr-TR" dirty="0" smtClean="0"/>
              <a:t/>
            </a:r>
            <a:br>
              <a:rPr lang="tr-TR" dirty="0" smtClean="0"/>
            </a:br>
            <a:r>
              <a:rPr lang="tr-TR" dirty="0"/>
              <a:t>1- Yaşa </a:t>
            </a:r>
            <a:r>
              <a:rPr lang="tr-TR" dirty="0" smtClean="0"/>
              <a:t>uygunluk</a:t>
            </a:r>
          </a:p>
          <a:p>
            <a:r>
              <a:rPr lang="tr-TR" dirty="0" smtClean="0"/>
              <a:t>2- Yoğunluk</a:t>
            </a:r>
          </a:p>
          <a:p>
            <a:r>
              <a:rPr lang="tr-TR" dirty="0" smtClean="0"/>
              <a:t>3- </a:t>
            </a:r>
            <a:r>
              <a:rPr lang="tr-TR" dirty="0"/>
              <a:t>Süreklilik</a:t>
            </a:r>
          </a:p>
        </p:txBody>
      </p:sp>
    </p:spTree>
    <p:extLst>
      <p:ext uri="{BB962C8B-B14F-4D97-AF65-F5344CB8AC3E}">
        <p14:creationId xmlns:p14="http://schemas.microsoft.com/office/powerpoint/2010/main" val="2846808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GENEL OLARAK OLUMSUZ DAVRANIŞLARIN NEDENLERİ</a:t>
            </a:r>
            <a:r>
              <a:rPr lang="tr-TR" dirty="0" smtClean="0"/>
              <a:t/>
            </a:r>
            <a:br>
              <a:rPr lang="tr-TR" dirty="0" smtClean="0"/>
            </a:br>
            <a:r>
              <a:rPr lang="tr-TR" dirty="0"/>
              <a:t>Dikkat </a:t>
            </a:r>
            <a:r>
              <a:rPr lang="tr-TR" dirty="0" smtClean="0"/>
              <a:t>çekmek</a:t>
            </a:r>
          </a:p>
          <a:p>
            <a:r>
              <a:rPr lang="tr-TR" dirty="0" smtClean="0"/>
              <a:t>Ebeveynlere </a:t>
            </a:r>
            <a:r>
              <a:rPr lang="tr-TR" dirty="0"/>
              <a:t>karşı güç kazanma </a:t>
            </a:r>
            <a:r>
              <a:rPr lang="tr-TR" dirty="0" smtClean="0"/>
              <a:t>isteği</a:t>
            </a:r>
          </a:p>
          <a:p>
            <a:r>
              <a:rPr lang="tr-TR" dirty="0" smtClean="0"/>
              <a:t>İntikam </a:t>
            </a:r>
            <a:r>
              <a:rPr lang="tr-TR" dirty="0"/>
              <a:t>alma </a:t>
            </a:r>
            <a:r>
              <a:rPr lang="tr-TR" dirty="0" smtClean="0"/>
              <a:t>isteği</a:t>
            </a:r>
          </a:p>
          <a:p>
            <a:r>
              <a:rPr lang="tr-TR" dirty="0" smtClean="0"/>
              <a:t>Yetersizlik</a:t>
            </a:r>
          </a:p>
          <a:p>
            <a:r>
              <a:rPr lang="tr-TR" dirty="0"/>
              <a:t>1- Dikkat </a:t>
            </a:r>
            <a:r>
              <a:rPr lang="tr-TR" dirty="0" smtClean="0"/>
              <a:t>çekmek, çocuklar öncelikle, doğru ve olumlu davranışlarla anne ve babasının ilgisini çekmek ister. Anne – babasının ilgisini çekemediklerinde olumsuz davranışlara yönelirler. </a:t>
            </a:r>
            <a:endParaRPr lang="tr-TR" dirty="0"/>
          </a:p>
        </p:txBody>
      </p:sp>
    </p:spTree>
    <p:extLst>
      <p:ext uri="{BB962C8B-B14F-4D97-AF65-F5344CB8AC3E}">
        <p14:creationId xmlns:p14="http://schemas.microsoft.com/office/powerpoint/2010/main" val="2958729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b="1" dirty="0"/>
              <a:t>2- Ebeveynlere karşı güç kazanma isteği</a:t>
            </a:r>
            <a:r>
              <a:rPr lang="tr-TR" dirty="0"/>
              <a:t/>
            </a:r>
            <a:br>
              <a:rPr lang="tr-TR" dirty="0"/>
            </a:br>
            <a:r>
              <a:rPr lang="tr-TR" dirty="0"/>
              <a:t>Çocuklarım benim dediğimi yapmak zorunda.</a:t>
            </a:r>
            <a:br>
              <a:rPr lang="tr-TR" dirty="0"/>
            </a:br>
            <a:endParaRPr lang="tr-TR" dirty="0"/>
          </a:p>
          <a:p>
            <a:pPr marL="0" indent="0">
              <a:buNone/>
            </a:pPr>
            <a:r>
              <a:rPr lang="tr-TR" dirty="0"/>
              <a:t> 3- İntikam alma </a:t>
            </a:r>
            <a:r>
              <a:rPr lang="tr-TR" dirty="0" smtClean="0"/>
              <a:t>isteği Anne-baba-Çocuk </a:t>
            </a:r>
            <a:r>
              <a:rPr lang="tr-TR" dirty="0"/>
              <a:t>Arasında Güç Çatışması Devam Ederse, Çocuklarda İntikam Alma Duygu Ve Düşünceleri Gelişebilir</a:t>
            </a:r>
            <a:r>
              <a:rPr lang="tr-TR" dirty="0" smtClean="0"/>
              <a:t>. İntikam </a:t>
            </a:r>
            <a:r>
              <a:rPr lang="tr-TR" dirty="0"/>
              <a:t>Arayışındaki </a:t>
            </a:r>
            <a:r>
              <a:rPr lang="tr-TR" dirty="0" err="1"/>
              <a:t>Çocuklar,sevilmediklerine</a:t>
            </a:r>
            <a:r>
              <a:rPr lang="tr-TR" dirty="0"/>
              <a:t> İnanmışlardır.</a:t>
            </a:r>
            <a:br>
              <a:rPr lang="tr-TR" dirty="0"/>
            </a:br>
            <a:endParaRPr lang="tr-TR" dirty="0"/>
          </a:p>
          <a:p>
            <a:pPr marL="0" indent="0">
              <a:buNone/>
            </a:pPr>
            <a:r>
              <a:rPr lang="tr-TR" dirty="0" smtClean="0"/>
              <a:t>4- Yetersizlik Çocuk</a:t>
            </a:r>
            <a:r>
              <a:rPr lang="tr-TR" dirty="0"/>
              <a:t>, Anne Ve Babasından Yeterince İlgi </a:t>
            </a:r>
            <a:r>
              <a:rPr lang="tr-TR" dirty="0" err="1"/>
              <a:t>Görememekte,anne</a:t>
            </a:r>
            <a:r>
              <a:rPr lang="tr-TR" dirty="0"/>
              <a:t> Babasıyla Girdiği Güç Yarışlarının Hepsini Kaybetmektedir</a:t>
            </a:r>
            <a:r>
              <a:rPr lang="tr-TR" dirty="0" smtClean="0"/>
              <a:t>. Bu </a:t>
            </a:r>
            <a:r>
              <a:rPr lang="tr-TR" dirty="0"/>
              <a:t>Umutsuzca Uğraş Devam Ettiğinde, Yetersizlik Gösterisi Haline Gelir. Kendini Yetersiz, Yeteneksiz, Kabiliyetsiz Hisseder</a:t>
            </a:r>
            <a:r>
              <a:rPr lang="tr-TR" dirty="0" smtClean="0"/>
              <a:t>. Öyle </a:t>
            </a:r>
            <a:r>
              <a:rPr lang="tr-TR" dirty="0"/>
              <a:t>Bir Çocuk Tipi Çizer. İşte Bunların Nedeni, Çocuklarımızın İçindeki Umut Tohumlarının Artık Tamamen Kaybolmasıdır</a:t>
            </a:r>
          </a:p>
          <a:p>
            <a:endParaRPr lang="tr-TR" dirty="0"/>
          </a:p>
        </p:txBody>
      </p:sp>
    </p:spTree>
    <p:extLst>
      <p:ext uri="{BB962C8B-B14F-4D97-AF65-F5344CB8AC3E}">
        <p14:creationId xmlns:p14="http://schemas.microsoft.com/office/powerpoint/2010/main" val="584771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SORUN OLAN DAVRANIŞI NASIL EGELLEYEBİLİRİZ.</a:t>
            </a:r>
            <a:r>
              <a:rPr lang="tr-TR" dirty="0" smtClean="0"/>
              <a:t/>
            </a:r>
            <a:br>
              <a:rPr lang="tr-TR" dirty="0" smtClean="0"/>
            </a:br>
            <a:r>
              <a:rPr lang="tr-TR" dirty="0"/>
              <a:t>1-ÇOCUK DAVRANIŞI YAPMADAN </a:t>
            </a:r>
            <a:r>
              <a:rPr lang="tr-TR" dirty="0" smtClean="0"/>
              <a:t>ÖNCE</a:t>
            </a:r>
          </a:p>
          <a:p>
            <a:pPr marL="0" indent="0">
              <a:buNone/>
            </a:pPr>
            <a:r>
              <a:rPr lang="tr-TR" dirty="0"/>
              <a:t> </a:t>
            </a:r>
            <a:r>
              <a:rPr lang="tr-TR" dirty="0" smtClean="0"/>
              <a:t>  2-SORUN </a:t>
            </a:r>
            <a:r>
              <a:rPr lang="tr-TR" dirty="0"/>
              <a:t>OLAN DAVRANIŞ SIRASINDA</a:t>
            </a:r>
          </a:p>
        </p:txBody>
      </p:sp>
    </p:spTree>
    <p:extLst>
      <p:ext uri="{BB962C8B-B14F-4D97-AF65-F5344CB8AC3E}">
        <p14:creationId xmlns:p14="http://schemas.microsoft.com/office/powerpoint/2010/main" val="1132072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b="1" dirty="0"/>
              <a:t>ÇOCUK DAVRANIŞI YAPMADAN ÖNCE</a:t>
            </a:r>
            <a:r>
              <a:rPr lang="tr-TR" dirty="0"/>
              <a:t/>
            </a:r>
            <a:br>
              <a:rPr lang="tr-TR" dirty="0"/>
            </a:br>
            <a:r>
              <a:rPr lang="tr-TR" dirty="0"/>
              <a:t>Çocuklarda olumlu davranışların oluşturulabilmesi için öncelikle çocuğun yaşının gelişimsel özelliklerini bilmek gereklidir</a:t>
            </a:r>
            <a:r>
              <a:rPr lang="tr-TR" dirty="0" smtClean="0"/>
              <a:t>. Çocuğun </a:t>
            </a:r>
            <a:r>
              <a:rPr lang="tr-TR" dirty="0"/>
              <a:t>içinde bulunduğu yaş döneminden beklenilecek/ beklenilmeyecek beceriler vardır. Bu sebeple gelişimini desteklemeye yönelik, gelişimsel özelliklerin takip edilmesi ve buna uygun ortamların hazırlanması gereklidir.</a:t>
            </a:r>
            <a:br>
              <a:rPr lang="tr-TR" dirty="0"/>
            </a:br>
            <a:endParaRPr lang="tr-TR" dirty="0"/>
          </a:p>
          <a:p>
            <a:r>
              <a:rPr lang="tr-TR" b="1" dirty="0" smtClean="0"/>
              <a:t>ÇOCUK </a:t>
            </a:r>
            <a:r>
              <a:rPr lang="tr-TR" b="1" dirty="0"/>
              <a:t>DAVRANIŞI YAPMADAN ÖNCE</a:t>
            </a:r>
            <a:r>
              <a:rPr lang="tr-TR" dirty="0"/>
              <a:t/>
            </a:r>
            <a:br>
              <a:rPr lang="tr-TR" dirty="0"/>
            </a:br>
            <a:r>
              <a:rPr lang="tr-TR" dirty="0"/>
              <a:t>Her yaş dönemine  uygun disiplin yöntemi uygulamak önemlidir</a:t>
            </a:r>
            <a:r>
              <a:rPr lang="tr-TR" dirty="0" smtClean="0"/>
              <a:t>.</a:t>
            </a:r>
          </a:p>
          <a:p>
            <a:r>
              <a:rPr lang="tr-TR" dirty="0" smtClean="0"/>
              <a:t>2 </a:t>
            </a:r>
            <a:r>
              <a:rPr lang="tr-TR" dirty="0"/>
              <a:t>yaşındaki bir çocuğa ve 8 yaşındaki bir çocuğa farklı disiplin yöntemleri uygulamak gerekir. </a:t>
            </a:r>
          </a:p>
        </p:txBody>
      </p:sp>
    </p:spTree>
    <p:extLst>
      <p:ext uri="{BB962C8B-B14F-4D97-AF65-F5344CB8AC3E}">
        <p14:creationId xmlns:p14="http://schemas.microsoft.com/office/powerpoint/2010/main" val="427171511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166</Words>
  <Application>Microsoft Office PowerPoint</Application>
  <PresentationFormat>Geniş ekran</PresentationFormat>
  <Paragraphs>53</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Calibri Light</vt:lpstr>
      <vt:lpstr>Office Teması</vt:lpstr>
      <vt:lpstr>Çocuklarda Olumlu Davranış Geliştirme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11</cp:revision>
  <dcterms:created xsi:type="dcterms:W3CDTF">2021-10-26T07:24:31Z</dcterms:created>
  <dcterms:modified xsi:type="dcterms:W3CDTF">2021-11-05T11:50:17Z</dcterms:modified>
</cp:coreProperties>
</file>