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73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74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78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32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68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259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42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60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30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67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19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14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74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08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589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52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C54E-59CD-481C-8C46-AF9AFDC86D33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487105-72DD-42DC-A895-ADC2A76C2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1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07067" y="587829"/>
            <a:ext cx="7766936" cy="2704011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LİSE ÖĞRENCİLERİNDE OLUMLU DAVRANIŞ GELİŞTİRME</a:t>
            </a:r>
            <a:endParaRPr lang="tr-T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907177" y="4702629"/>
            <a:ext cx="705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SEYHAN REHBERLİK VE ARAŞTIRMA MERKEZİ PSİKOLOJİK DANIŞMA VE REHBERLİK BÖLÜMÜ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6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627017"/>
            <a:ext cx="8596668" cy="59044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iletişim kuramama</a:t>
            </a:r>
            <a:r>
              <a:rPr lang="tr-TR" sz="2000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 </a:t>
            </a:r>
            <a:r>
              <a:rPr lang="tr-TR" sz="2000" dirty="0"/>
              <a:t>dersi engelleme</a:t>
            </a:r>
            <a:r>
              <a:rPr lang="tr-TR" sz="2000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 </a:t>
            </a:r>
            <a:r>
              <a:rPr lang="tr-TR" sz="2000" dirty="0"/>
              <a:t>ayakta gezinme</a:t>
            </a:r>
            <a:r>
              <a:rPr lang="tr-TR" sz="2000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 </a:t>
            </a:r>
            <a:r>
              <a:rPr lang="tr-TR" sz="2000" dirty="0"/>
              <a:t>konu dışı soru </a:t>
            </a:r>
            <a:r>
              <a:rPr lang="tr-TR" sz="2000" dirty="0" smtClean="0"/>
              <a:t>sorma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Ders </a:t>
            </a:r>
            <a:r>
              <a:rPr lang="tr-TR" sz="2000" dirty="0"/>
              <a:t>araç gereçlerini/ materyallerini/kitaplarını unutma veya eksik getirme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Yöneticilerden destek görülmemesi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Beklentilerinin düşük olması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Soru sorulduğunda sorunun cevabını bildiği halde soruya cevap vermemesi,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Ders ortamının/bazı araçların/mekanların yetersiz olması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Ders çalışma yöntemlerini bilmeme/düzenli, planlı çalışmama,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Teknoloji bağımlılığı, internet, cep </a:t>
            </a:r>
            <a:r>
              <a:rPr lang="tr-TR" sz="2000" dirty="0" err="1"/>
              <a:t>tlf</a:t>
            </a:r>
            <a:r>
              <a:rPr lang="tr-TR" sz="2000" dirty="0"/>
              <a:t>. düşkünlüğü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8460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2697" y="300447"/>
            <a:ext cx="9170126" cy="57409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Öğretmenlerine yönelik olumsuz davranışlar nelerdir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Dik başlı/kaba/saygısız davranma/söz dinlememe/sözünü kesme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Öğretmenlerinin sorularına ukala cevaplar verme, saygısız davranma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Öğretmenin derste anlattıklarını dinlememe, derse hazırlıksız gelmek/ödevlerini</a:t>
            </a:r>
          </a:p>
          <a:p>
            <a:pPr marL="0" indent="0">
              <a:buNone/>
            </a:pPr>
            <a:r>
              <a:rPr lang="tr-TR" dirty="0" smtClean="0"/>
              <a:t>Yapmamak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Bayan </a:t>
            </a:r>
            <a:r>
              <a:rPr lang="tr-TR" dirty="0"/>
              <a:t>öğretmenlere saygısızlık yapmak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Öğretmeni ile dalga geçme, açığını yakalamaya çalışmak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Öğretmenin ders anlatmasını yetersiz bulması</a:t>
            </a:r>
            <a:r>
              <a:rPr lang="tr-TR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/>
              <a:t>sınıfa hakim olamaması</a:t>
            </a:r>
            <a:r>
              <a:rPr lang="tr-TR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tecrübesizliği, plansızlığı</a:t>
            </a:r>
            <a:r>
              <a:rPr lang="tr-TR" dirty="0"/>
              <a:t>, mesleki bıkkınlığı, öğrenciye yaklaşımı</a:t>
            </a:r>
            <a:r>
              <a:rPr lang="tr-TR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/>
              <a:t>nöbetini yapmaması</a:t>
            </a:r>
            <a:r>
              <a:rPr lang="tr-TR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/>
              <a:t>derslere </a:t>
            </a:r>
            <a:r>
              <a:rPr lang="tr-TR" dirty="0" smtClean="0"/>
              <a:t>geç girmeyi </a:t>
            </a:r>
            <a:r>
              <a:rPr lang="tr-TR" dirty="0"/>
              <a:t>alışkanlık hale </a:t>
            </a:r>
            <a:r>
              <a:rPr lang="tr-TR" dirty="0" smtClean="0"/>
              <a:t>getirmesi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Öğretmeni </a:t>
            </a:r>
            <a:r>
              <a:rPr lang="tr-TR" dirty="0"/>
              <a:t>sevmeme/değer vermeme/sınıfta yokmuş gibi davranma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Sınıfta kalmanın zorlaşmasını olumsuz şekilde kullanma</a:t>
            </a:r>
          </a:p>
        </p:txBody>
      </p:sp>
    </p:spTree>
    <p:extLst>
      <p:ext uri="{BB962C8B-B14F-4D97-AF65-F5344CB8AC3E}">
        <p14:creationId xmlns:p14="http://schemas.microsoft.com/office/powerpoint/2010/main" val="7961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510" y="561703"/>
            <a:ext cx="9222376" cy="54796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Sınıf içerisinde öğrencileri ile etkileşime geçerek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olayları öğrencilerin bakış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açısından değerlendirebilen,</a:t>
            </a:r>
          </a:p>
          <a:p>
            <a:pPr marL="0" indent="0" algn="ctr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öğrenciler arasındaki bireysel farklılıkları esas alabilen, 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öğrencilerden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gelen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yeni fikirlere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açık olan </a:t>
            </a:r>
          </a:p>
          <a:p>
            <a:pPr marL="0" indent="0" algn="ctr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sınıf içerisinde esnek davranabilen 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öğretmenlerin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, öğrencilerinin sınıf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içerisindeki olumlu davranışları arttığı gibi öğrencilerin öğrenmeye olan istekleri de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artış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göstermektedir. 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Benzer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şekilde destekleyici öğretmen tutumlarının, okuldan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kaçma, davranış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problemleri ve akademik başarısızlık gibi istenmeyen öğrenci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davranışlarının  önlenmesinde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etkili bir faktör olduğu yönünde araştırma bulguları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bulunmaktadır.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7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509" y="378823"/>
            <a:ext cx="9692640" cy="6296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</a:rPr>
              <a:t>Okul kuralları ile ilgili olumsuz davranışlar nelerdir</a:t>
            </a:r>
            <a:r>
              <a:rPr lang="tr-TR" sz="26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Derse zamanında girmemek/geç kalmak-erken ayrılmak/izinsiz konuşmak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Okulda yerlere çöp atması, okul tuvaletlerini temiz bırakmamak, kirletmek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Kılık kıyafet kurallarına uymama/okul formasını giymeme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Devamsızlık yapma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Okul faaliyetlerine katılmamak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Okulda sigara içilmesi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Kamera ile uygunsuz çekim yapma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Kız öğrencilerin makyaj yapması/takı takması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Okula cep telefonu getirme/çakmak, bıçak getirme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Ders araçlarını getirmeme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Kopya çekme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Sınıfta ve koridorda koşuşturma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Derste sakız çiğneme/bir şeyler yiyip içme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094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2697" y="1031966"/>
            <a:ext cx="9784080" cy="500939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  <a:t>Okul ve sınıf kurallarının net olması,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  <a:t>öğrencilerin davranışlarının kaydedilmesi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  <a:t>öğrencilere düzenli olarak geri bildirim verilmesi,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  <a:t>öğrencilerin davranışsal amaçlar belirlemelerine yardımcı olunması, </a:t>
            </a:r>
            <a:endParaRPr lang="tr-T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>öğrencinin </a:t>
            </a: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  <a:t>davranışları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>ile ilgili </a:t>
            </a: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  <a:t>bilgilerin ailelerle paylaşılması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>ve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  <a:t>bütün bu adımların belirli bir sistematik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>içerisinde yürütülmesi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>okullarda </a:t>
            </a: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  <a:t>istenmeyen öğrenci davranışlarının azalmasını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>sağlamaktadır.</a:t>
            </a:r>
            <a:endParaRPr lang="tr-TR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7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6571" y="222069"/>
            <a:ext cx="9196252" cy="643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  <a:t>Öğrencilerin yaşadıkları çevreye yönelik olumsuz davranışları (sınıf eşyalarına zarar</a:t>
            </a:r>
          </a:p>
          <a:p>
            <a:pPr marL="0" indent="0">
              <a:buNone/>
            </a:pP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  <a:t>verme gibi) nelerdir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Lavabolara</a:t>
            </a:r>
            <a:r>
              <a:rPr lang="tr-TR" dirty="0"/>
              <a:t>, panoya zarar vermek, özensiz kullanmak,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</a:t>
            </a:r>
            <a:r>
              <a:rPr lang="tr-TR" dirty="0" smtClean="0"/>
              <a:t>ınıfı</a:t>
            </a:r>
            <a:r>
              <a:rPr lang="tr-TR" dirty="0"/>
              <a:t>, sıra ve masaları </a:t>
            </a:r>
            <a:r>
              <a:rPr lang="tr-TR" dirty="0" smtClean="0"/>
              <a:t>temiz kullanmaması</a:t>
            </a:r>
            <a:r>
              <a:rPr lang="tr-TR" dirty="0"/>
              <a:t>, karalaması, çizmesi, duvarlara yazı yazma, sınıfa, bahçeye çöp atması,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Kapıyı </a:t>
            </a:r>
            <a:r>
              <a:rPr lang="tr-TR" dirty="0"/>
              <a:t>ve duvarları tekmeleme, çarpma, kırma,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P</a:t>
            </a:r>
            <a:r>
              <a:rPr lang="tr-TR" dirty="0" smtClean="0"/>
              <a:t>encere </a:t>
            </a:r>
            <a:r>
              <a:rPr lang="tr-TR" dirty="0"/>
              <a:t>fitillerinin sökülmesi,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Sabunluklara </a:t>
            </a:r>
            <a:r>
              <a:rPr lang="tr-TR" dirty="0"/>
              <a:t>zarar </a:t>
            </a:r>
            <a:r>
              <a:rPr lang="tr-TR" dirty="0" smtClean="0"/>
              <a:t>verme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Okul bahçesindeki bitkilere zarar verme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Okul ve sınıf eşyalarına, kapı kollarına, akıllı tahtaya, araç-gereçlere, harita, küp,</a:t>
            </a:r>
          </a:p>
          <a:p>
            <a:pPr marL="0" indent="0">
              <a:buNone/>
            </a:pPr>
            <a:r>
              <a:rPr lang="tr-TR" dirty="0"/>
              <a:t>defter ve kitaplara, çöp kovalarına </a:t>
            </a:r>
            <a:r>
              <a:rPr lang="tr-TR" dirty="0" err="1"/>
              <a:t>vb</a:t>
            </a:r>
            <a:r>
              <a:rPr lang="tr-TR" dirty="0"/>
              <a:t> araçlara zarar </a:t>
            </a:r>
            <a:r>
              <a:rPr lang="tr-TR" dirty="0" smtClean="0"/>
              <a:t>verme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Gereksiz </a:t>
            </a:r>
            <a:r>
              <a:rPr lang="tr-TR" dirty="0"/>
              <a:t>yere tebeşir kullanma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Boşa yanan lambayı kapatmamak, boşa akan suyu kapatmamak</a:t>
            </a:r>
          </a:p>
        </p:txBody>
      </p:sp>
    </p:spTree>
    <p:extLst>
      <p:ext uri="{BB962C8B-B14F-4D97-AF65-F5344CB8AC3E}">
        <p14:creationId xmlns:p14="http://schemas.microsoft.com/office/powerpoint/2010/main" val="10962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11" y="352697"/>
            <a:ext cx="9144000" cy="63877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İstenmeyen Öğrenci Davranışlarının Nedenleri Neler Olabilir?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000" dirty="0" smtClean="0"/>
              <a:t>Öğrencinin </a:t>
            </a:r>
            <a:r>
              <a:rPr lang="tr-TR" sz="2000" dirty="0"/>
              <a:t>ailesinin eğitim düzeyinin, gelirinin düşük olması, ailenin ilgisiz olması,</a:t>
            </a:r>
          </a:p>
          <a:p>
            <a:pPr marL="0" indent="0" algn="just">
              <a:buNone/>
            </a:pPr>
            <a:r>
              <a:rPr lang="tr-TR" sz="2000" dirty="0"/>
              <a:t>yanlış yönlendirmeler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000" dirty="0" smtClean="0"/>
              <a:t>Öğrencinin </a:t>
            </a:r>
            <a:r>
              <a:rPr lang="tr-TR" sz="2000" dirty="0"/>
              <a:t>zihinsel ve kişisel özellikleri (lider olma isteği, dikkat çekme isteği,</a:t>
            </a:r>
          </a:p>
          <a:p>
            <a:pPr marL="0" indent="0" algn="just">
              <a:buNone/>
            </a:pPr>
            <a:r>
              <a:rPr lang="tr-TR" sz="2000" dirty="0"/>
              <a:t>öğrenme güçlüğü, dikkat eksikliği, içine kapanık olması, kıskanç olması</a:t>
            </a:r>
            <a:r>
              <a:rPr lang="tr-TR" sz="2000" dirty="0" smtClean="0"/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000" dirty="0" smtClean="0"/>
              <a:t> Öğretmeni sevmeme</a:t>
            </a:r>
            <a:endParaRPr lang="tr-T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000" dirty="0" smtClean="0"/>
              <a:t>Disiplin </a:t>
            </a:r>
            <a:r>
              <a:rPr lang="tr-TR" sz="2000" dirty="0"/>
              <a:t>kurallarının uygulanmayışı,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000" dirty="0"/>
              <a:t>Yetiştiği çevre, arkadaş ortamı, baskı veya şiddet görmesi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000" dirty="0"/>
              <a:t>Medya organlarındaki olumsuz davranış örnekleri, mafya özentisi TV filmleri,</a:t>
            </a:r>
          </a:p>
          <a:p>
            <a:pPr marL="0" indent="0" algn="just">
              <a:buNone/>
            </a:pPr>
            <a:r>
              <a:rPr lang="tr-TR" sz="2000" dirty="0"/>
              <a:t>internet, cep telefonu kullanımı, alkol, uyuşturucu kullanma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000" dirty="0" smtClean="0"/>
              <a:t>Öğretmenin </a:t>
            </a:r>
            <a:r>
              <a:rPr lang="tr-TR" sz="2000" dirty="0"/>
              <a:t>kişilik özellikleri, bilinçsiz davranışları, meslek bilgisinin yetersizliği,</a:t>
            </a:r>
          </a:p>
        </p:txBody>
      </p:sp>
    </p:spTree>
    <p:extLst>
      <p:ext uri="{BB962C8B-B14F-4D97-AF65-F5344CB8AC3E}">
        <p14:creationId xmlns:p14="http://schemas.microsoft.com/office/powerpoint/2010/main" val="166335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4949" y="483326"/>
            <a:ext cx="9078685" cy="637467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/>
              <a:t>Öğretmen </a:t>
            </a:r>
            <a:r>
              <a:rPr lang="tr-TR" sz="2400" dirty="0"/>
              <a:t>yaklaşımları(kaba kuvvet, aşırı otorite, sahte otorite çabası, kötü söz,</a:t>
            </a:r>
          </a:p>
          <a:p>
            <a:pPr marL="0" indent="0" algn="just">
              <a:buNone/>
            </a:pPr>
            <a:r>
              <a:rPr lang="tr-TR" sz="2400" dirty="0"/>
              <a:t>ilgisizliği, ayrımcılık yapması, tutarsızlıkları…)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/>
              <a:t>O</a:t>
            </a:r>
            <a:r>
              <a:rPr lang="tr-TR" sz="2400" dirty="0" smtClean="0"/>
              <a:t>kul-aile </a:t>
            </a:r>
            <a:r>
              <a:rPr lang="tr-TR" sz="2400" dirty="0"/>
              <a:t>işbirliğinin yetersiz olması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/>
              <a:t>Anne ve babanın ayrı olması, aile içi sorunlar, şiddet, sevgi yetersizliği, </a:t>
            </a:r>
            <a:r>
              <a:rPr lang="tr-TR" sz="2400" dirty="0" err="1" smtClean="0"/>
              <a:t>disiplinsizlik,huzursuzluk</a:t>
            </a:r>
            <a:r>
              <a:rPr lang="tr-TR" sz="2400" dirty="0"/>
              <a:t>, iletişimsizlik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/>
              <a:t>Amaçsız </a:t>
            </a:r>
            <a:r>
              <a:rPr lang="tr-TR" sz="2400" dirty="0"/>
              <a:t>ve hedefsiz olmaları, bilinçsiz olmaları, dersi sevmemeleri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/>
              <a:t>Velilerin öğretmeni değersiz görmeleri ve bunu öğrenciye yansıtmaları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/>
              <a:t>Aldıkları eğitimin yetersiz oluşu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/>
              <a:t>Rehberlik servisinin etkin olmaması </a:t>
            </a:r>
            <a:r>
              <a:rPr lang="tr-TR" sz="2400" dirty="0" smtClean="0"/>
              <a:t>,öğretmenin </a:t>
            </a:r>
            <a:r>
              <a:rPr lang="tr-TR" sz="2400" dirty="0"/>
              <a:t>etkisizleştirilmesi</a:t>
            </a:r>
          </a:p>
        </p:txBody>
      </p:sp>
    </p:spTree>
    <p:extLst>
      <p:ext uri="{BB962C8B-B14F-4D97-AF65-F5344CB8AC3E}">
        <p14:creationId xmlns:p14="http://schemas.microsoft.com/office/powerpoint/2010/main" val="221726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1258" y="313509"/>
            <a:ext cx="6244046" cy="572785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</a:rPr>
              <a:t>ÖNERİLER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tr-TR" dirty="0" smtClean="0"/>
              <a:t>Okul </a:t>
            </a:r>
            <a:r>
              <a:rPr lang="tr-TR" dirty="0"/>
              <a:t>yönetimlerinin; okul kurallarının açık ve net belirlenmesinde, öğrencilere </a:t>
            </a:r>
            <a:r>
              <a:rPr lang="tr-TR" dirty="0" smtClean="0"/>
              <a:t>benimsetilmesinde, tam</a:t>
            </a:r>
            <a:r>
              <a:rPr lang="tr-TR" dirty="0"/>
              <a:t>, eşit ve nizami olarak uygulanmasında tutarlı ve istikrarlı olmaları, okul </a:t>
            </a:r>
            <a:r>
              <a:rPr lang="tr-TR" dirty="0" smtClean="0"/>
              <a:t>kurallarına uymayan </a:t>
            </a:r>
            <a:r>
              <a:rPr lang="tr-TR" dirty="0"/>
              <a:t>öğrencilerin hak ettiği cezayı almaları konusunda titiz olmaları gerekmektedir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  <a:buAutoNum type="arabicPeriod"/>
            </a:pPr>
            <a:endParaRPr lang="tr-TR" dirty="0" smtClean="0"/>
          </a:p>
          <a:p>
            <a:pPr>
              <a:lnSpc>
                <a:spcPct val="150000"/>
              </a:lnSpc>
              <a:buAutoNum type="arabicPeriod"/>
            </a:pPr>
            <a:endParaRPr lang="tr-TR" dirty="0" smtClean="0"/>
          </a:p>
          <a:p>
            <a:pPr>
              <a:lnSpc>
                <a:spcPct val="150000"/>
              </a:lnSpc>
              <a:buAutoNum type="arabicPeriod"/>
            </a:pPr>
            <a:endParaRPr lang="tr-TR" dirty="0"/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2. Velilerin öğrencilerin ders çalışma alışkanlığı kazanmaları </a:t>
            </a:r>
            <a:r>
              <a:rPr lang="tr-TR" dirty="0" smtClean="0"/>
              <a:t>konusunda bilinçlendirilmeleri gerekmektedir</a:t>
            </a:r>
            <a:r>
              <a:rPr lang="tr-TR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187" y="1110342"/>
            <a:ext cx="2857500" cy="217823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455" y="4339861"/>
            <a:ext cx="2533650" cy="180975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7145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11" y="496389"/>
            <a:ext cx="5643155" cy="619179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/>
              <a:t>3. Öğrencilerin arkadaş ortamı, medya organlarındaki olumsuz davranış örnekleri ve </a:t>
            </a:r>
            <a:r>
              <a:rPr lang="tr-TR" dirty="0" smtClean="0"/>
              <a:t>TV’deki dizilerin </a:t>
            </a:r>
            <a:r>
              <a:rPr lang="tr-TR" dirty="0"/>
              <a:t>etkisi ve internetin bilinçsizce kullanımı sonucu, davranışlarının bozulduğu </a:t>
            </a:r>
            <a:r>
              <a:rPr lang="tr-TR" dirty="0" smtClean="0"/>
              <a:t>dikkate alınarak </a:t>
            </a:r>
            <a:r>
              <a:rPr lang="tr-TR" dirty="0"/>
              <a:t>hem velilere hem de öğrencilere bu konularda rehberlik servisi tarafından </a:t>
            </a:r>
            <a:r>
              <a:rPr lang="tr-TR" dirty="0" smtClean="0"/>
              <a:t>bilgilendirme hizmeti </a:t>
            </a:r>
            <a:r>
              <a:rPr lang="tr-TR" dirty="0"/>
              <a:t>verilebilir</a:t>
            </a:r>
            <a:r>
              <a:rPr lang="tr-TR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/>
              <a:t>4. İstenmeyen davranışlara karşı öğretmenlerin ortak bir tutum oluşturmaları </a:t>
            </a:r>
            <a:r>
              <a:rPr lang="tr-TR" dirty="0" smtClean="0"/>
              <a:t>konusunda yönetimin </a:t>
            </a:r>
            <a:r>
              <a:rPr lang="tr-TR" dirty="0"/>
              <a:t>ve öğretmenlerin görüş birliği ve destekleyici bir tutum içerisinde olmaları gerekir.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863" t="-9488" r="43387" b="9488"/>
          <a:stretch/>
        </p:blipFill>
        <p:spPr>
          <a:xfrm>
            <a:off x="6867525" y="686207"/>
            <a:ext cx="2488687" cy="2232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38" y="3706859"/>
            <a:ext cx="2931774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4137" y="418011"/>
            <a:ext cx="9026434" cy="620485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	Sistemin </a:t>
            </a:r>
            <a:r>
              <a:rPr lang="tr-TR" dirty="0" err="1"/>
              <a:t>dönümcül</a:t>
            </a:r>
            <a:r>
              <a:rPr lang="tr-TR" dirty="0"/>
              <a:t> öğelerinden birisi de düzendir. Düzen sistemin işleyişine </a:t>
            </a:r>
            <a:r>
              <a:rPr lang="tr-TR" dirty="0" smtClean="0"/>
              <a:t>belirlilik, kararlılık </a:t>
            </a:r>
            <a:r>
              <a:rPr lang="tr-TR" dirty="0"/>
              <a:t>kazandırır, yönlendirir, belirsizliğin yarattığı </a:t>
            </a:r>
            <a:r>
              <a:rPr lang="tr-TR" dirty="0" err="1" smtClean="0"/>
              <a:t>rastlantısallığı</a:t>
            </a:r>
            <a:r>
              <a:rPr lang="tr-TR" dirty="0" smtClean="0"/>
              <a:t>, </a:t>
            </a:r>
            <a:r>
              <a:rPr lang="tr-TR" dirty="0"/>
              <a:t>bilinmeyenin </a:t>
            </a:r>
            <a:r>
              <a:rPr lang="tr-TR" dirty="0" smtClean="0"/>
              <a:t>verdiği rahatsızlığı </a:t>
            </a:r>
            <a:r>
              <a:rPr lang="tr-TR" dirty="0"/>
              <a:t>önler. Sınıf düzeni, öğretmenin becerilerine ve ona verilen </a:t>
            </a:r>
            <a:r>
              <a:rPr lang="tr-TR" dirty="0" smtClean="0"/>
              <a:t>desteğe de </a:t>
            </a:r>
            <a:r>
              <a:rPr lang="tr-TR" dirty="0" err="1" smtClean="0"/>
              <a:t>bağlıdır.Bu</a:t>
            </a:r>
            <a:r>
              <a:rPr lang="tr-TR" dirty="0" smtClean="0"/>
              <a:t> </a:t>
            </a:r>
            <a:r>
              <a:rPr lang="tr-TR" dirty="0"/>
              <a:t>destek okul yönetiminden, </a:t>
            </a:r>
            <a:r>
              <a:rPr lang="tr-TR" dirty="0" smtClean="0"/>
              <a:t>meslektaşlarından, öğrencilerden </a:t>
            </a:r>
            <a:r>
              <a:rPr lang="tr-TR" dirty="0"/>
              <a:t>gelmeli, okul düzeni ile sınıf düzeni </a:t>
            </a:r>
            <a:r>
              <a:rPr lang="tr-TR" dirty="0" smtClean="0"/>
              <a:t>arasında </a:t>
            </a:r>
            <a:r>
              <a:rPr lang="tr-TR" dirty="0"/>
              <a:t>uyum </a:t>
            </a:r>
            <a:r>
              <a:rPr lang="tr-TR" dirty="0" smtClean="0"/>
              <a:t>olmalıdır. Sınıf </a:t>
            </a:r>
            <a:r>
              <a:rPr lang="tr-TR" dirty="0"/>
              <a:t>yönetiminin özünde </a:t>
            </a:r>
            <a:r>
              <a:rPr lang="tr-TR" dirty="0" smtClean="0"/>
              <a:t>öğrencilerin </a:t>
            </a:r>
            <a:r>
              <a:rPr lang="tr-TR" dirty="0"/>
              <a:t>öğrenmelerine yardımcı olacak düzenli </a:t>
            </a:r>
            <a:r>
              <a:rPr lang="tr-TR" dirty="0" smtClean="0"/>
              <a:t>ve güvenli </a:t>
            </a:r>
            <a:r>
              <a:rPr lang="tr-TR" dirty="0"/>
              <a:t>bir sınıf ortamının oluşturulması </a:t>
            </a:r>
            <a:r>
              <a:rPr lang="tr-TR" dirty="0" smtClean="0"/>
              <a:t>yatar.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01" y="4368571"/>
            <a:ext cx="3572741" cy="21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40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4949" y="600891"/>
            <a:ext cx="6139541" cy="54404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/>
              <a:t>5. Öğrencilerin ilgi ve ihtiyaçlarının karşılanması konusunda daha hassas davranılması gerekir</a:t>
            </a:r>
            <a:r>
              <a:rPr lang="tr-TR" sz="2000" dirty="0" smtClean="0"/>
              <a:t>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endParaRPr lang="tr-TR" sz="2000" dirty="0" smtClean="0"/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dirty="0"/>
              <a:t>6. Okul yöneticilerinin ve öğretmenlerin güler yüzlü olmaları, öğrencilerle </a:t>
            </a:r>
            <a:r>
              <a:rPr lang="tr-TR" sz="2000" dirty="0" smtClean="0"/>
              <a:t>ilgilenmeleri, destekleyici </a:t>
            </a:r>
            <a:r>
              <a:rPr lang="tr-TR" sz="2000" dirty="0"/>
              <a:t>ve cesaretlendirici tutum içerisinde olmaları, onların özsaygı, özgüven </a:t>
            </a:r>
            <a:r>
              <a:rPr lang="tr-TR" sz="2000" dirty="0" smtClean="0"/>
              <a:t>kazanmalarında ve </a:t>
            </a:r>
            <a:r>
              <a:rPr lang="tr-TR" sz="2000" dirty="0"/>
              <a:t>sürdürmelerinde ve derslerden hatta okuldan soğumamalarında etkili olabilir.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490" y="1663995"/>
            <a:ext cx="4017510" cy="273949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1529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613955"/>
            <a:ext cx="8596668" cy="542740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Öğretmenler olarak ayrıca şunları da yapabiliriz :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195942" y="1123406"/>
            <a:ext cx="4376057" cy="4336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SORUMLULUK </a:t>
            </a:r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</a:rPr>
              <a:t>VERİN.</a:t>
            </a:r>
            <a:r>
              <a:rPr lang="tr-TR" sz="1600" b="1" dirty="0" smtClean="0"/>
              <a:t>	Öğrencinin   kapasitesinin çok altında </a:t>
            </a:r>
            <a:r>
              <a:rPr lang="tr-TR" sz="1600" b="1" dirty="0"/>
              <a:t>yada çok </a:t>
            </a:r>
            <a:r>
              <a:rPr lang="tr-TR" sz="1600" b="1" dirty="0" smtClean="0"/>
              <a:t>üstünde görevlerden </a:t>
            </a:r>
            <a:r>
              <a:rPr lang="tr-TR" sz="1600" b="1" dirty="0"/>
              <a:t>ziyade </a:t>
            </a:r>
            <a:r>
              <a:rPr lang="tr-TR" sz="1600" b="1" dirty="0" smtClean="0"/>
              <a:t>öğrenciyi  bütünsel </a:t>
            </a:r>
            <a:r>
              <a:rPr lang="tr-TR" sz="1600" b="1" dirty="0"/>
              <a:t>anlamda </a:t>
            </a:r>
            <a:r>
              <a:rPr lang="tr-TR" sz="1600" b="1" dirty="0" smtClean="0"/>
              <a:t>geliştirecek kapasitesine uygun, başarma hissini yaşayacağı </a:t>
            </a:r>
            <a:r>
              <a:rPr lang="tr-TR" sz="1600" b="1" dirty="0"/>
              <a:t>görevler verin.</a:t>
            </a:r>
          </a:p>
        </p:txBody>
      </p:sp>
      <p:sp>
        <p:nvSpPr>
          <p:cNvPr id="6" name="Oval 5"/>
          <p:cNvSpPr/>
          <p:nvPr/>
        </p:nvSpPr>
        <p:spPr>
          <a:xfrm>
            <a:off x="5233851" y="2216332"/>
            <a:ext cx="4376057" cy="4336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ALTERNATİF</a:t>
            </a:r>
          </a:p>
          <a:p>
            <a:pPr algn="ctr">
              <a:lnSpc>
                <a:spcPct val="150000"/>
              </a:lnSpc>
            </a:pP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DAVRANIŞLAR</a:t>
            </a:r>
          </a:p>
          <a:p>
            <a:pPr algn="ctr">
              <a:lnSpc>
                <a:spcPct val="150000"/>
              </a:lnSpc>
            </a:pP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BELİRLEYİN.</a:t>
            </a:r>
          </a:p>
          <a:p>
            <a:pPr algn="ctr">
              <a:lnSpc>
                <a:spcPct val="150000"/>
              </a:lnSpc>
            </a:pPr>
            <a:r>
              <a:rPr lang="tr-TR" sz="1600" b="1" dirty="0"/>
              <a:t>Yapılan yanlış</a:t>
            </a:r>
          </a:p>
          <a:p>
            <a:pPr algn="ctr">
              <a:lnSpc>
                <a:spcPct val="150000"/>
              </a:lnSpc>
            </a:pPr>
            <a:r>
              <a:rPr lang="tr-TR" sz="1600" b="1" dirty="0"/>
              <a:t>davranışın yerine kabul</a:t>
            </a:r>
          </a:p>
          <a:p>
            <a:pPr algn="ctr">
              <a:lnSpc>
                <a:spcPct val="150000"/>
              </a:lnSpc>
            </a:pPr>
            <a:r>
              <a:rPr lang="tr-TR" sz="1600" b="1" dirty="0"/>
              <a:t>edilebilir yeni bir</a:t>
            </a:r>
          </a:p>
          <a:p>
            <a:pPr algn="ctr">
              <a:lnSpc>
                <a:spcPct val="150000"/>
              </a:lnSpc>
            </a:pPr>
            <a:r>
              <a:rPr lang="tr-TR" sz="1600" b="1" dirty="0"/>
              <a:t>davranış önerilebilir.</a:t>
            </a:r>
          </a:p>
        </p:txBody>
      </p:sp>
    </p:spTree>
    <p:extLst>
      <p:ext uri="{BB962C8B-B14F-4D97-AF65-F5344CB8AC3E}">
        <p14:creationId xmlns:p14="http://schemas.microsoft.com/office/powerpoint/2010/main" val="252252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979714" y="600891"/>
            <a:ext cx="7837715" cy="2991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ÖĞRENCİLER BEKLEMEYİ BİLMELİDİR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	Öğrencilerin </a:t>
            </a:r>
            <a:r>
              <a:rPr lang="tr-TR" dirty="0"/>
              <a:t>istek </a:t>
            </a:r>
            <a:r>
              <a:rPr lang="tr-TR" dirty="0" smtClean="0"/>
              <a:t>ve ihtiyaçlarının karşılanmasının başka insanların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durumuna bağlı </a:t>
            </a:r>
            <a:r>
              <a:rPr lang="tr-TR" dirty="0" smtClean="0"/>
              <a:t>olabileceğini , başkalarının </a:t>
            </a:r>
            <a:r>
              <a:rPr lang="tr-TR" dirty="0"/>
              <a:t>da istek </a:t>
            </a:r>
            <a:r>
              <a:rPr lang="tr-TR" dirty="0" smtClean="0"/>
              <a:t>veya ihtiyaçlarının </a:t>
            </a:r>
            <a:r>
              <a:rPr lang="tr-TR" dirty="0"/>
              <a:t>olabileceğini </a:t>
            </a:r>
            <a:r>
              <a:rPr lang="tr-TR" dirty="0" smtClean="0"/>
              <a:t>ve bazen bunların kendininkilerden öncelikli </a:t>
            </a:r>
            <a:r>
              <a:rPr lang="tr-TR" dirty="0"/>
              <a:t>olabileceğini</a:t>
            </a:r>
          </a:p>
          <a:p>
            <a:pPr>
              <a:lnSpc>
                <a:spcPct val="150000"/>
              </a:lnSpc>
            </a:pPr>
            <a:r>
              <a:rPr lang="tr-TR" dirty="0"/>
              <a:t>anlamasını sağlar.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89" y="4660582"/>
            <a:ext cx="3029506" cy="20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4012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1886" y="117566"/>
            <a:ext cx="5238205" cy="4219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KURALLARI BİRLİKTE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OLUŞTURUN.</a:t>
            </a:r>
          </a:p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SINIRLAR NET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OLMALI.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Öğrencilerden yapması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beklenen şeyler, onun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anlayabileceği bir dil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kullanılarak ve basit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şekilde ifade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edilmelidir.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609" y="1169942"/>
            <a:ext cx="2162175" cy="21145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130" y="4771208"/>
            <a:ext cx="3342859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1318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Çapraz Köşeli Dikdörtgen 3"/>
          <p:cNvSpPr/>
          <p:nvPr/>
        </p:nvSpPr>
        <p:spPr>
          <a:xfrm>
            <a:off x="274319" y="222069"/>
            <a:ext cx="9091749" cy="518595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Kuralları Ve Sınırları Belirlerken Nelere Dikkat Etmemiz Gerekir?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Olumlu </a:t>
            </a:r>
            <a:r>
              <a:rPr lang="tr-TR" sz="2000" dirty="0"/>
              <a:t>bir dil kullanarak </a:t>
            </a:r>
            <a:r>
              <a:rPr lang="tr-TR" sz="2000" dirty="0" smtClean="0"/>
              <a:t>kuralı tanımlayın- </a:t>
            </a:r>
            <a:r>
              <a:rPr lang="tr-TR" sz="2000" dirty="0"/>
              <a:t>ne yapmamalarını değil,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yapmaları gerekeni söyleyin</a:t>
            </a:r>
            <a:r>
              <a:rPr lang="tr-T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 </a:t>
            </a:r>
            <a:r>
              <a:rPr lang="tr-TR" sz="2000" dirty="0" smtClean="0"/>
              <a:t>                     ‘</a:t>
            </a:r>
            <a:r>
              <a:rPr lang="tr-TR" sz="2000" dirty="0"/>
              <a:t>Başkaları konuşurken dinle.’ gibi.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Kuralı koyarken gerçekten gerekli </a:t>
            </a:r>
            <a:r>
              <a:rPr lang="tr-TR" sz="2000" dirty="0" smtClean="0"/>
              <a:t>olup olmadığını </a:t>
            </a:r>
            <a:r>
              <a:rPr lang="tr-TR" sz="2000" dirty="0"/>
              <a:t>kendinize sorun.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Kurala uyan çocukları takdir </a:t>
            </a:r>
            <a:r>
              <a:rPr lang="tr-TR" sz="2000" dirty="0" smtClean="0"/>
              <a:t>etmeye çalışın</a:t>
            </a:r>
            <a:r>
              <a:rPr lang="tr-TR" sz="20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Kurala uymayan bir çocuğa, </a:t>
            </a:r>
            <a:r>
              <a:rPr lang="tr-TR" sz="2000" dirty="0" smtClean="0"/>
              <a:t>kuralı sakin </a:t>
            </a:r>
            <a:r>
              <a:rPr lang="tr-TR" sz="2000" dirty="0"/>
              <a:t>ama net bir şekilde hatırlatın.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Davranışını değiştirmesi için </a:t>
            </a:r>
            <a:r>
              <a:rPr lang="tr-TR" sz="2000" dirty="0" smtClean="0"/>
              <a:t>fırsat verin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56610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 Köşesi Yuvarlatılmış Dikdörtgen 4"/>
          <p:cNvSpPr/>
          <p:nvPr/>
        </p:nvSpPr>
        <p:spPr>
          <a:xfrm>
            <a:off x="300446" y="365759"/>
            <a:ext cx="7106194" cy="5799910"/>
          </a:xfrm>
          <a:prstGeom prst="round1Rect">
            <a:avLst/>
          </a:prstGeom>
          <a:solidFill>
            <a:schemeClr val="accent2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Olumlu Davranışları Takdir Edin.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Övgü </a:t>
            </a:r>
            <a:r>
              <a:rPr lang="tr-TR" sz="2000" dirty="0"/>
              <a:t>kişiliğe değil </a:t>
            </a:r>
            <a:r>
              <a:rPr lang="tr-TR" sz="2000" dirty="0" smtClean="0"/>
              <a:t>davranışlara yapılmalıdır</a:t>
            </a:r>
            <a:r>
              <a:rPr lang="tr-TR" sz="2000" dirty="0"/>
              <a:t>. Kişiliğe yapılan </a:t>
            </a:r>
            <a:r>
              <a:rPr lang="tr-TR" sz="2000" dirty="0" smtClean="0"/>
              <a:t>övgü suya </a:t>
            </a:r>
            <a:r>
              <a:rPr lang="tr-TR" sz="2000" dirty="0"/>
              <a:t>yazılan yazı gibidir. </a:t>
            </a:r>
            <a:r>
              <a:rPr lang="tr-TR" sz="2000" dirty="0" smtClean="0"/>
              <a:t>Davranışa yapılan </a:t>
            </a:r>
            <a:r>
              <a:rPr lang="tr-TR" sz="2000" dirty="0"/>
              <a:t>övgü öğrenciye </a:t>
            </a:r>
            <a:r>
              <a:rPr lang="tr-TR" sz="2000" dirty="0" smtClean="0"/>
              <a:t>kılavuzluk yapar</a:t>
            </a:r>
            <a:r>
              <a:rPr lang="tr-TR" sz="20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Öğrenciyi takdir ederken onu </a:t>
            </a:r>
            <a:r>
              <a:rPr lang="tr-TR" sz="2000" dirty="0" smtClean="0"/>
              <a:t>neden takdir </a:t>
            </a:r>
            <a:r>
              <a:rPr lang="tr-TR" sz="2000" dirty="0"/>
              <a:t>ettiğinizi, takdir </a:t>
            </a:r>
            <a:r>
              <a:rPr lang="tr-TR" sz="2000" dirty="0" smtClean="0"/>
              <a:t>edilen davranışın </a:t>
            </a:r>
            <a:r>
              <a:rPr lang="tr-TR" sz="2000" dirty="0"/>
              <a:t>ne olduğunu </a:t>
            </a:r>
            <a:r>
              <a:rPr lang="tr-TR" sz="2000" dirty="0" smtClean="0"/>
              <a:t>muhakkak söyleyin</a:t>
            </a:r>
            <a:r>
              <a:rPr lang="tr-TR" sz="20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Olumlu davranışları takdir </a:t>
            </a:r>
            <a:r>
              <a:rPr lang="tr-TR" sz="2000" dirty="0" smtClean="0"/>
              <a:t>ederken dikkat </a:t>
            </a:r>
            <a:r>
              <a:rPr lang="tr-TR" sz="2000" dirty="0"/>
              <a:t>edilmesi gereken bir husus </a:t>
            </a:r>
            <a:r>
              <a:rPr lang="tr-TR" sz="2000" dirty="0" smtClean="0"/>
              <a:t>da davranış </a:t>
            </a:r>
            <a:r>
              <a:rPr lang="tr-TR" sz="2000" dirty="0"/>
              <a:t>gerçekleştikten hemen </a:t>
            </a:r>
            <a:r>
              <a:rPr lang="tr-TR" sz="2000" dirty="0" smtClean="0"/>
              <a:t>sonra takdirin </a:t>
            </a:r>
            <a:r>
              <a:rPr lang="tr-TR" sz="2000" dirty="0"/>
              <a:t>yapılması </a:t>
            </a:r>
            <a:r>
              <a:rPr lang="tr-TR" sz="2000" dirty="0" smtClean="0"/>
              <a:t>gerektiğidir. Böylece </a:t>
            </a:r>
            <a:r>
              <a:rPr lang="tr-TR" sz="2000" dirty="0"/>
              <a:t>takdirin etkisi daha güçlü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olur.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753" y="1384663"/>
            <a:ext cx="2735009" cy="256946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42972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3508" y="169817"/>
            <a:ext cx="5617029" cy="4911635"/>
          </a:xfrm>
          <a:prstGeom prst="ellipse">
            <a:avLst/>
          </a:prstGeom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Seçenekler Sunun.</a:t>
            </a:r>
          </a:p>
          <a:p>
            <a:pPr algn="ctr">
              <a:lnSpc>
                <a:spcPct val="150000"/>
              </a:lnSpc>
            </a:pPr>
            <a:r>
              <a:rPr lang="tr-TR" dirty="0" smtClean="0"/>
              <a:t>Derslerde </a:t>
            </a:r>
            <a:r>
              <a:rPr lang="tr-TR" dirty="0"/>
              <a:t>ve okul ortamında son </a:t>
            </a:r>
            <a:r>
              <a:rPr lang="tr-TR" dirty="0" smtClean="0"/>
              <a:t>söz size </a:t>
            </a:r>
            <a:r>
              <a:rPr lang="tr-TR" dirty="0"/>
              <a:t>aitmiş onun söz hakkı </a:t>
            </a:r>
            <a:r>
              <a:rPr lang="tr-TR" dirty="0" smtClean="0"/>
              <a:t>yokmuş gibi davranırsanız sizinle inatlaşabilir </a:t>
            </a:r>
            <a:r>
              <a:rPr lang="tr-TR" dirty="0"/>
              <a:t>ve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olumsuz davranışlar sergileyebilirler.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Bu sebeple onların da söz hakkına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sahip olduklarını hissettirin ve belli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sınırlar çerçevesinde seçenekler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sunarak onların karar vermesini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sağlayın.</a:t>
            </a:r>
          </a:p>
        </p:txBody>
      </p:sp>
      <p:sp>
        <p:nvSpPr>
          <p:cNvPr id="5" name="Altıgen 4"/>
          <p:cNvSpPr/>
          <p:nvPr/>
        </p:nvSpPr>
        <p:spPr>
          <a:xfrm>
            <a:off x="5930537" y="2834641"/>
            <a:ext cx="4349931" cy="3500845"/>
          </a:xfrm>
          <a:prstGeom prst="hexagon">
            <a:avLst/>
          </a:prstGeom>
          <a:ln>
            <a:prstDash val="lg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Model Olun.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Öğrenciler öğretmenlerinin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söylediklerinden çok, onların nasıl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davrandıklarını dikkate alırlar.</a:t>
            </a:r>
          </a:p>
        </p:txBody>
      </p:sp>
    </p:spTree>
    <p:extLst>
      <p:ext uri="{BB962C8B-B14F-4D97-AF65-F5344CB8AC3E}">
        <p14:creationId xmlns:p14="http://schemas.microsoft.com/office/powerpoint/2010/main" val="3110876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209006" y="365760"/>
            <a:ext cx="9353005" cy="47940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200" dirty="0" smtClean="0">
                <a:solidFill>
                  <a:schemeClr val="accent2">
                    <a:lumMod val="75000"/>
                  </a:schemeClr>
                </a:solidFill>
              </a:rPr>
              <a:t>Gözlem Yapın.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 smtClean="0"/>
              <a:t>Öğrenciler </a:t>
            </a:r>
            <a:r>
              <a:rPr lang="tr-TR" sz="2200" dirty="0"/>
              <a:t>tarafından </a:t>
            </a:r>
            <a:r>
              <a:rPr lang="tr-TR" sz="2200" dirty="0" smtClean="0"/>
              <a:t>sergilenen davranış </a:t>
            </a:r>
            <a:r>
              <a:rPr lang="tr-TR" sz="2200" dirty="0"/>
              <a:t>problemleri sadece </a:t>
            </a:r>
            <a:r>
              <a:rPr lang="tr-TR" sz="2200" dirty="0" smtClean="0"/>
              <a:t>sınıfta değil</a:t>
            </a:r>
            <a:r>
              <a:rPr lang="tr-TR" sz="2200" dirty="0"/>
              <a:t>, sınıf dışında da takip edilmeli, </a:t>
            </a:r>
            <a:r>
              <a:rPr lang="tr-TR" sz="2200" dirty="0" smtClean="0"/>
              <a:t>bu sorunların </a:t>
            </a:r>
            <a:r>
              <a:rPr lang="tr-TR" sz="2200" dirty="0"/>
              <a:t>yaşandığı </a:t>
            </a:r>
            <a:r>
              <a:rPr lang="tr-TR" sz="2200" dirty="0" smtClean="0"/>
              <a:t>mekânlar belirlenmeli</a:t>
            </a:r>
            <a:r>
              <a:rPr lang="tr-TR" sz="2200" dirty="0"/>
              <a:t>, gerekli </a:t>
            </a:r>
            <a:r>
              <a:rPr lang="tr-TR" sz="2200" dirty="0" smtClean="0"/>
              <a:t>tedbirler alınmalıdır</a:t>
            </a:r>
            <a:r>
              <a:rPr lang="tr-TR" sz="22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Risk grubuna giren </a:t>
            </a:r>
            <a:r>
              <a:rPr lang="tr-TR" sz="2200" dirty="0" smtClean="0"/>
              <a:t>öğrenciler yakından </a:t>
            </a:r>
            <a:r>
              <a:rPr lang="tr-TR" sz="2200" dirty="0"/>
              <a:t>izlenmelidir.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Tekrarlanan davranış </a:t>
            </a:r>
            <a:r>
              <a:rPr lang="tr-TR" sz="2200" dirty="0" smtClean="0"/>
              <a:t>problemleri sergileyen </a:t>
            </a:r>
            <a:r>
              <a:rPr lang="tr-TR" sz="2200" dirty="0"/>
              <a:t>öğrencilere karşı </a:t>
            </a:r>
            <a:r>
              <a:rPr lang="tr-TR" sz="2200" dirty="0" smtClean="0"/>
              <a:t>hazırlıklı olunmalı</a:t>
            </a:r>
            <a:r>
              <a:rPr lang="tr-TR" sz="2200" dirty="0"/>
              <a:t>, önceden önlem alınmalı </a:t>
            </a:r>
            <a:r>
              <a:rPr lang="tr-TR" sz="2200" dirty="0" smtClean="0"/>
              <a:t>ve stratejiler </a:t>
            </a:r>
            <a:r>
              <a:rPr lang="tr-TR" sz="2200" dirty="0"/>
              <a:t>üretilmelidir.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754" y="534352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93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058091"/>
            <a:ext cx="8596668" cy="4983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Planınız bir yıl içinse </a:t>
            </a:r>
            <a:r>
              <a:rPr lang="tr-TR" sz="60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pirinç ekin,</a:t>
            </a:r>
          </a:p>
          <a:p>
            <a:pPr marL="0" indent="0" algn="ctr">
              <a:buNone/>
            </a:pPr>
            <a:r>
              <a:rPr lang="tr-TR" sz="60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tr-TR" sz="6000" b="1" dirty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yıl içinse ağaç dikin,</a:t>
            </a:r>
          </a:p>
          <a:p>
            <a:pPr marL="0" indent="0" algn="ctr">
              <a:buNone/>
            </a:pPr>
            <a:r>
              <a:rPr lang="tr-TR" sz="6000" b="1" dirty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yüzyıl içinse, insanları eğitin.</a:t>
            </a:r>
          </a:p>
          <a:p>
            <a:pPr marL="0" indent="0" algn="ctr">
              <a:buNone/>
            </a:pPr>
            <a:r>
              <a:rPr lang="tr-TR" sz="6000" b="1" dirty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tr-TR" sz="6000" b="1" dirty="0" err="1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Huang</a:t>
            </a:r>
            <a:r>
              <a:rPr lang="tr-TR" sz="6000" b="1" dirty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Çe</a:t>
            </a:r>
          </a:p>
        </p:txBody>
      </p:sp>
    </p:spTree>
    <p:extLst>
      <p:ext uri="{BB962C8B-B14F-4D97-AF65-F5344CB8AC3E}">
        <p14:creationId xmlns:p14="http://schemas.microsoft.com/office/powerpoint/2010/main" val="1934055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ıgen 3"/>
          <p:cNvSpPr/>
          <p:nvPr/>
        </p:nvSpPr>
        <p:spPr>
          <a:xfrm>
            <a:off x="1175657" y="404949"/>
            <a:ext cx="8002286" cy="5951209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Bütünsel Yaklaşın.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	Öğrencilerin </a:t>
            </a:r>
            <a:r>
              <a:rPr lang="tr-TR" dirty="0"/>
              <a:t>gelişiminin bir </a:t>
            </a:r>
            <a:r>
              <a:rPr lang="tr-TR" dirty="0" smtClean="0"/>
              <a:t>bütün olarak </a:t>
            </a:r>
            <a:r>
              <a:rPr lang="tr-TR" dirty="0"/>
              <a:t>ele alınması; </a:t>
            </a:r>
            <a:r>
              <a:rPr lang="tr-TR" dirty="0" smtClean="0"/>
              <a:t>duygusal</a:t>
            </a:r>
            <a:r>
              <a:rPr lang="tr-TR" dirty="0"/>
              <a:t>, </a:t>
            </a:r>
            <a:r>
              <a:rPr lang="tr-TR" dirty="0" smtClean="0"/>
              <a:t>sosyal akademik </a:t>
            </a:r>
            <a:r>
              <a:rPr lang="tr-TR" dirty="0"/>
              <a:t>ve kariyer gelişimin </a:t>
            </a:r>
            <a:r>
              <a:rPr lang="tr-TR" dirty="0" smtClean="0"/>
              <a:t>birlikte takip </a:t>
            </a:r>
            <a:r>
              <a:rPr lang="tr-TR" dirty="0"/>
              <a:t>edilmesi </a:t>
            </a:r>
            <a:r>
              <a:rPr lang="tr-TR" dirty="0" smtClean="0"/>
              <a:t>öğrencilerin gelişimlerine </a:t>
            </a:r>
            <a:r>
              <a:rPr lang="tr-TR" dirty="0"/>
              <a:t>uygun </a:t>
            </a:r>
            <a:r>
              <a:rPr lang="tr-TR" dirty="0" smtClean="0"/>
              <a:t>olumlu davranışları </a:t>
            </a:r>
            <a:r>
              <a:rPr lang="tr-TR" dirty="0"/>
              <a:t>geliştirme </a:t>
            </a:r>
            <a:r>
              <a:rPr lang="tr-TR" dirty="0" smtClean="0"/>
              <a:t>sürecini istendik </a:t>
            </a:r>
            <a:r>
              <a:rPr lang="tr-TR" dirty="0"/>
              <a:t>yönde etkiler.</a:t>
            </a:r>
          </a:p>
        </p:txBody>
      </p:sp>
    </p:spTree>
    <p:extLst>
      <p:ext uri="{BB962C8B-B14F-4D97-AF65-F5344CB8AC3E}">
        <p14:creationId xmlns:p14="http://schemas.microsoft.com/office/powerpoint/2010/main" val="345967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5760" y="378823"/>
            <a:ext cx="8908242" cy="56625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	Sosyal </a:t>
            </a:r>
            <a:r>
              <a:rPr lang="tr-TR" dirty="0"/>
              <a:t>olayların yaşandığı </a:t>
            </a:r>
            <a:r>
              <a:rPr lang="tr-TR" dirty="0" smtClean="0"/>
              <a:t>süreçte olumlu </a:t>
            </a:r>
            <a:r>
              <a:rPr lang="tr-TR" dirty="0"/>
              <a:t>ya da olumsuz olarak tanımlanabilecek çeşitli durumlar yaşanır. Bazı davranışlar </a:t>
            </a:r>
            <a:r>
              <a:rPr lang="tr-TR" dirty="0" smtClean="0"/>
              <a:t>onay görürken</a:t>
            </a:r>
            <a:r>
              <a:rPr lang="tr-TR" dirty="0"/>
              <a:t>, bazı davranışlar da </a:t>
            </a:r>
            <a:r>
              <a:rPr lang="tr-TR" dirty="0" smtClean="0"/>
              <a:t>reddedilir.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	İstenmeyen </a:t>
            </a:r>
            <a:r>
              <a:rPr lang="tr-TR" dirty="0"/>
              <a:t>öğrenci davranışı, sınıfta öğrencinin kendisinin ve arkadaşlarının; </a:t>
            </a:r>
            <a:r>
              <a:rPr lang="tr-TR" dirty="0" smtClean="0"/>
              <a:t>öğrenmesini, güvenliğini </a:t>
            </a:r>
            <a:r>
              <a:rPr lang="tr-TR" dirty="0"/>
              <a:t>ve sosyalleşmesini engelleyen, sınıfın ve arkadaşlarının eşyalarına zarar veren, </a:t>
            </a:r>
            <a:r>
              <a:rPr lang="tr-TR" dirty="0" smtClean="0"/>
              <a:t>sınıfta olumlu bir öğrenme </a:t>
            </a:r>
            <a:r>
              <a:rPr lang="tr-TR" dirty="0"/>
              <a:t>ikliminin sürdürülmesini kısıtlayan ve öğretmenlerin moralini bozan, </a:t>
            </a:r>
            <a:r>
              <a:rPr lang="tr-TR" dirty="0" smtClean="0"/>
              <a:t>sınıfta iletişimi </a:t>
            </a:r>
            <a:r>
              <a:rPr lang="tr-TR" dirty="0"/>
              <a:t>bozarak zihinsel, duygusal ve fizyolojik değişmelere neden olan psikolojik </a:t>
            </a:r>
            <a:r>
              <a:rPr lang="tr-TR" dirty="0" smtClean="0"/>
              <a:t>gerilim durumudur.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" y="4167184"/>
            <a:ext cx="5184000" cy="269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452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222069" y="130629"/>
            <a:ext cx="8020594" cy="58782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Öğrencilerin Motivasyon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Kaynaklarını Öğrenmeye Çalışın.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	Her </a:t>
            </a:r>
            <a:r>
              <a:rPr lang="tr-TR" sz="2400" dirty="0"/>
              <a:t>birey gelişimsel olarak </a:t>
            </a:r>
            <a:r>
              <a:rPr lang="tr-TR" sz="2400" dirty="0" smtClean="0"/>
              <a:t>birbirinden farklıdır</a:t>
            </a:r>
            <a:r>
              <a:rPr lang="tr-TR" sz="2400" dirty="0"/>
              <a:t>. Neyle motive </a:t>
            </a:r>
            <a:r>
              <a:rPr lang="tr-TR" sz="2400" dirty="0" smtClean="0"/>
              <a:t>olduğumuz konusunda </a:t>
            </a:r>
            <a:r>
              <a:rPr lang="tr-TR" sz="2400" dirty="0"/>
              <a:t>da farklıyızdır.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Öğrencilerin motivasyon </a:t>
            </a:r>
            <a:r>
              <a:rPr lang="tr-TR" sz="2400" dirty="0" smtClean="0"/>
              <a:t>kaynaklarını bilmek </a:t>
            </a:r>
            <a:r>
              <a:rPr lang="tr-TR" sz="2400" dirty="0"/>
              <a:t>ve bunları harekete </a:t>
            </a:r>
            <a:r>
              <a:rPr lang="tr-TR" sz="2400" dirty="0" smtClean="0"/>
              <a:t>geçirmek öğrencilerde </a:t>
            </a:r>
            <a:r>
              <a:rPr lang="tr-TR" sz="2400" dirty="0"/>
              <a:t>olumlu davranışları </a:t>
            </a:r>
            <a:r>
              <a:rPr lang="tr-TR" sz="2400" dirty="0" smtClean="0"/>
              <a:t>da artıracaktır. Aynı </a:t>
            </a:r>
            <a:r>
              <a:rPr lang="tr-TR" sz="2400" dirty="0"/>
              <a:t>zamanda içsel motivasyonu </a:t>
            </a:r>
            <a:r>
              <a:rPr lang="tr-TR" sz="2400" dirty="0" smtClean="0"/>
              <a:t>da destekleyin</a:t>
            </a:r>
            <a:r>
              <a:rPr lang="tr-TR" sz="2400" dirty="0"/>
              <a:t>. İçsel motivasyon dışsal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motivasyondan daha etkilidir.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794" y="2599510"/>
            <a:ext cx="3474720" cy="3609158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25194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Çapraz Köşeli Dikdörtgen 3"/>
          <p:cNvSpPr/>
          <p:nvPr/>
        </p:nvSpPr>
        <p:spPr>
          <a:xfrm>
            <a:off x="444137" y="248194"/>
            <a:ext cx="8739052" cy="2481943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Yapıcı Eleştiriler Yapın.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	Sandviç </a:t>
            </a:r>
            <a:r>
              <a:rPr lang="tr-TR" dirty="0"/>
              <a:t>tekniğini </a:t>
            </a:r>
            <a:r>
              <a:rPr lang="tr-TR" dirty="0" smtClean="0"/>
              <a:t>uygulayabilirsiniz: İlk </a:t>
            </a:r>
            <a:r>
              <a:rPr lang="tr-TR" dirty="0"/>
              <a:t>önce olumlu kabul iletisi ile başlayın</a:t>
            </a:r>
          </a:p>
          <a:p>
            <a:pPr>
              <a:lnSpc>
                <a:spcPct val="150000"/>
              </a:lnSpc>
            </a:pPr>
            <a:r>
              <a:rPr lang="tr-TR" dirty="0"/>
              <a:t>daha sonra eleştirdiğiniz davranışı </a:t>
            </a:r>
            <a:r>
              <a:rPr lang="tr-TR" dirty="0" smtClean="0"/>
              <a:t>dile getirin </a:t>
            </a:r>
            <a:r>
              <a:rPr lang="tr-TR" dirty="0"/>
              <a:t>ve olumlu kabul iletisi ile bitirin.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275" y="3751217"/>
            <a:ext cx="54747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49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49085" y="875211"/>
            <a:ext cx="3396343" cy="44283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000" dirty="0">
                <a:solidFill>
                  <a:schemeClr val="tx1"/>
                </a:solidFill>
              </a:rPr>
              <a:t>Kitap Önerileri: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+Duygusal Zeka (Daniel </a:t>
            </a:r>
            <a:r>
              <a:rPr lang="tr-TR" dirty="0"/>
              <a:t>GOLEMAN</a:t>
            </a:r>
            <a:r>
              <a:rPr lang="tr-TR" sz="2000" dirty="0"/>
              <a:t>)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+Etkili Öğretmenlik Eğitimi(Thomas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GORDON)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+A'dan Z'ye Olumlu Disiplin Öğretmen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Rehberi (</a:t>
            </a:r>
            <a:r>
              <a:rPr lang="tr-TR" sz="2000" dirty="0" err="1"/>
              <a:t>Jane</a:t>
            </a:r>
            <a:r>
              <a:rPr lang="tr-TR" sz="2000" dirty="0"/>
              <a:t> NELSEN)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5969726" y="875211"/>
            <a:ext cx="3148148" cy="44283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</a:rPr>
              <a:t>Film Önerileri:</a:t>
            </a:r>
          </a:p>
          <a:p>
            <a:pPr algn="ctr">
              <a:lnSpc>
                <a:spcPct val="150000"/>
              </a:lnSpc>
            </a:pPr>
            <a:r>
              <a:rPr lang="tr-TR" sz="2400" dirty="0"/>
              <a:t>+Özgürlük Yazarları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+</a:t>
            </a:r>
            <a:r>
              <a:rPr lang="tr-TR" sz="2400" dirty="0" err="1"/>
              <a:t>Hichki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+Ölü Ozanlar Derneği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+Koro (2004)</a:t>
            </a:r>
            <a:r>
              <a:rPr lang="tr-TR" sz="2400" dirty="0" err="1"/>
              <a:t>Les</a:t>
            </a:r>
            <a:r>
              <a:rPr lang="tr-TR" sz="2400" dirty="0"/>
              <a:t> </a:t>
            </a:r>
            <a:r>
              <a:rPr lang="tr-TR" sz="2400" dirty="0" err="1"/>
              <a:t>choristes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32325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4336868"/>
            <a:ext cx="10215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Dinlediğiniz için teşekkürler…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0263" y="561703"/>
            <a:ext cx="7511143" cy="194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dirty="0">
                <a:latin typeface="Arial Rounded MT Bold" panose="020F0704030504030204" pitchFamily="34" charset="0"/>
              </a:rPr>
              <a:t>"Öğretmen bir </a:t>
            </a:r>
            <a:r>
              <a:rPr lang="tr-TR" sz="2800" dirty="0" smtClean="0">
                <a:latin typeface="Arial Rounded MT Bold" panose="020F0704030504030204" pitchFamily="34" charset="0"/>
              </a:rPr>
              <a:t>sanatkârdır, yarının </a:t>
            </a:r>
            <a:r>
              <a:rPr lang="tr-TR" sz="2800" dirty="0">
                <a:latin typeface="Arial Rounded MT Bold" panose="020F0704030504030204" pitchFamily="34" charset="0"/>
              </a:rPr>
              <a:t>temelini o attığı </a:t>
            </a:r>
            <a:r>
              <a:rPr lang="tr-TR" sz="2800" dirty="0" smtClean="0">
                <a:latin typeface="Arial Rounded MT Bold" panose="020F0704030504030204" pitchFamily="34" charset="0"/>
              </a:rPr>
              <a:t>gibi değerli </a:t>
            </a:r>
            <a:r>
              <a:rPr lang="tr-TR" sz="2800" dirty="0">
                <a:latin typeface="Arial Rounded MT Bold" panose="020F0704030504030204" pitchFamily="34" charset="0"/>
              </a:rPr>
              <a:t>kişilik hamuruna </a:t>
            </a:r>
            <a:r>
              <a:rPr lang="tr-TR" sz="2800" dirty="0" smtClean="0">
                <a:latin typeface="Arial Rounded MT Bold" panose="020F0704030504030204" pitchFamily="34" charset="0"/>
              </a:rPr>
              <a:t>da biçim </a:t>
            </a:r>
            <a:r>
              <a:rPr lang="tr-TR" sz="2800" dirty="0">
                <a:latin typeface="Arial Rounded MT Bold" panose="020F0704030504030204" pitchFamily="34" charset="0"/>
              </a:rPr>
              <a:t>verir."</a:t>
            </a:r>
          </a:p>
        </p:txBody>
      </p:sp>
    </p:spTree>
    <p:extLst>
      <p:ext uri="{BB962C8B-B14F-4D97-AF65-F5344CB8AC3E}">
        <p14:creationId xmlns:p14="http://schemas.microsoft.com/office/powerpoint/2010/main" val="352055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885" y="470263"/>
            <a:ext cx="9130937" cy="557109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	Sınıf</a:t>
            </a:r>
            <a:r>
              <a:rPr lang="tr-TR" dirty="0"/>
              <a:t>; geçmiş yaşantıları, değer yargıları, kültürleri, ilgileri, yetenekleri ve zeka </a:t>
            </a:r>
            <a:r>
              <a:rPr lang="tr-TR" dirty="0" smtClean="0"/>
              <a:t>düzeyleri bakımından </a:t>
            </a:r>
            <a:r>
              <a:rPr lang="tr-TR" dirty="0"/>
              <a:t>farklı özelliklere sahip öğrencilerden meydana gelen bir toplumsal gruptur. </a:t>
            </a:r>
            <a:endParaRPr lang="tr-T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/>
              <a:t>	</a:t>
            </a:r>
            <a:r>
              <a:rPr lang="tr-TR" dirty="0" smtClean="0"/>
              <a:t>Sınıfta yer alan </a:t>
            </a:r>
            <a:r>
              <a:rPr lang="tr-TR" dirty="0"/>
              <a:t>öğrencilerin gereksinimleri, beklentileri, öncelikleri, hazır </a:t>
            </a:r>
            <a:r>
              <a:rPr lang="tr-TR" dirty="0" err="1"/>
              <a:t>bulunuşluk</a:t>
            </a:r>
            <a:r>
              <a:rPr lang="tr-TR" dirty="0"/>
              <a:t> düzeyleri, </a:t>
            </a:r>
            <a:r>
              <a:rPr lang="tr-TR" dirty="0" smtClean="0"/>
              <a:t>öğrenme hızları</a:t>
            </a:r>
            <a:r>
              <a:rPr lang="tr-TR" dirty="0"/>
              <a:t>, öğrenme biçimleri, çalışma alışkanlıkları, tutumları, duyguları farklılık gösterir. Farklılıklar kendini sınıfta değişik öğrenci davranışları </a:t>
            </a:r>
            <a:r>
              <a:rPr lang="tr-TR" dirty="0" smtClean="0"/>
              <a:t>biçiminde gösterir</a:t>
            </a:r>
            <a:r>
              <a:rPr lang="tr-TR" dirty="0"/>
              <a:t>. Farklılıklar, bazı durumlarda sınıfın havasına hoş bir renk, güzel bir anı katarken </a:t>
            </a:r>
            <a:r>
              <a:rPr lang="tr-TR" dirty="0" smtClean="0"/>
              <a:t>bazı durumlarda </a:t>
            </a:r>
            <a:r>
              <a:rPr lang="tr-TR" dirty="0"/>
              <a:t>ise sınıfın psikolojik, toplumsal ve duygusal yapısına zarar verebilmektedir. İşte bu </a:t>
            </a:r>
            <a:r>
              <a:rPr lang="tr-TR" dirty="0" smtClean="0"/>
              <a:t>tür davranışlar </a:t>
            </a:r>
            <a:r>
              <a:rPr lang="tr-TR" dirty="0"/>
              <a:t>istenmeyen davranışlar olarak </a:t>
            </a:r>
            <a:r>
              <a:rPr lang="tr-TR" dirty="0" smtClean="0"/>
              <a:t>nitelendirilmektedir.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505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888275"/>
            <a:ext cx="8596668" cy="51530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	“Okulda </a:t>
            </a:r>
            <a:r>
              <a:rPr lang="tr-TR" dirty="0"/>
              <a:t>eğitsel çabaları engelleyen her türlü davranış</a:t>
            </a:r>
            <a:r>
              <a:rPr lang="tr-TR" dirty="0" smtClean="0"/>
              <a:t>”, istenmeyen </a:t>
            </a:r>
            <a:r>
              <a:rPr lang="tr-TR" dirty="0"/>
              <a:t>davranış olarak adlandırılır. Bunların olumsuz etkileri derece </a:t>
            </a:r>
            <a:r>
              <a:rPr lang="tr-TR" dirty="0" err="1"/>
              <a:t>derece</a:t>
            </a:r>
            <a:r>
              <a:rPr lang="tr-TR" dirty="0"/>
              <a:t> olur. </a:t>
            </a:r>
            <a:r>
              <a:rPr lang="tr-TR" dirty="0" smtClean="0"/>
              <a:t>İstenmeyen davranışlardan </a:t>
            </a:r>
            <a:r>
              <a:rPr lang="tr-TR" dirty="0"/>
              <a:t>bazıları, en büyük etkisini davranışı yapan üzerinde gösterir; ama bir kısmı </a:t>
            </a:r>
            <a:r>
              <a:rPr lang="tr-TR" dirty="0" smtClean="0"/>
              <a:t>bunun ötesinde </a:t>
            </a:r>
            <a:r>
              <a:rPr lang="tr-TR" dirty="0"/>
              <a:t>öğretmeni, dersi ve sınıfın tümünü olumsuz etkiler. </a:t>
            </a:r>
            <a:r>
              <a:rPr lang="tr-TR" dirty="0" smtClean="0"/>
              <a:t>	Sınıftaki </a:t>
            </a:r>
            <a:r>
              <a:rPr lang="tr-TR" dirty="0"/>
              <a:t>istenmeyen davranışlar; </a:t>
            </a:r>
            <a:r>
              <a:rPr lang="tr-TR" dirty="0" smtClean="0"/>
              <a:t>sınıf düzenini </a:t>
            </a:r>
            <a:r>
              <a:rPr lang="tr-TR" dirty="0"/>
              <a:t>ve eylemlerini bozar, amaçlara ulaşmayı engeller ve özellikle zaman kaynağının </a:t>
            </a:r>
            <a:r>
              <a:rPr lang="tr-TR" dirty="0" smtClean="0"/>
              <a:t>kötü kullanımına </a:t>
            </a:r>
            <a:r>
              <a:rPr lang="tr-TR" dirty="0"/>
              <a:t>neden olur. Örneğin, öğretmenler öğrencilerin derse karşı ilgi ve dikkat göstermelerini beklerken, </a:t>
            </a:r>
            <a:r>
              <a:rPr lang="tr-TR" dirty="0" smtClean="0"/>
              <a:t>öğrenciler uyumak isteyebilirler.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0" y="4326976"/>
            <a:ext cx="3204000" cy="243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77" y="425818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5760" y="587829"/>
            <a:ext cx="9144000" cy="54535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	Okul </a:t>
            </a:r>
            <a:r>
              <a:rPr lang="tr-TR" dirty="0"/>
              <a:t>ve </a:t>
            </a:r>
            <a:r>
              <a:rPr lang="tr-TR" dirty="0" smtClean="0"/>
              <a:t>sınıf söz </a:t>
            </a:r>
            <a:r>
              <a:rPr lang="tr-TR" dirty="0"/>
              <a:t>konusu olduğunda “yanlış davranış” okul ve sınıf ortamlarına ve düzenlerine uygun </a:t>
            </a:r>
            <a:r>
              <a:rPr lang="tr-TR" dirty="0" smtClean="0"/>
              <a:t>olamayan davranıştır </a:t>
            </a:r>
            <a:r>
              <a:rPr lang="tr-TR" dirty="0"/>
              <a:t>sınıfta, bahçede ve </a:t>
            </a:r>
            <a:r>
              <a:rPr lang="tr-TR" dirty="0" smtClean="0"/>
              <a:t>koridorda meydana </a:t>
            </a:r>
            <a:r>
              <a:rPr lang="tr-TR" dirty="0"/>
              <a:t>gelen ve fiziksel saldırılara kadar varan istenmeyen öğrenci davranışları, öğretme </a:t>
            </a:r>
            <a:r>
              <a:rPr lang="tr-TR" dirty="0" smtClean="0"/>
              <a:t>ve öğrenme </a:t>
            </a:r>
            <a:r>
              <a:rPr lang="tr-TR" dirty="0"/>
              <a:t>sürecini ve okulun normal işleyişini ciddi biçimde aksatan davranışlardır. Okul ve </a:t>
            </a:r>
            <a:r>
              <a:rPr lang="tr-TR" dirty="0" smtClean="0"/>
              <a:t>sınıf düzenini </a:t>
            </a:r>
            <a:r>
              <a:rPr lang="tr-TR" dirty="0"/>
              <a:t>bozan ve bu ortamlara uygun olmayan “yanlış” davranışlar istenmeyen </a:t>
            </a:r>
            <a:r>
              <a:rPr lang="tr-TR" dirty="0" smtClean="0"/>
              <a:t>öğrenci davranışları </a:t>
            </a:r>
            <a:r>
              <a:rPr lang="tr-TR" dirty="0"/>
              <a:t>olarak adlandırılmaktadır</a:t>
            </a:r>
            <a:r>
              <a:rPr lang="tr-TR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	 </a:t>
            </a:r>
            <a:r>
              <a:rPr lang="tr-TR" dirty="0"/>
              <a:t>İstenmeyen davranışlar, okulda ya da sınıfta </a:t>
            </a:r>
            <a:r>
              <a:rPr lang="tr-TR" dirty="0" smtClean="0"/>
              <a:t>öğrenme öğretme etkinliklerini </a:t>
            </a:r>
            <a:r>
              <a:rPr lang="tr-TR" dirty="0"/>
              <a:t>kesintiye uğratan, engelleyen, öğrencinin kendi öğrenmesini ve </a:t>
            </a:r>
            <a:r>
              <a:rPr lang="tr-TR" dirty="0" smtClean="0"/>
              <a:t>başkalarının öğrenmesini </a:t>
            </a:r>
            <a:r>
              <a:rPr lang="tr-TR" dirty="0"/>
              <a:t>engelleyen, fiziksel ve psikolojik olarak rahatsızlık yaratan ve mala-mülke zarar </a:t>
            </a:r>
            <a:r>
              <a:rPr lang="tr-TR" dirty="0" smtClean="0"/>
              <a:t>veren davranışları kapsar.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692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9634" y="731521"/>
            <a:ext cx="9078686" cy="5309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Sınıfta istenmeyen davranışların nedenleri şunlardır; 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sınıfın </a:t>
            </a:r>
            <a:r>
              <a:rPr lang="tr-TR" sz="2000" dirty="0"/>
              <a:t>fiziksel özelliklerinin yetersizliği</a:t>
            </a:r>
            <a:r>
              <a:rPr lang="tr-TR" sz="2000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öğrencilere </a:t>
            </a:r>
            <a:r>
              <a:rPr lang="tr-TR" sz="2000" dirty="0"/>
              <a:t>sorumluluk verme biçimi</a:t>
            </a:r>
            <a:r>
              <a:rPr lang="tr-TR" sz="2000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 </a:t>
            </a:r>
            <a:r>
              <a:rPr lang="tr-TR" sz="2000" dirty="0"/>
              <a:t>öğretmenin sınıf yönetim becerisi</a:t>
            </a:r>
            <a:r>
              <a:rPr lang="tr-TR" sz="2000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 </a:t>
            </a:r>
            <a:r>
              <a:rPr lang="tr-TR" sz="2000" dirty="0"/>
              <a:t>öğrenciden </a:t>
            </a:r>
            <a:r>
              <a:rPr lang="tr-TR" sz="2000" dirty="0" smtClean="0"/>
              <a:t>kaynaklanan nedenler,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 </a:t>
            </a:r>
            <a:r>
              <a:rPr lang="tr-TR" sz="2000" dirty="0"/>
              <a:t>öğretim etkinliklerinin öğrencilerinin ihtiyaç ve ilgilerine uygun olmaması</a:t>
            </a:r>
            <a:r>
              <a:rPr lang="tr-TR" sz="2000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 öğretim etkinliklerinin </a:t>
            </a:r>
            <a:r>
              <a:rPr lang="tr-TR" sz="2000" dirty="0"/>
              <a:t>planlanmaması, </a:t>
            </a:r>
            <a:endParaRPr lang="tr-T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sınıfta </a:t>
            </a:r>
            <a:r>
              <a:rPr lang="tr-TR" sz="2000" dirty="0"/>
              <a:t>sorunlu özel eğitime ihtiyaç duyan öğrencilerin </a:t>
            </a:r>
            <a:r>
              <a:rPr lang="tr-TR" sz="2000" dirty="0" smtClean="0"/>
              <a:t>bulunması,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öğrencilerin </a:t>
            </a:r>
            <a:r>
              <a:rPr lang="tr-TR" sz="2000" dirty="0"/>
              <a:t>gelişim özelliklerine bağlı değişikliklerden oluşan sorunlar, </a:t>
            </a:r>
            <a:endParaRPr lang="tr-T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öğrencilerin birbirleriyle ilişkisidir.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2730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326" y="705395"/>
            <a:ext cx="8790676" cy="53359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	Öğrenci </a:t>
            </a:r>
            <a:r>
              <a:rPr lang="tr-TR" dirty="0"/>
              <a:t>davranışlarını etkileyen çok fazla faktör vardır. </a:t>
            </a:r>
            <a:r>
              <a:rPr lang="tr-TR" dirty="0" smtClean="0"/>
              <a:t>Bu </a:t>
            </a:r>
            <a:r>
              <a:rPr lang="tr-TR" dirty="0"/>
              <a:t>faktörleri sınıf </a:t>
            </a:r>
            <a:r>
              <a:rPr lang="tr-TR" dirty="0" smtClean="0"/>
              <a:t>içi ve </a:t>
            </a:r>
            <a:r>
              <a:rPr lang="tr-TR" dirty="0"/>
              <a:t>sınıf dışı etkenler olarak sınıflandırmaktadır</a:t>
            </a:r>
            <a:r>
              <a:rPr lang="tr-TR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 </a:t>
            </a:r>
            <a:r>
              <a:rPr lang="tr-TR" dirty="0"/>
              <a:t>Sınıf dışı </a:t>
            </a:r>
            <a:r>
              <a:rPr lang="tr-TR" dirty="0" smtClean="0"/>
              <a:t>etmenler;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/>
              <a:t>çevre ve özellikleri, </a:t>
            </a:r>
            <a:endParaRPr lang="tr-TR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okuldaki bireyler </a:t>
            </a:r>
            <a:r>
              <a:rPr lang="tr-TR" dirty="0"/>
              <a:t>arasındaki uyumsuzluk ve geçimsizlik, </a:t>
            </a:r>
            <a:endParaRPr lang="tr-TR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akademik </a:t>
            </a:r>
            <a:r>
              <a:rPr lang="tr-TR" dirty="0"/>
              <a:t>başarısızlık, </a:t>
            </a:r>
            <a:endParaRPr lang="tr-TR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okuldaki </a:t>
            </a:r>
            <a:r>
              <a:rPr lang="tr-TR" dirty="0"/>
              <a:t>sıra </a:t>
            </a:r>
            <a:r>
              <a:rPr lang="tr-TR" dirty="0" smtClean="0"/>
              <a:t>dışı öğrencilerin </a:t>
            </a:r>
            <a:r>
              <a:rPr lang="tr-TR" dirty="0"/>
              <a:t>çokluğu</a:t>
            </a:r>
            <a:r>
              <a:rPr lang="tr-TR" dirty="0" smtClean="0"/>
              <a:t>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/>
              <a:t>öğrenciler için öğrenme fırsatlarının eşit olmayışı</a:t>
            </a:r>
            <a:r>
              <a:rPr lang="tr-TR" dirty="0" smtClean="0"/>
              <a:t>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/>
              <a:t>öğretmenin sosyal </a:t>
            </a:r>
            <a:r>
              <a:rPr lang="tr-TR" dirty="0" smtClean="0"/>
              <a:t>ve akademik </a:t>
            </a:r>
            <a:r>
              <a:rPr lang="tr-TR" dirty="0"/>
              <a:t>deneyimi olarak sıralanmaktadır</a:t>
            </a:r>
            <a:r>
              <a:rPr lang="tr-TR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/>
              <a:t>Öğrenme ortamı etkileri ise, öğrenme </a:t>
            </a:r>
            <a:r>
              <a:rPr lang="tr-TR" dirty="0" smtClean="0"/>
              <a:t>ortamının sağlıksız </a:t>
            </a:r>
            <a:r>
              <a:rPr lang="tr-TR" dirty="0"/>
              <a:t>olması, sınıfta öğrencileri olumsuz davranışlara yönlendirebilecek öğrenci </a:t>
            </a:r>
            <a:r>
              <a:rPr lang="tr-TR" dirty="0" smtClean="0"/>
              <a:t>varlığı olarak sıralanabilmektedir.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243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6571" y="404949"/>
            <a:ext cx="9144000" cy="56364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Akademik Yaşantı (Dersle İlgili) İle İlgili Olumsuz Davranışlar Nelerdir?</a:t>
            </a:r>
          </a:p>
          <a:p>
            <a:pPr marL="0" indent="0" algn="just">
              <a:buNone/>
            </a:pP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Derse </a:t>
            </a:r>
            <a:r>
              <a:rPr lang="tr-TR" dirty="0"/>
              <a:t>karşı ilgisizlik, derste işlenen konuya dikkatini toplayamamak, dinlememek,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motivasyon eksikliği, derste farklı şeylerle ilgilenmek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Derse </a:t>
            </a:r>
            <a:r>
              <a:rPr lang="tr-TR" dirty="0"/>
              <a:t>hazırlıksız gelmek, düzenli ders çalışmamak, konu tekrarı yapmamak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Ailenin destek olmaması/ilgisizliği/bilinçsizliği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Ders veya görev ile ilgili sorumluluklarını yerine </a:t>
            </a:r>
            <a:r>
              <a:rPr lang="tr-TR" dirty="0" smtClean="0"/>
              <a:t>getirmemek</a:t>
            </a:r>
            <a:r>
              <a:rPr lang="tr-TR" dirty="0"/>
              <a:t>, ödevlerini</a:t>
            </a:r>
          </a:p>
          <a:p>
            <a:pPr marL="0" indent="0" algn="just">
              <a:buNone/>
            </a:pPr>
            <a:r>
              <a:rPr lang="tr-TR" dirty="0"/>
              <a:t>zamanında </a:t>
            </a:r>
            <a:r>
              <a:rPr lang="tr-TR" dirty="0" smtClean="0"/>
              <a:t>yapmamak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Disiplin </a:t>
            </a:r>
            <a:r>
              <a:rPr lang="tr-TR" dirty="0"/>
              <a:t>problemleri; öğretmenleri dinlememe/sevmeme, derste izinsiz </a:t>
            </a:r>
            <a:r>
              <a:rPr lang="tr-TR" dirty="0" smtClean="0"/>
              <a:t>konuşma,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derse </a:t>
            </a:r>
            <a:r>
              <a:rPr lang="tr-TR" dirty="0"/>
              <a:t>geç gelme,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sınıfta </a:t>
            </a:r>
            <a:r>
              <a:rPr lang="tr-TR" dirty="0"/>
              <a:t>dolaşma</a:t>
            </a:r>
            <a:r>
              <a:rPr lang="tr-TR" dirty="0" smtClean="0"/>
              <a:t>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/>
              <a:t>ders araçlarına zarar verme, şikayet etme</a:t>
            </a:r>
            <a:r>
              <a:rPr lang="tr-TR" dirty="0" smtClean="0"/>
              <a:t>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7142721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422</TotalTime>
  <Words>1342</Words>
  <Application>Microsoft Office PowerPoint</Application>
  <PresentationFormat>Geniş ekran</PresentationFormat>
  <Paragraphs>222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0" baseType="lpstr">
      <vt:lpstr>Arabic Typesetting</vt:lpstr>
      <vt:lpstr>Arial</vt:lpstr>
      <vt:lpstr>Arial Rounded MT Bold</vt:lpstr>
      <vt:lpstr>Trebuchet MS</vt:lpstr>
      <vt:lpstr>Wingdings</vt:lpstr>
      <vt:lpstr>Wingdings 3</vt:lpstr>
      <vt:lpstr>Yüzeyler</vt:lpstr>
      <vt:lpstr>LİSE ÖĞRENCİLERİNDE OLUMLU DAVRANIŞ GELİŞTİRME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LİSE ÖĞRENCİLERİNDE OLUMLU DAVRANIŞ GELİŞTİRME</dc:title>
  <dc:creator>ronaldinho424</dc:creator>
  <cp:lastModifiedBy>ronaldinho424</cp:lastModifiedBy>
  <cp:revision>21</cp:revision>
  <dcterms:created xsi:type="dcterms:W3CDTF">2021-10-27T07:28:54Z</dcterms:created>
  <dcterms:modified xsi:type="dcterms:W3CDTF">2021-10-28T07:51:57Z</dcterms:modified>
</cp:coreProperties>
</file>