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7D37966E-EEE1-4B75-A025-3B38D7469F6D}" type="datetimeFigureOut">
              <a:rPr lang="tr-TR" smtClean="0"/>
              <a:t>13.8.2021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A6052DE-9DB7-44A3-A3C8-B427EE1B5B14}" type="slidenum">
              <a:rPr lang="tr-TR" smtClean="0"/>
              <a:t>‹#›</a:t>
            </a:fld>
            <a:endParaRPr lang="tr-TR"/>
          </a:p>
        </p:txBody>
      </p:sp>
    </p:spTree>
    <p:extLst>
      <p:ext uri="{BB962C8B-B14F-4D97-AF65-F5344CB8AC3E}">
        <p14:creationId xmlns:p14="http://schemas.microsoft.com/office/powerpoint/2010/main" val="397383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D37966E-EEE1-4B75-A025-3B38D7469F6D}" type="datetimeFigureOut">
              <a:rPr lang="tr-TR" smtClean="0"/>
              <a:t>13.8.2021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A6052DE-9DB7-44A3-A3C8-B427EE1B5B14}" type="slidenum">
              <a:rPr lang="tr-TR" smtClean="0"/>
              <a:t>‹#›</a:t>
            </a:fld>
            <a:endParaRPr lang="tr-TR"/>
          </a:p>
        </p:txBody>
      </p:sp>
    </p:spTree>
    <p:extLst>
      <p:ext uri="{BB962C8B-B14F-4D97-AF65-F5344CB8AC3E}">
        <p14:creationId xmlns:p14="http://schemas.microsoft.com/office/powerpoint/2010/main" val="138410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D37966E-EEE1-4B75-A025-3B38D7469F6D}" type="datetimeFigureOut">
              <a:rPr lang="tr-TR" smtClean="0"/>
              <a:t>13.8.2021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A6052DE-9DB7-44A3-A3C8-B427EE1B5B14}"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92147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D37966E-EEE1-4B75-A025-3B38D7469F6D}" type="datetimeFigureOut">
              <a:rPr lang="tr-TR" smtClean="0"/>
              <a:t>13.8.2021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A6052DE-9DB7-44A3-A3C8-B427EE1B5B14}" type="slidenum">
              <a:rPr lang="tr-TR" smtClean="0"/>
              <a:t>‹#›</a:t>
            </a:fld>
            <a:endParaRPr lang="tr-TR"/>
          </a:p>
        </p:txBody>
      </p:sp>
    </p:spTree>
    <p:extLst>
      <p:ext uri="{BB962C8B-B14F-4D97-AF65-F5344CB8AC3E}">
        <p14:creationId xmlns:p14="http://schemas.microsoft.com/office/powerpoint/2010/main" val="305561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D37966E-EEE1-4B75-A025-3B38D7469F6D}" type="datetimeFigureOut">
              <a:rPr lang="tr-TR" smtClean="0"/>
              <a:t>13.8.2021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A6052DE-9DB7-44A3-A3C8-B427EE1B5B14}"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28226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D37966E-EEE1-4B75-A025-3B38D7469F6D}" type="datetimeFigureOut">
              <a:rPr lang="tr-TR" smtClean="0"/>
              <a:t>13.8.2021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A6052DE-9DB7-44A3-A3C8-B427EE1B5B14}" type="slidenum">
              <a:rPr lang="tr-TR" smtClean="0"/>
              <a:t>‹#›</a:t>
            </a:fld>
            <a:endParaRPr lang="tr-TR"/>
          </a:p>
        </p:txBody>
      </p:sp>
    </p:spTree>
    <p:extLst>
      <p:ext uri="{BB962C8B-B14F-4D97-AF65-F5344CB8AC3E}">
        <p14:creationId xmlns:p14="http://schemas.microsoft.com/office/powerpoint/2010/main" val="4182471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D37966E-EEE1-4B75-A025-3B38D7469F6D}" type="datetimeFigureOut">
              <a:rPr lang="tr-TR" smtClean="0"/>
              <a:t>13.8.2021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A6052DE-9DB7-44A3-A3C8-B427EE1B5B14}" type="slidenum">
              <a:rPr lang="tr-TR" smtClean="0"/>
              <a:t>‹#›</a:t>
            </a:fld>
            <a:endParaRPr lang="tr-TR"/>
          </a:p>
        </p:txBody>
      </p:sp>
    </p:spTree>
    <p:extLst>
      <p:ext uri="{BB962C8B-B14F-4D97-AF65-F5344CB8AC3E}">
        <p14:creationId xmlns:p14="http://schemas.microsoft.com/office/powerpoint/2010/main" val="3513146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D37966E-EEE1-4B75-A025-3B38D7469F6D}" type="datetimeFigureOut">
              <a:rPr lang="tr-TR" smtClean="0"/>
              <a:t>13.8.2021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A6052DE-9DB7-44A3-A3C8-B427EE1B5B14}" type="slidenum">
              <a:rPr lang="tr-TR" smtClean="0"/>
              <a:t>‹#›</a:t>
            </a:fld>
            <a:endParaRPr lang="tr-TR"/>
          </a:p>
        </p:txBody>
      </p:sp>
    </p:spTree>
    <p:extLst>
      <p:ext uri="{BB962C8B-B14F-4D97-AF65-F5344CB8AC3E}">
        <p14:creationId xmlns:p14="http://schemas.microsoft.com/office/powerpoint/2010/main" val="370017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D37966E-EEE1-4B75-A025-3B38D7469F6D}" type="datetimeFigureOut">
              <a:rPr lang="tr-TR" smtClean="0"/>
              <a:t>13.8.2021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A6052DE-9DB7-44A3-A3C8-B427EE1B5B14}" type="slidenum">
              <a:rPr lang="tr-TR" smtClean="0"/>
              <a:t>‹#›</a:t>
            </a:fld>
            <a:endParaRPr lang="tr-TR"/>
          </a:p>
        </p:txBody>
      </p:sp>
    </p:spTree>
    <p:extLst>
      <p:ext uri="{BB962C8B-B14F-4D97-AF65-F5344CB8AC3E}">
        <p14:creationId xmlns:p14="http://schemas.microsoft.com/office/powerpoint/2010/main" val="418277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D37966E-EEE1-4B75-A025-3B38D7469F6D}" type="datetimeFigureOut">
              <a:rPr lang="tr-TR" smtClean="0"/>
              <a:t>13.8.2021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A6052DE-9DB7-44A3-A3C8-B427EE1B5B14}" type="slidenum">
              <a:rPr lang="tr-TR" smtClean="0"/>
              <a:t>‹#›</a:t>
            </a:fld>
            <a:endParaRPr lang="tr-TR"/>
          </a:p>
        </p:txBody>
      </p:sp>
    </p:spTree>
    <p:extLst>
      <p:ext uri="{BB962C8B-B14F-4D97-AF65-F5344CB8AC3E}">
        <p14:creationId xmlns:p14="http://schemas.microsoft.com/office/powerpoint/2010/main" val="146875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D37966E-EEE1-4B75-A025-3B38D7469F6D}" type="datetimeFigureOut">
              <a:rPr lang="tr-TR" smtClean="0"/>
              <a:t>13.8.2021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A6052DE-9DB7-44A3-A3C8-B427EE1B5B14}" type="slidenum">
              <a:rPr lang="tr-TR" smtClean="0"/>
              <a:t>‹#›</a:t>
            </a:fld>
            <a:endParaRPr lang="tr-TR"/>
          </a:p>
        </p:txBody>
      </p:sp>
    </p:spTree>
    <p:extLst>
      <p:ext uri="{BB962C8B-B14F-4D97-AF65-F5344CB8AC3E}">
        <p14:creationId xmlns:p14="http://schemas.microsoft.com/office/powerpoint/2010/main" val="1589675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D37966E-EEE1-4B75-A025-3B38D7469F6D}" type="datetimeFigureOut">
              <a:rPr lang="tr-TR" smtClean="0"/>
              <a:t>13.8.2021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A6052DE-9DB7-44A3-A3C8-B427EE1B5B14}" type="slidenum">
              <a:rPr lang="tr-TR" smtClean="0"/>
              <a:t>‹#›</a:t>
            </a:fld>
            <a:endParaRPr lang="tr-TR"/>
          </a:p>
        </p:txBody>
      </p:sp>
    </p:spTree>
    <p:extLst>
      <p:ext uri="{BB962C8B-B14F-4D97-AF65-F5344CB8AC3E}">
        <p14:creationId xmlns:p14="http://schemas.microsoft.com/office/powerpoint/2010/main" val="3956585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D37966E-EEE1-4B75-A025-3B38D7469F6D}" type="datetimeFigureOut">
              <a:rPr lang="tr-TR" smtClean="0"/>
              <a:t>13.8.2021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A6052DE-9DB7-44A3-A3C8-B427EE1B5B14}" type="slidenum">
              <a:rPr lang="tr-TR" smtClean="0"/>
              <a:t>‹#›</a:t>
            </a:fld>
            <a:endParaRPr lang="tr-TR"/>
          </a:p>
        </p:txBody>
      </p:sp>
    </p:spTree>
    <p:extLst>
      <p:ext uri="{BB962C8B-B14F-4D97-AF65-F5344CB8AC3E}">
        <p14:creationId xmlns:p14="http://schemas.microsoft.com/office/powerpoint/2010/main" val="75433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7966E-EEE1-4B75-A025-3B38D7469F6D}" type="datetimeFigureOut">
              <a:rPr lang="tr-TR" smtClean="0"/>
              <a:t>13.8.2021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A6052DE-9DB7-44A3-A3C8-B427EE1B5B14}" type="slidenum">
              <a:rPr lang="tr-TR" smtClean="0"/>
              <a:t>‹#›</a:t>
            </a:fld>
            <a:endParaRPr lang="tr-TR"/>
          </a:p>
        </p:txBody>
      </p:sp>
    </p:spTree>
    <p:extLst>
      <p:ext uri="{BB962C8B-B14F-4D97-AF65-F5344CB8AC3E}">
        <p14:creationId xmlns:p14="http://schemas.microsoft.com/office/powerpoint/2010/main" val="39182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D37966E-EEE1-4B75-A025-3B38D7469F6D}" type="datetimeFigureOut">
              <a:rPr lang="tr-TR" smtClean="0"/>
              <a:t>13.8.2021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A6052DE-9DB7-44A3-A3C8-B427EE1B5B14}" type="slidenum">
              <a:rPr lang="tr-TR" smtClean="0"/>
              <a:t>‹#›</a:t>
            </a:fld>
            <a:endParaRPr lang="tr-TR"/>
          </a:p>
        </p:txBody>
      </p:sp>
    </p:spTree>
    <p:extLst>
      <p:ext uri="{BB962C8B-B14F-4D97-AF65-F5344CB8AC3E}">
        <p14:creationId xmlns:p14="http://schemas.microsoft.com/office/powerpoint/2010/main" val="1707617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D37966E-EEE1-4B75-A025-3B38D7469F6D}" type="datetimeFigureOut">
              <a:rPr lang="tr-TR" smtClean="0"/>
              <a:t>13.8.2021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A6052DE-9DB7-44A3-A3C8-B427EE1B5B14}" type="slidenum">
              <a:rPr lang="tr-TR" smtClean="0"/>
              <a:t>‹#›</a:t>
            </a:fld>
            <a:endParaRPr lang="tr-TR"/>
          </a:p>
        </p:txBody>
      </p:sp>
    </p:spTree>
    <p:extLst>
      <p:ext uri="{BB962C8B-B14F-4D97-AF65-F5344CB8AC3E}">
        <p14:creationId xmlns:p14="http://schemas.microsoft.com/office/powerpoint/2010/main" val="348085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37966E-EEE1-4B75-A025-3B38D7469F6D}" type="datetimeFigureOut">
              <a:rPr lang="tr-TR" smtClean="0"/>
              <a:t>13.8.2021</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A6052DE-9DB7-44A3-A3C8-B427EE1B5B14}" type="slidenum">
              <a:rPr lang="tr-TR" smtClean="0"/>
              <a:t>‹#›</a:t>
            </a:fld>
            <a:endParaRPr lang="tr-TR"/>
          </a:p>
        </p:txBody>
      </p:sp>
    </p:spTree>
    <p:extLst>
      <p:ext uri="{BB962C8B-B14F-4D97-AF65-F5344CB8AC3E}">
        <p14:creationId xmlns:p14="http://schemas.microsoft.com/office/powerpoint/2010/main" val="6601604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4503" y="1867989"/>
            <a:ext cx="9692640" cy="2182847"/>
          </a:xfrm>
        </p:spPr>
        <p:txBody>
          <a:bodyPr/>
          <a:lstStyle/>
          <a:p>
            <a:pPr algn="ctr"/>
            <a:r>
              <a:rPr lang="tr-TR" b="1" dirty="0" smtClean="0">
                <a:solidFill>
                  <a:schemeClr val="tx1"/>
                </a:solidFill>
              </a:rPr>
              <a:t>YAZ TATİLİNDE ZAMANI DOĞRU DEĞERLENDİRME</a:t>
            </a:r>
            <a:endParaRPr lang="tr-TR" b="1" dirty="0">
              <a:solidFill>
                <a:schemeClr val="tx1"/>
              </a:solidFill>
            </a:endParaRPr>
          </a:p>
        </p:txBody>
      </p:sp>
    </p:spTree>
    <p:extLst>
      <p:ext uri="{BB962C8B-B14F-4D97-AF65-F5344CB8AC3E}">
        <p14:creationId xmlns:p14="http://schemas.microsoft.com/office/powerpoint/2010/main" val="1802971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7566" y="182881"/>
            <a:ext cx="9156436" cy="613954"/>
          </a:xfrm>
        </p:spPr>
        <p:txBody>
          <a:bodyPr>
            <a:normAutofit fontScale="90000"/>
          </a:bodyPr>
          <a:lstStyle/>
          <a:p>
            <a:r>
              <a:rPr lang="tr-TR" b="1" dirty="0"/>
              <a:t>Okul Dönemi-1 (7-11 yaş)</a:t>
            </a:r>
          </a:p>
        </p:txBody>
      </p:sp>
      <p:sp>
        <p:nvSpPr>
          <p:cNvPr id="3" name="İçerik Yer Tutucusu 2"/>
          <p:cNvSpPr>
            <a:spLocks noGrp="1"/>
          </p:cNvSpPr>
          <p:nvPr>
            <p:ph idx="1"/>
          </p:nvPr>
        </p:nvSpPr>
        <p:spPr>
          <a:xfrm>
            <a:off x="274320" y="927463"/>
            <a:ext cx="8999682" cy="5113899"/>
          </a:xfrm>
        </p:spPr>
        <p:txBody>
          <a:bodyPr/>
          <a:lstStyle/>
          <a:p>
            <a:pPr marL="0" indent="0" algn="just">
              <a:lnSpc>
                <a:spcPct val="150000"/>
              </a:lnSpc>
              <a:buNone/>
            </a:pPr>
            <a:r>
              <a:rPr lang="tr-TR" dirty="0">
                <a:solidFill>
                  <a:schemeClr val="tx1"/>
                </a:solidFill>
              </a:rPr>
              <a:t> </a:t>
            </a:r>
            <a:r>
              <a:rPr lang="tr-TR" dirty="0" smtClean="0">
                <a:solidFill>
                  <a:schemeClr val="tx1"/>
                </a:solidFill>
              </a:rPr>
              <a:t>	Yaz </a:t>
            </a:r>
            <a:r>
              <a:rPr lang="tr-TR" dirty="0">
                <a:solidFill>
                  <a:schemeClr val="tx1"/>
                </a:solidFill>
              </a:rPr>
              <a:t>tatilini sabırsızlıkla bekleyen okul çağı çocuğunuzla, ebeveynler için de bir nevi dev bir ders arası/teneffüs olan bu zamanın verimli geçmesi için</a:t>
            </a:r>
            <a:r>
              <a:rPr lang="tr-TR" dirty="0" smtClean="0">
                <a:solidFill>
                  <a:schemeClr val="tx1"/>
                </a:solidFill>
              </a:rPr>
              <a:t>:</a:t>
            </a:r>
            <a:endParaRPr lang="tr-TR" dirty="0">
              <a:solidFill>
                <a:schemeClr val="tx1"/>
              </a:solidFill>
            </a:endParaRPr>
          </a:p>
          <a:p>
            <a:pPr marL="0" indent="0" algn="just">
              <a:lnSpc>
                <a:spcPct val="150000"/>
              </a:lnSpc>
              <a:buNone/>
            </a:pPr>
            <a:r>
              <a:rPr lang="tr-TR" dirty="0" smtClean="0">
                <a:solidFill>
                  <a:schemeClr val="tx1"/>
                </a:solidFill>
              </a:rPr>
              <a:t>	Oyuna </a:t>
            </a:r>
            <a:r>
              <a:rPr lang="tr-TR" dirty="0">
                <a:solidFill>
                  <a:schemeClr val="tx1"/>
                </a:solidFill>
              </a:rPr>
              <a:t>devam edin: 7-11 yaş arası çocuklar da, okul öncesi gibi oyunla kendilerini ifade etmeye ihtiyaç duyuyor. Yaşıyla birlikte zenginleşen oyunlarında çocuğunuza eşlik edin, oyunu da bir rutin haline getirin.</a:t>
            </a:r>
          </a:p>
        </p:txBody>
      </p:sp>
      <p:pic>
        <p:nvPicPr>
          <p:cNvPr id="4" name="Resim 3"/>
          <p:cNvPicPr>
            <a:picLocks noChangeAspect="1"/>
          </p:cNvPicPr>
          <p:nvPr/>
        </p:nvPicPr>
        <p:blipFill>
          <a:blip r:embed="rId2"/>
          <a:stretch>
            <a:fillRect/>
          </a:stretch>
        </p:blipFill>
        <p:spPr>
          <a:xfrm>
            <a:off x="4173270" y="3752096"/>
            <a:ext cx="4312000" cy="27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49575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6754" y="195943"/>
            <a:ext cx="9117248" cy="5845419"/>
          </a:xfrm>
        </p:spPr>
        <p:txBody>
          <a:bodyPr/>
          <a:lstStyle/>
          <a:p>
            <a:pPr marL="0" indent="0">
              <a:buNone/>
            </a:pPr>
            <a:r>
              <a:rPr lang="tr-TR" b="1" dirty="0">
                <a:solidFill>
                  <a:schemeClr val="accent2"/>
                </a:solidFill>
              </a:rPr>
              <a:t>Birlikte kitap alın, okuyun</a:t>
            </a:r>
            <a:r>
              <a:rPr lang="tr-TR" b="1" dirty="0" smtClean="0">
                <a:solidFill>
                  <a:schemeClr val="accent2"/>
                </a:solidFill>
              </a:rPr>
              <a:t>:</a:t>
            </a:r>
          </a:p>
          <a:p>
            <a:pPr marL="0" indent="0" algn="just">
              <a:lnSpc>
                <a:spcPct val="150000"/>
              </a:lnSpc>
              <a:buNone/>
            </a:pPr>
            <a:r>
              <a:rPr lang="tr-TR" dirty="0" smtClean="0"/>
              <a:t> 	</a:t>
            </a:r>
            <a:r>
              <a:rPr lang="tr-TR" b="1" dirty="0" smtClean="0">
                <a:solidFill>
                  <a:schemeClr val="tx1"/>
                </a:solidFill>
              </a:rPr>
              <a:t>Okumaya </a:t>
            </a:r>
            <a:r>
              <a:rPr lang="tr-TR" b="1" dirty="0">
                <a:solidFill>
                  <a:schemeClr val="tx1"/>
                </a:solidFill>
              </a:rPr>
              <a:t>yeni başlayan çocuğunuzla, yazın kitap okumaya, yeni dergiler keşfetmeye zaman ayırın. Yazın başında, birlikte bir kitapçıya gidin ve onu yaşına uygun kitapların olduğu bölüme yönlendirip istediği kitapları seçmesine izin verin.</a:t>
            </a:r>
          </a:p>
        </p:txBody>
      </p:sp>
      <p:pic>
        <p:nvPicPr>
          <p:cNvPr id="4" name="Resim 3"/>
          <p:cNvPicPr>
            <a:picLocks noChangeAspect="1"/>
          </p:cNvPicPr>
          <p:nvPr/>
        </p:nvPicPr>
        <p:blipFill>
          <a:blip r:embed="rId2"/>
          <a:stretch>
            <a:fillRect/>
          </a:stretch>
        </p:blipFill>
        <p:spPr>
          <a:xfrm>
            <a:off x="652829" y="2884033"/>
            <a:ext cx="3895074" cy="259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Resim 4"/>
          <p:cNvPicPr>
            <a:picLocks noChangeAspect="1"/>
          </p:cNvPicPr>
          <p:nvPr/>
        </p:nvPicPr>
        <p:blipFill>
          <a:blip r:embed="rId3"/>
          <a:stretch>
            <a:fillRect/>
          </a:stretch>
        </p:blipFill>
        <p:spPr>
          <a:xfrm>
            <a:off x="6096817" y="4303098"/>
            <a:ext cx="3960000" cy="19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24456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1257" y="587829"/>
            <a:ext cx="9012745" cy="5453533"/>
          </a:xfrm>
        </p:spPr>
        <p:txBody>
          <a:bodyPr/>
          <a:lstStyle/>
          <a:p>
            <a:pPr marL="0" indent="0" algn="just">
              <a:lnSpc>
                <a:spcPct val="150000"/>
              </a:lnSpc>
              <a:buNone/>
            </a:pPr>
            <a:r>
              <a:rPr lang="tr-TR" sz="2400" b="1" dirty="0">
                <a:solidFill>
                  <a:schemeClr val="accent2"/>
                </a:solidFill>
              </a:rPr>
              <a:t>Tatil planına çocuğunuzu da dahil edin</a:t>
            </a:r>
            <a:r>
              <a:rPr lang="tr-TR" sz="2400" b="1" dirty="0" smtClean="0">
                <a:solidFill>
                  <a:schemeClr val="accent2"/>
                </a:solidFill>
              </a:rPr>
              <a:t>:</a:t>
            </a:r>
          </a:p>
          <a:p>
            <a:pPr marL="0" indent="0" algn="just">
              <a:lnSpc>
                <a:spcPct val="150000"/>
              </a:lnSpc>
              <a:buNone/>
            </a:pPr>
            <a:r>
              <a:rPr lang="tr-TR" dirty="0" smtClean="0"/>
              <a:t> 	</a:t>
            </a:r>
            <a:r>
              <a:rPr lang="tr-TR" dirty="0" smtClean="0">
                <a:solidFill>
                  <a:schemeClr val="tx1"/>
                </a:solidFill>
              </a:rPr>
              <a:t>Birlikte </a:t>
            </a:r>
            <a:r>
              <a:rPr lang="tr-TR" dirty="0">
                <a:solidFill>
                  <a:schemeClr val="tx1"/>
                </a:solidFill>
              </a:rPr>
              <a:t>çıktığınız yolculuklarda, gittiğiniz yerlerde sadece çocuğunuz için olacak etkinliklere ve mekanlara odaklanmayın. Yolculuk bir bütündür. Gideceğiniz yere önceden birlikte resimlerle, gezi rehberleriyle birlikte bakın. Bu yer ile ilgili birlikte videolar, varsa belgeseller izleyin.</a:t>
            </a:r>
          </a:p>
        </p:txBody>
      </p:sp>
      <p:pic>
        <p:nvPicPr>
          <p:cNvPr id="4" name="Resim 3"/>
          <p:cNvPicPr>
            <a:picLocks noChangeAspect="1"/>
          </p:cNvPicPr>
          <p:nvPr/>
        </p:nvPicPr>
        <p:blipFill>
          <a:blip r:embed="rId2"/>
          <a:stretch>
            <a:fillRect/>
          </a:stretch>
        </p:blipFill>
        <p:spPr>
          <a:xfrm>
            <a:off x="6087752" y="4382650"/>
            <a:ext cx="3186250" cy="23562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Resim 4"/>
          <p:cNvPicPr>
            <a:picLocks noChangeAspect="1"/>
          </p:cNvPicPr>
          <p:nvPr/>
        </p:nvPicPr>
        <p:blipFill>
          <a:blip r:embed="rId3"/>
          <a:stretch>
            <a:fillRect/>
          </a:stretch>
        </p:blipFill>
        <p:spPr>
          <a:xfrm>
            <a:off x="440600" y="3542756"/>
            <a:ext cx="4327029" cy="2304000"/>
          </a:xfrm>
          <a:prstGeom prst="rect">
            <a:avLst/>
          </a:prstGeom>
          <a:ln>
            <a:noFill/>
          </a:ln>
          <a:effectLst>
            <a:softEdge rad="112500"/>
          </a:effectLst>
        </p:spPr>
      </p:pic>
    </p:spTree>
    <p:extLst>
      <p:ext uri="{BB962C8B-B14F-4D97-AF65-F5344CB8AC3E}">
        <p14:creationId xmlns:p14="http://schemas.microsoft.com/office/powerpoint/2010/main" val="82599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5943" y="261257"/>
            <a:ext cx="5381897" cy="5780105"/>
          </a:xfrm>
        </p:spPr>
        <p:txBody>
          <a:bodyPr/>
          <a:lstStyle/>
          <a:p>
            <a:pPr marL="0" indent="0">
              <a:buNone/>
            </a:pPr>
            <a:r>
              <a:rPr lang="tr-TR" sz="2800" b="1" dirty="0" smtClean="0">
                <a:solidFill>
                  <a:schemeClr val="accent2"/>
                </a:solidFill>
              </a:rPr>
              <a:t>Ödevleri İçin Program Yapın: </a:t>
            </a:r>
          </a:p>
          <a:p>
            <a:pPr marL="0" indent="0" algn="just">
              <a:lnSpc>
                <a:spcPct val="150000"/>
              </a:lnSpc>
              <a:buNone/>
            </a:pPr>
            <a:r>
              <a:rPr lang="tr-TR" b="1" dirty="0" smtClean="0">
                <a:solidFill>
                  <a:schemeClr val="tx1"/>
                </a:solidFill>
              </a:rPr>
              <a:t>	Akademik </a:t>
            </a:r>
            <a:r>
              <a:rPr lang="tr-TR" b="1" dirty="0">
                <a:solidFill>
                  <a:schemeClr val="tx1"/>
                </a:solidFill>
              </a:rPr>
              <a:t>takvime bağlı bir ders çalışma değil; çocuğunuzun zihinsel becerilerini, yaratıcılığı ve düşünme kapasitesini geliştirici aktivitelere ağırlık verin. Çocuğunuzun, yaz dönemi için ödevleri olabilir. Tatilin son gününe bırakılan ödevlerin bütün yaza gölge düşüren bir mesele olmaması ve ailede son dakika krizleri yaratmaması için erkenden planlama yapın, yol gösterici olun. Birlikte bir program ve anlaşma yapın.</a:t>
            </a:r>
          </a:p>
        </p:txBody>
      </p:sp>
      <p:pic>
        <p:nvPicPr>
          <p:cNvPr id="4" name="Resim 3"/>
          <p:cNvPicPr>
            <a:picLocks noChangeAspect="1"/>
          </p:cNvPicPr>
          <p:nvPr/>
        </p:nvPicPr>
        <p:blipFill>
          <a:blip r:embed="rId2"/>
          <a:stretch>
            <a:fillRect/>
          </a:stretch>
        </p:blipFill>
        <p:spPr>
          <a:xfrm>
            <a:off x="6152606" y="0"/>
            <a:ext cx="6039394" cy="6849256"/>
          </a:xfrm>
          <a:prstGeom prst="rect">
            <a:avLst/>
          </a:prstGeom>
        </p:spPr>
      </p:pic>
    </p:spTree>
    <p:extLst>
      <p:ext uri="{BB962C8B-B14F-4D97-AF65-F5344CB8AC3E}">
        <p14:creationId xmlns:p14="http://schemas.microsoft.com/office/powerpoint/2010/main" val="4022895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0446" y="378823"/>
            <a:ext cx="5421085" cy="5662539"/>
          </a:xfrm>
        </p:spPr>
        <p:txBody>
          <a:bodyPr/>
          <a:lstStyle/>
          <a:p>
            <a:pPr marL="0" indent="0">
              <a:buNone/>
            </a:pPr>
            <a:r>
              <a:rPr lang="tr-TR" sz="2400" b="1" dirty="0">
                <a:solidFill>
                  <a:schemeClr val="accent2"/>
                </a:solidFill>
              </a:rPr>
              <a:t>Haftanın belirli günlerini “aile oyun saati” yapın: </a:t>
            </a:r>
            <a:endParaRPr lang="tr-TR" sz="2400" b="1" dirty="0" smtClean="0">
              <a:solidFill>
                <a:schemeClr val="accent2"/>
              </a:solidFill>
            </a:endParaRPr>
          </a:p>
          <a:p>
            <a:pPr marL="0" indent="0" algn="just">
              <a:lnSpc>
                <a:spcPct val="150000"/>
              </a:lnSpc>
              <a:buNone/>
            </a:pPr>
            <a:r>
              <a:rPr lang="tr-TR" dirty="0" smtClean="0"/>
              <a:t>	</a:t>
            </a:r>
            <a:r>
              <a:rPr lang="tr-TR" dirty="0" smtClean="0">
                <a:solidFill>
                  <a:schemeClr val="tx1"/>
                </a:solidFill>
              </a:rPr>
              <a:t>Bu </a:t>
            </a:r>
            <a:r>
              <a:rPr lang="tr-TR" dirty="0">
                <a:solidFill>
                  <a:schemeClr val="tx1"/>
                </a:solidFill>
              </a:rPr>
              <a:t>yaş gurubunda, özellikle okul çağının ilk yıllarında, güvenli ev ortamında rekabet duygusunu tanıma, öfkeyi nasıl yaşadığını anlama, zor duygularla baş etme becerilerini geliştirmek için de yaz önemli bir fırsat oluşturuyor. Çocuğunuzun yaşına uygun kurallı kutu oyunları edinmek ve ikili veya grup olarak bu oyunları aile rutinine eklemek faydalı olacaktır. Haftanın belirli günlerinde “aile oyun saati” belirleyebilirsiniz.</a:t>
            </a:r>
          </a:p>
        </p:txBody>
      </p:sp>
      <p:pic>
        <p:nvPicPr>
          <p:cNvPr id="4" name="Resim 3"/>
          <p:cNvPicPr>
            <a:picLocks noChangeAspect="1"/>
          </p:cNvPicPr>
          <p:nvPr/>
        </p:nvPicPr>
        <p:blipFill>
          <a:blip r:embed="rId2"/>
          <a:stretch>
            <a:fillRect/>
          </a:stretch>
        </p:blipFill>
        <p:spPr>
          <a:xfrm>
            <a:off x="6480000" y="4101737"/>
            <a:ext cx="5712000" cy="2756263"/>
          </a:xfrm>
          <a:prstGeom prst="rect">
            <a:avLst/>
          </a:prstGeom>
        </p:spPr>
      </p:pic>
    </p:spTree>
    <p:extLst>
      <p:ext uri="{BB962C8B-B14F-4D97-AF65-F5344CB8AC3E}">
        <p14:creationId xmlns:p14="http://schemas.microsoft.com/office/powerpoint/2010/main" val="2271310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1257" y="195943"/>
            <a:ext cx="9209313" cy="1734457"/>
          </a:xfrm>
        </p:spPr>
        <p:txBody>
          <a:bodyPr>
            <a:normAutofit/>
          </a:bodyPr>
          <a:lstStyle/>
          <a:p>
            <a:r>
              <a:rPr lang="tr-TR" sz="3200" b="1" dirty="0"/>
              <a:t>Okul </a:t>
            </a:r>
            <a:r>
              <a:rPr lang="tr-TR" sz="3200" b="1" dirty="0" smtClean="0"/>
              <a:t>Dönemi-2</a:t>
            </a:r>
            <a:br>
              <a:rPr lang="tr-TR" sz="3200" b="1" dirty="0" smtClean="0"/>
            </a:br>
            <a:r>
              <a:rPr lang="tr-TR" sz="3200" b="1" dirty="0" smtClean="0"/>
              <a:t> </a:t>
            </a:r>
            <a:r>
              <a:rPr lang="tr-TR" sz="3200" b="1" dirty="0"/>
              <a:t>(12 yaş ve sonrası - Ergenlik dönemi) </a:t>
            </a:r>
          </a:p>
        </p:txBody>
      </p:sp>
      <p:sp>
        <p:nvSpPr>
          <p:cNvPr id="3" name="İçerik Yer Tutucusu 2"/>
          <p:cNvSpPr>
            <a:spLocks noGrp="1"/>
          </p:cNvSpPr>
          <p:nvPr>
            <p:ph idx="1"/>
          </p:nvPr>
        </p:nvSpPr>
        <p:spPr>
          <a:xfrm>
            <a:off x="261257" y="1724297"/>
            <a:ext cx="9012745" cy="4317065"/>
          </a:xfrm>
        </p:spPr>
        <p:txBody>
          <a:bodyPr>
            <a:normAutofit lnSpcReduction="10000"/>
          </a:bodyPr>
          <a:lstStyle/>
          <a:p>
            <a:pPr marL="0" indent="0" algn="just">
              <a:lnSpc>
                <a:spcPct val="150000"/>
              </a:lnSpc>
              <a:buNone/>
            </a:pPr>
            <a:r>
              <a:rPr lang="tr-TR" dirty="0" smtClean="0">
                <a:solidFill>
                  <a:schemeClr val="tx1"/>
                </a:solidFill>
              </a:rPr>
              <a:t>	Tüm </a:t>
            </a:r>
            <a:r>
              <a:rPr lang="tr-TR" dirty="0">
                <a:solidFill>
                  <a:schemeClr val="tx1"/>
                </a:solidFill>
              </a:rPr>
              <a:t>aile için kafa karıştırıcı bir dönem olan ergenlik, büyümekte ve kendini aramakta, bulmakta, bazen yeniden kaybedip aramakta olan çocuğunuz için;</a:t>
            </a:r>
          </a:p>
          <a:p>
            <a:pPr marL="0" indent="0" algn="just">
              <a:lnSpc>
                <a:spcPct val="150000"/>
              </a:lnSpc>
              <a:buNone/>
            </a:pPr>
            <a:endParaRPr lang="tr-TR" dirty="0">
              <a:solidFill>
                <a:schemeClr val="tx1"/>
              </a:solidFill>
            </a:endParaRPr>
          </a:p>
          <a:p>
            <a:pPr marL="0" indent="0" algn="just">
              <a:lnSpc>
                <a:spcPct val="150000"/>
              </a:lnSpc>
              <a:buNone/>
            </a:pPr>
            <a:r>
              <a:rPr lang="tr-TR" dirty="0" smtClean="0">
                <a:solidFill>
                  <a:schemeClr val="tx1"/>
                </a:solidFill>
              </a:rPr>
              <a:t>	Çocuğunuza </a:t>
            </a:r>
            <a:r>
              <a:rPr lang="tr-TR" dirty="0">
                <a:solidFill>
                  <a:schemeClr val="tx1"/>
                </a:solidFill>
              </a:rPr>
              <a:t>tatilde neler yapmak istediğini sorun: Kimlerle olmak ister? Nerede olmak ister? Nereye gitmek ister? Yazla ilgili hayalleri neler? Bu sohbetler, çocuğunuzun zihnine evde bir alan açmak için önemlidir. Ailecek vakit geçirmek bazen kaçınılan bir hal olsa da, ergenlik dönemi genç çocuğunuzun gelişimi için oldukça değerli ve kapsayıcı bir dönemi oluşturuyor. Yeni bir şehri birlikte keşfetmek, genç kızınızın/oğlunuzun o yere dair merak alanlarını da duyarak bir program yapmak dengeleyici olur.</a:t>
            </a:r>
          </a:p>
        </p:txBody>
      </p:sp>
    </p:spTree>
    <p:extLst>
      <p:ext uri="{BB962C8B-B14F-4D97-AF65-F5344CB8AC3E}">
        <p14:creationId xmlns:p14="http://schemas.microsoft.com/office/powerpoint/2010/main" val="3519977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5943" y="431075"/>
            <a:ext cx="9078059" cy="5610288"/>
          </a:xfrm>
        </p:spPr>
        <p:txBody>
          <a:bodyPr/>
          <a:lstStyle/>
          <a:p>
            <a:pPr marL="0" indent="0" algn="just">
              <a:lnSpc>
                <a:spcPct val="150000"/>
              </a:lnSpc>
              <a:buNone/>
            </a:pPr>
            <a:r>
              <a:rPr lang="tr-TR" sz="2400" b="1" dirty="0">
                <a:solidFill>
                  <a:schemeClr val="accent2"/>
                </a:solidFill>
              </a:rPr>
              <a:t>Birey olarak zaman geçirmesine imkan tanıyın: </a:t>
            </a:r>
            <a:endParaRPr lang="tr-TR" sz="2400" b="1" dirty="0" smtClean="0">
              <a:solidFill>
                <a:schemeClr val="accent2"/>
              </a:solidFill>
            </a:endParaRPr>
          </a:p>
          <a:p>
            <a:pPr marL="0" indent="0" algn="just">
              <a:lnSpc>
                <a:spcPct val="150000"/>
              </a:lnSpc>
              <a:buNone/>
            </a:pPr>
            <a:r>
              <a:rPr lang="tr-TR" dirty="0" smtClean="0">
                <a:solidFill>
                  <a:schemeClr val="tx1"/>
                </a:solidFill>
              </a:rPr>
              <a:t>	Yaz </a:t>
            </a:r>
            <a:r>
              <a:rPr lang="tr-TR" dirty="0">
                <a:solidFill>
                  <a:schemeClr val="tx1"/>
                </a:solidFill>
              </a:rPr>
              <a:t>tatilini, hem birlikte zaman hem de kendi ilgi alanlarında kendini keşfedebileceği bir dönem olarak planlayın. Yaz kampları, dil okulları, ilgilendiği spor veya sanat alanında bir kursa başlamak ve akranlarıyla sizin de güvendiğiniz bir ortamda birey olarak zaman geçirmesine imkan tanıyın.</a:t>
            </a:r>
          </a:p>
        </p:txBody>
      </p:sp>
      <p:pic>
        <p:nvPicPr>
          <p:cNvPr id="4" name="Resim 3"/>
          <p:cNvPicPr>
            <a:picLocks noChangeAspect="1"/>
          </p:cNvPicPr>
          <p:nvPr/>
        </p:nvPicPr>
        <p:blipFill>
          <a:blip r:embed="rId2"/>
          <a:stretch>
            <a:fillRect/>
          </a:stretch>
        </p:blipFill>
        <p:spPr>
          <a:xfrm>
            <a:off x="2638696" y="2923086"/>
            <a:ext cx="5816237" cy="3934914"/>
          </a:xfrm>
          <a:prstGeom prst="rect">
            <a:avLst/>
          </a:prstGeom>
          <a:ln>
            <a:noFill/>
          </a:ln>
          <a:effectLst>
            <a:softEdge rad="112500"/>
          </a:effectLst>
        </p:spPr>
      </p:pic>
    </p:spTree>
    <p:extLst>
      <p:ext uri="{BB962C8B-B14F-4D97-AF65-F5344CB8AC3E}">
        <p14:creationId xmlns:p14="http://schemas.microsoft.com/office/powerpoint/2010/main" val="1895418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1257" y="248195"/>
            <a:ext cx="9012745" cy="5793168"/>
          </a:xfrm>
        </p:spPr>
        <p:txBody>
          <a:bodyPr/>
          <a:lstStyle/>
          <a:p>
            <a:pPr marL="0" indent="0">
              <a:lnSpc>
                <a:spcPct val="150000"/>
              </a:lnSpc>
              <a:buNone/>
            </a:pPr>
            <a:r>
              <a:rPr lang="tr-TR" sz="2400" dirty="0">
                <a:solidFill>
                  <a:schemeClr val="accent2"/>
                </a:solidFill>
              </a:rPr>
              <a:t>Ders çalışması için önce rahatlamasını sağlayın: </a:t>
            </a:r>
            <a:endParaRPr lang="tr-TR" sz="2400" dirty="0" smtClean="0">
              <a:solidFill>
                <a:schemeClr val="accent2"/>
              </a:solidFill>
            </a:endParaRPr>
          </a:p>
          <a:p>
            <a:pPr marL="0" indent="0" algn="just">
              <a:lnSpc>
                <a:spcPct val="150000"/>
              </a:lnSpc>
              <a:buNone/>
            </a:pPr>
            <a:r>
              <a:rPr lang="tr-TR" dirty="0" smtClean="0">
                <a:solidFill>
                  <a:schemeClr val="tx1"/>
                </a:solidFill>
              </a:rPr>
              <a:t>	Ergenlik </a:t>
            </a:r>
            <a:r>
              <a:rPr lang="tr-TR" dirty="0">
                <a:solidFill>
                  <a:schemeClr val="tx1"/>
                </a:solidFill>
              </a:rPr>
              <a:t>döneminde okul yaşamı pek çok kritik sınavı içerir. Ve çalışmak için önce rahatlamak gerekir. Klinik araştırmalar, kaygı seviyesi yüksek ve ebeveynlerinden baskıcı bir yaklaşım gören çocukların, odaklanma becerilerinin ve öğrenme kapasitelerinin olumsuz yönde etkilendiğini gösteriyor. Örneğin liseye giriş sınavına hazırlanan bir çocuğunuz varsa, tüm yazı ona ‘ders çalış’ diyerek geçirmeyin. Okul döneminde, öğretmenler, ders saatleri, özel öğretmenler, kurslarla çalışmaya alışmış çocuğunuz için bir anda tüm gün evde ve serbest zamana geçmek zorlayıcıdır. Kendisine bir çalışma programı hazırlaması için teşvik edici olun.</a:t>
            </a:r>
          </a:p>
        </p:txBody>
      </p:sp>
      <p:pic>
        <p:nvPicPr>
          <p:cNvPr id="4" name="Resim 3"/>
          <p:cNvPicPr>
            <a:picLocks noChangeAspect="1"/>
          </p:cNvPicPr>
          <p:nvPr/>
        </p:nvPicPr>
        <p:blipFill>
          <a:blip r:embed="rId2"/>
          <a:stretch>
            <a:fillRect/>
          </a:stretch>
        </p:blipFill>
        <p:spPr>
          <a:xfrm>
            <a:off x="8190043" y="3978862"/>
            <a:ext cx="4002676" cy="2844000"/>
          </a:xfrm>
          <a:prstGeom prst="rect">
            <a:avLst/>
          </a:prstGeom>
        </p:spPr>
      </p:pic>
    </p:spTree>
    <p:extLst>
      <p:ext uri="{BB962C8B-B14F-4D97-AF65-F5344CB8AC3E}">
        <p14:creationId xmlns:p14="http://schemas.microsoft.com/office/powerpoint/2010/main" val="1105474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9006" y="352697"/>
            <a:ext cx="9313817" cy="5688665"/>
          </a:xfrm>
        </p:spPr>
        <p:txBody>
          <a:bodyPr/>
          <a:lstStyle/>
          <a:p>
            <a:pPr marL="0" indent="0">
              <a:buNone/>
            </a:pPr>
            <a:r>
              <a:rPr lang="tr-TR" sz="2800" b="1" dirty="0">
                <a:solidFill>
                  <a:schemeClr val="accent1"/>
                </a:solidFill>
              </a:rPr>
              <a:t>Mini stajlar </a:t>
            </a:r>
            <a:r>
              <a:rPr lang="tr-TR" sz="2800" b="1" dirty="0" smtClean="0">
                <a:solidFill>
                  <a:schemeClr val="accent1"/>
                </a:solidFill>
              </a:rPr>
              <a:t>planlayın:</a:t>
            </a:r>
          </a:p>
          <a:p>
            <a:pPr marL="0" indent="0" algn="just">
              <a:lnSpc>
                <a:spcPct val="150000"/>
              </a:lnSpc>
              <a:buNone/>
            </a:pPr>
            <a:r>
              <a:rPr lang="tr-TR" dirty="0"/>
              <a:t>	</a:t>
            </a:r>
            <a:r>
              <a:rPr lang="tr-TR" dirty="0" smtClean="0">
                <a:solidFill>
                  <a:schemeClr val="tx1"/>
                </a:solidFill>
              </a:rPr>
              <a:t> </a:t>
            </a:r>
            <a:r>
              <a:rPr lang="tr-TR" dirty="0">
                <a:solidFill>
                  <a:schemeClr val="tx1"/>
                </a:solidFill>
              </a:rPr>
              <a:t>Özellikle lise çağındaki çocuklarınız için, ilgi alanlarına göre, gelecekte yapmayı düşündüğü, merak ettiği meslek alanlarında yaşına uygun süre ve kapsamda stajlar planlayabilirsiniz</a:t>
            </a:r>
            <a:r>
              <a:rPr lang="tr-TR" dirty="0" smtClean="0">
                <a:solidFill>
                  <a:schemeClr val="tx1"/>
                </a:solidFill>
              </a:rPr>
              <a:t>.</a:t>
            </a:r>
          </a:p>
          <a:p>
            <a:pPr marL="0" indent="0" algn="just">
              <a:lnSpc>
                <a:spcPct val="150000"/>
              </a:lnSpc>
              <a:buNone/>
            </a:pPr>
            <a:r>
              <a:rPr lang="tr-TR" dirty="0" smtClean="0">
                <a:solidFill>
                  <a:schemeClr val="tx1"/>
                </a:solidFill>
              </a:rPr>
              <a:t>	Yaz </a:t>
            </a:r>
            <a:r>
              <a:rPr lang="tr-TR" dirty="0">
                <a:solidFill>
                  <a:schemeClr val="tx1"/>
                </a:solidFill>
              </a:rPr>
              <a:t>tatilinde onları bir işe sokmak hatta küçük bir harçlık karşılığında çalışmaları onların hayatın zorluklarını anlamanın yanında kazandıkları paranın kıymetini de anlamalarını sağlar.</a:t>
            </a:r>
          </a:p>
        </p:txBody>
      </p:sp>
      <p:pic>
        <p:nvPicPr>
          <p:cNvPr id="4" name="Resim 3"/>
          <p:cNvPicPr>
            <a:picLocks noChangeAspect="1"/>
          </p:cNvPicPr>
          <p:nvPr/>
        </p:nvPicPr>
        <p:blipFill>
          <a:blip r:embed="rId2"/>
          <a:stretch>
            <a:fillRect/>
          </a:stretch>
        </p:blipFill>
        <p:spPr>
          <a:xfrm>
            <a:off x="7002236" y="3410494"/>
            <a:ext cx="5076000" cy="3384000"/>
          </a:xfrm>
          <a:prstGeom prst="rect">
            <a:avLst/>
          </a:prstGeom>
          <a:ln>
            <a:noFill/>
          </a:ln>
          <a:effectLst>
            <a:softEdge rad="112500"/>
          </a:effectLst>
        </p:spPr>
      </p:pic>
      <p:pic>
        <p:nvPicPr>
          <p:cNvPr id="5" name="Resim 4"/>
          <p:cNvPicPr>
            <a:picLocks noChangeAspect="1"/>
          </p:cNvPicPr>
          <p:nvPr/>
        </p:nvPicPr>
        <p:blipFill>
          <a:blip r:embed="rId3"/>
          <a:stretch>
            <a:fillRect/>
          </a:stretch>
        </p:blipFill>
        <p:spPr>
          <a:xfrm>
            <a:off x="941614" y="4036558"/>
            <a:ext cx="4392000" cy="2692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18428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09971" y="242070"/>
            <a:ext cx="5904000" cy="2952000"/>
          </a:xfrm>
          <a:prstGeom prst="rect">
            <a:avLst/>
          </a:prstGeom>
          <a:ln w="190500" cap="sq">
            <a:solidFill>
              <a:schemeClr val="accent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Metin kutusu 5"/>
          <p:cNvSpPr txBox="1"/>
          <p:nvPr/>
        </p:nvSpPr>
        <p:spPr>
          <a:xfrm>
            <a:off x="309971" y="3971109"/>
            <a:ext cx="9787617" cy="1882503"/>
          </a:xfrm>
          <a:prstGeom prst="rect">
            <a:avLst/>
          </a:prstGeom>
          <a:noFill/>
        </p:spPr>
        <p:txBody>
          <a:bodyPr wrap="square" rtlCol="0">
            <a:spAutoFit/>
          </a:bodyPr>
          <a:lstStyle/>
          <a:p>
            <a:pPr algn="just">
              <a:lnSpc>
                <a:spcPct val="150000"/>
              </a:lnSpc>
            </a:pPr>
            <a:r>
              <a:rPr lang="tr-TR" sz="2000" dirty="0" smtClean="0"/>
              <a:t>	Okullar </a:t>
            </a:r>
            <a:r>
              <a:rPr lang="tr-TR" sz="2000" dirty="0"/>
              <a:t>kapandı, çocukların iple çektiği tatil süreci ile birlikte tatilin nasıl değerlendirileceği de konuşulmaya başlandı. Uzmanlar ise çocuğun yaşına ve özelliklerine göre planlanmış verimli bir tatilin, çocuğun zihinsel, duygusal, akademik ve sosyal gelişimine katkı sağladığına dikkat çekiyor.</a:t>
            </a:r>
          </a:p>
        </p:txBody>
      </p:sp>
    </p:spTree>
    <p:extLst>
      <p:ext uri="{BB962C8B-B14F-4D97-AF65-F5344CB8AC3E}">
        <p14:creationId xmlns:p14="http://schemas.microsoft.com/office/powerpoint/2010/main" val="1270984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0446" y="261257"/>
            <a:ext cx="9457508" cy="5780105"/>
          </a:xfrm>
        </p:spPr>
        <p:txBody>
          <a:bodyPr/>
          <a:lstStyle/>
          <a:p>
            <a:pPr marL="0" indent="0" algn="just">
              <a:lnSpc>
                <a:spcPct val="150000"/>
              </a:lnSpc>
              <a:buNone/>
            </a:pPr>
            <a:r>
              <a:rPr lang="tr-TR" dirty="0" smtClean="0">
                <a:solidFill>
                  <a:schemeClr val="tx1"/>
                </a:solidFill>
              </a:rPr>
              <a:t>	Kaç </a:t>
            </a:r>
            <a:r>
              <a:rPr lang="tr-TR" dirty="0">
                <a:solidFill>
                  <a:schemeClr val="tx1"/>
                </a:solidFill>
              </a:rPr>
              <a:t>yaşında olursa olsun her öğrenci, yıl boyunca yaz tatilini bekler ve tatilini gönlünce geçirmek ister. Tatiller, dinlenmek ve yenilenmek için bir fırsattır ve doğru değerlendirildiğinde çocukların gelişimine olumlu katkısı olur</a:t>
            </a:r>
            <a:r>
              <a:rPr lang="tr-TR" dirty="0" smtClean="0">
                <a:solidFill>
                  <a:schemeClr val="tx1"/>
                </a:solidFill>
              </a:rPr>
              <a:t>.</a:t>
            </a:r>
            <a:endParaRPr lang="tr-TR" dirty="0">
              <a:solidFill>
                <a:schemeClr val="tx1"/>
              </a:solidFill>
            </a:endParaRPr>
          </a:p>
          <a:p>
            <a:pPr marL="0" indent="0" algn="just">
              <a:lnSpc>
                <a:spcPct val="150000"/>
              </a:lnSpc>
              <a:buNone/>
            </a:pPr>
            <a:r>
              <a:rPr lang="tr-TR" dirty="0" smtClean="0">
                <a:solidFill>
                  <a:schemeClr val="tx1"/>
                </a:solidFill>
              </a:rPr>
              <a:t>	Anne </a:t>
            </a:r>
            <a:r>
              <a:rPr lang="tr-TR" dirty="0">
                <a:solidFill>
                  <a:schemeClr val="tx1"/>
                </a:solidFill>
              </a:rPr>
              <a:t>babalar da çocuklarının tatilde vakitlerini verimli geçirmelerini isterler. Televizyon, tablet, telefon üçlüsüne değil de; ders tekrarına zaman ayırarak bilgileri taze tutmalarını ve bir sonraki yıl için de hazırlık yapmalarını beklerler.</a:t>
            </a:r>
          </a:p>
        </p:txBody>
      </p:sp>
      <p:pic>
        <p:nvPicPr>
          <p:cNvPr id="4" name="Resim 3"/>
          <p:cNvPicPr>
            <a:picLocks noChangeAspect="1"/>
          </p:cNvPicPr>
          <p:nvPr/>
        </p:nvPicPr>
        <p:blipFill>
          <a:blip r:embed="rId2"/>
          <a:stretch>
            <a:fillRect/>
          </a:stretch>
        </p:blipFill>
        <p:spPr>
          <a:xfrm>
            <a:off x="2541133" y="3322539"/>
            <a:ext cx="5592869" cy="3132000"/>
          </a:xfrm>
          <a:prstGeom prst="rect">
            <a:avLst/>
          </a:prstGeom>
        </p:spPr>
      </p:pic>
    </p:spTree>
    <p:extLst>
      <p:ext uri="{BB962C8B-B14F-4D97-AF65-F5344CB8AC3E}">
        <p14:creationId xmlns:p14="http://schemas.microsoft.com/office/powerpoint/2010/main" val="1020549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4320" y="313509"/>
            <a:ext cx="9144000" cy="5727853"/>
          </a:xfrm>
        </p:spPr>
        <p:txBody>
          <a:bodyPr/>
          <a:lstStyle/>
          <a:p>
            <a:pPr marL="0" indent="0" algn="just">
              <a:lnSpc>
                <a:spcPct val="150000"/>
              </a:lnSpc>
              <a:buNone/>
            </a:pPr>
            <a:r>
              <a:rPr lang="tr-TR" b="1" dirty="0" smtClean="0">
                <a:solidFill>
                  <a:schemeClr val="tx1"/>
                </a:solidFill>
              </a:rPr>
              <a:t>	Tatiller</a:t>
            </a:r>
            <a:r>
              <a:rPr lang="tr-TR" b="1" dirty="0">
                <a:solidFill>
                  <a:schemeClr val="tx1"/>
                </a:solidFill>
              </a:rPr>
              <a:t>, ailece en güzel anların yaşandığı ve geriye güzel anıların biriktirildiği en güzel zamanlar. Özellikle de aile içi iletişimin artırmasıyla daha da önemli hale geliyor. Gündelik yaşamın koşuşturması ve zaman kısıtlılıkları içinde ebeveynlerin büyük çoğunluğunun, çocuklarıyla sadece günün getirdiği rutin konularda kısa sohbetler ettiği görülüyor. Öte yandan, bu sohbetler ne yazık ki çocuk için yeterli bir iletişim alanı sunmuyor. Bu noktada, tatil dönemi, çocuklarımızı anlamak, dinlemek ve aramızdaki iletişimi güçlendirmek için önemli bir imkan sağlıyor.</a:t>
            </a:r>
          </a:p>
        </p:txBody>
      </p:sp>
      <p:pic>
        <p:nvPicPr>
          <p:cNvPr id="4" name="Resim 3"/>
          <p:cNvPicPr>
            <a:picLocks noChangeAspect="1"/>
          </p:cNvPicPr>
          <p:nvPr/>
        </p:nvPicPr>
        <p:blipFill>
          <a:blip r:embed="rId2"/>
          <a:stretch>
            <a:fillRect/>
          </a:stretch>
        </p:blipFill>
        <p:spPr>
          <a:xfrm>
            <a:off x="4655274" y="3862796"/>
            <a:ext cx="4597469" cy="2448000"/>
          </a:xfrm>
          <a:prstGeom prst="rect">
            <a:avLst/>
          </a:prstGeom>
          <a:ln>
            <a:noFill/>
          </a:ln>
          <a:effectLst>
            <a:softEdge rad="112500"/>
          </a:effectLst>
        </p:spPr>
      </p:pic>
    </p:spTree>
    <p:extLst>
      <p:ext uri="{BB962C8B-B14F-4D97-AF65-F5344CB8AC3E}">
        <p14:creationId xmlns:p14="http://schemas.microsoft.com/office/powerpoint/2010/main" val="1476947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smtClean="0">
                <a:solidFill>
                  <a:schemeClr val="tx1"/>
                </a:solidFill>
              </a:rPr>
              <a:t>TATİLİ DAHA VERİMLİ GEÇİREBİLMEK İÇİN YAŞ GRUPLARINA GÖRE ÖNERİLER</a:t>
            </a:r>
            <a:br>
              <a:rPr lang="tr-TR" b="1" dirty="0" smtClean="0">
                <a:solidFill>
                  <a:schemeClr val="tx1"/>
                </a:solidFill>
              </a:rPr>
            </a:br>
            <a:endParaRPr lang="tr-TR" b="1" dirty="0">
              <a:solidFill>
                <a:schemeClr val="tx1"/>
              </a:solidFill>
            </a:endParaRPr>
          </a:p>
        </p:txBody>
      </p:sp>
      <p:sp>
        <p:nvSpPr>
          <p:cNvPr id="3" name="İçerik Yer Tutucusu 2"/>
          <p:cNvSpPr>
            <a:spLocks noGrp="1"/>
          </p:cNvSpPr>
          <p:nvPr>
            <p:ph idx="1"/>
          </p:nvPr>
        </p:nvSpPr>
        <p:spPr>
          <a:xfrm>
            <a:off x="300445" y="1789611"/>
            <a:ext cx="9627325" cy="4251751"/>
          </a:xfrm>
        </p:spPr>
        <p:txBody>
          <a:bodyPr>
            <a:normAutofit fontScale="92500"/>
          </a:bodyPr>
          <a:lstStyle/>
          <a:p>
            <a:pPr marL="0" indent="0">
              <a:buNone/>
            </a:pPr>
            <a:r>
              <a:rPr lang="tr-TR" sz="3600" b="1" dirty="0">
                <a:solidFill>
                  <a:schemeClr val="accent2"/>
                </a:solidFill>
              </a:rPr>
              <a:t>Okul öncesi dönem (3-6 yaş) </a:t>
            </a:r>
          </a:p>
          <a:p>
            <a:pPr marL="0" indent="0" algn="just">
              <a:lnSpc>
                <a:spcPct val="150000"/>
              </a:lnSpc>
              <a:buNone/>
            </a:pPr>
            <a:r>
              <a:rPr lang="tr-TR" dirty="0" smtClean="0"/>
              <a:t>	</a:t>
            </a:r>
            <a:r>
              <a:rPr lang="tr-TR" dirty="0" smtClean="0">
                <a:solidFill>
                  <a:schemeClr val="tx1"/>
                </a:solidFill>
              </a:rPr>
              <a:t>Tatil </a:t>
            </a:r>
            <a:r>
              <a:rPr lang="tr-TR" dirty="0">
                <a:solidFill>
                  <a:schemeClr val="tx1"/>
                </a:solidFill>
              </a:rPr>
              <a:t>planını resimlerle anlatın: Yaz tatilinin başlaması hem bir vedadır, hem de ileriye dönük merakı, hayalleri ve kaygıyı beraberinde getirir. Kreşe/anaokuluna giden çocuklar için okulun son gününde neler yaptığını, nasıl hissettiğini sorarak başlayabilirsiniz. Ardından, hazırda somut ve belirli bir tatil planı varsa, bunu resimlerle, gideceğiniz yeri, ne süre orada olacağınızı anlatın</a:t>
            </a:r>
            <a:r>
              <a:rPr lang="tr-TR" dirty="0" smtClean="0">
                <a:solidFill>
                  <a:schemeClr val="tx1"/>
                </a:solidFill>
              </a:rPr>
              <a:t>.</a:t>
            </a:r>
          </a:p>
          <a:p>
            <a:pPr marL="0" indent="0" algn="just">
              <a:lnSpc>
                <a:spcPct val="150000"/>
              </a:lnSpc>
              <a:buNone/>
            </a:pPr>
            <a:r>
              <a:rPr lang="tr-TR" dirty="0">
                <a:solidFill>
                  <a:schemeClr val="tx1"/>
                </a:solidFill>
              </a:rPr>
              <a:t>	</a:t>
            </a:r>
            <a:r>
              <a:rPr lang="tr-TR" dirty="0" smtClean="0">
                <a:solidFill>
                  <a:schemeClr val="tx1"/>
                </a:solidFill>
              </a:rPr>
              <a:t> </a:t>
            </a:r>
            <a:r>
              <a:rPr lang="tr-TR" dirty="0">
                <a:solidFill>
                  <a:schemeClr val="tx1"/>
                </a:solidFill>
              </a:rPr>
              <a:t>3-6 yaş arası dönemde beyin gelişiminin, yetişkinlerdeki gibi olmadığını, uzun vadeli planlar yapma, uzun süre bekleme kapasitesinin henüz gelişmekte olduğunu unutmayın. Ayları bir tablo gibi görselleştirip, bölümlere ayırarak anlatabilirsiniz. Okula gitmese de bir çocuk “yaz </a:t>
            </a:r>
            <a:r>
              <a:rPr lang="tr-TR" dirty="0" err="1">
                <a:solidFill>
                  <a:schemeClr val="tx1"/>
                </a:solidFill>
              </a:rPr>
              <a:t>tatili”ni</a:t>
            </a:r>
            <a:r>
              <a:rPr lang="tr-TR" dirty="0">
                <a:solidFill>
                  <a:schemeClr val="tx1"/>
                </a:solidFill>
              </a:rPr>
              <a:t> beklediği için her çocukla, planların önceden konuşmaya özen gösterin</a:t>
            </a:r>
            <a:r>
              <a:rPr lang="tr-TR" dirty="0"/>
              <a:t>.</a:t>
            </a:r>
          </a:p>
        </p:txBody>
      </p:sp>
    </p:spTree>
    <p:extLst>
      <p:ext uri="{BB962C8B-B14F-4D97-AF65-F5344CB8AC3E}">
        <p14:creationId xmlns:p14="http://schemas.microsoft.com/office/powerpoint/2010/main" val="2409868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4703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0629" y="195943"/>
            <a:ext cx="5290457" cy="5845419"/>
          </a:xfrm>
        </p:spPr>
        <p:txBody>
          <a:bodyPr/>
          <a:lstStyle/>
          <a:p>
            <a:pPr marL="0" indent="0">
              <a:lnSpc>
                <a:spcPct val="150000"/>
              </a:lnSpc>
              <a:buNone/>
            </a:pPr>
            <a:r>
              <a:rPr lang="tr-TR" b="1" dirty="0" smtClean="0">
                <a:solidFill>
                  <a:schemeClr val="accent2"/>
                </a:solidFill>
              </a:rPr>
              <a:t>İlişkinizi Güçlendirmek İçin Oyun Oynayın: </a:t>
            </a:r>
          </a:p>
          <a:p>
            <a:pPr marL="0" indent="0">
              <a:lnSpc>
                <a:spcPct val="150000"/>
              </a:lnSpc>
              <a:buNone/>
            </a:pPr>
            <a:endParaRPr lang="tr-TR" b="1" dirty="0" smtClean="0">
              <a:solidFill>
                <a:schemeClr val="accent2"/>
              </a:solidFill>
            </a:endParaRPr>
          </a:p>
          <a:p>
            <a:pPr marL="0" indent="0" algn="just">
              <a:lnSpc>
                <a:spcPct val="150000"/>
              </a:lnSpc>
              <a:buNone/>
            </a:pPr>
            <a:r>
              <a:rPr lang="tr-TR" b="1" dirty="0" smtClean="0">
                <a:solidFill>
                  <a:schemeClr val="tx1"/>
                </a:solidFill>
              </a:rPr>
              <a:t>Oyun </a:t>
            </a:r>
            <a:r>
              <a:rPr lang="tr-TR" b="1" dirty="0">
                <a:solidFill>
                  <a:schemeClr val="tx1"/>
                </a:solidFill>
              </a:rPr>
              <a:t>oynamak özellikle 3-6 yaş grubu çocukların en büyük ihtiyacını oluşturuyor. Oyunu, bir zaman geçirme aracı olarak değil, çocuğunuzu daha derinden keşfetmek, onunla ilişkinizi güçlendirmek için bir fırsat olarak kullanın. Onun iç dünyasını zenginleştirici serbest oyunlar ve eğitici kurallı oyunlar oynamanın aynı zamanda okula gitmeyen çocuklarının da ileriki okul dönemlerinde kendini daha iyi ifade etmelerini destekleyeceğini unutmayın.</a:t>
            </a:r>
          </a:p>
        </p:txBody>
      </p:sp>
      <p:pic>
        <p:nvPicPr>
          <p:cNvPr id="4" name="Resim 3"/>
          <p:cNvPicPr>
            <a:picLocks noChangeAspect="1"/>
          </p:cNvPicPr>
          <p:nvPr/>
        </p:nvPicPr>
        <p:blipFill>
          <a:blip r:embed="rId2"/>
          <a:stretch>
            <a:fillRect/>
          </a:stretch>
        </p:blipFill>
        <p:spPr>
          <a:xfrm>
            <a:off x="5708469" y="444137"/>
            <a:ext cx="6374674" cy="61822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00229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504" y="143691"/>
            <a:ext cx="6074228" cy="5897671"/>
          </a:xfrm>
        </p:spPr>
        <p:txBody>
          <a:bodyPr/>
          <a:lstStyle/>
          <a:p>
            <a:pPr marL="0" indent="0" algn="just">
              <a:lnSpc>
                <a:spcPct val="150000"/>
              </a:lnSpc>
              <a:buNone/>
            </a:pPr>
            <a:r>
              <a:rPr lang="tr-TR" dirty="0" smtClean="0">
                <a:solidFill>
                  <a:schemeClr val="tx1"/>
                </a:solidFill>
              </a:rPr>
              <a:t>	</a:t>
            </a:r>
            <a:r>
              <a:rPr lang="tr-TR" sz="2400" dirty="0" smtClean="0">
                <a:solidFill>
                  <a:schemeClr val="accent2"/>
                </a:solidFill>
              </a:rPr>
              <a:t>Yaratıcılığını </a:t>
            </a:r>
            <a:r>
              <a:rPr lang="tr-TR" sz="2400" dirty="0">
                <a:solidFill>
                  <a:schemeClr val="accent2"/>
                </a:solidFill>
              </a:rPr>
              <a:t>geliştirin</a:t>
            </a:r>
            <a:r>
              <a:rPr lang="tr-TR" sz="2400" dirty="0" smtClean="0">
                <a:solidFill>
                  <a:schemeClr val="accent2"/>
                </a:solidFill>
              </a:rPr>
              <a:t>:</a:t>
            </a:r>
          </a:p>
          <a:p>
            <a:pPr marL="0" indent="0" algn="just">
              <a:lnSpc>
                <a:spcPct val="150000"/>
              </a:lnSpc>
              <a:buNone/>
            </a:pPr>
            <a:r>
              <a:rPr lang="tr-TR" dirty="0">
                <a:solidFill>
                  <a:schemeClr val="tx1"/>
                </a:solidFill>
              </a:rPr>
              <a:t>	</a:t>
            </a:r>
            <a:r>
              <a:rPr lang="tr-TR" dirty="0" smtClean="0">
                <a:solidFill>
                  <a:schemeClr val="tx1"/>
                </a:solidFill>
              </a:rPr>
              <a:t> </a:t>
            </a:r>
            <a:r>
              <a:rPr lang="tr-TR" dirty="0">
                <a:solidFill>
                  <a:schemeClr val="tx1"/>
                </a:solidFill>
              </a:rPr>
              <a:t>Yavaş yavaş sembolik oyunların oluştuğu bu dönemde, yazın çocuğunuzla yaratıcılığını geliştirecek mesleki canlandırma (doktorculuk, tamircilik, </a:t>
            </a:r>
            <a:r>
              <a:rPr lang="tr-TR" dirty="0" err="1">
                <a:solidFill>
                  <a:schemeClr val="tx1"/>
                </a:solidFill>
              </a:rPr>
              <a:t>öğretmencilik</a:t>
            </a:r>
            <a:r>
              <a:rPr lang="tr-TR" dirty="0">
                <a:solidFill>
                  <a:schemeClr val="tx1"/>
                </a:solidFill>
              </a:rPr>
              <a:t> vb.) oyunları oynayabilirsiniz. Bunun için kostümler, tamir oyuncakları, doktor oyuncaklarından faydalanabilirsiniz. Grup bilincini geliştirmek için iş birliği odaklı oyunlara yer verin. </a:t>
            </a:r>
            <a:endParaRPr lang="tr-TR" dirty="0" smtClean="0">
              <a:solidFill>
                <a:schemeClr val="tx1"/>
              </a:solidFill>
            </a:endParaRPr>
          </a:p>
          <a:p>
            <a:pPr marL="0" indent="0" algn="just">
              <a:lnSpc>
                <a:spcPct val="150000"/>
              </a:lnSpc>
              <a:buNone/>
            </a:pPr>
            <a:r>
              <a:rPr lang="tr-TR" dirty="0">
                <a:solidFill>
                  <a:schemeClr val="tx1"/>
                </a:solidFill>
              </a:rPr>
              <a:t>	</a:t>
            </a:r>
            <a:r>
              <a:rPr lang="tr-TR" dirty="0" smtClean="0">
                <a:solidFill>
                  <a:schemeClr val="tx1"/>
                </a:solidFill>
              </a:rPr>
              <a:t>Birlikte </a:t>
            </a:r>
            <a:r>
              <a:rPr lang="tr-TR" dirty="0" err="1">
                <a:solidFill>
                  <a:schemeClr val="tx1"/>
                </a:solidFill>
              </a:rPr>
              <a:t>lego</a:t>
            </a:r>
            <a:r>
              <a:rPr lang="tr-TR" dirty="0">
                <a:solidFill>
                  <a:schemeClr val="tx1"/>
                </a:solidFill>
              </a:rPr>
              <a:t> veya ahşap bloklarla bir ev yapabilir; büyük kağıt üzerine ailece birlikte bir “yaz” resmi çizebilirsiniz. Bu sayede bir yandan da çocuğunuzun el-göz koordinasyonunu güçlendirmiş ve ince motor becerilerinin gelişmesini desteklemiş olursunuz.</a:t>
            </a:r>
          </a:p>
        </p:txBody>
      </p:sp>
      <p:pic>
        <p:nvPicPr>
          <p:cNvPr id="4" name="Resim 3"/>
          <p:cNvPicPr>
            <a:picLocks noChangeAspect="1"/>
          </p:cNvPicPr>
          <p:nvPr/>
        </p:nvPicPr>
        <p:blipFill>
          <a:blip r:embed="rId2"/>
          <a:stretch>
            <a:fillRect/>
          </a:stretch>
        </p:blipFill>
        <p:spPr>
          <a:xfrm>
            <a:off x="6596743" y="143692"/>
            <a:ext cx="5490754" cy="6609806"/>
          </a:xfrm>
          <a:prstGeom prst="snip2DiagRect">
            <a:avLst/>
          </a:prstGeom>
          <a:solidFill>
            <a:srgbClr val="FFFFFF">
              <a:shade val="85000"/>
            </a:srgbClr>
          </a:solidFill>
          <a:ln w="889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0425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1885" y="143691"/>
            <a:ext cx="9261565" cy="5897671"/>
          </a:xfrm>
        </p:spPr>
        <p:txBody>
          <a:bodyPr/>
          <a:lstStyle/>
          <a:p>
            <a:pPr marL="0" indent="0" algn="just">
              <a:lnSpc>
                <a:spcPct val="150000"/>
              </a:lnSpc>
              <a:buNone/>
            </a:pPr>
            <a:r>
              <a:rPr lang="tr-TR" sz="2400" b="1" dirty="0" smtClean="0">
                <a:solidFill>
                  <a:schemeClr val="accent2"/>
                </a:solidFill>
              </a:rPr>
              <a:t>Açık Havaya Çıkın:</a:t>
            </a:r>
          </a:p>
          <a:p>
            <a:pPr marL="0" indent="0" algn="just">
              <a:lnSpc>
                <a:spcPct val="150000"/>
              </a:lnSpc>
              <a:buNone/>
            </a:pPr>
            <a:r>
              <a:rPr lang="tr-TR" dirty="0">
                <a:solidFill>
                  <a:schemeClr val="tx1"/>
                </a:solidFill>
              </a:rPr>
              <a:t>	</a:t>
            </a:r>
            <a:r>
              <a:rPr lang="tr-TR" dirty="0" smtClean="0">
                <a:solidFill>
                  <a:schemeClr val="tx1"/>
                </a:solidFill>
              </a:rPr>
              <a:t> </a:t>
            </a:r>
            <a:r>
              <a:rPr lang="tr-TR" dirty="0">
                <a:solidFill>
                  <a:schemeClr val="tx1"/>
                </a:solidFill>
              </a:rPr>
              <a:t>Çocuğunuzun kaba motor becerilerini geliştirmek için de yaz en büyük fırsat. Bisiklet, paten, ikili top oyunları, kurallı yakalama oyunları çocuğunuzun bedenini güçlendirirken, dış dünyada kendisine fiziksel bir alan açmasına yardımcı edecektir.</a:t>
            </a:r>
          </a:p>
        </p:txBody>
      </p:sp>
      <p:pic>
        <p:nvPicPr>
          <p:cNvPr id="4" name="Resim 3"/>
          <p:cNvPicPr>
            <a:picLocks noChangeAspect="1"/>
          </p:cNvPicPr>
          <p:nvPr/>
        </p:nvPicPr>
        <p:blipFill>
          <a:blip r:embed="rId2"/>
          <a:stretch>
            <a:fillRect/>
          </a:stretch>
        </p:blipFill>
        <p:spPr>
          <a:xfrm>
            <a:off x="483325" y="2433910"/>
            <a:ext cx="7994469" cy="4424090"/>
          </a:xfrm>
          <a:prstGeom prst="rect">
            <a:avLst/>
          </a:prstGeom>
          <a:ln>
            <a:noFill/>
          </a:ln>
          <a:effectLst>
            <a:softEdge rad="112500"/>
          </a:effectLst>
        </p:spPr>
      </p:pic>
    </p:spTree>
    <p:extLst>
      <p:ext uri="{BB962C8B-B14F-4D97-AF65-F5344CB8AC3E}">
        <p14:creationId xmlns:p14="http://schemas.microsoft.com/office/powerpoint/2010/main" val="3572851310"/>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53</TotalTime>
  <Words>151</Words>
  <Application>Microsoft Office PowerPoint</Application>
  <PresentationFormat>Geniş ekran</PresentationFormat>
  <Paragraphs>39</Paragraphs>
  <Slides>18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18</vt:i4>
      </vt:variant>
    </vt:vector>
  </HeadingPairs>
  <TitlesOfParts>
    <vt:vector size="22" baseType="lpstr">
      <vt:lpstr>Arial</vt:lpstr>
      <vt:lpstr>Trebuchet MS</vt:lpstr>
      <vt:lpstr>Wingdings 3</vt:lpstr>
      <vt:lpstr>Yüzeyler</vt:lpstr>
      <vt:lpstr>YAZ TATİLİNDE ZAMANI DOĞRU DEĞERLENDİRME</vt:lpstr>
      <vt:lpstr>PowerPoint Sunusu</vt:lpstr>
      <vt:lpstr>PowerPoint Sunusu</vt:lpstr>
      <vt:lpstr>PowerPoint Sunusu</vt:lpstr>
      <vt:lpstr>TATİLİ DAHA VERİMLİ GEÇİREBİLMEK İÇİN YAŞ GRUPLARINA GÖRE ÖNERİLER </vt:lpstr>
      <vt:lpstr>PowerPoint Sunusu</vt:lpstr>
      <vt:lpstr>PowerPoint Sunusu</vt:lpstr>
      <vt:lpstr>PowerPoint Sunusu</vt:lpstr>
      <vt:lpstr>PowerPoint Sunusu</vt:lpstr>
      <vt:lpstr>Okul Dönemi-1 (7-11 yaş)</vt:lpstr>
      <vt:lpstr>PowerPoint Sunusu</vt:lpstr>
      <vt:lpstr>PowerPoint Sunusu</vt:lpstr>
      <vt:lpstr>PowerPoint Sunusu</vt:lpstr>
      <vt:lpstr>PowerPoint Sunusu</vt:lpstr>
      <vt:lpstr>Okul Dönemi-2  (12 yaş ve sonrası - Ergenlik dönemi) </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YAZ TATİLİNDE ZAMANI DOĞRU DEĞERLENDİRME</dc:title>
  <dc:creator>ronaldinho424</dc:creator>
  <cp:lastModifiedBy>ronaldinho424</cp:lastModifiedBy>
  <cp:revision>6</cp:revision>
  <dcterms:created xsi:type="dcterms:W3CDTF">2021-08-13T07:15:37Z</dcterms:created>
  <dcterms:modified xsi:type="dcterms:W3CDTF">2021-08-13T08:09:06Z</dcterms:modified>
</cp:coreProperties>
</file>