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74" r:id="rId5"/>
    <p:sldId id="257" r:id="rId6"/>
    <p:sldId id="258" r:id="rId7"/>
    <p:sldId id="259" r:id="rId8"/>
    <p:sldId id="260" r:id="rId9"/>
    <p:sldId id="261" r:id="rId10"/>
    <p:sldId id="262" r:id="rId11"/>
    <p:sldId id="276" r:id="rId12"/>
    <p:sldId id="278" r:id="rId13"/>
    <p:sldId id="265" r:id="rId14"/>
    <p:sldId id="266" r:id="rId15"/>
    <p:sldId id="267" r:id="rId16"/>
    <p:sldId id="268" r:id="rId17"/>
    <p:sldId id="269" r:id="rId18"/>
    <p:sldId id="277" r:id="rId19"/>
    <p:sldId id="270"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77B2A21-8C70-4F2C-AEE3-8D60E890BB73}" type="datetimeFigureOut">
              <a:rPr lang="tr-TR" smtClean="0"/>
              <a:t>19.8.2021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1484773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B2A21-8C70-4F2C-AEE3-8D60E890BB73}" type="datetimeFigureOut">
              <a:rPr lang="tr-TR" smtClean="0"/>
              <a:t>19.8.2021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1262336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B2A21-8C70-4F2C-AEE3-8D60E890BB73}" type="datetimeFigureOut">
              <a:rPr lang="tr-TR" smtClean="0"/>
              <a:t>19.8.2021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1013037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B2A21-8C70-4F2C-AEE3-8D60E890BB73}" type="datetimeFigureOut">
              <a:rPr lang="tr-TR" smtClean="0"/>
              <a:t>19.8.2021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70A0EC-63D1-4ADC-9C13-3A1E6BF103BA}"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83774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B2A21-8C70-4F2C-AEE3-8D60E890BB73}" type="datetimeFigureOut">
              <a:rPr lang="tr-TR" smtClean="0"/>
              <a:t>19.8.2021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242110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377B2A21-8C70-4F2C-AEE3-8D60E890BB73}" type="datetimeFigureOut">
              <a:rPr lang="tr-TR" smtClean="0"/>
              <a:t>19.8.2021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1403834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377B2A21-8C70-4F2C-AEE3-8D60E890BB73}" type="datetimeFigureOut">
              <a:rPr lang="tr-TR" smtClean="0"/>
              <a:t>19.8.2021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3175649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77B2A21-8C70-4F2C-AEE3-8D60E890BB73}" type="datetimeFigureOut">
              <a:rPr lang="tr-TR" smtClean="0"/>
              <a:t>19.8.2021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3364515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smtClean="0"/>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77B2A21-8C70-4F2C-AEE3-8D60E890BB73}" type="datetimeFigureOut">
              <a:rPr lang="tr-TR" smtClean="0"/>
              <a:t>19.8.2021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1131592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77B2A21-8C70-4F2C-AEE3-8D60E890BB73}" type="datetimeFigureOut">
              <a:rPr lang="tr-TR" smtClean="0"/>
              <a:t>19.8.2021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189790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77B2A21-8C70-4F2C-AEE3-8D60E890BB73}" type="datetimeFigureOut">
              <a:rPr lang="tr-TR" smtClean="0"/>
              <a:t>19.8.2021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2575160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77B2A21-8C70-4F2C-AEE3-8D60E890BB73}" type="datetimeFigureOut">
              <a:rPr lang="tr-TR" smtClean="0"/>
              <a:t>19.8.2021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1021190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Content Placeholder 3"/>
          <p:cNvSpPr>
            <a:spLocks noGrp="1"/>
          </p:cNvSpPr>
          <p:nvPr>
            <p:ph sz="quarter" idx="13"/>
          </p:nvPr>
        </p:nvSpPr>
        <p:spPr>
          <a:xfrm>
            <a:off x="913774" y="3051012"/>
            <a:ext cx="5106027"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3" name="Content Placeholder 5"/>
          <p:cNvSpPr>
            <a:spLocks noGrp="1"/>
          </p:cNvSpPr>
          <p:nvPr>
            <p:ph sz="quarter" idx="14"/>
          </p:nvPr>
        </p:nvSpPr>
        <p:spPr>
          <a:xfrm>
            <a:off x="6172200" y="3051012"/>
            <a:ext cx="5105401" cy="274018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77B2A21-8C70-4F2C-AEE3-8D60E890BB73}" type="datetimeFigureOut">
              <a:rPr lang="tr-TR" smtClean="0"/>
              <a:t>19.8.2021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3193320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77B2A21-8C70-4F2C-AEE3-8D60E890BB73}" type="datetimeFigureOut">
              <a:rPr lang="tr-TR" smtClean="0"/>
              <a:t>19.8.2021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2805959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77B2A21-8C70-4F2C-AEE3-8D60E890BB73}" type="datetimeFigureOut">
              <a:rPr lang="tr-TR" smtClean="0"/>
              <a:t>19.8.2021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1183893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smtClean="0"/>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B2A21-8C70-4F2C-AEE3-8D60E890BB73}" type="datetimeFigureOut">
              <a:rPr lang="tr-TR" smtClean="0"/>
              <a:t>19.8.2021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2519672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B2A21-8C70-4F2C-AEE3-8D60E890BB73}" type="datetimeFigureOut">
              <a:rPr lang="tr-TR" smtClean="0"/>
              <a:t>19.8.2021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1476255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77B2A21-8C70-4F2C-AEE3-8D60E890BB73}" type="datetimeFigureOut">
              <a:rPr lang="tr-TR" smtClean="0"/>
              <a:t>19.8.2021</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CB70A0EC-63D1-4ADC-9C13-3A1E6BF103BA}" type="slidenum">
              <a:rPr lang="tr-TR" smtClean="0"/>
              <a:t>‹#›</a:t>
            </a:fld>
            <a:endParaRPr lang="tr-TR"/>
          </a:p>
        </p:txBody>
      </p:sp>
    </p:spTree>
    <p:extLst>
      <p:ext uri="{BB962C8B-B14F-4D97-AF65-F5344CB8AC3E}">
        <p14:creationId xmlns:p14="http://schemas.microsoft.com/office/powerpoint/2010/main" val="3338930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04949" y="574766"/>
            <a:ext cx="11077301" cy="1789611"/>
          </a:xfrm>
        </p:spPr>
        <p:txBody>
          <a:bodyPr>
            <a:normAutofit/>
          </a:bodyPr>
          <a:lstStyle/>
          <a:p>
            <a:r>
              <a:rPr lang="tr-TR" sz="4000" dirty="0">
                <a:solidFill>
                  <a:srgbClr val="7030A0"/>
                </a:solidFill>
              </a:rPr>
              <a:t>Meslek Seçiminde İlgi ve Yeteneğin Önemi Nedir?</a:t>
            </a:r>
            <a:r>
              <a:rPr lang="tr-TR" sz="4000" dirty="0"/>
              <a:t/>
            </a:r>
            <a:br>
              <a:rPr lang="tr-TR" sz="4000" dirty="0"/>
            </a:br>
            <a:endParaRPr lang="tr-TR" sz="4000" dirty="0"/>
          </a:p>
        </p:txBody>
      </p:sp>
      <p:sp>
        <p:nvSpPr>
          <p:cNvPr id="3" name="Alt Başlık 2"/>
          <p:cNvSpPr>
            <a:spLocks noGrp="1"/>
          </p:cNvSpPr>
          <p:nvPr>
            <p:ph type="subTitle" idx="1"/>
          </p:nvPr>
        </p:nvSpPr>
        <p:spPr/>
        <p:txBody>
          <a:bodyPr/>
          <a:lstStyle/>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393" y="2364377"/>
            <a:ext cx="10476412" cy="3853544"/>
          </a:xfrm>
          <a:prstGeom prst="rect">
            <a:avLst/>
          </a:prstGeom>
          <a:ln>
            <a:noFill/>
          </a:ln>
          <a:effectLst>
            <a:softEdge rad="112500"/>
          </a:effectLst>
        </p:spPr>
      </p:pic>
    </p:spTree>
    <p:extLst>
      <p:ext uri="{BB962C8B-B14F-4D97-AF65-F5344CB8AC3E}">
        <p14:creationId xmlns:p14="http://schemas.microsoft.com/office/powerpoint/2010/main" val="3419164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182881"/>
            <a:ext cx="10364451" cy="1084216"/>
          </a:xfrm>
        </p:spPr>
        <p:txBody>
          <a:bodyPr>
            <a:normAutofit/>
          </a:bodyPr>
          <a:lstStyle/>
          <a:p>
            <a:pPr algn="ctr"/>
            <a:r>
              <a:rPr lang="tr-TR" sz="3200" b="1" dirty="0">
                <a:solidFill>
                  <a:schemeClr val="accent1"/>
                </a:solidFill>
              </a:rPr>
              <a:t>Kişilik Özellikleri ve Meslekler</a:t>
            </a:r>
            <a:endParaRPr lang="tr-TR" sz="3200" dirty="0">
              <a:solidFill>
                <a:schemeClr val="accent1"/>
              </a:solidFill>
            </a:endParaRPr>
          </a:p>
        </p:txBody>
      </p:sp>
      <p:sp>
        <p:nvSpPr>
          <p:cNvPr id="3" name="Metin Yer Tutucusu 2"/>
          <p:cNvSpPr>
            <a:spLocks noGrp="1"/>
          </p:cNvSpPr>
          <p:nvPr>
            <p:ph type="body" idx="1"/>
          </p:nvPr>
        </p:nvSpPr>
        <p:spPr>
          <a:xfrm>
            <a:off x="1146328" y="992778"/>
            <a:ext cx="2720278" cy="600892"/>
          </a:xfrm>
        </p:spPr>
        <p:txBody>
          <a:bodyPr/>
          <a:lstStyle/>
          <a:p>
            <a:r>
              <a:rPr lang="tr-TR" dirty="0">
                <a:solidFill>
                  <a:schemeClr val="accent1"/>
                </a:solidFill>
              </a:rPr>
              <a:t>Duyumsama   </a:t>
            </a:r>
          </a:p>
        </p:txBody>
      </p:sp>
      <p:sp>
        <p:nvSpPr>
          <p:cNvPr id="8" name="İçerik Yer Tutucusu 7"/>
          <p:cNvSpPr>
            <a:spLocks noGrp="1"/>
          </p:cNvSpPr>
          <p:nvPr>
            <p:ph sz="quarter" idx="13"/>
          </p:nvPr>
        </p:nvSpPr>
        <p:spPr>
          <a:xfrm>
            <a:off x="378824" y="1750423"/>
            <a:ext cx="5538650" cy="4911635"/>
          </a:xfrm>
        </p:spPr>
        <p:txBody>
          <a:bodyPr>
            <a:noAutofit/>
          </a:bodyPr>
          <a:lstStyle/>
          <a:p>
            <a:pPr marL="0" indent="0">
              <a:buNone/>
            </a:pPr>
            <a:r>
              <a:rPr lang="tr-TR" sz="1600" b="1" dirty="0"/>
              <a:t>                                                 </a:t>
            </a:r>
            <a:endParaRPr lang="tr-TR" sz="1600" dirty="0"/>
          </a:p>
          <a:p>
            <a:r>
              <a:rPr lang="tr-TR" sz="1600" dirty="0" smtClean="0"/>
              <a:t>Gerçekçi</a:t>
            </a:r>
            <a:r>
              <a:rPr lang="tr-TR" sz="1600" dirty="0"/>
              <a:t>, pratik ve akılcı                             </a:t>
            </a:r>
          </a:p>
          <a:p>
            <a:r>
              <a:rPr lang="tr-TR" sz="1600" dirty="0" smtClean="0"/>
              <a:t>Direktifleri </a:t>
            </a:r>
            <a:r>
              <a:rPr lang="tr-TR" sz="1600" dirty="0"/>
              <a:t>izler                                         </a:t>
            </a:r>
          </a:p>
          <a:p>
            <a:r>
              <a:rPr lang="tr-TR" sz="1600" dirty="0" smtClean="0"/>
              <a:t>Ayrıntılara </a:t>
            </a:r>
            <a:r>
              <a:rPr lang="tr-TR" sz="1600" dirty="0"/>
              <a:t>dikkat eder                                 </a:t>
            </a:r>
          </a:p>
          <a:p>
            <a:r>
              <a:rPr lang="tr-TR" sz="1600" dirty="0" smtClean="0"/>
              <a:t>Her </a:t>
            </a:r>
            <a:r>
              <a:rPr lang="tr-TR" sz="1600" dirty="0"/>
              <a:t>şey harfi harfine olmalıdır                    </a:t>
            </a:r>
          </a:p>
          <a:p>
            <a:r>
              <a:rPr lang="tr-TR" sz="1600" dirty="0" smtClean="0"/>
              <a:t>Geçmişe </a:t>
            </a:r>
            <a:r>
              <a:rPr lang="tr-TR" sz="1600" dirty="0"/>
              <a:t>ve deneyimlere önem verir           </a:t>
            </a:r>
            <a:r>
              <a:rPr lang="tr-TR" sz="1600" dirty="0" smtClean="0"/>
              <a:t> </a:t>
            </a:r>
            <a:endParaRPr lang="tr-TR" sz="1600" dirty="0"/>
          </a:p>
          <a:p>
            <a:r>
              <a:rPr lang="tr-TR" sz="1600" dirty="0" smtClean="0"/>
              <a:t>Ayakları </a:t>
            </a:r>
            <a:r>
              <a:rPr lang="tr-TR" sz="1600" dirty="0"/>
              <a:t>yere basar, bugününü yaşar                         </a:t>
            </a:r>
            <a:r>
              <a:rPr lang="tr-TR" sz="1600" dirty="0" smtClean="0"/>
              <a:t>.</a:t>
            </a:r>
            <a:endParaRPr lang="tr-TR" sz="1600" dirty="0"/>
          </a:p>
          <a:p>
            <a:r>
              <a:rPr lang="tr-TR" sz="1600" dirty="0" smtClean="0"/>
              <a:t>Gerçekler </a:t>
            </a:r>
            <a:r>
              <a:rPr lang="tr-TR" sz="1600" dirty="0"/>
              <a:t>önemlidir, </a:t>
            </a:r>
            <a:r>
              <a:rPr lang="tr-TR" sz="1600" dirty="0" smtClean="0"/>
              <a:t>olasılıkları </a:t>
            </a:r>
            <a:r>
              <a:rPr lang="tr-TR" sz="1600" dirty="0"/>
              <a:t>araştırmayabilir.</a:t>
            </a:r>
          </a:p>
          <a:p>
            <a:r>
              <a:rPr lang="tr-TR" sz="1600" dirty="0" smtClean="0"/>
              <a:t>Bir </a:t>
            </a:r>
            <a:r>
              <a:rPr lang="tr-TR" sz="1600" dirty="0"/>
              <a:t>şeyler yapmaktan hoşlanır ve </a:t>
            </a:r>
            <a:r>
              <a:rPr lang="tr-TR" sz="1600" dirty="0" smtClean="0"/>
              <a:t>yaparken dinlenir</a:t>
            </a:r>
            <a:r>
              <a:rPr lang="tr-TR" sz="1600" dirty="0"/>
              <a:t>.                                      </a:t>
            </a:r>
          </a:p>
          <a:p>
            <a:r>
              <a:rPr lang="tr-TR" sz="1600" dirty="0" smtClean="0"/>
              <a:t>Yararlı </a:t>
            </a:r>
            <a:r>
              <a:rPr lang="tr-TR" sz="1600" dirty="0"/>
              <a:t>olmak ona çekici gelir                     </a:t>
            </a:r>
          </a:p>
          <a:p>
            <a:r>
              <a:rPr lang="tr-TR" sz="1600" dirty="0" smtClean="0"/>
              <a:t>Kesin </a:t>
            </a:r>
            <a:r>
              <a:rPr lang="tr-TR" sz="1600" dirty="0"/>
              <a:t>ve ayrıntılara dikkat eder </a:t>
            </a:r>
            <a:r>
              <a:rPr lang="tr-TR" sz="1600" dirty="0" smtClean="0"/>
              <a:t> </a:t>
            </a:r>
            <a:r>
              <a:rPr lang="tr-TR" sz="1600" dirty="0"/>
              <a:t>resmin bütününü görür.</a:t>
            </a:r>
          </a:p>
          <a:p>
            <a:endParaRPr lang="tr-TR" sz="1600" dirty="0"/>
          </a:p>
        </p:txBody>
      </p:sp>
      <p:sp>
        <p:nvSpPr>
          <p:cNvPr id="4" name="Metin Yer Tutucusu 3"/>
          <p:cNvSpPr>
            <a:spLocks noGrp="1"/>
          </p:cNvSpPr>
          <p:nvPr>
            <p:ph type="body" sz="quarter" idx="3"/>
          </p:nvPr>
        </p:nvSpPr>
        <p:spPr>
          <a:xfrm>
            <a:off x="6270171" y="1097281"/>
            <a:ext cx="5008056" cy="496389"/>
          </a:xfrm>
        </p:spPr>
        <p:txBody>
          <a:bodyPr/>
          <a:lstStyle/>
          <a:p>
            <a:r>
              <a:rPr lang="tr-TR" dirty="0">
                <a:solidFill>
                  <a:schemeClr val="accent1"/>
                </a:solidFill>
              </a:rPr>
              <a:t>      Sezgi İşlevi</a:t>
            </a:r>
          </a:p>
        </p:txBody>
      </p:sp>
      <p:sp>
        <p:nvSpPr>
          <p:cNvPr id="9" name="İçerik Yer Tutucusu 8"/>
          <p:cNvSpPr>
            <a:spLocks noGrp="1"/>
          </p:cNvSpPr>
          <p:nvPr>
            <p:ph sz="quarter" idx="14"/>
          </p:nvPr>
        </p:nvSpPr>
        <p:spPr>
          <a:xfrm>
            <a:off x="6113417" y="2181498"/>
            <a:ext cx="5460274" cy="4480560"/>
          </a:xfrm>
        </p:spPr>
        <p:txBody>
          <a:bodyPr>
            <a:noAutofit/>
          </a:bodyPr>
          <a:lstStyle/>
          <a:p>
            <a:r>
              <a:rPr lang="tr-TR" sz="1600" dirty="0"/>
              <a:t> </a:t>
            </a:r>
            <a:r>
              <a:rPr lang="tr-TR" sz="1600" dirty="0" smtClean="0"/>
              <a:t>Daha </a:t>
            </a:r>
            <a:r>
              <a:rPr lang="tr-TR" sz="1600" dirty="0"/>
              <a:t>düşünceli ve hayal gücü geniş</a:t>
            </a:r>
          </a:p>
          <a:p>
            <a:r>
              <a:rPr lang="tr-TR" sz="1600" dirty="0"/>
              <a:t> </a:t>
            </a:r>
            <a:r>
              <a:rPr lang="tr-TR" sz="1600" dirty="0" smtClean="0"/>
              <a:t>Daha </a:t>
            </a:r>
            <a:r>
              <a:rPr lang="tr-TR" sz="1600" dirty="0"/>
              <a:t>düşünceli ve hayal gücü geniş</a:t>
            </a:r>
          </a:p>
          <a:p>
            <a:r>
              <a:rPr lang="tr-TR" sz="1600" dirty="0"/>
              <a:t> </a:t>
            </a:r>
            <a:r>
              <a:rPr lang="tr-TR" sz="1600" dirty="0" smtClean="0"/>
              <a:t>Ayrıntıları </a:t>
            </a:r>
            <a:r>
              <a:rPr lang="tr-TR" sz="1600" dirty="0"/>
              <a:t>önemsemez</a:t>
            </a:r>
          </a:p>
          <a:p>
            <a:r>
              <a:rPr lang="tr-TR" sz="1600" dirty="0"/>
              <a:t> </a:t>
            </a:r>
            <a:r>
              <a:rPr lang="tr-TR" sz="1600" dirty="0" smtClean="0"/>
              <a:t>Yaratıcıdır</a:t>
            </a:r>
            <a:r>
              <a:rPr lang="tr-TR" sz="1600" dirty="0"/>
              <a:t>, değişiklik ve çeşitliliği sever.</a:t>
            </a:r>
          </a:p>
          <a:p>
            <a:r>
              <a:rPr lang="tr-TR" sz="1600" dirty="0" smtClean="0"/>
              <a:t> Geleceği </a:t>
            </a:r>
            <a:r>
              <a:rPr lang="tr-TR" sz="1600" dirty="0"/>
              <a:t>ve gelecekteki olasılıklara  verir.</a:t>
            </a:r>
          </a:p>
          <a:p>
            <a:r>
              <a:rPr lang="tr-TR" sz="1600" dirty="0"/>
              <a:t> </a:t>
            </a:r>
            <a:r>
              <a:rPr lang="tr-TR" sz="1600" dirty="0" smtClean="0"/>
              <a:t>Bugünü </a:t>
            </a:r>
            <a:r>
              <a:rPr lang="tr-TR" sz="1600" dirty="0"/>
              <a:t>yaşamıyor olabilir, aklı havadadır.</a:t>
            </a:r>
          </a:p>
          <a:p>
            <a:r>
              <a:rPr lang="tr-TR" sz="1600" dirty="0"/>
              <a:t> </a:t>
            </a:r>
            <a:r>
              <a:rPr lang="tr-TR" sz="1600" dirty="0" smtClean="0"/>
              <a:t>Fikirler </a:t>
            </a:r>
            <a:r>
              <a:rPr lang="tr-TR" sz="1600" dirty="0"/>
              <a:t>ve olasılıklar daha ilginçtir</a:t>
            </a:r>
          </a:p>
          <a:p>
            <a:r>
              <a:rPr lang="tr-TR" sz="1600" dirty="0"/>
              <a:t> </a:t>
            </a:r>
            <a:r>
              <a:rPr lang="tr-TR" sz="1600" dirty="0" smtClean="0"/>
              <a:t>Her </a:t>
            </a:r>
            <a:r>
              <a:rPr lang="tr-TR" sz="1600" dirty="0"/>
              <a:t>şeyi enine boyuna düşünmeyi </a:t>
            </a:r>
            <a:r>
              <a:rPr lang="tr-TR" sz="1600" dirty="0" smtClean="0"/>
              <a:t>sever</a:t>
            </a:r>
            <a:endParaRPr lang="tr-TR" sz="1600" dirty="0"/>
          </a:p>
          <a:p>
            <a:r>
              <a:rPr lang="tr-TR" sz="1600" dirty="0"/>
              <a:t> </a:t>
            </a:r>
            <a:r>
              <a:rPr lang="tr-TR" sz="1600" dirty="0" smtClean="0"/>
              <a:t>Yaratıcılık </a:t>
            </a:r>
            <a:r>
              <a:rPr lang="tr-TR" sz="1600" dirty="0"/>
              <a:t>ona çekici gelir.</a:t>
            </a:r>
          </a:p>
          <a:p>
            <a:r>
              <a:rPr lang="tr-TR" sz="1600" dirty="0" smtClean="0"/>
              <a:t>Ayrıntılardan </a:t>
            </a:r>
            <a:r>
              <a:rPr lang="tr-TR" sz="1600" dirty="0"/>
              <a:t>ziyade bütüne dikkat eder</a:t>
            </a:r>
          </a:p>
          <a:p>
            <a:endParaRPr lang="tr-TR" sz="1600" dirty="0"/>
          </a:p>
        </p:txBody>
      </p:sp>
    </p:spTree>
    <p:extLst>
      <p:ext uri="{BB962C8B-B14F-4D97-AF65-F5344CB8AC3E}">
        <p14:creationId xmlns:p14="http://schemas.microsoft.com/office/powerpoint/2010/main" val="3078558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618517"/>
            <a:ext cx="10364451" cy="544077"/>
          </a:xfrm>
        </p:spPr>
        <p:txBody>
          <a:bodyPr>
            <a:normAutofit fontScale="90000"/>
          </a:bodyPr>
          <a:lstStyle/>
          <a:p>
            <a:pPr algn="ctr"/>
            <a:r>
              <a:rPr lang="tr-TR" b="1" dirty="0">
                <a:solidFill>
                  <a:schemeClr val="accent1"/>
                </a:solidFill>
              </a:rPr>
              <a:t>Kişilik Özellikleri ve Meslekler</a:t>
            </a:r>
            <a:endParaRPr lang="tr-TR" dirty="0">
              <a:solidFill>
                <a:schemeClr val="accent1"/>
              </a:solidFill>
            </a:endParaRPr>
          </a:p>
        </p:txBody>
      </p:sp>
      <p:sp>
        <p:nvSpPr>
          <p:cNvPr id="3" name="Metin Yer Tutucusu 2"/>
          <p:cNvSpPr>
            <a:spLocks noGrp="1"/>
          </p:cNvSpPr>
          <p:nvPr>
            <p:ph type="body" idx="1"/>
          </p:nvPr>
        </p:nvSpPr>
        <p:spPr>
          <a:xfrm>
            <a:off x="839788" y="1528355"/>
            <a:ext cx="5157787" cy="666206"/>
          </a:xfrm>
        </p:spPr>
        <p:txBody>
          <a:bodyPr/>
          <a:lstStyle/>
          <a:p>
            <a:pPr algn="ctr"/>
            <a:r>
              <a:rPr lang="tr-TR" dirty="0">
                <a:solidFill>
                  <a:schemeClr val="accent1"/>
                </a:solidFill>
              </a:rPr>
              <a:t>Düşünme     </a:t>
            </a:r>
          </a:p>
        </p:txBody>
      </p:sp>
      <p:sp>
        <p:nvSpPr>
          <p:cNvPr id="4" name="İçerik Yer Tutucusu 3"/>
          <p:cNvSpPr>
            <a:spLocks noGrp="1"/>
          </p:cNvSpPr>
          <p:nvPr>
            <p:ph sz="quarter" idx="13"/>
          </p:nvPr>
        </p:nvSpPr>
        <p:spPr>
          <a:xfrm>
            <a:off x="418012" y="2505075"/>
            <a:ext cx="5199017" cy="3684588"/>
          </a:xfrm>
        </p:spPr>
        <p:txBody>
          <a:bodyPr/>
          <a:lstStyle/>
          <a:p>
            <a:r>
              <a:rPr lang="tr-TR" sz="2400" dirty="0" smtClean="0"/>
              <a:t>Kararları </a:t>
            </a:r>
            <a:r>
              <a:rPr lang="tr-TR" sz="2400" dirty="0"/>
              <a:t>hisleri katmadan </a:t>
            </a:r>
            <a:r>
              <a:rPr lang="tr-TR" sz="2400" dirty="0" smtClean="0"/>
              <a:t>nesnel Bir </a:t>
            </a:r>
            <a:r>
              <a:rPr lang="tr-TR" sz="2400" dirty="0"/>
              <a:t>tarzda verme </a:t>
            </a:r>
            <a:r>
              <a:rPr lang="tr-TR" sz="2400" dirty="0" smtClean="0"/>
              <a:t>eğilimindedir.</a:t>
            </a:r>
            <a:r>
              <a:rPr lang="tr-TR" sz="2400" dirty="0"/>
              <a:t>  </a:t>
            </a:r>
            <a:endParaRPr lang="tr-TR" sz="2400" dirty="0" smtClean="0"/>
          </a:p>
          <a:p>
            <a:r>
              <a:rPr lang="tr-TR" sz="2400" dirty="0"/>
              <a:t>İrdelemeyi iyi yapar </a:t>
            </a:r>
            <a:r>
              <a:rPr lang="tr-TR" sz="2400" dirty="0" smtClean="0"/>
              <a:t>.</a:t>
            </a:r>
            <a:endParaRPr lang="tr-TR" sz="2400" dirty="0" smtClean="0"/>
          </a:p>
          <a:p>
            <a:r>
              <a:rPr lang="tr-TR" sz="2400" dirty="0"/>
              <a:t>Duygularını az </a:t>
            </a:r>
            <a:r>
              <a:rPr lang="tr-TR" sz="2400" dirty="0" smtClean="0"/>
              <a:t>gösterir.</a:t>
            </a:r>
            <a:r>
              <a:rPr lang="tr-TR" sz="2400" dirty="0"/>
              <a:t>   </a:t>
            </a:r>
            <a:endParaRPr lang="tr-TR" sz="2400" dirty="0" smtClean="0"/>
          </a:p>
          <a:p>
            <a:r>
              <a:rPr lang="tr-TR" sz="2400" dirty="0" smtClean="0"/>
              <a:t>Birçok </a:t>
            </a:r>
            <a:r>
              <a:rPr lang="tr-TR" sz="2400" dirty="0"/>
              <a:t>konuda ayağını yere sıkı </a:t>
            </a:r>
            <a:r>
              <a:rPr lang="tr-TR" sz="2400" dirty="0" smtClean="0"/>
              <a:t>basar.</a:t>
            </a:r>
            <a:endParaRPr lang="tr-TR" sz="2400" dirty="0"/>
          </a:p>
        </p:txBody>
      </p:sp>
      <p:sp>
        <p:nvSpPr>
          <p:cNvPr id="5" name="Metin Yer Tutucusu 4"/>
          <p:cNvSpPr>
            <a:spLocks noGrp="1"/>
          </p:cNvSpPr>
          <p:nvPr>
            <p:ph type="body" sz="quarter" idx="3"/>
          </p:nvPr>
        </p:nvSpPr>
        <p:spPr>
          <a:xfrm>
            <a:off x="6396423" y="1658984"/>
            <a:ext cx="4881804" cy="846092"/>
          </a:xfrm>
        </p:spPr>
        <p:txBody>
          <a:bodyPr>
            <a:normAutofit fontScale="40000" lnSpcReduction="20000"/>
          </a:bodyPr>
          <a:lstStyle/>
          <a:p>
            <a:endParaRPr lang="tr-TR" dirty="0" smtClean="0">
              <a:solidFill>
                <a:schemeClr val="accent1"/>
              </a:solidFill>
            </a:endParaRPr>
          </a:p>
          <a:p>
            <a:pPr algn="ctr"/>
            <a:endParaRPr lang="tr-TR" dirty="0" smtClean="0">
              <a:solidFill>
                <a:schemeClr val="accent1"/>
              </a:solidFill>
            </a:endParaRPr>
          </a:p>
          <a:p>
            <a:pPr algn="ctr"/>
            <a:r>
              <a:rPr lang="tr-TR" sz="6000" dirty="0" smtClean="0">
                <a:solidFill>
                  <a:schemeClr val="accent1"/>
                </a:solidFill>
              </a:rPr>
              <a:t>Hissetme</a:t>
            </a:r>
            <a:endParaRPr lang="tr-TR" sz="6000" dirty="0">
              <a:solidFill>
                <a:schemeClr val="accent1"/>
              </a:solidFill>
            </a:endParaRPr>
          </a:p>
          <a:p>
            <a:pPr algn="ctr"/>
            <a:endParaRPr lang="tr-TR" dirty="0">
              <a:solidFill>
                <a:schemeClr val="accent1"/>
              </a:solidFill>
            </a:endParaRPr>
          </a:p>
        </p:txBody>
      </p:sp>
      <p:sp>
        <p:nvSpPr>
          <p:cNvPr id="6" name="İçerik Yer Tutucusu 5"/>
          <p:cNvSpPr>
            <a:spLocks noGrp="1"/>
          </p:cNvSpPr>
          <p:nvPr>
            <p:ph sz="quarter" idx="14"/>
          </p:nvPr>
        </p:nvSpPr>
        <p:spPr>
          <a:xfrm>
            <a:off x="6230983" y="2505075"/>
            <a:ext cx="5421085" cy="3684588"/>
          </a:xfrm>
        </p:spPr>
        <p:txBody>
          <a:bodyPr>
            <a:normAutofit/>
          </a:bodyPr>
          <a:lstStyle/>
          <a:p>
            <a:r>
              <a:rPr lang="tr-TR" sz="2400" dirty="0" smtClean="0"/>
              <a:t>Kararlarını </a:t>
            </a:r>
            <a:r>
              <a:rPr lang="tr-TR" sz="2400" dirty="0"/>
              <a:t>duygularla </a:t>
            </a:r>
            <a:r>
              <a:rPr lang="tr-TR" sz="2400" dirty="0" smtClean="0"/>
              <a:t>verme </a:t>
            </a:r>
            <a:r>
              <a:rPr lang="tr-TR" sz="2400" dirty="0" smtClean="0"/>
              <a:t>eğilimindedir.</a:t>
            </a:r>
            <a:endParaRPr lang="tr-TR" sz="2400" dirty="0"/>
          </a:p>
          <a:p>
            <a:r>
              <a:rPr lang="tr-TR" sz="2400" dirty="0"/>
              <a:t>Uyumun daha önemli olduğunu </a:t>
            </a:r>
            <a:r>
              <a:rPr lang="tr-TR" sz="2400" dirty="0" smtClean="0"/>
              <a:t>düşünür.</a:t>
            </a:r>
            <a:endParaRPr lang="tr-TR" sz="2400" dirty="0"/>
          </a:p>
          <a:p>
            <a:r>
              <a:rPr lang="tr-TR" sz="2400" dirty="0"/>
              <a:t>Kişisel gereksinimler onu ikna </a:t>
            </a:r>
            <a:r>
              <a:rPr lang="tr-TR" sz="2400" dirty="0" smtClean="0"/>
              <a:t>edebilir.</a:t>
            </a:r>
            <a:endParaRPr lang="tr-TR" sz="2400" dirty="0"/>
          </a:p>
          <a:p>
            <a:r>
              <a:rPr lang="tr-TR" sz="2400" dirty="0"/>
              <a:t>Duygularını </a:t>
            </a:r>
            <a:r>
              <a:rPr lang="tr-TR" sz="2400" dirty="0" smtClean="0"/>
              <a:t>gösterir.</a:t>
            </a:r>
            <a:endParaRPr lang="tr-TR" sz="2400" dirty="0"/>
          </a:p>
          <a:p>
            <a:endParaRPr lang="tr-TR" sz="2400" dirty="0"/>
          </a:p>
        </p:txBody>
      </p:sp>
    </p:spTree>
    <p:extLst>
      <p:ext uri="{BB962C8B-B14F-4D97-AF65-F5344CB8AC3E}">
        <p14:creationId xmlns:p14="http://schemas.microsoft.com/office/powerpoint/2010/main" val="2103117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6"/>
            <a:ext cx="10515600" cy="483960"/>
          </a:xfrm>
        </p:spPr>
        <p:txBody>
          <a:bodyPr>
            <a:normAutofit fontScale="90000"/>
          </a:bodyPr>
          <a:lstStyle/>
          <a:p>
            <a:pPr algn="ctr"/>
            <a:r>
              <a:rPr lang="tr-TR" b="1" dirty="0">
                <a:solidFill>
                  <a:schemeClr val="accent1"/>
                </a:solidFill>
              </a:rPr>
              <a:t>Kişilik Özellikleri ve Meslekler</a:t>
            </a:r>
            <a:endParaRPr lang="tr-TR" dirty="0">
              <a:solidFill>
                <a:schemeClr val="accent1"/>
              </a:solidFill>
            </a:endParaRPr>
          </a:p>
        </p:txBody>
      </p:sp>
      <p:sp>
        <p:nvSpPr>
          <p:cNvPr id="3" name="Metin Yer Tutucusu 2"/>
          <p:cNvSpPr>
            <a:spLocks noGrp="1"/>
          </p:cNvSpPr>
          <p:nvPr>
            <p:ph type="body" idx="1"/>
          </p:nvPr>
        </p:nvSpPr>
        <p:spPr>
          <a:xfrm>
            <a:off x="839788" y="1188721"/>
            <a:ext cx="5157787" cy="483325"/>
          </a:xfrm>
        </p:spPr>
        <p:txBody>
          <a:bodyPr/>
          <a:lstStyle/>
          <a:p>
            <a:pPr algn="ctr"/>
            <a:r>
              <a:rPr lang="tr-TR" dirty="0">
                <a:solidFill>
                  <a:schemeClr val="accent1"/>
                </a:solidFill>
              </a:rPr>
              <a:t>Yargılayıcı Tutum</a:t>
            </a:r>
          </a:p>
        </p:txBody>
      </p:sp>
      <p:sp>
        <p:nvSpPr>
          <p:cNvPr id="4" name="İçerik Yer Tutucusu 3"/>
          <p:cNvSpPr>
            <a:spLocks noGrp="1"/>
          </p:cNvSpPr>
          <p:nvPr>
            <p:ph sz="quarter" idx="13"/>
          </p:nvPr>
        </p:nvSpPr>
        <p:spPr>
          <a:xfrm>
            <a:off x="391886" y="1828801"/>
            <a:ext cx="5605689" cy="4360862"/>
          </a:xfrm>
        </p:spPr>
        <p:txBody>
          <a:bodyPr>
            <a:normAutofit/>
          </a:bodyPr>
          <a:lstStyle/>
          <a:p>
            <a:r>
              <a:rPr lang="tr-TR" sz="1800" dirty="0"/>
              <a:t>Her şeyi yerli yerine oturtmayı </a:t>
            </a:r>
            <a:r>
              <a:rPr lang="tr-TR" sz="1800" dirty="0" smtClean="0"/>
              <a:t>tercih </a:t>
            </a:r>
            <a:r>
              <a:rPr lang="tr-TR" sz="1800" dirty="0" smtClean="0"/>
              <a:t>eder.</a:t>
            </a:r>
            <a:endParaRPr lang="tr-TR" sz="1800" dirty="0" smtClean="0"/>
          </a:p>
          <a:p>
            <a:r>
              <a:rPr lang="tr-TR" sz="1800" dirty="0"/>
              <a:t> </a:t>
            </a:r>
            <a:r>
              <a:rPr lang="tr-TR" sz="1800" dirty="0" smtClean="0"/>
              <a:t> </a:t>
            </a:r>
            <a:r>
              <a:rPr lang="tr-TR" sz="1800" dirty="0"/>
              <a:t>Bitim tarihi belirler ve bunlara uyar </a:t>
            </a:r>
            <a:r>
              <a:rPr lang="tr-TR" sz="1800" dirty="0" smtClean="0"/>
              <a:t>.</a:t>
            </a:r>
            <a:r>
              <a:rPr lang="tr-TR" sz="1800" dirty="0"/>
              <a:t> </a:t>
            </a:r>
            <a:endParaRPr lang="tr-TR" sz="1800" dirty="0" smtClean="0"/>
          </a:p>
          <a:p>
            <a:r>
              <a:rPr lang="tr-TR" sz="1800" dirty="0"/>
              <a:t>  Karar verdiğinde kendini daha </a:t>
            </a:r>
            <a:r>
              <a:rPr lang="tr-TR" sz="1800" dirty="0" smtClean="0"/>
              <a:t>iyi </a:t>
            </a:r>
            <a:r>
              <a:rPr lang="tr-TR" sz="1800" dirty="0" smtClean="0"/>
              <a:t>hisseder.</a:t>
            </a:r>
            <a:endParaRPr lang="tr-TR" sz="1800" dirty="0" smtClean="0"/>
          </a:p>
          <a:p>
            <a:r>
              <a:rPr lang="tr-TR" sz="1800" dirty="0" smtClean="0"/>
              <a:t> </a:t>
            </a:r>
            <a:r>
              <a:rPr lang="tr-TR" sz="1800" dirty="0"/>
              <a:t>Hazırlık yapar ve </a:t>
            </a:r>
            <a:r>
              <a:rPr lang="tr-TR" sz="1800" dirty="0" smtClean="0"/>
              <a:t>sonra işi </a:t>
            </a:r>
            <a:r>
              <a:rPr lang="tr-TR" sz="1800" dirty="0" smtClean="0"/>
              <a:t>yapar.</a:t>
            </a:r>
            <a:endParaRPr lang="tr-TR" sz="1800" dirty="0" smtClean="0"/>
          </a:p>
          <a:p>
            <a:r>
              <a:rPr lang="tr-TR" sz="1800" dirty="0"/>
              <a:t>Bir işi tamamlayana dek </a:t>
            </a:r>
            <a:r>
              <a:rPr lang="tr-TR" sz="1800" dirty="0" smtClean="0"/>
              <a:t>nadiren</a:t>
            </a:r>
            <a:r>
              <a:rPr lang="tr-TR" sz="1800" dirty="0"/>
              <a:t> dinlenir</a:t>
            </a:r>
            <a:r>
              <a:rPr lang="tr-TR" sz="1800" dirty="0" smtClean="0"/>
              <a:t>.</a:t>
            </a:r>
          </a:p>
          <a:p>
            <a:r>
              <a:rPr lang="tr-TR" sz="1800" dirty="0" smtClean="0"/>
              <a:t> Yaşamı </a:t>
            </a:r>
            <a:r>
              <a:rPr lang="tr-TR" sz="1800" dirty="0"/>
              <a:t>planlar ve yapılandırır. </a:t>
            </a:r>
            <a:endParaRPr lang="tr-TR" sz="1800" dirty="0" smtClean="0"/>
          </a:p>
          <a:p>
            <a:r>
              <a:rPr lang="tr-TR" sz="1800" dirty="0" err="1" smtClean="0"/>
              <a:t>Aciliyet</a:t>
            </a:r>
            <a:r>
              <a:rPr lang="tr-TR" sz="1800" dirty="0" smtClean="0"/>
              <a:t> </a:t>
            </a:r>
            <a:r>
              <a:rPr lang="tr-TR" sz="1800" dirty="0"/>
              <a:t>duygusu </a:t>
            </a:r>
            <a:r>
              <a:rPr lang="tr-TR" sz="1800" dirty="0" smtClean="0"/>
              <a:t>vardır.</a:t>
            </a:r>
            <a:endParaRPr lang="tr-TR" sz="1800" dirty="0"/>
          </a:p>
        </p:txBody>
      </p:sp>
      <p:sp>
        <p:nvSpPr>
          <p:cNvPr id="5" name="Metin Yer Tutucusu 4"/>
          <p:cNvSpPr>
            <a:spLocks noGrp="1"/>
          </p:cNvSpPr>
          <p:nvPr>
            <p:ph type="body" sz="quarter" idx="3"/>
          </p:nvPr>
        </p:nvSpPr>
        <p:spPr>
          <a:xfrm>
            <a:off x="6172200" y="1293224"/>
            <a:ext cx="5183188" cy="535577"/>
          </a:xfrm>
        </p:spPr>
        <p:txBody>
          <a:bodyPr>
            <a:normAutofit fontScale="25000" lnSpcReduction="20000"/>
          </a:bodyPr>
          <a:lstStyle/>
          <a:p>
            <a:endParaRPr lang="tr-TR" dirty="0" smtClean="0"/>
          </a:p>
          <a:p>
            <a:endParaRPr lang="tr-TR" dirty="0"/>
          </a:p>
          <a:p>
            <a:pPr algn="ctr"/>
            <a:r>
              <a:rPr lang="tr-TR" sz="9600" dirty="0" smtClean="0">
                <a:solidFill>
                  <a:schemeClr val="accent1"/>
                </a:solidFill>
              </a:rPr>
              <a:t>Algılayıcı </a:t>
            </a:r>
            <a:r>
              <a:rPr lang="tr-TR" sz="9600" dirty="0">
                <a:solidFill>
                  <a:schemeClr val="accent1"/>
                </a:solidFill>
              </a:rPr>
              <a:t>Tutum</a:t>
            </a:r>
          </a:p>
          <a:p>
            <a:endParaRPr lang="tr-TR" dirty="0"/>
          </a:p>
        </p:txBody>
      </p:sp>
      <p:sp>
        <p:nvSpPr>
          <p:cNvPr id="6" name="İçerik Yer Tutucusu 5"/>
          <p:cNvSpPr>
            <a:spLocks noGrp="1"/>
          </p:cNvSpPr>
          <p:nvPr>
            <p:ph sz="quarter" idx="14"/>
          </p:nvPr>
        </p:nvSpPr>
        <p:spPr>
          <a:xfrm>
            <a:off x="5852161" y="1828801"/>
            <a:ext cx="5969726" cy="4360862"/>
          </a:xfrm>
        </p:spPr>
        <p:txBody>
          <a:bodyPr>
            <a:normAutofit/>
          </a:bodyPr>
          <a:lstStyle/>
          <a:p>
            <a:r>
              <a:rPr lang="tr-TR" sz="1800" dirty="0"/>
              <a:t>Her şeyin açık uçlu ve </a:t>
            </a:r>
            <a:r>
              <a:rPr lang="tr-TR" sz="1800" dirty="0" smtClean="0"/>
              <a:t>değişken olmasını </a:t>
            </a:r>
            <a:r>
              <a:rPr lang="tr-TR" sz="1800" dirty="0"/>
              <a:t>tercih </a:t>
            </a:r>
            <a:r>
              <a:rPr lang="tr-TR" sz="1800" dirty="0" smtClean="0"/>
              <a:t>eder.</a:t>
            </a:r>
            <a:endParaRPr lang="tr-TR" sz="1800" dirty="0" smtClean="0"/>
          </a:p>
          <a:p>
            <a:r>
              <a:rPr lang="tr-TR" sz="1800" dirty="0" smtClean="0"/>
              <a:t>Karar </a:t>
            </a:r>
            <a:r>
              <a:rPr lang="tr-TR" sz="1800" dirty="0"/>
              <a:t>vermeyi erteleyebilir, </a:t>
            </a:r>
            <a:r>
              <a:rPr lang="tr-TR" sz="1800" dirty="0" smtClean="0"/>
              <a:t>kesin kararlar </a:t>
            </a:r>
            <a:r>
              <a:rPr lang="tr-TR" sz="1800" dirty="0"/>
              <a:t>onları </a:t>
            </a:r>
            <a:r>
              <a:rPr lang="tr-TR" sz="1800" dirty="0" smtClean="0"/>
              <a:t>huzursuzlaştırır.</a:t>
            </a:r>
            <a:endParaRPr lang="tr-TR" sz="1800" dirty="0" smtClean="0"/>
          </a:p>
          <a:p>
            <a:r>
              <a:rPr lang="tr-TR" sz="1800" dirty="0"/>
              <a:t>İşin havasına kendisini </a:t>
            </a:r>
            <a:r>
              <a:rPr lang="tr-TR" sz="1800" dirty="0" smtClean="0"/>
              <a:t>kaptırdığı </a:t>
            </a:r>
            <a:r>
              <a:rPr lang="tr-TR" sz="1800" dirty="0"/>
              <a:t>zaman çalışmayı sever, çok </a:t>
            </a:r>
            <a:r>
              <a:rPr lang="tr-TR" sz="1800" dirty="0" smtClean="0"/>
              <a:t>çalışır.</a:t>
            </a:r>
            <a:endParaRPr lang="tr-TR" sz="1800" dirty="0"/>
          </a:p>
          <a:p>
            <a:r>
              <a:rPr lang="tr-TR" sz="1800" dirty="0" smtClean="0"/>
              <a:t>Daha </a:t>
            </a:r>
            <a:r>
              <a:rPr lang="tr-TR" sz="1800" dirty="0" smtClean="0"/>
              <a:t>esnektir.</a:t>
            </a:r>
            <a:endParaRPr lang="tr-TR" sz="1800" dirty="0" smtClean="0"/>
          </a:p>
          <a:p>
            <a:r>
              <a:rPr lang="tr-TR" sz="1800" dirty="0"/>
              <a:t>Zamanın fazla olduğu duygusunu </a:t>
            </a:r>
            <a:r>
              <a:rPr lang="tr-TR" sz="1800" dirty="0" smtClean="0"/>
              <a:t>taşır </a:t>
            </a:r>
            <a:r>
              <a:rPr lang="tr-TR" sz="1800" dirty="0" smtClean="0"/>
              <a:t>, bekler</a:t>
            </a:r>
            <a:r>
              <a:rPr lang="tr-TR" sz="1800" dirty="0"/>
              <a:t>.</a:t>
            </a:r>
          </a:p>
          <a:p>
            <a:endParaRPr lang="tr-TR" sz="1800" dirty="0"/>
          </a:p>
        </p:txBody>
      </p:sp>
    </p:spTree>
    <p:extLst>
      <p:ext uri="{BB962C8B-B14F-4D97-AF65-F5344CB8AC3E}">
        <p14:creationId xmlns:p14="http://schemas.microsoft.com/office/powerpoint/2010/main" val="3470481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618518"/>
            <a:ext cx="10364451" cy="713894"/>
          </a:xfrm>
        </p:spPr>
        <p:txBody>
          <a:bodyPr/>
          <a:lstStyle/>
          <a:p>
            <a:pPr algn="ctr"/>
            <a:r>
              <a:rPr lang="tr-TR" b="1" dirty="0">
                <a:solidFill>
                  <a:schemeClr val="accent1"/>
                </a:solidFill>
              </a:rPr>
              <a:t> YETENEKLER</a:t>
            </a:r>
            <a:endParaRPr lang="tr-TR" dirty="0">
              <a:solidFill>
                <a:schemeClr val="accent1"/>
              </a:solidFill>
            </a:endParaRPr>
          </a:p>
        </p:txBody>
      </p:sp>
      <p:sp>
        <p:nvSpPr>
          <p:cNvPr id="3" name="İçerik Yer Tutucusu 2"/>
          <p:cNvSpPr>
            <a:spLocks noGrp="1"/>
          </p:cNvSpPr>
          <p:nvPr>
            <p:ph sz="quarter" idx="13"/>
          </p:nvPr>
        </p:nvSpPr>
        <p:spPr>
          <a:xfrm>
            <a:off x="653143" y="1685110"/>
            <a:ext cx="10624457" cy="4106090"/>
          </a:xfrm>
        </p:spPr>
        <p:txBody>
          <a:bodyPr>
            <a:normAutofit lnSpcReduction="10000"/>
          </a:bodyPr>
          <a:lstStyle/>
          <a:p>
            <a:pPr marL="0" indent="0" algn="just">
              <a:buNone/>
            </a:pPr>
            <a:r>
              <a:rPr lang="tr-TR" sz="2800" dirty="0" smtClean="0">
                <a:solidFill>
                  <a:schemeClr val="accent1"/>
                </a:solidFill>
              </a:rPr>
              <a:t>Yetenek</a:t>
            </a:r>
            <a:r>
              <a:rPr lang="tr-TR" sz="2800" dirty="0">
                <a:solidFill>
                  <a:schemeClr val="accent1"/>
                </a:solidFill>
              </a:rPr>
              <a:t>; </a:t>
            </a:r>
            <a:r>
              <a:rPr lang="tr-TR" dirty="0"/>
              <a:t>öğrenme gücü, belli bir eğitimden yararlanabilme gücü olarak tanımlanabilir. </a:t>
            </a:r>
            <a:endParaRPr lang="tr-TR" dirty="0" smtClean="0"/>
          </a:p>
          <a:p>
            <a:pPr marL="0" indent="0" algn="just">
              <a:buNone/>
            </a:pPr>
            <a:r>
              <a:rPr lang="tr-TR" dirty="0" smtClean="0"/>
              <a:t>	Yetenek</a:t>
            </a:r>
            <a:r>
              <a:rPr lang="tr-TR" dirty="0"/>
              <a:t>, kalıtımla getirilen gizilgücün, eğitimden ve çevre etkisi ile geliştirilmiş kısmını ifade eder. Böylece bir kimsenin belli bir yaşa kadar geliştirdiği becerilere bakarak onun yeni bir eğitim sürecinden ne kadar yararlanabileceği </a:t>
            </a:r>
            <a:r>
              <a:rPr lang="tr-TR" dirty="0" smtClean="0"/>
              <a:t>kestirilebilir.</a:t>
            </a:r>
          </a:p>
          <a:p>
            <a:pPr marL="0" indent="0">
              <a:buNone/>
            </a:pPr>
            <a:r>
              <a:rPr lang="tr-TR" dirty="0" smtClean="0"/>
              <a:t>	Bir </a:t>
            </a:r>
            <a:r>
              <a:rPr lang="tr-TR" dirty="0"/>
              <a:t>kimse hangi konuları zorlanmadan, zahmetsizce öğrendiğine ve o konularda sınıfta öğretilenlerin de üzerinde bazı genellemeler yapabildiğine, hangi alanlarda ise sadece derste kendisinden beklenilenleri yerine getirebildiğine bakarak </a:t>
            </a:r>
            <a:r>
              <a:rPr lang="tr-TR" dirty="0" smtClean="0"/>
              <a:t>yeteneklerini az </a:t>
            </a:r>
            <a:r>
              <a:rPr lang="tr-TR" dirty="0"/>
              <a:t>çok değerlendirebilir.</a:t>
            </a:r>
            <a:r>
              <a:rPr lang="tr-TR" dirty="0" smtClean="0"/>
              <a:t/>
            </a:r>
            <a:br>
              <a:rPr lang="tr-TR" dirty="0" smtClean="0"/>
            </a:br>
            <a:endParaRPr lang="tr-TR" dirty="0"/>
          </a:p>
        </p:txBody>
      </p:sp>
    </p:spTree>
    <p:extLst>
      <p:ext uri="{BB962C8B-B14F-4D97-AF65-F5344CB8AC3E}">
        <p14:creationId xmlns:p14="http://schemas.microsoft.com/office/powerpoint/2010/main" val="166914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862148"/>
            <a:ext cx="10363826" cy="5538651"/>
          </a:xfrm>
        </p:spPr>
        <p:txBody>
          <a:bodyPr>
            <a:normAutofit/>
          </a:bodyPr>
          <a:lstStyle/>
          <a:p>
            <a:pPr marL="0" indent="0" algn="just">
              <a:buNone/>
            </a:pPr>
            <a:r>
              <a:rPr lang="tr-TR" b="1" dirty="0">
                <a:solidFill>
                  <a:schemeClr val="accent1"/>
                </a:solidFill>
              </a:rPr>
              <a:t>a) Sözel Yetenek</a:t>
            </a:r>
            <a:r>
              <a:rPr lang="tr-TR" b="1" dirty="0" smtClean="0">
                <a:solidFill>
                  <a:schemeClr val="accent1"/>
                </a:solidFill>
              </a:rPr>
              <a:t>:</a:t>
            </a:r>
            <a:r>
              <a:rPr lang="tr-TR" cap="none" dirty="0" smtClean="0">
                <a:solidFill>
                  <a:schemeClr val="accent1"/>
                </a:solidFill>
              </a:rPr>
              <a:t> </a:t>
            </a:r>
            <a:r>
              <a:rPr lang="tr-TR" cap="none" dirty="0" smtClean="0"/>
              <a:t>Sözcüklerle ifade edilmiş kavramları öğrenebilme, sorunları algılayıp çözebilme ve düşünceleri doğru, açık bir biçimde anlatabilme gücünü ifade eder. Sözel yetenek sosyal bilimlerde (tarih, coğrafya, felsefe, edebiyat, sosyoloji, psikoloji, hukuk, dil bilimi, halkla ilişkiler, basın-yayın gibi) gerekmektedir.</a:t>
            </a:r>
          </a:p>
          <a:p>
            <a:pPr marL="0" indent="0" algn="just">
              <a:buNone/>
            </a:pPr>
            <a:r>
              <a:rPr lang="tr-TR" b="1" dirty="0" smtClean="0">
                <a:solidFill>
                  <a:schemeClr val="accent1"/>
                </a:solidFill>
              </a:rPr>
              <a:t>b</a:t>
            </a:r>
            <a:r>
              <a:rPr lang="tr-TR" b="1" dirty="0">
                <a:solidFill>
                  <a:schemeClr val="accent1"/>
                </a:solidFill>
              </a:rPr>
              <a:t>) Sayısal Yetenek: </a:t>
            </a:r>
            <a:r>
              <a:rPr lang="tr-TR" cap="none" dirty="0"/>
              <a:t>S</a:t>
            </a:r>
            <a:r>
              <a:rPr lang="tr-TR" cap="none" dirty="0" smtClean="0"/>
              <a:t>ayılarla ifade edilen problemleri çözebilme, sayısal kavramları daha çabuk öğrenebilme ve sayılarla akıl yürütebilme gücünü gösterir. Bütün temel bilimlerde (fizik, kimya, biyoloji, matematik, astronomi gibi) aynı zamanda tıp, veterinerlik gibi sağlık bilimleri ve mühendislik alanında başarı için gerekli bir yetenektir.</a:t>
            </a:r>
          </a:p>
          <a:p>
            <a:pPr marL="0" indent="0" algn="just">
              <a:buNone/>
            </a:pPr>
            <a:r>
              <a:rPr lang="tr-TR" b="1" dirty="0" smtClean="0">
                <a:solidFill>
                  <a:schemeClr val="accent1"/>
                </a:solidFill>
              </a:rPr>
              <a:t>c</a:t>
            </a:r>
            <a:r>
              <a:rPr lang="tr-TR" b="1" dirty="0">
                <a:solidFill>
                  <a:schemeClr val="accent1"/>
                </a:solidFill>
              </a:rPr>
              <a:t>) Şekil-Uzay İlişkileri Yeteneği:</a:t>
            </a:r>
            <a:r>
              <a:rPr lang="tr-TR" dirty="0"/>
              <a:t> </a:t>
            </a:r>
            <a:r>
              <a:rPr lang="tr-TR" dirty="0" smtClean="0"/>
              <a:t>Ş</a:t>
            </a:r>
            <a:r>
              <a:rPr lang="tr-TR" cap="none" dirty="0" smtClean="0"/>
              <a:t>ekiller arasındaki benzerlik ve farklılıkları şekillerdeki değişimin temelindeki ilkeyi algılayabilme, düzlem üzerinde çizilmiş bir cismi üç boyutlu görebilme gücünü ifade eder. Bu yetenek inşaat, makine, harita mühendisliği, mimarlık, diş hekimliği, ressamlık, heykeltıraşlık gibi alanlarda başarı için gereklidir.</a:t>
            </a:r>
          </a:p>
          <a:p>
            <a:pPr algn="just"/>
            <a:endParaRPr lang="tr-TR" dirty="0"/>
          </a:p>
        </p:txBody>
      </p:sp>
    </p:spTree>
    <p:extLst>
      <p:ext uri="{BB962C8B-B14F-4D97-AF65-F5344CB8AC3E}">
        <p14:creationId xmlns:p14="http://schemas.microsoft.com/office/powerpoint/2010/main" val="446602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261257"/>
            <a:ext cx="10364451" cy="992777"/>
          </a:xfrm>
        </p:spPr>
        <p:txBody>
          <a:bodyPr/>
          <a:lstStyle/>
          <a:p>
            <a:pPr algn="ctr"/>
            <a:r>
              <a:rPr lang="tr-TR" b="1" dirty="0"/>
              <a:t> </a:t>
            </a:r>
            <a:r>
              <a:rPr lang="tr-TR" b="1" dirty="0">
                <a:solidFill>
                  <a:schemeClr val="accent1"/>
                </a:solidFill>
              </a:rPr>
              <a:t>İLGİLER</a:t>
            </a:r>
            <a:endParaRPr lang="tr-TR" dirty="0">
              <a:solidFill>
                <a:schemeClr val="accent1"/>
              </a:solidFill>
            </a:endParaRPr>
          </a:p>
        </p:txBody>
      </p:sp>
      <p:sp>
        <p:nvSpPr>
          <p:cNvPr id="3" name="İçerik Yer Tutucusu 2"/>
          <p:cNvSpPr>
            <a:spLocks noGrp="1"/>
          </p:cNvSpPr>
          <p:nvPr>
            <p:ph sz="quarter" idx="13"/>
          </p:nvPr>
        </p:nvSpPr>
        <p:spPr>
          <a:xfrm>
            <a:off x="913774" y="1881052"/>
            <a:ext cx="10363826" cy="4271554"/>
          </a:xfrm>
        </p:spPr>
        <p:txBody>
          <a:bodyPr>
            <a:normAutofit/>
          </a:bodyPr>
          <a:lstStyle/>
          <a:p>
            <a:pPr marL="0" indent="0">
              <a:buNone/>
            </a:pPr>
            <a:r>
              <a:rPr lang="tr-TR" dirty="0" smtClean="0"/>
              <a:t>	Herhangi </a:t>
            </a:r>
            <a:r>
              <a:rPr lang="tr-TR" dirty="0"/>
              <a:t>bir zorlama olmadan ya da kendisine bir ödül vaadi olmadan bir </a:t>
            </a:r>
            <a:r>
              <a:rPr lang="tr-TR" dirty="0" smtClean="0"/>
              <a:t>kimse  </a:t>
            </a:r>
            <a:r>
              <a:rPr lang="tr-TR" dirty="0"/>
              <a:t>kendiliğinden bazı faaliyetlere girişiyor ve bundan doyum alıyorsa bu kişinin bu tür faaliyetlere ilgisi vardır denilmektedir</a:t>
            </a:r>
            <a:r>
              <a:rPr lang="tr-TR" dirty="0" smtClean="0"/>
              <a:t>. </a:t>
            </a:r>
            <a:endParaRPr lang="tr-TR" dirty="0" smtClean="0"/>
          </a:p>
          <a:p>
            <a:pPr marL="0" indent="0">
              <a:buNone/>
            </a:pPr>
            <a:r>
              <a:rPr lang="tr-TR" dirty="0" smtClean="0">
                <a:solidFill>
                  <a:schemeClr val="accent1"/>
                </a:solidFill>
              </a:rPr>
              <a:t>İlgi </a:t>
            </a:r>
            <a:r>
              <a:rPr lang="tr-TR" dirty="0">
                <a:solidFill>
                  <a:schemeClr val="accent1"/>
                </a:solidFill>
              </a:rPr>
              <a:t>için gerekli koşullar</a:t>
            </a:r>
            <a:r>
              <a:rPr lang="tr-TR" dirty="0" smtClean="0">
                <a:solidFill>
                  <a:schemeClr val="accent1"/>
                </a:solidFill>
              </a:rPr>
              <a:t>:</a:t>
            </a:r>
          </a:p>
          <a:p>
            <a:r>
              <a:rPr lang="tr-TR" dirty="0" smtClean="0"/>
              <a:t>Dışarıdan </a:t>
            </a:r>
            <a:r>
              <a:rPr lang="tr-TR" dirty="0"/>
              <a:t>zorlama ya da ödül </a:t>
            </a:r>
            <a:r>
              <a:rPr lang="tr-TR" dirty="0" smtClean="0"/>
              <a:t>olmayacak</a:t>
            </a:r>
          </a:p>
          <a:p>
            <a:r>
              <a:rPr lang="tr-TR" dirty="0" smtClean="0"/>
              <a:t> </a:t>
            </a:r>
            <a:r>
              <a:rPr lang="tr-TR" dirty="0" smtClean="0"/>
              <a:t>Kişi </a:t>
            </a:r>
            <a:r>
              <a:rPr lang="tr-TR" dirty="0"/>
              <a:t>kendiliğinden faaliyetlere </a:t>
            </a:r>
            <a:r>
              <a:rPr lang="tr-TR" dirty="0" smtClean="0"/>
              <a:t>yönelecek </a:t>
            </a:r>
            <a:endParaRPr lang="tr-TR" dirty="0" smtClean="0"/>
          </a:p>
          <a:p>
            <a:r>
              <a:rPr lang="tr-TR" dirty="0" smtClean="0"/>
              <a:t>Bu </a:t>
            </a:r>
            <a:r>
              <a:rPr lang="tr-TR" dirty="0"/>
              <a:t>faaliyetleri yaparken de doyum </a:t>
            </a:r>
            <a:r>
              <a:rPr lang="tr-TR" dirty="0" smtClean="0"/>
              <a:t>alacak</a:t>
            </a:r>
            <a:r>
              <a:rPr lang="tr-TR" dirty="0" smtClean="0"/>
              <a:t>.</a:t>
            </a:r>
          </a:p>
          <a:p>
            <a:endParaRPr lang="tr-TR" dirty="0" smtClean="0"/>
          </a:p>
          <a:p>
            <a:pPr marL="0" indent="0" algn="ctr">
              <a:buNone/>
            </a:pPr>
            <a:r>
              <a:rPr lang="tr-TR" dirty="0" smtClean="0"/>
              <a:t> </a:t>
            </a:r>
            <a:r>
              <a:rPr lang="tr-TR" dirty="0" smtClean="0">
                <a:solidFill>
                  <a:schemeClr val="accent1"/>
                </a:solidFill>
              </a:rPr>
              <a:t>İlgi</a:t>
            </a:r>
            <a:r>
              <a:rPr lang="tr-TR" dirty="0">
                <a:solidFill>
                  <a:schemeClr val="accent1"/>
                </a:solidFill>
              </a:rPr>
              <a:t>, yetenekleri kullanmaktan ve onları geliştirmekten duyulan zevktir</a:t>
            </a:r>
          </a:p>
        </p:txBody>
      </p:sp>
    </p:spTree>
    <p:extLst>
      <p:ext uri="{BB962C8B-B14F-4D97-AF65-F5344CB8AC3E}">
        <p14:creationId xmlns:p14="http://schemas.microsoft.com/office/powerpoint/2010/main" val="3396569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444138"/>
            <a:ext cx="10364451" cy="888274"/>
          </a:xfrm>
        </p:spPr>
        <p:txBody>
          <a:bodyPr/>
          <a:lstStyle/>
          <a:p>
            <a:pPr algn="ctr"/>
            <a:r>
              <a:rPr lang="tr-TR" b="1" dirty="0">
                <a:solidFill>
                  <a:schemeClr val="accent1"/>
                </a:solidFill>
              </a:rPr>
              <a:t>BELLİ BAŞLI İLGİ ALANLARI</a:t>
            </a:r>
            <a:endParaRPr lang="tr-TR" dirty="0">
              <a:solidFill>
                <a:schemeClr val="accent1"/>
              </a:solidFill>
            </a:endParaRPr>
          </a:p>
        </p:txBody>
      </p:sp>
      <p:sp>
        <p:nvSpPr>
          <p:cNvPr id="3" name="İçerik Yer Tutucusu 2"/>
          <p:cNvSpPr>
            <a:spLocks noGrp="1"/>
          </p:cNvSpPr>
          <p:nvPr>
            <p:ph sz="quarter" idx="13"/>
          </p:nvPr>
        </p:nvSpPr>
        <p:spPr>
          <a:xfrm>
            <a:off x="913774" y="1541418"/>
            <a:ext cx="10363826" cy="5042262"/>
          </a:xfrm>
        </p:spPr>
        <p:txBody>
          <a:bodyPr>
            <a:normAutofit fontScale="92500" lnSpcReduction="20000"/>
          </a:bodyPr>
          <a:lstStyle/>
          <a:p>
            <a:pPr marL="0" indent="0">
              <a:buNone/>
            </a:pPr>
            <a:r>
              <a:rPr lang="tr-TR" b="1" dirty="0"/>
              <a:t>1 – Temel Bilim:</a:t>
            </a:r>
            <a:r>
              <a:rPr lang="tr-TR" dirty="0"/>
              <a:t> </a:t>
            </a:r>
            <a:r>
              <a:rPr lang="tr-TR" dirty="0" smtClean="0"/>
              <a:t>T</a:t>
            </a:r>
            <a:r>
              <a:rPr lang="tr-TR" cap="none" dirty="0" smtClean="0"/>
              <a:t>emel bilim ilgisi fizik, kimya, biyoloji gibi bilimlerin konularını oluşturan doğal olayları incelemek, matematik konuları ile uğraşmak gibi davranışlarda kendini gösteren  bir ilgi alanıdır. bu ilgisi yüksek olan insanlar tıp, veterinerlik, mühendislik gibi uygulamalı alanlarda da çalışmaları doyum sağlayabilir.</a:t>
            </a:r>
          </a:p>
          <a:p>
            <a:pPr marL="0" indent="0">
              <a:buNone/>
            </a:pPr>
            <a:r>
              <a:rPr lang="tr-TR" b="1" dirty="0" smtClean="0"/>
              <a:t>2 </a:t>
            </a:r>
            <a:r>
              <a:rPr lang="tr-TR" b="1" dirty="0"/>
              <a:t>– Sosyal Bilim:</a:t>
            </a:r>
            <a:r>
              <a:rPr lang="tr-TR" dirty="0"/>
              <a:t> </a:t>
            </a:r>
            <a:r>
              <a:rPr lang="tr-TR" cap="none" dirty="0"/>
              <a:t>S</a:t>
            </a:r>
            <a:r>
              <a:rPr lang="tr-TR" cap="none" dirty="0" smtClean="0"/>
              <a:t>osyal olayları incelemek ve nedenlerini araştırmak gibi davranışlarda ifadesini bulan bir ilgi alanıdır. bu ilgisi yüksek olan kimseler hukuk, siyaset bilimi, sosyoloji, tarih, psikoloji, ilahiyat gibi alanlarda çalışmaktan mutlu olabilirler.</a:t>
            </a:r>
          </a:p>
          <a:p>
            <a:pPr marL="0" indent="0">
              <a:buNone/>
            </a:pPr>
            <a:r>
              <a:rPr lang="tr-TR" b="1" dirty="0" smtClean="0"/>
              <a:t>3 </a:t>
            </a:r>
            <a:r>
              <a:rPr lang="tr-TR" b="1" dirty="0"/>
              <a:t>– Canlı Varlık:</a:t>
            </a:r>
            <a:r>
              <a:rPr lang="tr-TR" dirty="0"/>
              <a:t> </a:t>
            </a:r>
            <a:r>
              <a:rPr lang="tr-TR" dirty="0" smtClean="0"/>
              <a:t>H</a:t>
            </a:r>
            <a:r>
              <a:rPr lang="tr-TR" cap="none" dirty="0" smtClean="0"/>
              <a:t>ayvan ve bitkilerin yaşayışını incelemekten, onları yetiştirip üretmekten zevk alma davranışları içerir. Bu ilgiye sahip insanlar açık havada çalışmaktan hoşlanırlar. veterinerlik, ziraat ve orman mühendisliği, su ürünleri, bahçe ve tarla bitkileri, balıkçılık, hayvancılık ve benzeri işlerle uğraşmak onlara zevk verir.</a:t>
            </a:r>
            <a:endParaRPr lang="tr-TR" dirty="0"/>
          </a:p>
          <a:p>
            <a:pPr marL="0" indent="0">
              <a:buNone/>
            </a:pPr>
            <a:r>
              <a:rPr lang="tr-TR" b="1" dirty="0"/>
              <a:t>4 – Mekanik İlgi: </a:t>
            </a:r>
            <a:r>
              <a:rPr lang="tr-TR" cap="none" dirty="0"/>
              <a:t>B</a:t>
            </a:r>
            <a:r>
              <a:rPr lang="tr-TR" cap="none" dirty="0" smtClean="0"/>
              <a:t>u ilgisi yüksek olan kimseler çeşitli alet ve makineler yapmak, işletmek ve onarmak gibi faaliyetlerden hoşlanır. Makine, elektrik-elektronik mühendisliği, bilgisayar mühendisliği, gemi inşaatı, uçak mühendisliği, tekstil mühendisliği, teknik eğitim fakültesi gibi teknik alanlarda başarı ve doyum için gereklidir.</a:t>
            </a:r>
          </a:p>
          <a:p>
            <a:endParaRPr lang="tr-TR" cap="none" dirty="0"/>
          </a:p>
        </p:txBody>
      </p:sp>
    </p:spTree>
    <p:extLst>
      <p:ext uri="{BB962C8B-B14F-4D97-AF65-F5344CB8AC3E}">
        <p14:creationId xmlns:p14="http://schemas.microsoft.com/office/powerpoint/2010/main" val="3582824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1214845"/>
            <a:ext cx="10363826" cy="5107577"/>
          </a:xfrm>
        </p:spPr>
        <p:txBody>
          <a:bodyPr>
            <a:normAutofit/>
          </a:bodyPr>
          <a:lstStyle/>
          <a:p>
            <a:pPr marL="0" indent="0">
              <a:buNone/>
            </a:pPr>
            <a:r>
              <a:rPr lang="tr-TR" b="1" dirty="0"/>
              <a:t>5 – İkna:</a:t>
            </a:r>
            <a:r>
              <a:rPr lang="tr-TR" dirty="0"/>
              <a:t> </a:t>
            </a:r>
            <a:r>
              <a:rPr lang="tr-TR" cap="none" dirty="0"/>
              <a:t>B</a:t>
            </a:r>
            <a:r>
              <a:rPr lang="tr-TR" cap="none" dirty="0" smtClean="0"/>
              <a:t>aşkalarına düşüncelerini aktarma, belli bir amacı gerçekleştirmek için başkalarını etkileme gibi davranışları içeren bir ilgi alanıdır. bu ilgi alanı ile ilgili meslekler arasında yazarlık, gazetecilik, diplomatlık, yöneticilik, işletmecilik, din görevlisi, öğretmenlik, avukatlık, halkla ilişkiler, sigortacılık, sinema-</a:t>
            </a:r>
            <a:r>
              <a:rPr lang="tr-TR" cap="none" dirty="0" err="1" smtClean="0"/>
              <a:t>tv</a:t>
            </a:r>
            <a:r>
              <a:rPr lang="tr-TR" cap="none" dirty="0" smtClean="0"/>
              <a:t> gibi meslekler gelmektedir.</a:t>
            </a:r>
          </a:p>
          <a:p>
            <a:pPr marL="0" indent="0">
              <a:buNone/>
            </a:pPr>
            <a:r>
              <a:rPr lang="tr-TR" b="1" dirty="0" smtClean="0"/>
              <a:t>6 </a:t>
            </a:r>
            <a:r>
              <a:rPr lang="tr-TR" b="1" dirty="0"/>
              <a:t>– Ticaret:</a:t>
            </a:r>
            <a:r>
              <a:rPr lang="tr-TR" dirty="0"/>
              <a:t> </a:t>
            </a:r>
            <a:r>
              <a:rPr lang="tr-TR" cap="none" dirty="0"/>
              <a:t>A</a:t>
            </a:r>
            <a:r>
              <a:rPr lang="tr-TR" cap="none" dirty="0" smtClean="0"/>
              <a:t>lım satım işleri ile uğraşma, ticaret yolu ile kar elde etme, bir malı müşteriye tanıtma ve satma gibi faaliyetlerde ifadesini bulan ticaret ilgisi pazarlama ve reklamcılık ile yakından ilgilidir. Ancak ticarete ilgi duyan insanlar hangi meslekten olursa olsunlar, meslekleri ile ilgili bir ticarete yönelebilirler.</a:t>
            </a:r>
          </a:p>
          <a:p>
            <a:pPr marL="0" indent="0">
              <a:buNone/>
            </a:pPr>
            <a:r>
              <a:rPr lang="tr-TR" b="1" dirty="0" smtClean="0"/>
              <a:t>7 </a:t>
            </a:r>
            <a:r>
              <a:rPr lang="tr-TR" b="1" dirty="0"/>
              <a:t>– İş Ayrıntıları:</a:t>
            </a:r>
            <a:r>
              <a:rPr lang="tr-TR" dirty="0"/>
              <a:t> </a:t>
            </a:r>
            <a:r>
              <a:rPr lang="tr-TR" cap="none" dirty="0"/>
              <a:t>A</a:t>
            </a:r>
            <a:r>
              <a:rPr lang="tr-TR" cap="none" dirty="0" smtClean="0"/>
              <a:t>yrıntılarla uğraşmaktan hoşlanma, her işi günü gününe yapma, bir yazı veya hesabı inceden inceye kontrol etme, her şeyi düzenli tutma gibi davranışlarda kendini gösteren bu ilgi alanı muhasebe, sekreterlik, işletme, iktisat, maliye, istatistik, mimarlık, tasarım ve çizim, haritacılık, kütüphanecilik, arşiv ve benzeri kendini gösterir.</a:t>
            </a:r>
          </a:p>
          <a:p>
            <a:endParaRPr lang="tr-TR" dirty="0"/>
          </a:p>
        </p:txBody>
      </p:sp>
    </p:spTree>
    <p:extLst>
      <p:ext uri="{BB962C8B-B14F-4D97-AF65-F5344CB8AC3E}">
        <p14:creationId xmlns:p14="http://schemas.microsoft.com/office/powerpoint/2010/main" val="301193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1058091"/>
            <a:ext cx="10363826" cy="5107577"/>
          </a:xfrm>
        </p:spPr>
        <p:txBody>
          <a:bodyPr>
            <a:normAutofit/>
          </a:bodyPr>
          <a:lstStyle/>
          <a:p>
            <a:pPr marL="0" indent="0" algn="just">
              <a:buNone/>
            </a:pPr>
            <a:r>
              <a:rPr lang="tr-TR" b="1" dirty="0"/>
              <a:t>8 – Edebiyat:</a:t>
            </a:r>
            <a:r>
              <a:rPr lang="tr-TR" dirty="0"/>
              <a:t> </a:t>
            </a:r>
            <a:r>
              <a:rPr lang="tr-TR" cap="none" dirty="0"/>
              <a:t>H</a:t>
            </a:r>
            <a:r>
              <a:rPr lang="tr-TR" cap="none" dirty="0" smtClean="0"/>
              <a:t>er türlü edebi eseri inceleme, eleştirme ve edebi eserler yazma gibi davranışlarda ifadesini bulan ilgi alanıdır. Edebiyat, diller (filoloji), basın-yayın, gazetecilik, yazarlık, şairlik ve benzeri.</a:t>
            </a:r>
          </a:p>
          <a:p>
            <a:pPr marL="0" indent="0" algn="just">
              <a:buNone/>
            </a:pPr>
            <a:r>
              <a:rPr lang="tr-TR" b="1" dirty="0" smtClean="0"/>
              <a:t>9 </a:t>
            </a:r>
            <a:r>
              <a:rPr lang="tr-TR" b="1" dirty="0"/>
              <a:t>– Güzel Sanatlar:</a:t>
            </a:r>
            <a:r>
              <a:rPr lang="tr-TR" dirty="0"/>
              <a:t> </a:t>
            </a:r>
            <a:r>
              <a:rPr lang="tr-TR" cap="none" dirty="0"/>
              <a:t>B</a:t>
            </a:r>
            <a:r>
              <a:rPr lang="tr-TR" cap="none" dirty="0" smtClean="0"/>
              <a:t>u ilgi alanı daha çok resim, heykel ve el sanatları ile ilgili eserleri incelemek veya bu tür eserler ortaya koymakla ifadesini bulur. Güzel sanatlar fakültesi en uygun eğitim programıdır.</a:t>
            </a:r>
          </a:p>
          <a:p>
            <a:pPr marL="0" indent="0" algn="just">
              <a:buNone/>
            </a:pPr>
            <a:r>
              <a:rPr lang="tr-TR" b="1" dirty="0" smtClean="0"/>
              <a:t>10 </a:t>
            </a:r>
            <a:r>
              <a:rPr lang="tr-TR" b="1" dirty="0"/>
              <a:t>– Müzik:</a:t>
            </a:r>
            <a:r>
              <a:rPr lang="tr-TR" dirty="0"/>
              <a:t> </a:t>
            </a:r>
            <a:r>
              <a:rPr lang="tr-TR" cap="none" dirty="0"/>
              <a:t>M</a:t>
            </a:r>
            <a:r>
              <a:rPr lang="tr-TR" cap="none" dirty="0" smtClean="0"/>
              <a:t>üzik aleti çalma, müzik dinleme, beste yapma gibi davranışlarda kendisini gösterir. konservatuarlar en uygun eğitim alanıdır.</a:t>
            </a:r>
          </a:p>
          <a:p>
            <a:pPr marL="0" indent="0" algn="just">
              <a:buNone/>
            </a:pPr>
            <a:r>
              <a:rPr lang="tr-TR" b="1" dirty="0" smtClean="0"/>
              <a:t>11 </a:t>
            </a:r>
            <a:r>
              <a:rPr lang="tr-TR" b="1" dirty="0"/>
              <a:t>– Sosyal Yardım:</a:t>
            </a:r>
            <a:r>
              <a:rPr lang="tr-TR" dirty="0"/>
              <a:t> </a:t>
            </a:r>
            <a:r>
              <a:rPr lang="tr-TR" cap="none" dirty="0"/>
              <a:t>S</a:t>
            </a:r>
            <a:r>
              <a:rPr lang="tr-TR" cap="none" dirty="0" smtClean="0"/>
              <a:t>osyal yardım ilgisi, hasta, yoksul ve sakat insanlara yardım etme ve onların sıkıntılarını azaltma gibi davranışlarda ifadesini bulur. tıp, psikoloji, sosyal hizmetler, hemşirelik, psikolojik danışmanlık, özel eğitim öğretmenliği gibi mesleklerde kendini gösterir.</a:t>
            </a:r>
          </a:p>
          <a:p>
            <a:pPr algn="just"/>
            <a:endParaRPr lang="tr-TR" dirty="0"/>
          </a:p>
          <a:p>
            <a:pPr algn="just"/>
            <a:endParaRPr lang="tr-TR" dirty="0"/>
          </a:p>
        </p:txBody>
      </p:sp>
    </p:spTree>
    <p:extLst>
      <p:ext uri="{BB962C8B-B14F-4D97-AF65-F5344CB8AC3E}">
        <p14:creationId xmlns:p14="http://schemas.microsoft.com/office/powerpoint/2010/main" val="4199898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4294967295"/>
            <p:extLst>
              <p:ext uri="{D42A27DB-BD31-4B8C-83A1-F6EECF244321}">
                <p14:modId xmlns:p14="http://schemas.microsoft.com/office/powerpoint/2010/main" val="2226672452"/>
              </p:ext>
            </p:extLst>
          </p:nvPr>
        </p:nvGraphicFramePr>
        <p:xfrm>
          <a:off x="1414463" y="365125"/>
          <a:ext cx="10776856" cy="6166308"/>
        </p:xfrm>
        <a:graphic>
          <a:graphicData uri="http://schemas.openxmlformats.org/drawingml/2006/table">
            <a:tbl>
              <a:tblPr/>
              <a:tblGrid>
                <a:gridCol w="3500512">
                  <a:extLst>
                    <a:ext uri="{9D8B030D-6E8A-4147-A177-3AD203B41FA5}">
                      <a16:colId xmlns:a16="http://schemas.microsoft.com/office/drawing/2014/main" val="1094932433"/>
                    </a:ext>
                  </a:extLst>
                </a:gridCol>
                <a:gridCol w="3775832">
                  <a:extLst>
                    <a:ext uri="{9D8B030D-6E8A-4147-A177-3AD203B41FA5}">
                      <a16:colId xmlns:a16="http://schemas.microsoft.com/office/drawing/2014/main" val="1145858696"/>
                    </a:ext>
                  </a:extLst>
                </a:gridCol>
                <a:gridCol w="3500512">
                  <a:extLst>
                    <a:ext uri="{9D8B030D-6E8A-4147-A177-3AD203B41FA5}">
                      <a16:colId xmlns:a16="http://schemas.microsoft.com/office/drawing/2014/main" val="1554334770"/>
                    </a:ext>
                  </a:extLst>
                </a:gridCol>
              </a:tblGrid>
              <a:tr h="293634">
                <a:tc>
                  <a:txBody>
                    <a:bodyPr/>
                    <a:lstStyle/>
                    <a:p>
                      <a:r>
                        <a:rPr lang="tr-TR" sz="1600" b="1" dirty="0">
                          <a:solidFill>
                            <a:schemeClr val="accent1"/>
                          </a:solidFill>
                          <a:effectLst/>
                        </a:rPr>
                        <a:t>ALANLAR</a:t>
                      </a:r>
                      <a:endParaRPr lang="tr-TR" sz="1600" b="0" dirty="0">
                        <a:solidFill>
                          <a:schemeClr val="accent1"/>
                        </a:solidFill>
                        <a:effectLst/>
                      </a:endParaRPr>
                    </a:p>
                  </a:txBody>
                  <a:tcPr marL="29601" marR="29601" marT="14800" marB="14800" anchor="ctr">
                    <a:lnL>
                      <a:noFill/>
                    </a:lnL>
                    <a:lnR>
                      <a:noFill/>
                    </a:lnR>
                    <a:lnT>
                      <a:noFill/>
                    </a:lnT>
                    <a:lnB>
                      <a:noFill/>
                    </a:lnB>
                  </a:tcPr>
                </a:tc>
                <a:tc>
                  <a:txBody>
                    <a:bodyPr/>
                    <a:lstStyle/>
                    <a:p>
                      <a:r>
                        <a:rPr lang="tr-TR" sz="1600" b="1" dirty="0">
                          <a:solidFill>
                            <a:schemeClr val="accent1"/>
                          </a:solidFill>
                          <a:effectLst/>
                        </a:rPr>
                        <a:t>GEREKEN YETENEKLER</a:t>
                      </a:r>
                      <a:endParaRPr lang="tr-TR" sz="1600" b="0" dirty="0">
                        <a:solidFill>
                          <a:schemeClr val="accent1"/>
                        </a:solidFill>
                        <a:effectLst/>
                      </a:endParaRPr>
                    </a:p>
                  </a:txBody>
                  <a:tcPr marL="29601" marR="29601" marT="14800" marB="14800" anchor="ctr">
                    <a:lnL>
                      <a:noFill/>
                    </a:lnL>
                    <a:lnR>
                      <a:noFill/>
                    </a:lnR>
                    <a:lnT>
                      <a:noFill/>
                    </a:lnT>
                    <a:lnB>
                      <a:noFill/>
                    </a:lnB>
                  </a:tcPr>
                </a:tc>
                <a:tc>
                  <a:txBody>
                    <a:bodyPr/>
                    <a:lstStyle/>
                    <a:p>
                      <a:r>
                        <a:rPr lang="tr-TR" sz="1600" b="1" dirty="0">
                          <a:solidFill>
                            <a:schemeClr val="accent1"/>
                          </a:solidFill>
                          <a:effectLst/>
                        </a:rPr>
                        <a:t>GEREKEN İLGİLER</a:t>
                      </a:r>
                      <a:endParaRPr lang="tr-TR" sz="1600" b="0" dirty="0">
                        <a:solidFill>
                          <a:schemeClr val="accent1"/>
                        </a:solidFill>
                        <a:effectLst/>
                      </a:endParaRPr>
                    </a:p>
                  </a:txBody>
                  <a:tcPr marL="29601" marR="29601" marT="14800" marB="14800" anchor="ctr">
                    <a:lnL>
                      <a:noFill/>
                    </a:lnL>
                    <a:lnR>
                      <a:noFill/>
                    </a:lnR>
                    <a:lnT>
                      <a:noFill/>
                    </a:lnT>
                    <a:lnB>
                      <a:noFill/>
                    </a:lnB>
                  </a:tcPr>
                </a:tc>
                <a:extLst>
                  <a:ext uri="{0D108BD9-81ED-4DB2-BD59-A6C34878D82A}">
                    <a16:rowId xmlns:a16="http://schemas.microsoft.com/office/drawing/2014/main" val="4067175176"/>
                  </a:ext>
                </a:extLst>
              </a:tr>
              <a:tr h="419476">
                <a:tc>
                  <a:txBody>
                    <a:bodyPr/>
                    <a:lstStyle/>
                    <a:p>
                      <a:r>
                        <a:rPr lang="tr-TR" sz="1600" b="0" dirty="0" smtClean="0">
                          <a:effectLst/>
                        </a:rPr>
                        <a:t>-FEN</a:t>
                      </a:r>
                      <a:endParaRPr lang="tr-TR" sz="1600" b="0" dirty="0">
                        <a:effectLst/>
                      </a:endParaRPr>
                    </a:p>
                  </a:txBody>
                  <a:tcPr marL="29601" marR="29601" marT="14800" marB="14800" anchor="ctr">
                    <a:lnL>
                      <a:noFill/>
                    </a:lnL>
                    <a:lnR>
                      <a:noFill/>
                    </a:lnR>
                    <a:lnT>
                      <a:noFill/>
                    </a:lnT>
                    <a:lnB>
                      <a:noFill/>
                    </a:lnB>
                  </a:tcPr>
                </a:tc>
                <a:tc>
                  <a:txBody>
                    <a:bodyPr/>
                    <a:lstStyle/>
                    <a:p>
                      <a:r>
                        <a:rPr lang="tr-TR" sz="1600" b="0">
                          <a:effectLst/>
                        </a:rPr>
                        <a:t>SAYISAL</a:t>
                      </a:r>
                    </a:p>
                  </a:txBody>
                  <a:tcPr marL="29601" marR="29601" marT="14800" marB="14800" anchor="ctr">
                    <a:lnL>
                      <a:noFill/>
                    </a:lnL>
                    <a:lnR>
                      <a:noFill/>
                    </a:lnR>
                    <a:lnT>
                      <a:noFill/>
                    </a:lnT>
                    <a:lnB>
                      <a:noFill/>
                    </a:lnB>
                  </a:tcPr>
                </a:tc>
                <a:tc>
                  <a:txBody>
                    <a:bodyPr/>
                    <a:lstStyle/>
                    <a:p>
                      <a:r>
                        <a:rPr lang="tr-TR" sz="1600" b="0">
                          <a:effectLst/>
                        </a:rPr>
                        <a:t>FEN BİLGİSİ, MEKANİK, ZİRAAT</a:t>
                      </a:r>
                    </a:p>
                  </a:txBody>
                  <a:tcPr marL="29601" marR="29601" marT="14800" marB="14800" anchor="ctr">
                    <a:lnL>
                      <a:noFill/>
                    </a:lnL>
                    <a:lnR>
                      <a:noFill/>
                    </a:lnR>
                    <a:lnT>
                      <a:noFill/>
                    </a:lnT>
                    <a:lnB>
                      <a:noFill/>
                    </a:lnB>
                  </a:tcPr>
                </a:tc>
                <a:extLst>
                  <a:ext uri="{0D108BD9-81ED-4DB2-BD59-A6C34878D82A}">
                    <a16:rowId xmlns:a16="http://schemas.microsoft.com/office/drawing/2014/main" val="3423791388"/>
                  </a:ext>
                </a:extLst>
              </a:tr>
              <a:tr h="545319">
                <a:tc>
                  <a:txBody>
                    <a:bodyPr/>
                    <a:lstStyle/>
                    <a:p>
                      <a:r>
                        <a:rPr lang="tr-TR" sz="1600" b="0" dirty="0" smtClean="0">
                          <a:effectLst/>
                        </a:rPr>
                        <a:t>-SOSYAL</a:t>
                      </a:r>
                      <a:endParaRPr lang="tr-TR" sz="1600" b="0" dirty="0">
                        <a:effectLst/>
                      </a:endParaRPr>
                    </a:p>
                  </a:txBody>
                  <a:tcPr marL="29601" marR="29601" marT="14800" marB="14800" anchor="ctr">
                    <a:lnL>
                      <a:noFill/>
                    </a:lnL>
                    <a:lnR>
                      <a:noFill/>
                    </a:lnR>
                    <a:lnT>
                      <a:noFill/>
                    </a:lnT>
                    <a:lnB>
                      <a:noFill/>
                    </a:lnB>
                  </a:tcPr>
                </a:tc>
                <a:tc>
                  <a:txBody>
                    <a:bodyPr/>
                    <a:lstStyle/>
                    <a:p>
                      <a:r>
                        <a:rPr lang="tr-TR" sz="1600" b="0">
                          <a:effectLst/>
                        </a:rPr>
                        <a:t>SÖZEL</a:t>
                      </a:r>
                    </a:p>
                  </a:txBody>
                  <a:tcPr marL="29601" marR="29601" marT="14800" marB="14800" anchor="ctr">
                    <a:lnL>
                      <a:noFill/>
                    </a:lnL>
                    <a:lnR>
                      <a:noFill/>
                    </a:lnR>
                    <a:lnT>
                      <a:noFill/>
                    </a:lnT>
                    <a:lnB>
                      <a:noFill/>
                    </a:lnB>
                  </a:tcPr>
                </a:tc>
                <a:tc>
                  <a:txBody>
                    <a:bodyPr/>
                    <a:lstStyle/>
                    <a:p>
                      <a:r>
                        <a:rPr lang="tr-TR" sz="1600" b="0">
                          <a:effectLst/>
                        </a:rPr>
                        <a:t>SOSYAL BİLGİLER, SOSYAL YARDIM, İKNA</a:t>
                      </a:r>
                    </a:p>
                  </a:txBody>
                  <a:tcPr marL="29601" marR="29601" marT="14800" marB="14800" anchor="ctr">
                    <a:lnL>
                      <a:noFill/>
                    </a:lnL>
                    <a:lnR>
                      <a:noFill/>
                    </a:lnR>
                    <a:lnT>
                      <a:noFill/>
                    </a:lnT>
                    <a:lnB>
                      <a:noFill/>
                    </a:lnB>
                  </a:tcPr>
                </a:tc>
                <a:extLst>
                  <a:ext uri="{0D108BD9-81ED-4DB2-BD59-A6C34878D82A}">
                    <a16:rowId xmlns:a16="http://schemas.microsoft.com/office/drawing/2014/main" val="1651686550"/>
                  </a:ext>
                </a:extLst>
              </a:tr>
              <a:tr h="293634">
                <a:tc>
                  <a:txBody>
                    <a:bodyPr/>
                    <a:lstStyle/>
                    <a:p>
                      <a:r>
                        <a:rPr lang="tr-TR" sz="1600" b="0" dirty="0" smtClean="0">
                          <a:effectLst/>
                        </a:rPr>
                        <a:t>-MATEMATİK</a:t>
                      </a:r>
                      <a:endParaRPr lang="tr-TR" sz="1600" b="0" dirty="0">
                        <a:effectLst/>
                      </a:endParaRPr>
                    </a:p>
                  </a:txBody>
                  <a:tcPr marL="29601" marR="29601" marT="14800" marB="14800" anchor="ctr">
                    <a:lnL>
                      <a:noFill/>
                    </a:lnL>
                    <a:lnR>
                      <a:noFill/>
                    </a:lnR>
                    <a:lnT>
                      <a:noFill/>
                    </a:lnT>
                    <a:lnB>
                      <a:noFill/>
                    </a:lnB>
                  </a:tcPr>
                </a:tc>
                <a:tc>
                  <a:txBody>
                    <a:bodyPr/>
                    <a:lstStyle/>
                    <a:p>
                      <a:r>
                        <a:rPr lang="tr-TR" sz="1600" b="0">
                          <a:effectLst/>
                        </a:rPr>
                        <a:t>SAYISAL, ŞEKİL-UZAY</a:t>
                      </a:r>
                    </a:p>
                  </a:txBody>
                  <a:tcPr marL="29601" marR="29601" marT="14800" marB="14800" anchor="ctr">
                    <a:lnL>
                      <a:noFill/>
                    </a:lnL>
                    <a:lnR>
                      <a:noFill/>
                    </a:lnR>
                    <a:lnT>
                      <a:noFill/>
                    </a:lnT>
                    <a:lnB>
                      <a:noFill/>
                    </a:lnB>
                  </a:tcPr>
                </a:tc>
                <a:tc>
                  <a:txBody>
                    <a:bodyPr/>
                    <a:lstStyle/>
                    <a:p>
                      <a:r>
                        <a:rPr lang="tr-TR" sz="1600" b="0">
                          <a:effectLst/>
                        </a:rPr>
                        <a:t>MEKANİK, FEN BİLGİSİ</a:t>
                      </a:r>
                    </a:p>
                  </a:txBody>
                  <a:tcPr marL="29601" marR="29601" marT="14800" marB="14800" anchor="ctr">
                    <a:lnL>
                      <a:noFill/>
                    </a:lnL>
                    <a:lnR>
                      <a:noFill/>
                    </a:lnR>
                    <a:lnT>
                      <a:noFill/>
                    </a:lnT>
                    <a:lnB>
                      <a:noFill/>
                    </a:lnB>
                  </a:tcPr>
                </a:tc>
                <a:extLst>
                  <a:ext uri="{0D108BD9-81ED-4DB2-BD59-A6C34878D82A}">
                    <a16:rowId xmlns:a16="http://schemas.microsoft.com/office/drawing/2014/main" val="376354024"/>
                  </a:ext>
                </a:extLst>
              </a:tr>
              <a:tr h="293634">
                <a:tc>
                  <a:txBody>
                    <a:bodyPr/>
                    <a:lstStyle/>
                    <a:p>
                      <a:r>
                        <a:rPr lang="tr-TR" sz="1600" b="0" dirty="0" smtClean="0">
                          <a:effectLst/>
                        </a:rPr>
                        <a:t>-YABANCI </a:t>
                      </a:r>
                      <a:r>
                        <a:rPr lang="tr-TR" sz="1600" b="0" dirty="0">
                          <a:effectLst/>
                        </a:rPr>
                        <a:t>DİL</a:t>
                      </a:r>
                    </a:p>
                  </a:txBody>
                  <a:tcPr marL="29601" marR="29601" marT="14800" marB="14800" anchor="ctr">
                    <a:lnL>
                      <a:noFill/>
                    </a:lnL>
                    <a:lnR>
                      <a:noFill/>
                    </a:lnR>
                    <a:lnT>
                      <a:noFill/>
                    </a:lnT>
                    <a:lnB>
                      <a:noFill/>
                    </a:lnB>
                  </a:tcPr>
                </a:tc>
                <a:tc>
                  <a:txBody>
                    <a:bodyPr/>
                    <a:lstStyle/>
                    <a:p>
                      <a:r>
                        <a:rPr lang="tr-TR" sz="1600" b="0" dirty="0">
                          <a:effectLst/>
                        </a:rPr>
                        <a:t>SÖZEL</a:t>
                      </a:r>
                    </a:p>
                  </a:txBody>
                  <a:tcPr marL="29601" marR="29601" marT="14800" marB="14800" anchor="ctr">
                    <a:lnL>
                      <a:noFill/>
                    </a:lnL>
                    <a:lnR>
                      <a:noFill/>
                    </a:lnR>
                    <a:lnT>
                      <a:noFill/>
                    </a:lnT>
                    <a:lnB>
                      <a:noFill/>
                    </a:lnB>
                  </a:tcPr>
                </a:tc>
                <a:tc>
                  <a:txBody>
                    <a:bodyPr/>
                    <a:lstStyle/>
                    <a:p>
                      <a:r>
                        <a:rPr lang="tr-TR" sz="1600" b="0">
                          <a:effectLst/>
                        </a:rPr>
                        <a:t>YABANCI DİL, EDEBİYAT</a:t>
                      </a:r>
                    </a:p>
                  </a:txBody>
                  <a:tcPr marL="29601" marR="29601" marT="14800" marB="14800" anchor="ctr">
                    <a:lnL>
                      <a:noFill/>
                    </a:lnL>
                    <a:lnR>
                      <a:noFill/>
                    </a:lnR>
                    <a:lnT>
                      <a:noFill/>
                    </a:lnT>
                    <a:lnB>
                      <a:noFill/>
                    </a:lnB>
                  </a:tcPr>
                </a:tc>
                <a:extLst>
                  <a:ext uri="{0D108BD9-81ED-4DB2-BD59-A6C34878D82A}">
                    <a16:rowId xmlns:a16="http://schemas.microsoft.com/office/drawing/2014/main" val="3701225176"/>
                  </a:ext>
                </a:extLst>
              </a:tr>
              <a:tr h="293634">
                <a:tc>
                  <a:txBody>
                    <a:bodyPr/>
                    <a:lstStyle/>
                    <a:p>
                      <a:r>
                        <a:rPr lang="tr-TR" sz="1600" b="0" dirty="0" smtClean="0">
                          <a:effectLst/>
                        </a:rPr>
                        <a:t>-GÜZEL </a:t>
                      </a:r>
                      <a:r>
                        <a:rPr lang="tr-TR" sz="1600" b="0" dirty="0">
                          <a:effectLst/>
                        </a:rPr>
                        <a:t>SANATLAR</a:t>
                      </a:r>
                    </a:p>
                  </a:txBody>
                  <a:tcPr marL="29601" marR="29601" marT="14800" marB="14800" anchor="ctr">
                    <a:lnL>
                      <a:noFill/>
                    </a:lnL>
                    <a:lnR>
                      <a:noFill/>
                    </a:lnR>
                    <a:lnT>
                      <a:noFill/>
                    </a:lnT>
                    <a:lnB>
                      <a:noFill/>
                    </a:lnB>
                  </a:tcPr>
                </a:tc>
                <a:tc>
                  <a:txBody>
                    <a:bodyPr/>
                    <a:lstStyle/>
                    <a:p>
                      <a:r>
                        <a:rPr lang="tr-TR" sz="1600" b="0">
                          <a:effectLst/>
                        </a:rPr>
                        <a:t>GÖZ-EL KOOR., ŞEKİL-UZAY</a:t>
                      </a:r>
                    </a:p>
                  </a:txBody>
                  <a:tcPr marL="29601" marR="29601" marT="14800" marB="14800" anchor="ctr">
                    <a:lnL>
                      <a:noFill/>
                    </a:lnL>
                    <a:lnR>
                      <a:noFill/>
                    </a:lnR>
                    <a:lnT>
                      <a:noFill/>
                    </a:lnT>
                    <a:lnB>
                      <a:noFill/>
                    </a:lnB>
                  </a:tcPr>
                </a:tc>
                <a:tc>
                  <a:txBody>
                    <a:bodyPr/>
                    <a:lstStyle/>
                    <a:p>
                      <a:r>
                        <a:rPr lang="tr-TR" sz="1600" b="0">
                          <a:effectLst/>
                        </a:rPr>
                        <a:t>GÜZEL SANATLAR</a:t>
                      </a:r>
                    </a:p>
                  </a:txBody>
                  <a:tcPr marL="29601" marR="29601" marT="14800" marB="14800" anchor="ctr">
                    <a:lnL>
                      <a:noFill/>
                    </a:lnL>
                    <a:lnR>
                      <a:noFill/>
                    </a:lnR>
                    <a:lnT>
                      <a:noFill/>
                    </a:lnT>
                    <a:lnB>
                      <a:noFill/>
                    </a:lnB>
                  </a:tcPr>
                </a:tc>
                <a:extLst>
                  <a:ext uri="{0D108BD9-81ED-4DB2-BD59-A6C34878D82A}">
                    <a16:rowId xmlns:a16="http://schemas.microsoft.com/office/drawing/2014/main" val="1811135138"/>
                  </a:ext>
                </a:extLst>
              </a:tr>
              <a:tr h="293634">
                <a:tc>
                  <a:txBody>
                    <a:bodyPr/>
                    <a:lstStyle/>
                    <a:p>
                      <a:r>
                        <a:rPr lang="tr-TR" sz="1600" b="0" dirty="0" smtClean="0">
                          <a:effectLst/>
                        </a:rPr>
                        <a:t>-TİCARET</a:t>
                      </a:r>
                      <a:endParaRPr lang="tr-TR" sz="1600" b="0" dirty="0">
                        <a:effectLst/>
                      </a:endParaRPr>
                    </a:p>
                  </a:txBody>
                  <a:tcPr marL="29601" marR="29601" marT="14800" marB="14800" anchor="ctr">
                    <a:lnL>
                      <a:noFill/>
                    </a:lnL>
                    <a:lnR>
                      <a:noFill/>
                    </a:lnR>
                    <a:lnT>
                      <a:noFill/>
                    </a:lnT>
                    <a:lnB>
                      <a:noFill/>
                    </a:lnB>
                  </a:tcPr>
                </a:tc>
                <a:tc>
                  <a:txBody>
                    <a:bodyPr/>
                    <a:lstStyle/>
                    <a:p>
                      <a:r>
                        <a:rPr lang="tr-TR" sz="1600" b="0">
                          <a:effectLst/>
                        </a:rPr>
                        <a:t>SAYISAL</a:t>
                      </a:r>
                    </a:p>
                  </a:txBody>
                  <a:tcPr marL="29601" marR="29601" marT="14800" marB="14800" anchor="ctr">
                    <a:lnL>
                      <a:noFill/>
                    </a:lnL>
                    <a:lnR>
                      <a:noFill/>
                    </a:lnR>
                    <a:lnT>
                      <a:noFill/>
                    </a:lnT>
                    <a:lnB>
                      <a:noFill/>
                    </a:lnB>
                  </a:tcPr>
                </a:tc>
                <a:tc>
                  <a:txBody>
                    <a:bodyPr/>
                    <a:lstStyle/>
                    <a:p>
                      <a:r>
                        <a:rPr lang="tr-TR" sz="1600" b="0">
                          <a:effectLst/>
                        </a:rPr>
                        <a:t>İŞ AYRINTILARI, TİCARET, İKNA</a:t>
                      </a:r>
                    </a:p>
                  </a:txBody>
                  <a:tcPr marL="29601" marR="29601" marT="14800" marB="14800" anchor="ctr">
                    <a:lnL>
                      <a:noFill/>
                    </a:lnL>
                    <a:lnR>
                      <a:noFill/>
                    </a:lnR>
                    <a:lnT>
                      <a:noFill/>
                    </a:lnT>
                    <a:lnB>
                      <a:noFill/>
                    </a:lnB>
                  </a:tcPr>
                </a:tc>
                <a:extLst>
                  <a:ext uri="{0D108BD9-81ED-4DB2-BD59-A6C34878D82A}">
                    <a16:rowId xmlns:a16="http://schemas.microsoft.com/office/drawing/2014/main" val="628999806"/>
                  </a:ext>
                </a:extLst>
              </a:tr>
              <a:tr h="293634">
                <a:tc>
                  <a:txBody>
                    <a:bodyPr/>
                    <a:lstStyle/>
                    <a:p>
                      <a:r>
                        <a:rPr lang="tr-TR" sz="1600" b="0">
                          <a:effectLst/>
                        </a:rPr>
                        <a:t>SAĞLIK</a:t>
                      </a:r>
                    </a:p>
                  </a:txBody>
                  <a:tcPr marL="29601" marR="29601" marT="14800" marB="14800" anchor="ctr">
                    <a:lnL>
                      <a:noFill/>
                    </a:lnL>
                    <a:lnR>
                      <a:noFill/>
                    </a:lnR>
                    <a:lnT>
                      <a:noFill/>
                    </a:lnT>
                    <a:lnB>
                      <a:noFill/>
                    </a:lnB>
                  </a:tcPr>
                </a:tc>
                <a:tc>
                  <a:txBody>
                    <a:bodyPr/>
                    <a:lstStyle/>
                    <a:p>
                      <a:r>
                        <a:rPr lang="tr-TR" sz="1600" b="0">
                          <a:effectLst/>
                        </a:rPr>
                        <a:t>SAYISAL, GÖZ-EL KOORD.</a:t>
                      </a:r>
                    </a:p>
                  </a:txBody>
                  <a:tcPr marL="29601" marR="29601" marT="14800" marB="14800" anchor="ctr">
                    <a:lnL>
                      <a:noFill/>
                    </a:lnL>
                    <a:lnR>
                      <a:noFill/>
                    </a:lnR>
                    <a:lnT>
                      <a:noFill/>
                    </a:lnT>
                    <a:lnB>
                      <a:noFill/>
                    </a:lnB>
                  </a:tcPr>
                </a:tc>
                <a:tc>
                  <a:txBody>
                    <a:bodyPr/>
                    <a:lstStyle/>
                    <a:p>
                      <a:r>
                        <a:rPr lang="tr-TR" sz="1600" b="0">
                          <a:effectLst/>
                        </a:rPr>
                        <a:t>FEN BİLGİSİ, SOSYAL YARDIM</a:t>
                      </a:r>
                    </a:p>
                  </a:txBody>
                  <a:tcPr marL="29601" marR="29601" marT="14800" marB="14800" anchor="ctr">
                    <a:lnL>
                      <a:noFill/>
                    </a:lnL>
                    <a:lnR>
                      <a:noFill/>
                    </a:lnR>
                    <a:lnT>
                      <a:noFill/>
                    </a:lnT>
                    <a:lnB>
                      <a:noFill/>
                    </a:lnB>
                  </a:tcPr>
                </a:tc>
                <a:extLst>
                  <a:ext uri="{0D108BD9-81ED-4DB2-BD59-A6C34878D82A}">
                    <a16:rowId xmlns:a16="http://schemas.microsoft.com/office/drawing/2014/main" val="701286405"/>
                  </a:ext>
                </a:extLst>
              </a:tr>
              <a:tr h="293634">
                <a:tc>
                  <a:txBody>
                    <a:bodyPr/>
                    <a:lstStyle/>
                    <a:p>
                      <a:r>
                        <a:rPr lang="tr-TR" sz="1600" b="0" dirty="0" smtClean="0">
                          <a:effectLst/>
                        </a:rPr>
                        <a:t>-ÇOCUK </a:t>
                      </a:r>
                      <a:r>
                        <a:rPr lang="tr-TR" sz="1600" b="0" dirty="0">
                          <a:effectLst/>
                        </a:rPr>
                        <a:t>GELİŞİMİ</a:t>
                      </a:r>
                    </a:p>
                  </a:txBody>
                  <a:tcPr marL="29601" marR="29601" marT="14800" marB="14800" anchor="ctr">
                    <a:lnL>
                      <a:noFill/>
                    </a:lnL>
                    <a:lnR>
                      <a:noFill/>
                    </a:lnR>
                    <a:lnT>
                      <a:noFill/>
                    </a:lnT>
                    <a:lnB>
                      <a:noFill/>
                    </a:lnB>
                  </a:tcPr>
                </a:tc>
                <a:tc>
                  <a:txBody>
                    <a:bodyPr/>
                    <a:lstStyle/>
                    <a:p>
                      <a:r>
                        <a:rPr lang="tr-TR" sz="1600" b="0">
                          <a:effectLst/>
                        </a:rPr>
                        <a:t>SÖZEL</a:t>
                      </a:r>
                    </a:p>
                  </a:txBody>
                  <a:tcPr marL="29601" marR="29601" marT="14800" marB="14800" anchor="ctr">
                    <a:lnL>
                      <a:noFill/>
                    </a:lnL>
                    <a:lnR>
                      <a:noFill/>
                    </a:lnR>
                    <a:lnT>
                      <a:noFill/>
                    </a:lnT>
                    <a:lnB>
                      <a:noFill/>
                    </a:lnB>
                  </a:tcPr>
                </a:tc>
                <a:tc>
                  <a:txBody>
                    <a:bodyPr/>
                    <a:lstStyle/>
                    <a:p>
                      <a:r>
                        <a:rPr lang="tr-TR" sz="1600" b="0">
                          <a:effectLst/>
                        </a:rPr>
                        <a:t>SOSYAL YARDIM, İKNA</a:t>
                      </a:r>
                    </a:p>
                  </a:txBody>
                  <a:tcPr marL="29601" marR="29601" marT="14800" marB="14800" anchor="ctr">
                    <a:lnL>
                      <a:noFill/>
                    </a:lnL>
                    <a:lnR>
                      <a:noFill/>
                    </a:lnR>
                    <a:lnT>
                      <a:noFill/>
                    </a:lnT>
                    <a:lnB>
                      <a:noFill/>
                    </a:lnB>
                  </a:tcPr>
                </a:tc>
                <a:extLst>
                  <a:ext uri="{0D108BD9-81ED-4DB2-BD59-A6C34878D82A}">
                    <a16:rowId xmlns:a16="http://schemas.microsoft.com/office/drawing/2014/main" val="2571642457"/>
                  </a:ext>
                </a:extLst>
              </a:tr>
              <a:tr h="293634">
                <a:tc>
                  <a:txBody>
                    <a:bodyPr/>
                    <a:lstStyle/>
                    <a:p>
                      <a:r>
                        <a:rPr lang="tr-TR" sz="1600" b="0" dirty="0" smtClean="0">
                          <a:effectLst/>
                        </a:rPr>
                        <a:t>-GİYİM</a:t>
                      </a:r>
                      <a:endParaRPr lang="tr-TR" sz="1600" b="0" dirty="0">
                        <a:effectLst/>
                      </a:endParaRPr>
                    </a:p>
                  </a:txBody>
                  <a:tcPr marL="29601" marR="29601" marT="14800" marB="14800" anchor="ctr">
                    <a:lnL>
                      <a:noFill/>
                    </a:lnL>
                    <a:lnR>
                      <a:noFill/>
                    </a:lnR>
                    <a:lnT>
                      <a:noFill/>
                    </a:lnT>
                    <a:lnB>
                      <a:noFill/>
                    </a:lnB>
                  </a:tcPr>
                </a:tc>
                <a:tc>
                  <a:txBody>
                    <a:bodyPr/>
                    <a:lstStyle/>
                    <a:p>
                      <a:r>
                        <a:rPr lang="tr-TR" sz="1600" b="0">
                          <a:effectLst/>
                        </a:rPr>
                        <a:t>ŞEKİL-UZAY, GÖZ-EL KOORD.</a:t>
                      </a:r>
                    </a:p>
                  </a:txBody>
                  <a:tcPr marL="29601" marR="29601" marT="14800" marB="14800" anchor="ctr">
                    <a:lnL>
                      <a:noFill/>
                    </a:lnL>
                    <a:lnR>
                      <a:noFill/>
                    </a:lnR>
                    <a:lnT>
                      <a:noFill/>
                    </a:lnT>
                    <a:lnB>
                      <a:noFill/>
                    </a:lnB>
                  </a:tcPr>
                </a:tc>
                <a:tc>
                  <a:txBody>
                    <a:bodyPr/>
                    <a:lstStyle/>
                    <a:p>
                      <a:r>
                        <a:rPr lang="tr-TR" sz="1600" b="0">
                          <a:effectLst/>
                        </a:rPr>
                        <a:t>GÜZEL SANATLAR</a:t>
                      </a:r>
                    </a:p>
                  </a:txBody>
                  <a:tcPr marL="29601" marR="29601" marT="14800" marB="14800" anchor="ctr">
                    <a:lnL>
                      <a:noFill/>
                    </a:lnL>
                    <a:lnR>
                      <a:noFill/>
                    </a:lnR>
                    <a:lnT>
                      <a:noFill/>
                    </a:lnT>
                    <a:lnB>
                      <a:noFill/>
                    </a:lnB>
                  </a:tcPr>
                </a:tc>
                <a:extLst>
                  <a:ext uri="{0D108BD9-81ED-4DB2-BD59-A6C34878D82A}">
                    <a16:rowId xmlns:a16="http://schemas.microsoft.com/office/drawing/2014/main" val="2888349788"/>
                  </a:ext>
                </a:extLst>
              </a:tr>
              <a:tr h="293634">
                <a:tc>
                  <a:txBody>
                    <a:bodyPr/>
                    <a:lstStyle/>
                    <a:p>
                      <a:r>
                        <a:rPr lang="tr-TR" sz="1600" b="0" dirty="0" smtClean="0">
                          <a:effectLst/>
                        </a:rPr>
                        <a:t>-ÇİÇEK-ÖRGÜ </a:t>
                      </a:r>
                      <a:r>
                        <a:rPr lang="tr-TR" sz="1600" b="0" dirty="0">
                          <a:effectLst/>
                        </a:rPr>
                        <a:t>DOKUMA</a:t>
                      </a:r>
                    </a:p>
                  </a:txBody>
                  <a:tcPr marL="29601" marR="29601" marT="14800" marB="14800" anchor="ctr">
                    <a:lnL>
                      <a:noFill/>
                    </a:lnL>
                    <a:lnR>
                      <a:noFill/>
                    </a:lnR>
                    <a:lnT>
                      <a:noFill/>
                    </a:lnT>
                    <a:lnB>
                      <a:noFill/>
                    </a:lnB>
                  </a:tcPr>
                </a:tc>
                <a:tc>
                  <a:txBody>
                    <a:bodyPr/>
                    <a:lstStyle/>
                    <a:p>
                      <a:r>
                        <a:rPr lang="tr-TR" sz="1600" b="0">
                          <a:effectLst/>
                        </a:rPr>
                        <a:t>GÖZ-EL KOORD.</a:t>
                      </a:r>
                    </a:p>
                  </a:txBody>
                  <a:tcPr marL="29601" marR="29601" marT="14800" marB="14800" anchor="ctr">
                    <a:lnL>
                      <a:noFill/>
                    </a:lnL>
                    <a:lnR>
                      <a:noFill/>
                    </a:lnR>
                    <a:lnT>
                      <a:noFill/>
                    </a:lnT>
                    <a:lnB>
                      <a:noFill/>
                    </a:lnB>
                  </a:tcPr>
                </a:tc>
                <a:tc>
                  <a:txBody>
                    <a:bodyPr/>
                    <a:lstStyle/>
                    <a:p>
                      <a:r>
                        <a:rPr lang="tr-TR" sz="1600" b="0">
                          <a:effectLst/>
                        </a:rPr>
                        <a:t>GÜZEL SANATLAR</a:t>
                      </a:r>
                    </a:p>
                  </a:txBody>
                  <a:tcPr marL="29601" marR="29601" marT="14800" marB="14800" anchor="ctr">
                    <a:lnL>
                      <a:noFill/>
                    </a:lnL>
                    <a:lnR>
                      <a:noFill/>
                    </a:lnR>
                    <a:lnT>
                      <a:noFill/>
                    </a:lnT>
                    <a:lnB>
                      <a:noFill/>
                    </a:lnB>
                  </a:tcPr>
                </a:tc>
                <a:extLst>
                  <a:ext uri="{0D108BD9-81ED-4DB2-BD59-A6C34878D82A}">
                    <a16:rowId xmlns:a16="http://schemas.microsoft.com/office/drawing/2014/main" val="2327182407"/>
                  </a:ext>
                </a:extLst>
              </a:tr>
              <a:tr h="419476">
                <a:tc>
                  <a:txBody>
                    <a:bodyPr/>
                    <a:lstStyle/>
                    <a:p>
                      <a:r>
                        <a:rPr lang="tr-TR" sz="1600" b="0" dirty="0" smtClean="0">
                          <a:effectLst/>
                        </a:rPr>
                        <a:t>-ELEKTRONİK-ELEKTRİK</a:t>
                      </a:r>
                      <a:r>
                        <a:rPr lang="tr-TR" sz="1600" b="0" dirty="0">
                          <a:effectLst/>
                        </a:rPr>
                        <a:t>, BİLGİSAYAR</a:t>
                      </a:r>
                    </a:p>
                  </a:txBody>
                  <a:tcPr marL="29601" marR="29601" marT="14800" marB="14800" anchor="ctr">
                    <a:lnL>
                      <a:noFill/>
                    </a:lnL>
                    <a:lnR>
                      <a:noFill/>
                    </a:lnR>
                    <a:lnT>
                      <a:noFill/>
                    </a:lnT>
                    <a:lnB>
                      <a:noFill/>
                    </a:lnB>
                  </a:tcPr>
                </a:tc>
                <a:tc>
                  <a:txBody>
                    <a:bodyPr/>
                    <a:lstStyle/>
                    <a:p>
                      <a:r>
                        <a:rPr lang="tr-TR" sz="1600" b="0">
                          <a:effectLst/>
                        </a:rPr>
                        <a:t>SAYISAL, GÖZ-EL KOORD.</a:t>
                      </a:r>
                    </a:p>
                  </a:txBody>
                  <a:tcPr marL="29601" marR="29601" marT="14800" marB="14800" anchor="ctr">
                    <a:lnL>
                      <a:noFill/>
                    </a:lnL>
                    <a:lnR>
                      <a:noFill/>
                    </a:lnR>
                    <a:lnT>
                      <a:noFill/>
                    </a:lnT>
                    <a:lnB>
                      <a:noFill/>
                    </a:lnB>
                  </a:tcPr>
                </a:tc>
                <a:tc>
                  <a:txBody>
                    <a:bodyPr/>
                    <a:lstStyle/>
                    <a:p>
                      <a:r>
                        <a:rPr lang="tr-TR" sz="1600" b="0">
                          <a:effectLst/>
                        </a:rPr>
                        <a:t>FEN BİLGİSİ</a:t>
                      </a:r>
                    </a:p>
                  </a:txBody>
                  <a:tcPr marL="29601" marR="29601" marT="14800" marB="14800" anchor="ctr">
                    <a:lnL>
                      <a:noFill/>
                    </a:lnL>
                    <a:lnR>
                      <a:noFill/>
                    </a:lnR>
                    <a:lnT>
                      <a:noFill/>
                    </a:lnT>
                    <a:lnB>
                      <a:noFill/>
                    </a:lnB>
                  </a:tcPr>
                </a:tc>
                <a:extLst>
                  <a:ext uri="{0D108BD9-81ED-4DB2-BD59-A6C34878D82A}">
                    <a16:rowId xmlns:a16="http://schemas.microsoft.com/office/drawing/2014/main" val="2028868852"/>
                  </a:ext>
                </a:extLst>
              </a:tr>
              <a:tr h="419476">
                <a:tc>
                  <a:txBody>
                    <a:bodyPr/>
                    <a:lstStyle/>
                    <a:p>
                      <a:r>
                        <a:rPr lang="tr-TR" sz="1600" b="0" dirty="0" smtClean="0">
                          <a:effectLst/>
                        </a:rPr>
                        <a:t>-AĞAÇ </a:t>
                      </a:r>
                      <a:r>
                        <a:rPr lang="tr-TR" sz="1600" b="0" dirty="0">
                          <a:effectLst/>
                        </a:rPr>
                        <a:t>İŞLERİ, YAPI, KALIPÇILIK</a:t>
                      </a:r>
                    </a:p>
                  </a:txBody>
                  <a:tcPr marL="29601" marR="29601" marT="14800" marB="14800" anchor="ctr">
                    <a:lnL>
                      <a:noFill/>
                    </a:lnL>
                    <a:lnR>
                      <a:noFill/>
                    </a:lnR>
                    <a:lnT>
                      <a:noFill/>
                    </a:lnT>
                    <a:lnB>
                      <a:noFill/>
                    </a:lnB>
                  </a:tcPr>
                </a:tc>
                <a:tc>
                  <a:txBody>
                    <a:bodyPr/>
                    <a:lstStyle/>
                    <a:p>
                      <a:r>
                        <a:rPr lang="tr-TR" sz="1600" b="0">
                          <a:effectLst/>
                        </a:rPr>
                        <a:t>SAYISAL, GÖZ-EL KOORD., ŞEKİL-UZAY</a:t>
                      </a:r>
                    </a:p>
                  </a:txBody>
                  <a:tcPr marL="29601" marR="29601" marT="14800" marB="14800" anchor="ctr">
                    <a:lnL>
                      <a:noFill/>
                    </a:lnL>
                    <a:lnR>
                      <a:noFill/>
                    </a:lnR>
                    <a:lnT>
                      <a:noFill/>
                    </a:lnT>
                    <a:lnB>
                      <a:noFill/>
                    </a:lnB>
                  </a:tcPr>
                </a:tc>
                <a:tc>
                  <a:txBody>
                    <a:bodyPr/>
                    <a:lstStyle/>
                    <a:p>
                      <a:r>
                        <a:rPr lang="tr-TR" sz="1600" b="0">
                          <a:effectLst/>
                        </a:rPr>
                        <a:t>MEKANİK, FEN BİLGİSİ</a:t>
                      </a:r>
                    </a:p>
                  </a:txBody>
                  <a:tcPr marL="29601" marR="29601" marT="14800" marB="14800" anchor="ctr">
                    <a:lnL>
                      <a:noFill/>
                    </a:lnL>
                    <a:lnR>
                      <a:noFill/>
                    </a:lnR>
                    <a:lnT>
                      <a:noFill/>
                    </a:lnT>
                    <a:lnB>
                      <a:noFill/>
                    </a:lnB>
                  </a:tcPr>
                </a:tc>
                <a:extLst>
                  <a:ext uri="{0D108BD9-81ED-4DB2-BD59-A6C34878D82A}">
                    <a16:rowId xmlns:a16="http://schemas.microsoft.com/office/drawing/2014/main" val="4234627478"/>
                  </a:ext>
                </a:extLst>
              </a:tr>
              <a:tr h="293634">
                <a:tc>
                  <a:txBody>
                    <a:bodyPr/>
                    <a:lstStyle/>
                    <a:p>
                      <a:r>
                        <a:rPr lang="tr-TR" sz="1600" b="0" dirty="0" smtClean="0">
                          <a:effectLst/>
                        </a:rPr>
                        <a:t>-TURİZM</a:t>
                      </a:r>
                      <a:endParaRPr lang="tr-TR" sz="1600" b="0" dirty="0">
                        <a:effectLst/>
                      </a:endParaRPr>
                    </a:p>
                  </a:txBody>
                  <a:tcPr marL="29601" marR="29601" marT="14800" marB="14800" anchor="ctr">
                    <a:lnL>
                      <a:noFill/>
                    </a:lnL>
                    <a:lnR>
                      <a:noFill/>
                    </a:lnR>
                    <a:lnT>
                      <a:noFill/>
                    </a:lnT>
                    <a:lnB>
                      <a:noFill/>
                    </a:lnB>
                  </a:tcPr>
                </a:tc>
                <a:tc>
                  <a:txBody>
                    <a:bodyPr/>
                    <a:lstStyle/>
                    <a:p>
                      <a:r>
                        <a:rPr lang="tr-TR" sz="1600" b="0" dirty="0">
                          <a:effectLst/>
                        </a:rPr>
                        <a:t>SÖZEL, SAYISAL</a:t>
                      </a:r>
                    </a:p>
                  </a:txBody>
                  <a:tcPr marL="29601" marR="29601" marT="14800" marB="14800" anchor="ctr">
                    <a:lnL>
                      <a:noFill/>
                    </a:lnL>
                    <a:lnR>
                      <a:noFill/>
                    </a:lnR>
                    <a:lnT>
                      <a:noFill/>
                    </a:lnT>
                    <a:lnB>
                      <a:noFill/>
                    </a:lnB>
                  </a:tcPr>
                </a:tc>
                <a:tc>
                  <a:txBody>
                    <a:bodyPr/>
                    <a:lstStyle/>
                    <a:p>
                      <a:r>
                        <a:rPr lang="tr-TR" sz="1600" b="0">
                          <a:effectLst/>
                        </a:rPr>
                        <a:t>İKNA, İŞ AYRINTILARI</a:t>
                      </a:r>
                    </a:p>
                  </a:txBody>
                  <a:tcPr marL="29601" marR="29601" marT="14800" marB="14800" anchor="ctr">
                    <a:lnL>
                      <a:noFill/>
                    </a:lnL>
                    <a:lnR>
                      <a:noFill/>
                    </a:lnR>
                    <a:lnT>
                      <a:noFill/>
                    </a:lnT>
                    <a:lnB>
                      <a:noFill/>
                    </a:lnB>
                  </a:tcPr>
                </a:tc>
                <a:extLst>
                  <a:ext uri="{0D108BD9-81ED-4DB2-BD59-A6C34878D82A}">
                    <a16:rowId xmlns:a16="http://schemas.microsoft.com/office/drawing/2014/main" val="181394203"/>
                  </a:ext>
                </a:extLst>
              </a:tr>
              <a:tr h="293634">
                <a:tc>
                  <a:txBody>
                    <a:bodyPr/>
                    <a:lstStyle/>
                    <a:p>
                      <a:r>
                        <a:rPr lang="tr-TR" sz="1600" b="0" dirty="0" smtClean="0">
                          <a:effectLst/>
                        </a:rPr>
                        <a:t>-TARIM</a:t>
                      </a:r>
                      <a:endParaRPr lang="tr-TR" sz="1600" b="0" dirty="0">
                        <a:effectLst/>
                      </a:endParaRPr>
                    </a:p>
                  </a:txBody>
                  <a:tcPr marL="29601" marR="29601" marT="14800" marB="14800" anchor="ctr">
                    <a:lnL>
                      <a:noFill/>
                    </a:lnL>
                    <a:lnR>
                      <a:noFill/>
                    </a:lnR>
                    <a:lnT>
                      <a:noFill/>
                    </a:lnT>
                    <a:lnB>
                      <a:noFill/>
                    </a:lnB>
                  </a:tcPr>
                </a:tc>
                <a:tc>
                  <a:txBody>
                    <a:bodyPr/>
                    <a:lstStyle/>
                    <a:p>
                      <a:r>
                        <a:rPr lang="tr-TR" sz="1600" b="0">
                          <a:effectLst/>
                        </a:rPr>
                        <a:t>SAYISAL, GÖZ-EL KOORD.</a:t>
                      </a:r>
                    </a:p>
                  </a:txBody>
                  <a:tcPr marL="29601" marR="29601" marT="14800" marB="14800" anchor="ctr">
                    <a:lnL>
                      <a:noFill/>
                    </a:lnL>
                    <a:lnR>
                      <a:noFill/>
                    </a:lnR>
                    <a:lnT>
                      <a:noFill/>
                    </a:lnT>
                    <a:lnB>
                      <a:noFill/>
                    </a:lnB>
                  </a:tcPr>
                </a:tc>
                <a:tc>
                  <a:txBody>
                    <a:bodyPr/>
                    <a:lstStyle/>
                    <a:p>
                      <a:r>
                        <a:rPr lang="tr-TR" sz="1600" b="0">
                          <a:effectLst/>
                        </a:rPr>
                        <a:t>ZİRAAT, FEN BİLGİSİ</a:t>
                      </a:r>
                    </a:p>
                  </a:txBody>
                  <a:tcPr marL="29601" marR="29601" marT="14800" marB="14800" anchor="ctr">
                    <a:lnL>
                      <a:noFill/>
                    </a:lnL>
                    <a:lnR>
                      <a:noFill/>
                    </a:lnR>
                    <a:lnT>
                      <a:noFill/>
                    </a:lnT>
                    <a:lnB>
                      <a:noFill/>
                    </a:lnB>
                  </a:tcPr>
                </a:tc>
                <a:extLst>
                  <a:ext uri="{0D108BD9-81ED-4DB2-BD59-A6C34878D82A}">
                    <a16:rowId xmlns:a16="http://schemas.microsoft.com/office/drawing/2014/main" val="1876114547"/>
                  </a:ext>
                </a:extLst>
              </a:tr>
              <a:tr h="293634">
                <a:tc>
                  <a:txBody>
                    <a:bodyPr/>
                    <a:lstStyle/>
                    <a:p>
                      <a:r>
                        <a:rPr lang="tr-TR" sz="1600" b="0" dirty="0" smtClean="0">
                          <a:effectLst/>
                        </a:rPr>
                        <a:t>-SİYASAL </a:t>
                      </a:r>
                      <a:r>
                        <a:rPr lang="tr-TR" sz="1600" b="0" dirty="0">
                          <a:effectLst/>
                        </a:rPr>
                        <a:t>BİL., HUKUK</a:t>
                      </a:r>
                    </a:p>
                  </a:txBody>
                  <a:tcPr marL="29601" marR="29601" marT="14800" marB="14800" anchor="ctr">
                    <a:lnL>
                      <a:noFill/>
                    </a:lnL>
                    <a:lnR>
                      <a:noFill/>
                    </a:lnR>
                    <a:lnT>
                      <a:noFill/>
                    </a:lnT>
                    <a:lnB>
                      <a:noFill/>
                    </a:lnB>
                  </a:tcPr>
                </a:tc>
                <a:tc>
                  <a:txBody>
                    <a:bodyPr/>
                    <a:lstStyle/>
                    <a:p>
                      <a:r>
                        <a:rPr lang="tr-TR" sz="1600" b="0">
                          <a:effectLst/>
                        </a:rPr>
                        <a:t>SÖZEL</a:t>
                      </a:r>
                    </a:p>
                  </a:txBody>
                  <a:tcPr marL="29601" marR="29601" marT="14800" marB="14800" anchor="ctr">
                    <a:lnL>
                      <a:noFill/>
                    </a:lnL>
                    <a:lnR>
                      <a:noFill/>
                    </a:lnR>
                    <a:lnT>
                      <a:noFill/>
                    </a:lnT>
                    <a:lnB>
                      <a:noFill/>
                    </a:lnB>
                  </a:tcPr>
                </a:tc>
                <a:tc>
                  <a:txBody>
                    <a:bodyPr/>
                    <a:lstStyle/>
                    <a:p>
                      <a:r>
                        <a:rPr lang="tr-TR" sz="1600" b="0">
                          <a:effectLst/>
                        </a:rPr>
                        <a:t>İKNA, SOSYAL BİLGİLER</a:t>
                      </a:r>
                    </a:p>
                  </a:txBody>
                  <a:tcPr marL="29601" marR="29601" marT="14800" marB="14800" anchor="ctr">
                    <a:lnL>
                      <a:noFill/>
                    </a:lnL>
                    <a:lnR>
                      <a:noFill/>
                    </a:lnR>
                    <a:lnT>
                      <a:noFill/>
                    </a:lnT>
                    <a:lnB>
                      <a:noFill/>
                    </a:lnB>
                  </a:tcPr>
                </a:tc>
                <a:extLst>
                  <a:ext uri="{0D108BD9-81ED-4DB2-BD59-A6C34878D82A}">
                    <a16:rowId xmlns:a16="http://schemas.microsoft.com/office/drawing/2014/main" val="611759022"/>
                  </a:ext>
                </a:extLst>
              </a:tr>
              <a:tr h="293634">
                <a:tc>
                  <a:txBody>
                    <a:bodyPr/>
                    <a:lstStyle/>
                    <a:p>
                      <a:r>
                        <a:rPr lang="tr-TR" sz="1600" b="0" dirty="0" smtClean="0">
                          <a:effectLst/>
                        </a:rPr>
                        <a:t>-İKTİSAT</a:t>
                      </a:r>
                      <a:r>
                        <a:rPr lang="tr-TR" sz="1600" b="0" dirty="0">
                          <a:effectLst/>
                        </a:rPr>
                        <a:t>, İŞLETME</a:t>
                      </a:r>
                    </a:p>
                  </a:txBody>
                  <a:tcPr marL="29601" marR="29601" marT="14800" marB="14800" anchor="ctr">
                    <a:lnL>
                      <a:noFill/>
                    </a:lnL>
                    <a:lnR>
                      <a:noFill/>
                    </a:lnR>
                    <a:lnT>
                      <a:noFill/>
                    </a:lnT>
                    <a:lnB>
                      <a:noFill/>
                    </a:lnB>
                  </a:tcPr>
                </a:tc>
                <a:tc>
                  <a:txBody>
                    <a:bodyPr/>
                    <a:lstStyle/>
                    <a:p>
                      <a:r>
                        <a:rPr lang="tr-TR" sz="1600" b="0">
                          <a:effectLst/>
                        </a:rPr>
                        <a:t>SÖZEL, SAYISAL</a:t>
                      </a:r>
                    </a:p>
                  </a:txBody>
                  <a:tcPr marL="29601" marR="29601" marT="14800" marB="14800" anchor="ctr">
                    <a:lnL>
                      <a:noFill/>
                    </a:lnL>
                    <a:lnR>
                      <a:noFill/>
                    </a:lnR>
                    <a:lnT>
                      <a:noFill/>
                    </a:lnT>
                    <a:lnB>
                      <a:noFill/>
                    </a:lnB>
                  </a:tcPr>
                </a:tc>
                <a:tc>
                  <a:txBody>
                    <a:bodyPr/>
                    <a:lstStyle/>
                    <a:p>
                      <a:r>
                        <a:rPr lang="tr-TR" sz="1600" b="0">
                          <a:effectLst/>
                        </a:rPr>
                        <a:t>İKNA, TİCARET, İŞ AYRINTILARI</a:t>
                      </a:r>
                    </a:p>
                  </a:txBody>
                  <a:tcPr marL="29601" marR="29601" marT="14800" marB="14800" anchor="ctr">
                    <a:lnL>
                      <a:noFill/>
                    </a:lnL>
                    <a:lnR>
                      <a:noFill/>
                    </a:lnR>
                    <a:lnT>
                      <a:noFill/>
                    </a:lnT>
                    <a:lnB>
                      <a:noFill/>
                    </a:lnB>
                  </a:tcPr>
                </a:tc>
                <a:extLst>
                  <a:ext uri="{0D108BD9-81ED-4DB2-BD59-A6C34878D82A}">
                    <a16:rowId xmlns:a16="http://schemas.microsoft.com/office/drawing/2014/main" val="2027752676"/>
                  </a:ext>
                </a:extLst>
              </a:tr>
              <a:tr h="545319">
                <a:tc>
                  <a:txBody>
                    <a:bodyPr/>
                    <a:lstStyle/>
                    <a:p>
                      <a:r>
                        <a:rPr lang="tr-TR" sz="1600" b="0" dirty="0" smtClean="0">
                          <a:effectLst/>
                        </a:rPr>
                        <a:t>-İNŞAAT </a:t>
                      </a:r>
                      <a:r>
                        <a:rPr lang="tr-TR" sz="1600" b="0" dirty="0">
                          <a:effectLst/>
                        </a:rPr>
                        <a:t>MÜH., MAKİNE MÜH., </a:t>
                      </a:r>
                      <a:r>
                        <a:rPr lang="tr-TR" sz="1600" b="0" dirty="0" smtClean="0">
                          <a:effectLst/>
                        </a:rPr>
                        <a:t>TEKSTİL</a:t>
                      </a:r>
                    </a:p>
                    <a:p>
                      <a:r>
                        <a:rPr lang="tr-TR" sz="1600" b="0" dirty="0" smtClean="0">
                          <a:effectLst/>
                        </a:rPr>
                        <a:t>ENDÜSTRİ</a:t>
                      </a:r>
                      <a:endParaRPr lang="tr-TR" sz="1600" b="0" dirty="0">
                        <a:effectLst/>
                      </a:endParaRPr>
                    </a:p>
                  </a:txBody>
                  <a:tcPr marL="29601" marR="29601" marT="14800" marB="14800" anchor="ctr">
                    <a:lnL>
                      <a:noFill/>
                    </a:lnL>
                    <a:lnR>
                      <a:noFill/>
                    </a:lnR>
                    <a:lnT>
                      <a:noFill/>
                    </a:lnT>
                    <a:lnB>
                      <a:noFill/>
                    </a:lnB>
                  </a:tcPr>
                </a:tc>
                <a:tc>
                  <a:txBody>
                    <a:bodyPr/>
                    <a:lstStyle/>
                    <a:p>
                      <a:r>
                        <a:rPr lang="tr-TR" sz="1600" b="0" dirty="0">
                          <a:effectLst/>
                        </a:rPr>
                        <a:t>SAYISAL, ŞEKİL-UZAY, GÖZ-EL KOORD.</a:t>
                      </a:r>
                    </a:p>
                  </a:txBody>
                  <a:tcPr marL="29601" marR="29601" marT="14800" marB="14800" anchor="ctr">
                    <a:lnL>
                      <a:noFill/>
                    </a:lnL>
                    <a:lnR>
                      <a:noFill/>
                    </a:lnR>
                    <a:lnT>
                      <a:noFill/>
                    </a:lnT>
                    <a:lnB>
                      <a:noFill/>
                    </a:lnB>
                  </a:tcPr>
                </a:tc>
                <a:tc>
                  <a:txBody>
                    <a:bodyPr/>
                    <a:lstStyle/>
                    <a:p>
                      <a:r>
                        <a:rPr lang="tr-TR" sz="1600" b="0" dirty="0">
                          <a:effectLst/>
                        </a:rPr>
                        <a:t>FEN BİLGİSİ, MEKANİK</a:t>
                      </a:r>
                    </a:p>
                  </a:txBody>
                  <a:tcPr marL="29601" marR="29601" marT="14800" marB="14800" anchor="ctr">
                    <a:lnL>
                      <a:noFill/>
                    </a:lnL>
                    <a:lnR>
                      <a:noFill/>
                    </a:lnR>
                    <a:lnT>
                      <a:noFill/>
                    </a:lnT>
                    <a:lnB>
                      <a:noFill/>
                    </a:lnB>
                  </a:tcPr>
                </a:tc>
                <a:extLst>
                  <a:ext uri="{0D108BD9-81ED-4DB2-BD59-A6C34878D82A}">
                    <a16:rowId xmlns:a16="http://schemas.microsoft.com/office/drawing/2014/main" val="1203605947"/>
                  </a:ext>
                </a:extLst>
              </a:tr>
            </a:tbl>
          </a:graphicData>
        </a:graphic>
      </p:graphicFrame>
    </p:spTree>
    <p:extLst>
      <p:ext uri="{BB962C8B-B14F-4D97-AF65-F5344CB8AC3E}">
        <p14:creationId xmlns:p14="http://schemas.microsoft.com/office/powerpoint/2010/main" val="4263408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002060"/>
                </a:solidFill>
              </a:rPr>
              <a:t>MESLEK</a:t>
            </a:r>
            <a:endParaRPr lang="tr-TR" b="1" dirty="0">
              <a:solidFill>
                <a:srgbClr val="002060"/>
              </a:solidFill>
            </a:endParaRPr>
          </a:p>
        </p:txBody>
      </p:sp>
      <p:sp>
        <p:nvSpPr>
          <p:cNvPr id="3" name="İçerik Yer Tutucusu 2"/>
          <p:cNvSpPr>
            <a:spLocks noGrp="1"/>
          </p:cNvSpPr>
          <p:nvPr>
            <p:ph sz="quarter" idx="13"/>
          </p:nvPr>
        </p:nvSpPr>
        <p:spPr/>
        <p:txBody>
          <a:bodyPr>
            <a:normAutofit lnSpcReduction="10000"/>
          </a:bodyPr>
          <a:lstStyle/>
          <a:p>
            <a:pPr marL="0" indent="0" algn="just">
              <a:buNone/>
            </a:pPr>
            <a:r>
              <a:rPr lang="tr-TR" dirty="0" smtClean="0"/>
              <a:t>	Meslek</a:t>
            </a:r>
            <a:r>
              <a:rPr lang="tr-TR" dirty="0" smtClean="0"/>
              <a:t>, bir kimsenin hayatını kazanmak için yaptığı, kuralları toplum tarafından belirlenmiş ve belli bir eğitimle kazanılan bilgi ve becerilere dayalı faaliyetler bütünüdür. </a:t>
            </a:r>
            <a:endParaRPr lang="tr-TR" dirty="0" smtClean="0"/>
          </a:p>
          <a:p>
            <a:pPr marL="0" indent="0" algn="just">
              <a:buNone/>
            </a:pPr>
            <a:r>
              <a:rPr lang="tr-TR" dirty="0"/>
              <a:t>	</a:t>
            </a:r>
            <a:r>
              <a:rPr lang="tr-TR" dirty="0" smtClean="0"/>
              <a:t>Meslek </a:t>
            </a:r>
            <a:r>
              <a:rPr lang="tr-TR" dirty="0" smtClean="0"/>
              <a:t>bir kişinin hayatını kazanmak, geçimini sağlamak için yaptığı iş olarak tanımlanıyorsa da insanların meslek edinmelerinde tek etmen kazanç değildir. Meslek bireye; bağımsızlık, güvence, bir gruba ait olma, tanınma gibi gereksinimlerini karşılama olanağı da sağlar. Bunlardan daha önemlisi mesleğin özü gerçekleştirme yolu olmasıdır. Sağlıklı insan çalışarak, bir şeyler üreterek gizli güçlerini kullanır ve geliştirir, bundan haz ve doyum sağlar. </a:t>
            </a:r>
            <a:endParaRPr lang="tr-TR" dirty="0"/>
          </a:p>
        </p:txBody>
      </p:sp>
    </p:spTree>
    <p:extLst>
      <p:ext uri="{BB962C8B-B14F-4D97-AF65-F5344CB8AC3E}">
        <p14:creationId xmlns:p14="http://schemas.microsoft.com/office/powerpoint/2010/main" val="4244344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1"/>
                </a:solidFill>
              </a:rPr>
              <a:t>MESLEK SEÇİMİ HAYATIMIZDA NELERİ ETKİLER?</a:t>
            </a:r>
            <a:r>
              <a:rPr lang="tr-TR" dirty="0" smtClean="0">
                <a:solidFill>
                  <a:schemeClr val="accent1"/>
                </a:solidFill>
              </a:rPr>
              <a:t/>
            </a:r>
            <a:br>
              <a:rPr lang="tr-TR" dirty="0" smtClean="0">
                <a:solidFill>
                  <a:schemeClr val="accent1"/>
                </a:solidFill>
              </a:rPr>
            </a:br>
            <a:endParaRPr lang="tr-TR" dirty="0">
              <a:solidFill>
                <a:schemeClr val="accent1"/>
              </a:solidFill>
            </a:endParaRPr>
          </a:p>
        </p:txBody>
      </p:sp>
      <p:sp>
        <p:nvSpPr>
          <p:cNvPr id="3" name="İçerik Yer Tutucusu 2"/>
          <p:cNvSpPr>
            <a:spLocks noGrp="1"/>
          </p:cNvSpPr>
          <p:nvPr>
            <p:ph sz="quarter" idx="13"/>
          </p:nvPr>
        </p:nvSpPr>
        <p:spPr>
          <a:xfrm>
            <a:off x="913774" y="2367092"/>
            <a:ext cx="10363826" cy="3667948"/>
          </a:xfrm>
        </p:spPr>
        <p:txBody>
          <a:bodyPr>
            <a:normAutofit fontScale="92500" lnSpcReduction="20000"/>
          </a:bodyPr>
          <a:lstStyle/>
          <a:p>
            <a:r>
              <a:rPr lang="tr-TR" dirty="0" smtClean="0"/>
              <a:t>Kişinin </a:t>
            </a:r>
            <a:r>
              <a:rPr lang="tr-TR" dirty="0"/>
              <a:t>o alanda iş bulma olasılığını etkiler.</a:t>
            </a:r>
          </a:p>
          <a:p>
            <a:r>
              <a:rPr lang="tr-TR" dirty="0"/>
              <a:t>Kişinin başarı ve başarısızlığını etkiler.</a:t>
            </a:r>
          </a:p>
          <a:p>
            <a:r>
              <a:rPr lang="tr-TR" dirty="0"/>
              <a:t>Kişinin işinden hoşlanıp hoşlanmadığını belirler.</a:t>
            </a:r>
          </a:p>
          <a:p>
            <a:r>
              <a:rPr lang="tr-TR" dirty="0"/>
              <a:t>Meslek seçimi hayatın diğer yönlerini de etkiler. (Eşinizin seçimini, yaşadığınız mekanı </a:t>
            </a:r>
            <a:r>
              <a:rPr lang="tr-TR" dirty="0" err="1"/>
              <a:t>vb</a:t>
            </a:r>
            <a:r>
              <a:rPr lang="tr-TR" dirty="0"/>
              <a:t>).</a:t>
            </a:r>
          </a:p>
          <a:p>
            <a:r>
              <a:rPr lang="tr-TR" dirty="0"/>
              <a:t>Bireyin dünya görüşünü ve değer yargılarını belirler.</a:t>
            </a:r>
          </a:p>
          <a:p>
            <a:r>
              <a:rPr lang="tr-TR" dirty="0"/>
              <a:t>Tatil ve dinlenme sürenizi belirler.</a:t>
            </a:r>
          </a:p>
          <a:p>
            <a:r>
              <a:rPr lang="tr-TR" dirty="0"/>
              <a:t>Sağlık durumunuzu etkiler.</a:t>
            </a:r>
          </a:p>
          <a:p>
            <a:r>
              <a:rPr lang="tr-TR" dirty="0"/>
              <a:t>Toplumdaki statünüzü ve rollerinizi belirler.</a:t>
            </a:r>
          </a:p>
          <a:p>
            <a:endParaRPr lang="tr-TR" dirty="0"/>
          </a:p>
        </p:txBody>
      </p:sp>
    </p:spTree>
    <p:extLst>
      <p:ext uri="{BB962C8B-B14F-4D97-AF65-F5344CB8AC3E}">
        <p14:creationId xmlns:p14="http://schemas.microsoft.com/office/powerpoint/2010/main" val="320520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002060"/>
                </a:solidFill>
              </a:rPr>
              <a:t>Meslek seçimi</a:t>
            </a:r>
            <a:endParaRPr lang="tr-TR" b="1" dirty="0">
              <a:solidFill>
                <a:srgbClr val="002060"/>
              </a:solidFill>
            </a:endParaRPr>
          </a:p>
        </p:txBody>
      </p:sp>
      <p:sp>
        <p:nvSpPr>
          <p:cNvPr id="3" name="İçerik Yer Tutucusu 2"/>
          <p:cNvSpPr>
            <a:spLocks noGrp="1"/>
          </p:cNvSpPr>
          <p:nvPr>
            <p:ph sz="quarter" idx="13"/>
          </p:nvPr>
        </p:nvSpPr>
        <p:spPr/>
        <p:txBody>
          <a:bodyPr/>
          <a:lstStyle/>
          <a:p>
            <a:pPr marL="0" indent="0" algn="just">
              <a:buNone/>
            </a:pPr>
            <a:r>
              <a:rPr lang="tr-TR" dirty="0" smtClean="0"/>
              <a:t>	Meslek </a:t>
            </a:r>
            <a:r>
              <a:rPr lang="tr-TR" dirty="0" smtClean="0"/>
              <a:t>seçimi, bireyin kendisine uygun gördüğü mesleği diğerlerinden ayırarak tercih ettiği mesleğe girmek için çaba göstermesi olarak tanımlanır. </a:t>
            </a:r>
            <a:endParaRPr lang="tr-TR" dirty="0" smtClean="0"/>
          </a:p>
          <a:p>
            <a:pPr marL="0" indent="0" algn="just">
              <a:buNone/>
            </a:pPr>
            <a:r>
              <a:rPr lang="tr-TR" dirty="0" smtClean="0"/>
              <a:t>	Çağdaş </a:t>
            </a:r>
            <a:r>
              <a:rPr lang="tr-TR" dirty="0" smtClean="0"/>
              <a:t>bir toplumda, özgür bir bireyin önemli gelişim aşamalarından birisi de mesleğini seçmesidir. Bireyin seçme özgürlüğünü doğru tercihler yapabilme doğrultusunda kullanabilmesi için, neyi niçin istediğini, ne gibi bedensel, zihinsel ve ekonomik olanaklara sahip olduğunu bilmesi yani kendini tanıması gerekir. Aynı şekilde, sağlıklı bir seçim için mevcut seçenekleri, gerektirdiği nitelikler ve sağladıkları olanaklar açısından değerlendirmek de gereklidir.</a:t>
            </a:r>
            <a:endParaRPr lang="tr-TR" dirty="0"/>
          </a:p>
        </p:txBody>
      </p:sp>
    </p:spTree>
    <p:extLst>
      <p:ext uri="{BB962C8B-B14F-4D97-AF65-F5344CB8AC3E}">
        <p14:creationId xmlns:p14="http://schemas.microsoft.com/office/powerpoint/2010/main" val="519787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1201784"/>
            <a:ext cx="10363826" cy="4589416"/>
          </a:xfrm>
        </p:spPr>
        <p:txBody>
          <a:bodyPr/>
          <a:lstStyle/>
          <a:p>
            <a:pPr marL="0" indent="0" algn="just">
              <a:buNone/>
            </a:pPr>
            <a:r>
              <a:rPr lang="tr-TR" sz="2400" b="1" dirty="0" smtClean="0">
                <a:solidFill>
                  <a:srgbClr val="002060"/>
                </a:solidFill>
              </a:rPr>
              <a:t>Kendini tanıma </a:t>
            </a:r>
          </a:p>
          <a:p>
            <a:pPr marL="0" indent="0" algn="just">
              <a:buNone/>
            </a:pPr>
            <a:endParaRPr lang="tr-TR" sz="2400" b="1" dirty="0" smtClean="0">
              <a:solidFill>
                <a:srgbClr val="002060"/>
              </a:solidFill>
            </a:endParaRPr>
          </a:p>
          <a:p>
            <a:pPr marL="0" indent="0" algn="just">
              <a:buNone/>
            </a:pPr>
            <a:r>
              <a:rPr lang="tr-TR" dirty="0" smtClean="0"/>
              <a:t>	Kendini </a:t>
            </a:r>
            <a:r>
              <a:rPr lang="tr-TR" dirty="0" smtClean="0"/>
              <a:t>tanıma, insanın psikolojik ve fiziksel açıdan kendinde olanları bilmesi, kendinde olanların farkında olması ve bunları doğru değerlendirmesi ile ilgilidir. Kendini tanıma; bir insanın fiziksel özelliklerini, duygularını, düşüncelerini, istek ve gereksinimlerini, güçlü ve zayıf yönlerini, amaç ve değerlerini, yetenek ve becerilerini tanımasını, bilmesini ve bunların farkında olmasını ifade eder.</a:t>
            </a:r>
            <a:endParaRPr lang="tr-TR" dirty="0"/>
          </a:p>
        </p:txBody>
      </p:sp>
    </p:spTree>
    <p:extLst>
      <p:ext uri="{BB962C8B-B14F-4D97-AF65-F5344CB8AC3E}">
        <p14:creationId xmlns:p14="http://schemas.microsoft.com/office/powerpoint/2010/main" val="233539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1071154"/>
            <a:ext cx="4089300" cy="4720045"/>
          </a:xfrm>
        </p:spPr>
        <p:txBody>
          <a:bodyPr>
            <a:normAutofit/>
          </a:bodyPr>
          <a:lstStyle/>
          <a:p>
            <a:pPr marL="0" indent="0" algn="ctr">
              <a:buNone/>
            </a:pPr>
            <a:r>
              <a:rPr lang="tr-TR" sz="2400" dirty="0"/>
              <a:t>Her bireyin karakterini oluşturan, ona özel yetenekleri ve farkında olabildiği veya olamadığı potansiyelleri ya da güçleri vardır. </a:t>
            </a:r>
            <a:r>
              <a:rPr lang="tr-TR" sz="2400" dirty="0" smtClean="0"/>
              <a:t>Bireylerin seçtiği  mesleklerde  genellikle  </a:t>
            </a:r>
            <a:r>
              <a:rPr lang="tr-TR" sz="2400" dirty="0"/>
              <a:t>bu potansiyeli ortaya çıkarmak için iyi bir yoldur.</a:t>
            </a:r>
          </a:p>
        </p:txBody>
      </p:sp>
      <p:pic>
        <p:nvPicPr>
          <p:cNvPr id="4" name="Resim 3"/>
          <p:cNvPicPr>
            <a:picLocks noChangeAspect="1"/>
          </p:cNvPicPr>
          <p:nvPr/>
        </p:nvPicPr>
        <p:blipFill>
          <a:blip r:embed="rId2"/>
          <a:stretch>
            <a:fillRect/>
          </a:stretch>
        </p:blipFill>
        <p:spPr>
          <a:xfrm>
            <a:off x="5904275" y="1916701"/>
            <a:ext cx="5895975" cy="3028950"/>
          </a:xfrm>
          <a:prstGeom prst="rect">
            <a:avLst/>
          </a:prstGeom>
          <a:ln>
            <a:noFill/>
          </a:ln>
          <a:effectLst>
            <a:softEdge rad="112500"/>
          </a:effectLst>
        </p:spPr>
      </p:pic>
    </p:spTree>
    <p:extLst>
      <p:ext uri="{BB962C8B-B14F-4D97-AF65-F5344CB8AC3E}">
        <p14:creationId xmlns:p14="http://schemas.microsoft.com/office/powerpoint/2010/main" val="2695409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913774" y="1018904"/>
            <a:ext cx="10363826" cy="4772296"/>
          </a:xfrm>
        </p:spPr>
        <p:txBody>
          <a:bodyPr/>
          <a:lstStyle/>
          <a:p>
            <a:pPr marL="0" indent="0" algn="just">
              <a:buNone/>
            </a:pPr>
            <a:r>
              <a:rPr lang="tr-TR" dirty="0" smtClean="0"/>
              <a:t>	İnsanlar </a:t>
            </a:r>
            <a:r>
              <a:rPr lang="tr-TR" dirty="0"/>
              <a:t>yeteneklerini ortaya koymak, kullanmak daha sonrasında ise </a:t>
            </a:r>
            <a:r>
              <a:rPr lang="tr-TR" dirty="0" smtClean="0"/>
              <a:t>bu yeteneklerini geliştirmek </a:t>
            </a:r>
            <a:r>
              <a:rPr lang="tr-TR" dirty="0" smtClean="0"/>
              <a:t>isterler. </a:t>
            </a:r>
            <a:r>
              <a:rPr lang="tr-TR" dirty="0"/>
              <a:t>Bu </a:t>
            </a:r>
            <a:r>
              <a:rPr lang="tr-TR" dirty="0" smtClean="0"/>
              <a:t>istediklerimizi de </a:t>
            </a:r>
            <a:r>
              <a:rPr lang="tr-TR" dirty="0"/>
              <a:t>genelde mesleklerimiz aracılığıyla yapmak isteriz. Sahip olduğumuz yetenekleri, potansiyelimizi ve eğitim hayatı boyunca öğrendiğimiz teknik bilgiler ile pekiştirerek ortaya çıkan tecrübeyi iş hayatında kullanırız. Doğru meslek seçimi, sahip olduğumuz tüm özellikleri en verimli şekilde kullanmamıza fırsat tanıyacağından yeteneğimize ve yapabileceğimiz işlere göre seçim yapmamız önemlidir.</a:t>
            </a:r>
          </a:p>
        </p:txBody>
      </p:sp>
      <p:pic>
        <p:nvPicPr>
          <p:cNvPr id="4" name="Resim 3"/>
          <p:cNvPicPr>
            <a:picLocks noChangeAspect="1"/>
          </p:cNvPicPr>
          <p:nvPr/>
        </p:nvPicPr>
        <p:blipFill>
          <a:blip r:embed="rId2"/>
          <a:stretch>
            <a:fillRect/>
          </a:stretch>
        </p:blipFill>
        <p:spPr>
          <a:xfrm>
            <a:off x="4666937" y="4705894"/>
            <a:ext cx="3600003" cy="2016000"/>
          </a:xfrm>
          <a:prstGeom prst="rect">
            <a:avLst/>
          </a:prstGeom>
          <a:ln>
            <a:noFill/>
          </a:ln>
          <a:effectLst>
            <a:softEdge rad="112500"/>
          </a:effectLst>
        </p:spPr>
      </p:pic>
    </p:spTree>
    <p:extLst>
      <p:ext uri="{BB962C8B-B14F-4D97-AF65-F5344CB8AC3E}">
        <p14:creationId xmlns:p14="http://schemas.microsoft.com/office/powerpoint/2010/main" val="233044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4" y="274321"/>
            <a:ext cx="10364451" cy="261258"/>
          </a:xfrm>
        </p:spPr>
        <p:txBody>
          <a:bodyPr>
            <a:normAutofit fontScale="90000"/>
          </a:bodyPr>
          <a:lstStyle/>
          <a:p>
            <a:r>
              <a:rPr lang="tr-TR" b="1" dirty="0" smtClean="0"/>
              <a:t/>
            </a:r>
            <a:br>
              <a:rPr lang="tr-TR" b="1" dirty="0" smtClean="0"/>
            </a:br>
            <a:r>
              <a:rPr lang="tr-TR" b="1" dirty="0" smtClean="0">
                <a:solidFill>
                  <a:schemeClr val="accent1"/>
                </a:solidFill>
              </a:rPr>
              <a:t>MESLEKLER HAKKINDA BİLİNMESİ GEREKENLER</a:t>
            </a:r>
            <a:r>
              <a:rPr lang="tr-TR" dirty="0" smtClean="0">
                <a:solidFill>
                  <a:schemeClr val="accent1"/>
                </a:solidFill>
              </a:rPr>
              <a:t/>
            </a:r>
            <a:br>
              <a:rPr lang="tr-TR" dirty="0" smtClean="0">
                <a:solidFill>
                  <a:schemeClr val="accent1"/>
                </a:solidFill>
              </a:rPr>
            </a:br>
            <a:endParaRPr lang="tr-TR" dirty="0">
              <a:solidFill>
                <a:schemeClr val="accent1"/>
              </a:solidFill>
            </a:endParaRPr>
          </a:p>
        </p:txBody>
      </p:sp>
      <p:sp>
        <p:nvSpPr>
          <p:cNvPr id="3" name="İçerik Yer Tutucusu 2"/>
          <p:cNvSpPr>
            <a:spLocks noGrp="1"/>
          </p:cNvSpPr>
          <p:nvPr>
            <p:ph sz="quarter" idx="13"/>
          </p:nvPr>
        </p:nvSpPr>
        <p:spPr>
          <a:xfrm>
            <a:off x="913774" y="796834"/>
            <a:ext cx="10363826" cy="5786846"/>
          </a:xfrm>
        </p:spPr>
        <p:txBody>
          <a:bodyPr>
            <a:normAutofit fontScale="92500" lnSpcReduction="20000"/>
          </a:bodyPr>
          <a:lstStyle/>
          <a:p>
            <a:pPr marL="0" indent="0">
              <a:buNone/>
            </a:pPr>
            <a:r>
              <a:rPr lang="tr-TR" b="1" dirty="0"/>
              <a:t> </a:t>
            </a:r>
            <a:endParaRPr lang="tr-TR" dirty="0"/>
          </a:p>
          <a:p>
            <a:pPr algn="just"/>
            <a:r>
              <a:rPr lang="tr-TR" b="1" dirty="0" smtClean="0">
                <a:solidFill>
                  <a:schemeClr val="accent1"/>
                </a:solidFill>
              </a:rPr>
              <a:t> </a:t>
            </a:r>
            <a:r>
              <a:rPr lang="tr-TR" b="1" dirty="0">
                <a:solidFill>
                  <a:schemeClr val="accent1"/>
                </a:solidFill>
              </a:rPr>
              <a:t>Mesleğin Gerektirdiği Başlıca Faaliyetler:</a:t>
            </a:r>
            <a:r>
              <a:rPr lang="tr-TR" dirty="0"/>
              <a:t> </a:t>
            </a:r>
            <a:r>
              <a:rPr lang="tr-TR" cap="none" dirty="0" smtClean="0"/>
              <a:t>Bütün gün, hafta ve ay boyunca yapılan tipik iş nedir? bu işte çalışan insanların yapmak zorunda olduğu ne gibi faaliyetler var? birinci derecede insanlar mı yoksa objeler mi meşgul olunmaktadır? bireye getirdiği sorumluluklar vb.</a:t>
            </a:r>
          </a:p>
          <a:p>
            <a:pPr algn="just"/>
            <a:r>
              <a:rPr lang="tr-TR" b="1" dirty="0" smtClean="0">
                <a:solidFill>
                  <a:schemeClr val="accent1"/>
                </a:solidFill>
              </a:rPr>
              <a:t> </a:t>
            </a:r>
            <a:r>
              <a:rPr lang="tr-TR" b="1" dirty="0">
                <a:solidFill>
                  <a:schemeClr val="accent1"/>
                </a:solidFill>
              </a:rPr>
              <a:t>Çalışma Ortamı ve Koşulları:</a:t>
            </a:r>
            <a:r>
              <a:rPr lang="tr-TR" dirty="0"/>
              <a:t> </a:t>
            </a:r>
            <a:r>
              <a:rPr lang="tr-TR" dirty="0" smtClean="0"/>
              <a:t>İ</a:t>
            </a:r>
            <a:r>
              <a:rPr lang="tr-TR" cap="none" dirty="0" smtClean="0"/>
              <a:t>ş nasıl bir ortamda yürütülmektedir? Kapalı bir mekanda mı, açık havada, arazide vb. bir ortamda mı çalışıyoruz?</a:t>
            </a:r>
          </a:p>
          <a:p>
            <a:pPr algn="just"/>
            <a:r>
              <a:rPr lang="tr-TR" b="1" dirty="0" smtClean="0">
                <a:solidFill>
                  <a:schemeClr val="accent1"/>
                </a:solidFill>
              </a:rPr>
              <a:t>Çalışanlarda </a:t>
            </a:r>
            <a:r>
              <a:rPr lang="tr-TR" b="1" dirty="0">
                <a:solidFill>
                  <a:schemeClr val="accent1"/>
                </a:solidFill>
              </a:rPr>
              <a:t>Aranan Nitelikler:</a:t>
            </a:r>
            <a:r>
              <a:rPr lang="tr-TR" dirty="0"/>
              <a:t> </a:t>
            </a:r>
            <a:r>
              <a:rPr lang="tr-TR" cap="none" dirty="0"/>
              <a:t>Y</a:t>
            </a:r>
            <a:r>
              <a:rPr lang="tr-TR" cap="none" dirty="0" smtClean="0"/>
              <a:t>aş, cinsiyet, boy, ağırlık, duyu organlarının hassaslığı gibi nitelikler yüzünden bir sınırlama ya da tercih durumu var mı? iş ne gibi yetenekler gerektiriyor.</a:t>
            </a:r>
          </a:p>
          <a:p>
            <a:pPr algn="just"/>
            <a:r>
              <a:rPr lang="tr-TR" b="1" dirty="0" smtClean="0">
                <a:solidFill>
                  <a:schemeClr val="accent1"/>
                </a:solidFill>
              </a:rPr>
              <a:t> </a:t>
            </a:r>
            <a:r>
              <a:rPr lang="tr-TR" b="1" dirty="0">
                <a:solidFill>
                  <a:schemeClr val="accent1"/>
                </a:solidFill>
              </a:rPr>
              <a:t>Mesleğe Hazırlanma ve Giriş Nasıl Olmaktadır?:</a:t>
            </a:r>
            <a:r>
              <a:rPr lang="tr-TR" dirty="0"/>
              <a:t> </a:t>
            </a:r>
            <a:r>
              <a:rPr lang="tr-TR" cap="none" dirty="0"/>
              <a:t>M</a:t>
            </a:r>
            <a:r>
              <a:rPr lang="tr-TR" cap="none" dirty="0" smtClean="0"/>
              <a:t>eslek nasıl bir eğitim gerektiriyor? Eğitimi veren kurumlar, eğitimin süresi, bu okullara giriş koşulları vb.</a:t>
            </a:r>
          </a:p>
          <a:p>
            <a:pPr algn="just"/>
            <a:r>
              <a:rPr lang="tr-TR" b="1" dirty="0" smtClean="0">
                <a:solidFill>
                  <a:schemeClr val="accent1"/>
                </a:solidFill>
              </a:rPr>
              <a:t> </a:t>
            </a:r>
            <a:r>
              <a:rPr lang="tr-TR" b="1" dirty="0">
                <a:solidFill>
                  <a:schemeClr val="accent1"/>
                </a:solidFill>
              </a:rPr>
              <a:t>Meslekte İlerleme ve Kazanç Durumu:</a:t>
            </a:r>
            <a:r>
              <a:rPr lang="tr-TR" dirty="0"/>
              <a:t> </a:t>
            </a:r>
            <a:r>
              <a:rPr lang="tr-TR" dirty="0" smtClean="0"/>
              <a:t>M</a:t>
            </a:r>
            <a:r>
              <a:rPr lang="tr-TR" cap="none" dirty="0" smtClean="0"/>
              <a:t>esleğin başlangıçtaki statüsü nasıldır? İlerleme olanağı ne kadardır? Meslek ömür boyu sürecek nitelikte </a:t>
            </a:r>
            <a:r>
              <a:rPr lang="tr-TR" cap="none" dirty="0"/>
              <a:t>midir? mesleğe mensup insanların sayısı ve ülkemizde duyulan ihtiyaç nedir? örneğin; günümüzde günün koşullarının gereği olarak bazı meslekler oldukça revaçta. bunlar bankacılık ve finans bilgisayar, tekstil ve endüstri mühendisliği, reklam, iletişim vb., sosyal bilimlerin öneminin artmasıyla beraber sosyoloji, psikoloji, hukuk vb. meslek alanları oldukça iyi durumda</a:t>
            </a:r>
            <a:r>
              <a:rPr lang="tr-TR" cap="none" dirty="0" smtClean="0"/>
              <a:t>.</a:t>
            </a:r>
            <a:endParaRPr lang="tr-TR" cap="none" dirty="0" smtClean="0"/>
          </a:p>
          <a:p>
            <a:pPr algn="just"/>
            <a:r>
              <a:rPr lang="tr-TR" b="1" dirty="0" smtClean="0">
                <a:solidFill>
                  <a:schemeClr val="accent1"/>
                </a:solidFill>
              </a:rPr>
              <a:t> </a:t>
            </a:r>
            <a:r>
              <a:rPr lang="tr-TR" b="1" dirty="0">
                <a:solidFill>
                  <a:schemeClr val="accent1"/>
                </a:solidFill>
              </a:rPr>
              <a:t>İş Bulma Olanağı ve Mesleğin Geleceği:</a:t>
            </a:r>
            <a:r>
              <a:rPr lang="tr-TR" dirty="0"/>
              <a:t> </a:t>
            </a:r>
          </a:p>
        </p:txBody>
      </p:sp>
    </p:spTree>
    <p:extLst>
      <p:ext uri="{BB962C8B-B14F-4D97-AF65-F5344CB8AC3E}">
        <p14:creationId xmlns:p14="http://schemas.microsoft.com/office/powerpoint/2010/main" val="3441010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618518"/>
            <a:ext cx="10364451" cy="1040466"/>
          </a:xfrm>
        </p:spPr>
        <p:txBody>
          <a:bodyPr>
            <a:normAutofit fontScale="90000"/>
          </a:bodyPr>
          <a:lstStyle/>
          <a:p>
            <a:pPr algn="ctr"/>
            <a:r>
              <a:rPr lang="tr-TR" b="1" dirty="0"/>
              <a:t/>
            </a:r>
            <a:br>
              <a:rPr lang="tr-TR" b="1" dirty="0"/>
            </a:br>
            <a:r>
              <a:rPr lang="tr-TR" b="1" dirty="0" smtClean="0"/>
              <a:t> </a:t>
            </a:r>
            <a:r>
              <a:rPr lang="tr-TR" b="1" dirty="0" smtClean="0">
                <a:solidFill>
                  <a:schemeClr val="accent1"/>
                </a:solidFill>
              </a:rPr>
              <a:t>KİŞİLİK ÖZELLİKLERİ</a:t>
            </a:r>
            <a:r>
              <a:rPr lang="tr-TR" dirty="0" smtClean="0">
                <a:solidFill>
                  <a:schemeClr val="accent1"/>
                </a:solidFill>
              </a:rPr>
              <a:t/>
            </a:r>
            <a:br>
              <a:rPr lang="tr-TR" dirty="0" smtClean="0">
                <a:solidFill>
                  <a:schemeClr val="accent1"/>
                </a:solidFill>
              </a:rPr>
            </a:br>
            <a:endParaRPr lang="tr-TR" dirty="0">
              <a:solidFill>
                <a:schemeClr val="accent1"/>
              </a:solidFill>
            </a:endParaRPr>
          </a:p>
        </p:txBody>
      </p:sp>
      <p:sp>
        <p:nvSpPr>
          <p:cNvPr id="3" name="İçerik Yer Tutucusu 2"/>
          <p:cNvSpPr>
            <a:spLocks noGrp="1"/>
          </p:cNvSpPr>
          <p:nvPr>
            <p:ph sz="quarter" idx="13"/>
          </p:nvPr>
        </p:nvSpPr>
        <p:spPr>
          <a:xfrm>
            <a:off x="913774" y="1881052"/>
            <a:ext cx="10363825" cy="3910148"/>
          </a:xfrm>
        </p:spPr>
        <p:txBody>
          <a:bodyPr>
            <a:normAutofit fontScale="92500" lnSpcReduction="20000"/>
          </a:bodyPr>
          <a:lstStyle/>
          <a:p>
            <a:pPr marL="0" indent="0">
              <a:buNone/>
            </a:pPr>
            <a:r>
              <a:rPr lang="tr-TR" b="1" dirty="0"/>
              <a:t> </a:t>
            </a:r>
            <a:endParaRPr lang="tr-TR" dirty="0"/>
          </a:p>
          <a:p>
            <a:pPr marL="0" indent="0">
              <a:buNone/>
            </a:pPr>
            <a:r>
              <a:rPr lang="tr-TR" sz="2400" b="1" dirty="0">
                <a:solidFill>
                  <a:schemeClr val="accent1"/>
                </a:solidFill>
              </a:rPr>
              <a:t>4 Çift Temel Kişilik </a:t>
            </a:r>
            <a:r>
              <a:rPr lang="tr-TR" sz="2400" b="1" dirty="0" smtClean="0">
                <a:solidFill>
                  <a:schemeClr val="accent1"/>
                </a:solidFill>
              </a:rPr>
              <a:t>Özelliği</a:t>
            </a:r>
          </a:p>
          <a:p>
            <a:pPr marL="0" indent="0">
              <a:buNone/>
            </a:pPr>
            <a:endParaRPr lang="tr-TR" sz="2400" dirty="0">
              <a:solidFill>
                <a:schemeClr val="accent1"/>
              </a:solidFill>
            </a:endParaRPr>
          </a:p>
          <a:p>
            <a:r>
              <a:rPr lang="tr-TR" dirty="0">
                <a:solidFill>
                  <a:schemeClr val="accent1"/>
                </a:solidFill>
              </a:rPr>
              <a:t>Dışadönük </a:t>
            </a:r>
            <a:r>
              <a:rPr lang="tr-TR" dirty="0" smtClean="0">
                <a:solidFill>
                  <a:schemeClr val="accent1"/>
                </a:solidFill>
              </a:rPr>
              <a:t> </a:t>
            </a:r>
            <a:r>
              <a:rPr lang="tr-TR" dirty="0">
                <a:solidFill>
                  <a:schemeClr val="accent1"/>
                </a:solidFill>
              </a:rPr>
              <a:t>– </a:t>
            </a:r>
            <a:r>
              <a:rPr lang="tr-TR" dirty="0" smtClean="0">
                <a:solidFill>
                  <a:schemeClr val="accent1"/>
                </a:solidFill>
              </a:rPr>
              <a:t>İçedönük  </a:t>
            </a:r>
            <a:r>
              <a:rPr lang="tr-TR" dirty="0" smtClean="0"/>
              <a:t>: </a:t>
            </a:r>
            <a:r>
              <a:rPr lang="tr-TR" dirty="0" smtClean="0"/>
              <a:t>İç </a:t>
            </a:r>
            <a:r>
              <a:rPr lang="tr-TR" dirty="0"/>
              <a:t>dünya ile dış dünya arasındaki tercihleri </a:t>
            </a:r>
            <a:r>
              <a:rPr lang="tr-TR" dirty="0" smtClean="0"/>
              <a:t>belirler.</a:t>
            </a:r>
            <a:endParaRPr lang="tr-TR" dirty="0"/>
          </a:p>
          <a:p>
            <a:r>
              <a:rPr lang="tr-TR" dirty="0">
                <a:solidFill>
                  <a:schemeClr val="accent1"/>
                </a:solidFill>
              </a:rPr>
              <a:t>Duyumsama </a:t>
            </a:r>
            <a:r>
              <a:rPr lang="tr-TR" dirty="0" smtClean="0">
                <a:solidFill>
                  <a:schemeClr val="accent1"/>
                </a:solidFill>
              </a:rPr>
              <a:t>– </a:t>
            </a:r>
            <a:r>
              <a:rPr lang="tr-TR" dirty="0" err="1">
                <a:solidFill>
                  <a:schemeClr val="accent1"/>
                </a:solidFill>
              </a:rPr>
              <a:t>Sezgiselik</a:t>
            </a:r>
            <a:r>
              <a:rPr lang="tr-TR" dirty="0">
                <a:solidFill>
                  <a:schemeClr val="accent1"/>
                </a:solidFill>
              </a:rPr>
              <a:t> </a:t>
            </a:r>
            <a:r>
              <a:rPr lang="tr-TR" dirty="0">
                <a:solidFill>
                  <a:schemeClr val="accent1"/>
                </a:solidFill>
              </a:rPr>
              <a:t>:</a:t>
            </a:r>
            <a:r>
              <a:rPr lang="tr-TR" dirty="0" smtClean="0"/>
              <a:t> </a:t>
            </a:r>
            <a:r>
              <a:rPr lang="tr-TR" dirty="0"/>
              <a:t>Bilgileri </a:t>
            </a:r>
            <a:r>
              <a:rPr lang="tr-TR" dirty="0" smtClean="0"/>
              <a:t>nasıl </a:t>
            </a:r>
            <a:r>
              <a:rPr lang="tr-TR" dirty="0"/>
              <a:t>edindiğimizi </a:t>
            </a:r>
            <a:r>
              <a:rPr lang="tr-TR" dirty="0" smtClean="0"/>
              <a:t>belirler.</a:t>
            </a:r>
            <a:endParaRPr lang="tr-TR" dirty="0"/>
          </a:p>
          <a:p>
            <a:r>
              <a:rPr lang="tr-TR" dirty="0">
                <a:solidFill>
                  <a:schemeClr val="accent1"/>
                </a:solidFill>
              </a:rPr>
              <a:t>Düşünme </a:t>
            </a:r>
            <a:r>
              <a:rPr lang="tr-TR" dirty="0" smtClean="0">
                <a:solidFill>
                  <a:schemeClr val="accent1"/>
                </a:solidFill>
              </a:rPr>
              <a:t> </a:t>
            </a:r>
            <a:r>
              <a:rPr lang="tr-TR" dirty="0">
                <a:solidFill>
                  <a:schemeClr val="accent1"/>
                </a:solidFill>
              </a:rPr>
              <a:t>– </a:t>
            </a:r>
            <a:r>
              <a:rPr lang="tr-TR" dirty="0" smtClean="0">
                <a:solidFill>
                  <a:schemeClr val="accent1"/>
                </a:solidFill>
              </a:rPr>
              <a:t>Hissetme        : </a:t>
            </a:r>
            <a:r>
              <a:rPr lang="tr-TR" dirty="0" smtClean="0"/>
              <a:t>Karar </a:t>
            </a:r>
            <a:r>
              <a:rPr lang="tr-TR" dirty="0"/>
              <a:t>verme sürecimizin </a:t>
            </a:r>
            <a:r>
              <a:rPr lang="tr-TR" dirty="0" smtClean="0"/>
              <a:t>göstergesidir.</a:t>
            </a:r>
            <a:endParaRPr lang="tr-TR" dirty="0"/>
          </a:p>
          <a:p>
            <a:r>
              <a:rPr lang="tr-TR" dirty="0">
                <a:solidFill>
                  <a:schemeClr val="accent1"/>
                </a:solidFill>
              </a:rPr>
              <a:t>Yargılama </a:t>
            </a:r>
            <a:r>
              <a:rPr lang="tr-TR" dirty="0" smtClean="0">
                <a:solidFill>
                  <a:schemeClr val="accent1"/>
                </a:solidFill>
              </a:rPr>
              <a:t> </a:t>
            </a:r>
            <a:r>
              <a:rPr lang="tr-TR" dirty="0">
                <a:solidFill>
                  <a:schemeClr val="accent1"/>
                </a:solidFill>
              </a:rPr>
              <a:t>– </a:t>
            </a:r>
            <a:r>
              <a:rPr lang="tr-TR" dirty="0" smtClean="0">
                <a:solidFill>
                  <a:schemeClr val="accent1"/>
                </a:solidFill>
              </a:rPr>
              <a:t>Algılama    </a:t>
            </a:r>
            <a:r>
              <a:rPr lang="tr-TR" dirty="0">
                <a:solidFill>
                  <a:schemeClr val="accent1"/>
                </a:solidFill>
              </a:rPr>
              <a:t>:</a:t>
            </a:r>
            <a:r>
              <a:rPr lang="tr-TR" dirty="0" smtClean="0">
                <a:solidFill>
                  <a:schemeClr val="accent1"/>
                </a:solidFill>
              </a:rPr>
              <a:t> </a:t>
            </a:r>
            <a:r>
              <a:rPr lang="tr-TR" dirty="0" smtClean="0"/>
              <a:t>Daha </a:t>
            </a:r>
            <a:r>
              <a:rPr lang="tr-TR" dirty="0"/>
              <a:t>düzenli bir yaşam tarzı ile esnek bir yaşam tarzı arasında tercihimizi gösterir</a:t>
            </a:r>
            <a:r>
              <a:rPr lang="tr-TR" dirty="0" smtClean="0"/>
              <a:t>.</a:t>
            </a:r>
            <a:endParaRPr lang="tr-TR" dirty="0"/>
          </a:p>
          <a:p>
            <a:r>
              <a:rPr lang="tr-TR" dirty="0"/>
              <a:t> </a:t>
            </a:r>
          </a:p>
          <a:p>
            <a:endParaRPr lang="tr-TR" dirty="0"/>
          </a:p>
        </p:txBody>
      </p:sp>
    </p:spTree>
    <p:extLst>
      <p:ext uri="{BB962C8B-B14F-4D97-AF65-F5344CB8AC3E}">
        <p14:creationId xmlns:p14="http://schemas.microsoft.com/office/powerpoint/2010/main" val="2129864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913775" y="618518"/>
            <a:ext cx="10364451" cy="1062646"/>
          </a:xfrm>
        </p:spPr>
        <p:txBody>
          <a:bodyPr>
            <a:normAutofit fontScale="90000"/>
          </a:bodyPr>
          <a:lstStyle/>
          <a:p>
            <a:pPr algn="ctr"/>
            <a:r>
              <a:rPr lang="tr-TR" b="1" dirty="0" smtClean="0">
                <a:solidFill>
                  <a:schemeClr val="accent1"/>
                </a:solidFill>
              </a:rPr>
              <a:t>Kişilik Özellikleri ve Meslekler</a:t>
            </a:r>
            <a:r>
              <a:rPr lang="tr-TR" dirty="0" smtClean="0"/>
              <a:t/>
            </a:r>
            <a:br>
              <a:rPr lang="tr-TR" dirty="0" smtClean="0"/>
            </a:br>
            <a:endParaRPr lang="tr-TR" dirty="0"/>
          </a:p>
        </p:txBody>
      </p:sp>
      <p:sp>
        <p:nvSpPr>
          <p:cNvPr id="5" name="Metin Yer Tutucusu 4"/>
          <p:cNvSpPr>
            <a:spLocks noGrp="1"/>
          </p:cNvSpPr>
          <p:nvPr>
            <p:ph type="body" idx="1"/>
          </p:nvPr>
        </p:nvSpPr>
        <p:spPr>
          <a:xfrm>
            <a:off x="365760" y="1681163"/>
            <a:ext cx="4167051" cy="689855"/>
          </a:xfrm>
        </p:spPr>
        <p:txBody>
          <a:bodyPr/>
          <a:lstStyle/>
          <a:p>
            <a:pPr algn="ctr"/>
            <a:r>
              <a:rPr lang="tr-TR" dirty="0">
                <a:solidFill>
                  <a:schemeClr val="accent1"/>
                </a:solidFill>
              </a:rPr>
              <a:t>Dışa Dönük  </a:t>
            </a:r>
            <a:r>
              <a:rPr lang="tr-TR" dirty="0"/>
              <a:t>  </a:t>
            </a:r>
          </a:p>
        </p:txBody>
      </p:sp>
      <p:sp>
        <p:nvSpPr>
          <p:cNvPr id="3" name="İçerik Yer Tutucusu 2"/>
          <p:cNvSpPr>
            <a:spLocks noGrp="1"/>
          </p:cNvSpPr>
          <p:nvPr>
            <p:ph sz="quarter" idx="13"/>
          </p:nvPr>
        </p:nvSpPr>
        <p:spPr>
          <a:xfrm>
            <a:off x="365760" y="2505075"/>
            <a:ext cx="5631816" cy="3684588"/>
          </a:xfrm>
        </p:spPr>
        <p:txBody>
          <a:bodyPr>
            <a:normAutofit fontScale="70000" lnSpcReduction="20000"/>
          </a:bodyPr>
          <a:lstStyle/>
          <a:p>
            <a:pPr marL="0" indent="0">
              <a:buNone/>
            </a:pPr>
            <a:r>
              <a:rPr lang="tr-TR" b="1" dirty="0"/>
              <a:t>                                                       </a:t>
            </a:r>
            <a:r>
              <a:rPr lang="tr-TR" b="1" dirty="0" smtClean="0"/>
              <a:t>     </a:t>
            </a:r>
            <a:endParaRPr lang="tr-TR" dirty="0" smtClean="0"/>
          </a:p>
          <a:p>
            <a:r>
              <a:rPr lang="tr-TR" sz="2400" dirty="0" smtClean="0"/>
              <a:t>İnsanlarla </a:t>
            </a:r>
            <a:r>
              <a:rPr lang="tr-TR" sz="2400" dirty="0" smtClean="0"/>
              <a:t>çalışmayı severler                     </a:t>
            </a:r>
            <a:r>
              <a:rPr lang="tr-TR" sz="2400" b="1" dirty="0" smtClean="0"/>
              <a:t>   </a:t>
            </a:r>
          </a:p>
          <a:p>
            <a:r>
              <a:rPr lang="tr-TR" sz="2400" dirty="0" smtClean="0"/>
              <a:t>Hareketli </a:t>
            </a:r>
            <a:r>
              <a:rPr lang="tr-TR" sz="2400" dirty="0"/>
              <a:t>ve konuşkandırlar                         </a:t>
            </a:r>
          </a:p>
          <a:p>
            <a:r>
              <a:rPr lang="tr-TR" sz="2400" dirty="0" smtClean="0"/>
              <a:t>Düşündüklerini </a:t>
            </a:r>
            <a:r>
              <a:rPr lang="tr-TR" sz="2400" dirty="0"/>
              <a:t>kolayca söyler                    </a:t>
            </a:r>
          </a:p>
          <a:p>
            <a:r>
              <a:rPr lang="tr-TR" sz="2400" dirty="0" smtClean="0"/>
              <a:t>Kolay </a:t>
            </a:r>
            <a:r>
              <a:rPr lang="tr-TR" sz="2400" dirty="0"/>
              <a:t>arkadaş edinir, çok insan tanırlar       </a:t>
            </a:r>
          </a:p>
          <a:p>
            <a:r>
              <a:rPr lang="tr-TR" sz="2400" dirty="0" smtClean="0"/>
              <a:t>Enerjilerini </a:t>
            </a:r>
            <a:r>
              <a:rPr lang="tr-TR" sz="2400" dirty="0"/>
              <a:t>kolayca harcar ve yorulurlar    </a:t>
            </a:r>
          </a:p>
          <a:p>
            <a:r>
              <a:rPr lang="tr-TR" sz="2400" dirty="0" smtClean="0"/>
              <a:t>Herkesten </a:t>
            </a:r>
            <a:r>
              <a:rPr lang="tr-TR" sz="2400" dirty="0"/>
              <a:t>haber almayı severler                 </a:t>
            </a:r>
            <a:r>
              <a:rPr lang="tr-TR" sz="2400" dirty="0" smtClean="0"/>
              <a:t>-</a:t>
            </a:r>
          </a:p>
          <a:p>
            <a:r>
              <a:rPr lang="tr-TR" sz="2400" dirty="0" smtClean="0"/>
              <a:t>İlgi </a:t>
            </a:r>
            <a:r>
              <a:rPr lang="tr-TR" sz="2400" dirty="0"/>
              <a:t>alanları geniştir                                     </a:t>
            </a:r>
          </a:p>
          <a:p>
            <a:r>
              <a:rPr lang="tr-TR" sz="2400" dirty="0" smtClean="0"/>
              <a:t>Harekete </a:t>
            </a:r>
            <a:r>
              <a:rPr lang="tr-TR" sz="2400" dirty="0"/>
              <a:t>geçtikten </a:t>
            </a:r>
            <a:r>
              <a:rPr lang="tr-TR" sz="2400" dirty="0" smtClean="0"/>
              <a:t>sonra düşünürler</a:t>
            </a:r>
            <a:r>
              <a:rPr lang="tr-TR" sz="2400" dirty="0"/>
              <a:t>                                                             </a:t>
            </a:r>
          </a:p>
          <a:p>
            <a:endParaRPr lang="tr-TR" dirty="0"/>
          </a:p>
        </p:txBody>
      </p:sp>
      <p:sp>
        <p:nvSpPr>
          <p:cNvPr id="6" name="Metin Yer Tutucusu 5"/>
          <p:cNvSpPr>
            <a:spLocks noGrp="1"/>
          </p:cNvSpPr>
          <p:nvPr>
            <p:ph type="body" sz="quarter" idx="3"/>
          </p:nvPr>
        </p:nvSpPr>
        <p:spPr>
          <a:xfrm>
            <a:off x="6396423" y="1933304"/>
            <a:ext cx="4881804" cy="679268"/>
          </a:xfrm>
        </p:spPr>
        <p:txBody>
          <a:bodyPr>
            <a:noAutofit/>
          </a:bodyPr>
          <a:lstStyle/>
          <a:p>
            <a:r>
              <a:rPr lang="tr-TR" sz="1050" dirty="0">
                <a:solidFill>
                  <a:schemeClr val="accent1"/>
                </a:solidFill>
              </a:rPr>
              <a:t>   </a:t>
            </a:r>
            <a:endParaRPr lang="tr-TR" sz="1050" dirty="0" smtClean="0">
              <a:solidFill>
                <a:schemeClr val="accent1"/>
              </a:solidFill>
            </a:endParaRPr>
          </a:p>
          <a:p>
            <a:endParaRPr lang="tr-TR" sz="1050" dirty="0">
              <a:solidFill>
                <a:schemeClr val="accent1"/>
              </a:solidFill>
            </a:endParaRPr>
          </a:p>
          <a:p>
            <a:pPr algn="ctr"/>
            <a:r>
              <a:rPr lang="tr-TR" sz="2400" dirty="0" smtClean="0">
                <a:solidFill>
                  <a:schemeClr val="accent1"/>
                </a:solidFill>
              </a:rPr>
              <a:t>İçe </a:t>
            </a:r>
            <a:r>
              <a:rPr lang="tr-TR" sz="2400" dirty="0">
                <a:solidFill>
                  <a:schemeClr val="accent1"/>
                </a:solidFill>
              </a:rPr>
              <a:t>Dönük</a:t>
            </a:r>
          </a:p>
          <a:p>
            <a:endParaRPr lang="tr-TR" sz="1050" dirty="0">
              <a:solidFill>
                <a:schemeClr val="accent1"/>
              </a:solidFill>
            </a:endParaRPr>
          </a:p>
        </p:txBody>
      </p:sp>
      <p:sp>
        <p:nvSpPr>
          <p:cNvPr id="7" name="İçerik Yer Tutucusu 6"/>
          <p:cNvSpPr>
            <a:spLocks noGrp="1"/>
          </p:cNvSpPr>
          <p:nvPr>
            <p:ph sz="quarter" idx="14"/>
          </p:nvPr>
        </p:nvSpPr>
        <p:spPr>
          <a:xfrm>
            <a:off x="6172199" y="2612572"/>
            <a:ext cx="5519057" cy="3577091"/>
          </a:xfrm>
        </p:spPr>
        <p:txBody>
          <a:bodyPr>
            <a:normAutofit fontScale="85000" lnSpcReduction="10000"/>
          </a:bodyPr>
          <a:lstStyle/>
          <a:p>
            <a:endParaRPr lang="tr-TR" sz="1400" b="1" dirty="0" smtClean="0"/>
          </a:p>
          <a:p>
            <a:r>
              <a:rPr lang="tr-TR" sz="1400" b="1" dirty="0" smtClean="0"/>
              <a:t> </a:t>
            </a:r>
            <a:r>
              <a:rPr lang="tr-TR" sz="2000" dirty="0" smtClean="0"/>
              <a:t>Yalnızlığı daha çok tercih ederler</a:t>
            </a:r>
          </a:p>
          <a:p>
            <a:r>
              <a:rPr lang="tr-TR" sz="2000" dirty="0" smtClean="0"/>
              <a:t> Çok fazla insanla konuşmak istemezler</a:t>
            </a:r>
          </a:p>
          <a:p>
            <a:r>
              <a:rPr lang="tr-TR" sz="2000" dirty="0" smtClean="0"/>
              <a:t>Çekingendirler ve kolayca seslerini  yükseltmezler.</a:t>
            </a:r>
          </a:p>
          <a:p>
            <a:r>
              <a:rPr lang="tr-TR" sz="2000" dirty="0" smtClean="0"/>
              <a:t>Enerjilerini korumak </a:t>
            </a:r>
          </a:p>
          <a:p>
            <a:r>
              <a:rPr lang="tr-TR" sz="2000" dirty="0" smtClean="0"/>
              <a:t>Haber </a:t>
            </a:r>
            <a:r>
              <a:rPr lang="tr-TR" sz="2000" dirty="0" smtClean="0"/>
              <a:t>konusunda bekleme eğilimindedir.</a:t>
            </a:r>
          </a:p>
          <a:p>
            <a:r>
              <a:rPr lang="tr-TR" sz="2000" dirty="0" smtClean="0"/>
              <a:t>İlgi alanları sınırlıdır</a:t>
            </a:r>
            <a:r>
              <a:rPr lang="tr-TR" sz="2000" dirty="0" smtClean="0"/>
              <a:t>.</a:t>
            </a:r>
          </a:p>
          <a:p>
            <a:r>
              <a:rPr lang="tr-TR" sz="2000" dirty="0" smtClean="0"/>
              <a:t>Harekete </a:t>
            </a:r>
            <a:r>
              <a:rPr lang="tr-TR" sz="2000" dirty="0" smtClean="0"/>
              <a:t>geçmeden önce düşünmeyi  severler.</a:t>
            </a:r>
          </a:p>
          <a:p>
            <a:endParaRPr lang="tr-TR" sz="1400" dirty="0"/>
          </a:p>
        </p:txBody>
      </p:sp>
    </p:spTree>
    <p:extLst>
      <p:ext uri="{BB962C8B-B14F-4D97-AF65-F5344CB8AC3E}">
        <p14:creationId xmlns:p14="http://schemas.microsoft.com/office/powerpoint/2010/main" val="3029945582"/>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Damla</Template>
  <TotalTime>215</TotalTime>
  <Words>442</Words>
  <Application>Microsoft Office PowerPoint</Application>
  <PresentationFormat>Geniş ekran</PresentationFormat>
  <Paragraphs>196</Paragraphs>
  <Slides>20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Arial</vt:lpstr>
      <vt:lpstr>Tw Cen MT</vt:lpstr>
      <vt:lpstr>Damla</vt:lpstr>
      <vt:lpstr>Meslek Seçiminde İlgi ve Yeteneğin Önemi Nedir? </vt:lpstr>
      <vt:lpstr>MESLEK</vt:lpstr>
      <vt:lpstr>Meslek seçimi</vt:lpstr>
      <vt:lpstr>PowerPoint Sunusu</vt:lpstr>
      <vt:lpstr>PowerPoint Sunusu</vt:lpstr>
      <vt:lpstr>PowerPoint Sunusu</vt:lpstr>
      <vt:lpstr> MESLEKLER HAKKINDA BİLİNMESİ GEREKENLER </vt:lpstr>
      <vt:lpstr>  KİŞİLİK ÖZELLİKLERİ </vt:lpstr>
      <vt:lpstr>Kişilik Özellikleri ve Meslekler </vt:lpstr>
      <vt:lpstr>Kişilik Özellikleri ve Meslekler</vt:lpstr>
      <vt:lpstr>Kişilik Özellikleri ve Meslekler</vt:lpstr>
      <vt:lpstr>Kişilik Özellikleri ve Meslekler</vt:lpstr>
      <vt:lpstr> YETENEKLER</vt:lpstr>
      <vt:lpstr>PowerPoint Sunusu</vt:lpstr>
      <vt:lpstr> İLGİLER</vt:lpstr>
      <vt:lpstr>BELLİ BAŞLI İLGİ ALANLARI</vt:lpstr>
      <vt:lpstr>PowerPoint Sunusu</vt:lpstr>
      <vt:lpstr>PowerPoint Sunusu</vt:lpstr>
      <vt:lpstr>PowerPoint Sunusu</vt:lpstr>
      <vt:lpstr>MESLEK SEÇİMİ HAYATIMIZDA NELERİ ETKİLER?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 Seçiminde İlgi ve Yeteneğin Önemi Nedir?</dc:title>
  <dc:creator>ronaldinho424</dc:creator>
  <cp:lastModifiedBy>ronaldinho424</cp:lastModifiedBy>
  <cp:revision>20</cp:revision>
  <dcterms:created xsi:type="dcterms:W3CDTF">2021-08-05T07:16:21Z</dcterms:created>
  <dcterms:modified xsi:type="dcterms:W3CDTF">2021-08-19T10:48:58Z</dcterms:modified>
</cp:coreProperties>
</file>