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9" r:id="rId1"/>
  </p:sldMasterIdLst>
  <p:sldIdLst>
    <p:sldId id="272" r:id="rId2"/>
    <p:sldId id="271"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0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E4999037-07F1-422E-A780-A28868B7546C}" type="datetimeFigureOut">
              <a:rPr lang="tr-TR" smtClean="0"/>
              <a:t>1.2.2021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F6ADA71-A2A8-4123-8241-841DFA2D1077}"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981675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4999037-07F1-422E-A780-A28868B7546C}" type="datetimeFigureOut">
              <a:rPr lang="tr-TR" smtClean="0"/>
              <a:t>1.2.2021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F6ADA71-A2A8-4123-8241-841DFA2D1077}" type="slidenum">
              <a:rPr lang="tr-TR" smtClean="0"/>
              <a:t>‹#›</a:t>
            </a:fld>
            <a:endParaRPr lang="tr-TR"/>
          </a:p>
        </p:txBody>
      </p:sp>
    </p:spTree>
    <p:extLst>
      <p:ext uri="{BB962C8B-B14F-4D97-AF65-F5344CB8AC3E}">
        <p14:creationId xmlns:p14="http://schemas.microsoft.com/office/powerpoint/2010/main" val="3262031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4999037-07F1-422E-A780-A28868B7546C}" type="datetimeFigureOut">
              <a:rPr lang="tr-TR" smtClean="0"/>
              <a:t>1.2.2021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F6ADA71-A2A8-4123-8241-841DFA2D1077}" type="slidenum">
              <a:rPr lang="tr-TR" smtClean="0"/>
              <a:t>‹#›</a:t>
            </a:fld>
            <a:endParaRPr lang="tr-TR"/>
          </a:p>
        </p:txBody>
      </p:sp>
    </p:spTree>
    <p:extLst>
      <p:ext uri="{BB962C8B-B14F-4D97-AF65-F5344CB8AC3E}">
        <p14:creationId xmlns:p14="http://schemas.microsoft.com/office/powerpoint/2010/main" val="2523654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4999037-07F1-422E-A780-A28868B7546C}" type="datetimeFigureOut">
              <a:rPr lang="tr-TR" smtClean="0"/>
              <a:t>1.2.2021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F6ADA71-A2A8-4123-8241-841DFA2D1077}" type="slidenum">
              <a:rPr lang="tr-TR" smtClean="0"/>
              <a:t>‹#›</a:t>
            </a:fld>
            <a:endParaRPr lang="tr-TR"/>
          </a:p>
        </p:txBody>
      </p:sp>
    </p:spTree>
    <p:extLst>
      <p:ext uri="{BB962C8B-B14F-4D97-AF65-F5344CB8AC3E}">
        <p14:creationId xmlns:p14="http://schemas.microsoft.com/office/powerpoint/2010/main" val="34842057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4999037-07F1-422E-A780-A28868B7546C}" type="datetimeFigureOut">
              <a:rPr lang="tr-TR" smtClean="0"/>
              <a:t>1.2.2021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F6ADA71-A2A8-4123-8241-841DFA2D1077}"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69507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E4999037-07F1-422E-A780-A28868B7546C}" type="datetimeFigureOut">
              <a:rPr lang="tr-TR" smtClean="0"/>
              <a:t>1.2.2021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F6ADA71-A2A8-4123-8241-841DFA2D1077}" type="slidenum">
              <a:rPr lang="tr-TR" smtClean="0"/>
              <a:t>‹#›</a:t>
            </a:fld>
            <a:endParaRPr lang="tr-TR"/>
          </a:p>
        </p:txBody>
      </p:sp>
    </p:spTree>
    <p:extLst>
      <p:ext uri="{BB962C8B-B14F-4D97-AF65-F5344CB8AC3E}">
        <p14:creationId xmlns:p14="http://schemas.microsoft.com/office/powerpoint/2010/main" val="25120218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097280" y="2582334"/>
            <a:ext cx="4937760" cy="33782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217920" y="2582334"/>
            <a:ext cx="4937760" cy="33782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E4999037-07F1-422E-A780-A28868B7546C}" type="datetimeFigureOut">
              <a:rPr lang="tr-TR" smtClean="0"/>
              <a:t>1.2.2021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F6ADA71-A2A8-4123-8241-841DFA2D1077}" type="slidenum">
              <a:rPr lang="tr-TR" smtClean="0"/>
              <a:t>‹#›</a:t>
            </a:fld>
            <a:endParaRPr lang="tr-TR"/>
          </a:p>
        </p:txBody>
      </p:sp>
    </p:spTree>
    <p:extLst>
      <p:ext uri="{BB962C8B-B14F-4D97-AF65-F5344CB8AC3E}">
        <p14:creationId xmlns:p14="http://schemas.microsoft.com/office/powerpoint/2010/main" val="19018687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E4999037-07F1-422E-A780-A28868B7546C}" type="datetimeFigureOut">
              <a:rPr lang="tr-TR" smtClean="0"/>
              <a:t>1.2.2021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BF6ADA71-A2A8-4123-8241-841DFA2D1077}" type="slidenum">
              <a:rPr lang="tr-TR" smtClean="0"/>
              <a:t>‹#›</a:t>
            </a:fld>
            <a:endParaRPr lang="tr-TR"/>
          </a:p>
        </p:txBody>
      </p:sp>
    </p:spTree>
    <p:extLst>
      <p:ext uri="{BB962C8B-B14F-4D97-AF65-F5344CB8AC3E}">
        <p14:creationId xmlns:p14="http://schemas.microsoft.com/office/powerpoint/2010/main" val="5895364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E4999037-07F1-422E-A780-A28868B7546C}" type="datetimeFigureOut">
              <a:rPr lang="tr-TR" smtClean="0"/>
              <a:t>1.2.2021</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BF6ADA71-A2A8-4123-8241-841DFA2D1077}" type="slidenum">
              <a:rPr lang="tr-TR" smtClean="0"/>
              <a:t>‹#›</a:t>
            </a:fld>
            <a:endParaRPr lang="tr-TR"/>
          </a:p>
        </p:txBody>
      </p:sp>
    </p:spTree>
    <p:extLst>
      <p:ext uri="{BB962C8B-B14F-4D97-AF65-F5344CB8AC3E}">
        <p14:creationId xmlns:p14="http://schemas.microsoft.com/office/powerpoint/2010/main" val="16217002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E4999037-07F1-422E-A780-A28868B7546C}" type="datetimeFigureOut">
              <a:rPr lang="tr-TR" smtClean="0"/>
              <a:t>1.2.2021</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tr-T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BF6ADA71-A2A8-4123-8241-841DFA2D1077}" type="slidenum">
              <a:rPr lang="tr-TR" smtClean="0"/>
              <a:t>‹#›</a:t>
            </a:fld>
            <a:endParaRPr lang="tr-TR"/>
          </a:p>
        </p:txBody>
      </p:sp>
    </p:spTree>
    <p:extLst>
      <p:ext uri="{BB962C8B-B14F-4D97-AF65-F5344CB8AC3E}">
        <p14:creationId xmlns:p14="http://schemas.microsoft.com/office/powerpoint/2010/main" val="877988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4999037-07F1-422E-A780-A28868B7546C}" type="datetimeFigureOut">
              <a:rPr lang="tr-TR" smtClean="0"/>
              <a:t>1.2.2021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F6ADA71-A2A8-4123-8241-841DFA2D1077}" type="slidenum">
              <a:rPr lang="tr-TR" smtClean="0"/>
              <a:t>‹#›</a:t>
            </a:fld>
            <a:endParaRPr lang="tr-TR"/>
          </a:p>
        </p:txBody>
      </p:sp>
    </p:spTree>
    <p:extLst>
      <p:ext uri="{BB962C8B-B14F-4D97-AF65-F5344CB8AC3E}">
        <p14:creationId xmlns:p14="http://schemas.microsoft.com/office/powerpoint/2010/main" val="35957249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E4999037-07F1-422E-A780-A28868B7546C}" type="datetimeFigureOut">
              <a:rPr lang="tr-TR" smtClean="0"/>
              <a:t>1.2.2021</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BF6ADA71-A2A8-4123-8241-841DFA2D1077}" type="slidenum">
              <a:rPr lang="tr-TR" smtClean="0"/>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66094687"/>
      </p:ext>
    </p:extLst>
  </p:cSld>
  <p:clrMap bg1="lt1" tx1="dk1" bg2="lt2" tx2="dk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831976" y="2455816"/>
            <a:ext cx="8728521" cy="1619795"/>
          </a:xfrm>
        </p:spPr>
        <p:txBody>
          <a:bodyPr>
            <a:normAutofit fontScale="90000"/>
          </a:bodyPr>
          <a:lstStyle/>
          <a:p>
            <a:pPr algn="ctr"/>
            <a:r>
              <a:rPr lang="tr-TR" sz="8000" dirty="0">
                <a:effectLst>
                  <a:outerShdw blurRad="38100" dist="38100" dir="2700000" algn="tl">
                    <a:srgbClr val="000000">
                      <a:alpha val="43137"/>
                    </a:srgbClr>
                  </a:outerShdw>
                </a:effectLst>
                <a:latin typeface="Cambria" pitchFamily="18" charset="0"/>
                <a:ea typeface="Cambria" pitchFamily="18" charset="0"/>
              </a:rPr>
              <a:t/>
            </a:r>
            <a:br>
              <a:rPr lang="tr-TR" sz="8000" dirty="0">
                <a:effectLst>
                  <a:outerShdw blurRad="38100" dist="38100" dir="2700000" algn="tl">
                    <a:srgbClr val="000000">
                      <a:alpha val="43137"/>
                    </a:srgbClr>
                  </a:outerShdw>
                </a:effectLst>
                <a:latin typeface="Cambria" pitchFamily="18" charset="0"/>
                <a:ea typeface="Cambria" pitchFamily="18" charset="0"/>
              </a:rPr>
            </a:br>
            <a:r>
              <a:rPr lang="tr-TR" sz="4400" dirty="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t> </a:t>
            </a:r>
            <a:br>
              <a:rPr lang="tr-TR" sz="4400" dirty="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br>
            <a:r>
              <a:rPr lang="tr-TR" sz="4400" dirty="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t/>
            </a:r>
            <a:br>
              <a:rPr lang="tr-TR" sz="4400" dirty="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br>
            <a:r>
              <a:rPr lang="tr-TR" sz="4400" dirty="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t/>
            </a:r>
            <a:br>
              <a:rPr lang="tr-TR" sz="4400" dirty="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br>
            <a:r>
              <a:rPr lang="tr-TR" sz="4400" dirty="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t/>
            </a:r>
            <a:br>
              <a:rPr lang="tr-TR" sz="4400" dirty="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br>
            <a:r>
              <a:rPr lang="tr-TR" sz="4400" dirty="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t/>
            </a:r>
            <a:br>
              <a:rPr lang="tr-TR" sz="4400" dirty="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br>
            <a:r>
              <a:rPr lang="tr-TR" sz="4400" dirty="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t/>
            </a:r>
            <a:br>
              <a:rPr lang="tr-TR" sz="4400" dirty="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br>
            <a:r>
              <a:rPr lang="tr-TR" sz="4400" dirty="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t/>
            </a:r>
            <a:br>
              <a:rPr lang="tr-TR" sz="4400" dirty="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br>
            <a:r>
              <a:rPr lang="tr-TR" sz="4400" dirty="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t/>
            </a:r>
            <a:br>
              <a:rPr lang="tr-TR" sz="4400" dirty="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br>
            <a:r>
              <a:rPr lang="tr-TR" sz="4900" b="1" dirty="0" smtClean="0">
                <a:solidFill>
                  <a:srgbClr val="FF0000"/>
                </a:solidFill>
                <a:effectLst>
                  <a:outerShdw blurRad="38100" dist="38100" dir="2700000" algn="tl">
                    <a:srgbClr val="000000">
                      <a:alpha val="43137"/>
                    </a:srgbClr>
                  </a:outerShdw>
                </a:effectLst>
                <a:latin typeface="Cambria" pitchFamily="18" charset="0"/>
                <a:ea typeface="Cambria" pitchFamily="18" charset="0"/>
              </a:rPr>
              <a:t>İŞİTSEL ALGI NEDİR ?</a:t>
            </a:r>
            <a:endParaRPr lang="tr-TR" sz="4900" b="1" dirty="0">
              <a:solidFill>
                <a:srgbClr val="FF0000"/>
              </a:solidFill>
              <a:latin typeface="Cambria" pitchFamily="18" charset="0"/>
              <a:ea typeface="Cambria" pitchFamily="18" charset="0"/>
            </a:endParaRPr>
          </a:p>
        </p:txBody>
      </p:sp>
      <p:sp>
        <p:nvSpPr>
          <p:cNvPr id="3" name="AutoShape 2" descr="2020 LGS konularÄ± ve MEB Ã¶rnek soru kitapÃ§Ä±ÄÄ± | Siirt Haberleri ..."/>
          <p:cNvSpPr>
            <a:spLocks noChangeAspect="1" noChangeArrowheads="1"/>
          </p:cNvSpPr>
          <p:nvPr/>
        </p:nvSpPr>
        <p:spPr bwMode="auto">
          <a:xfrm>
            <a:off x="1679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4" name="AutoShape 4" descr="2020 LGS konularÄ± ve MEB Ã¶rnek soru kitapÃ§Ä±ÄÄ± | Siirt Haberleri ..."/>
          <p:cNvSpPr>
            <a:spLocks noChangeAspect="1" noChangeArrowheads="1"/>
          </p:cNvSpPr>
          <p:nvPr/>
        </p:nvSpPr>
        <p:spPr bwMode="auto">
          <a:xfrm>
            <a:off x="1831975" y="793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5" name="Metin kutusu 4"/>
          <p:cNvSpPr txBox="1"/>
          <p:nvPr/>
        </p:nvSpPr>
        <p:spPr>
          <a:xfrm>
            <a:off x="7608168" y="5517233"/>
            <a:ext cx="2952328" cy="830997"/>
          </a:xfrm>
          <a:prstGeom prst="rect">
            <a:avLst/>
          </a:prstGeom>
          <a:noFill/>
        </p:spPr>
        <p:txBody>
          <a:bodyPr wrap="square" rtlCol="0">
            <a:spAutoFit/>
          </a:bodyPr>
          <a:lstStyle/>
          <a:p>
            <a:r>
              <a:rPr lang="tr-TR" sz="2400" dirty="0">
                <a:solidFill>
                  <a:srgbClr val="FF0000"/>
                </a:solidFill>
                <a:latin typeface="Aharoni" panose="02010803020104030203" pitchFamily="2" charset="-79"/>
                <a:cs typeface="Aharoni" panose="02010803020104030203" pitchFamily="2" charset="-79"/>
              </a:rPr>
              <a:t>SEYHAN RAM</a:t>
            </a:r>
          </a:p>
          <a:p>
            <a:r>
              <a:rPr lang="tr-TR" sz="2400" dirty="0">
                <a:solidFill>
                  <a:srgbClr val="FF0000"/>
                </a:solidFill>
                <a:latin typeface="Aharoni" panose="02010803020104030203" pitchFamily="2" charset="-79"/>
                <a:cs typeface="Aharoni" panose="02010803020104030203" pitchFamily="2" charset="-79"/>
              </a:rPr>
              <a:t>2021</a:t>
            </a:r>
          </a:p>
        </p:txBody>
      </p:sp>
      <p:pic>
        <p:nvPicPr>
          <p:cNvPr id="6" name="Resim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20194" y="312739"/>
            <a:ext cx="2368027" cy="2286770"/>
          </a:xfrm>
          <a:prstGeom prst="rect">
            <a:avLst/>
          </a:prstGeom>
        </p:spPr>
      </p:pic>
    </p:spTree>
    <p:extLst>
      <p:ext uri="{BB962C8B-B14F-4D97-AF65-F5344CB8AC3E}">
        <p14:creationId xmlns:p14="http://schemas.microsoft.com/office/powerpoint/2010/main" val="13164828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53143" y="222069"/>
            <a:ext cx="10933611" cy="6008914"/>
          </a:xfrm>
        </p:spPr>
        <p:txBody>
          <a:bodyPr>
            <a:noAutofit/>
          </a:bodyPr>
          <a:lstStyle/>
          <a:p>
            <a:pPr algn="just">
              <a:lnSpc>
                <a:spcPct val="150000"/>
              </a:lnSpc>
            </a:pPr>
            <a:r>
              <a:rPr lang="tr-TR" sz="1800" b="1" dirty="0">
                <a:solidFill>
                  <a:srgbClr val="FF0000"/>
                </a:solidFill>
              </a:rPr>
              <a:t>İŞİTSEL ALGI </a:t>
            </a:r>
            <a:r>
              <a:rPr lang="tr-TR" sz="1800" b="1" dirty="0" smtClean="0">
                <a:solidFill>
                  <a:srgbClr val="FF0000"/>
                </a:solidFill>
              </a:rPr>
              <a:t>- DİKKAT </a:t>
            </a:r>
            <a:r>
              <a:rPr lang="tr-TR" sz="1800" b="1" dirty="0" smtClean="0">
                <a:solidFill>
                  <a:srgbClr val="FF0000"/>
                </a:solidFill>
              </a:rPr>
              <a:t>GELİŞİMİ</a:t>
            </a:r>
            <a:endParaRPr lang="tr-TR" sz="1800" b="1" dirty="0">
              <a:solidFill>
                <a:srgbClr val="FF0000"/>
              </a:solidFill>
            </a:endParaRPr>
          </a:p>
          <a:p>
            <a:pPr marL="201168" lvl="1" indent="0" algn="just">
              <a:lnSpc>
                <a:spcPct val="150000"/>
              </a:lnSpc>
              <a:buNone/>
            </a:pPr>
            <a:r>
              <a:rPr lang="tr-TR" sz="1600" b="1" dirty="0" smtClean="0">
                <a:solidFill>
                  <a:schemeClr val="tx1"/>
                </a:solidFill>
              </a:rPr>
              <a:t>	</a:t>
            </a:r>
            <a:r>
              <a:rPr lang="tr-TR" sz="2000" b="1" dirty="0" smtClean="0">
                <a:solidFill>
                  <a:schemeClr val="tx1"/>
                </a:solidFill>
              </a:rPr>
              <a:t>Öğrenme </a:t>
            </a:r>
            <a:r>
              <a:rPr lang="tr-TR" sz="2000" b="1" dirty="0">
                <a:solidFill>
                  <a:schemeClr val="tx1"/>
                </a:solidFill>
              </a:rPr>
              <a:t>türleri arasında da anılan ve okul öncesi çağda çocuklar için çok önemli olan işitsel algı, sesli konuşmaları, doğadaki tüm sesleri, müzikleri ve konuşmaları duyma, algılama, hatırlama ve yorumlama becerileridir. İşitsel dikkat, çocukların okula adapte olmasını sağlayacak en önemli yeteneklerden birisidir. İşitsel dikkate ve algıya sahip olmayan çocuklar ileride eğitim ve iş hayatında zorluklar yaşayabilir. Peki işitsel zeka nasıl geliştirilir? Bunlardan bahsedelim</a:t>
            </a:r>
            <a:r>
              <a:rPr lang="tr-TR" sz="2000" b="1" dirty="0" smtClean="0">
                <a:solidFill>
                  <a:schemeClr val="tx1"/>
                </a:solidFill>
              </a:rPr>
              <a:t>:</a:t>
            </a:r>
            <a:endParaRPr lang="tr-TR" b="1" dirty="0">
              <a:solidFill>
                <a:schemeClr val="tx1"/>
              </a:solidFill>
            </a:endParaRPr>
          </a:p>
          <a:p>
            <a:pPr algn="just">
              <a:lnSpc>
                <a:spcPct val="150000"/>
              </a:lnSpc>
              <a:buFont typeface="Wingdings" panose="05000000000000000000" pitchFamily="2" charset="2"/>
              <a:buChar char="v"/>
            </a:pPr>
            <a:r>
              <a:rPr lang="tr-TR" b="1" dirty="0">
                <a:solidFill>
                  <a:schemeClr val="tx1"/>
                </a:solidFill>
              </a:rPr>
              <a:t>İşitsel dikkati geliştirebilmek için uzmanlardan yardım almak gerekmektedir.</a:t>
            </a:r>
          </a:p>
          <a:p>
            <a:pPr algn="just">
              <a:lnSpc>
                <a:spcPct val="150000"/>
              </a:lnSpc>
              <a:buFont typeface="Wingdings" panose="05000000000000000000" pitchFamily="2" charset="2"/>
              <a:buChar char="v"/>
            </a:pPr>
            <a:r>
              <a:rPr lang="tr-TR" b="1" dirty="0">
                <a:solidFill>
                  <a:schemeClr val="tx1"/>
                </a:solidFill>
              </a:rPr>
              <a:t>Ebeveynler evde çeşitli aktiviteler düzenleyerek çocukların işitsel zekasına katkıda bulunabilir.</a:t>
            </a:r>
          </a:p>
          <a:p>
            <a:pPr algn="just">
              <a:lnSpc>
                <a:spcPct val="150000"/>
              </a:lnSpc>
              <a:buFont typeface="Wingdings" panose="05000000000000000000" pitchFamily="2" charset="2"/>
              <a:buChar char="v"/>
            </a:pPr>
            <a:r>
              <a:rPr lang="tr-TR" b="1" dirty="0">
                <a:solidFill>
                  <a:schemeClr val="tx1"/>
                </a:solidFill>
              </a:rPr>
              <a:t>Çocuğun ilgisini çekecek konular konuşulabilir.</a:t>
            </a:r>
          </a:p>
          <a:p>
            <a:pPr algn="just">
              <a:lnSpc>
                <a:spcPct val="150000"/>
              </a:lnSpc>
              <a:buFont typeface="Wingdings" panose="05000000000000000000" pitchFamily="2" charset="2"/>
              <a:buChar char="v"/>
            </a:pPr>
            <a:r>
              <a:rPr lang="tr-TR" b="1" dirty="0">
                <a:solidFill>
                  <a:schemeClr val="tx1"/>
                </a:solidFill>
              </a:rPr>
              <a:t>Bir müzik aletinden yardım alınabilir.</a:t>
            </a:r>
          </a:p>
          <a:p>
            <a:pPr algn="just">
              <a:lnSpc>
                <a:spcPct val="150000"/>
              </a:lnSpc>
              <a:buFont typeface="Wingdings" panose="05000000000000000000" pitchFamily="2" charset="2"/>
              <a:buChar char="v"/>
            </a:pPr>
            <a:r>
              <a:rPr lang="tr-TR" b="1" dirty="0">
                <a:solidFill>
                  <a:schemeClr val="tx1"/>
                </a:solidFill>
              </a:rPr>
              <a:t>Son olarak da işitsel algı seti kullanılarak çocuğun bu dikkatini geliştirmede büyük adımlar atılabilir.</a:t>
            </a:r>
          </a:p>
        </p:txBody>
      </p:sp>
    </p:spTree>
    <p:extLst>
      <p:ext uri="{BB962C8B-B14F-4D97-AF65-F5344CB8AC3E}">
        <p14:creationId xmlns:p14="http://schemas.microsoft.com/office/powerpoint/2010/main" val="6084859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509" y="91440"/>
            <a:ext cx="11168743" cy="5777654"/>
          </a:xfrm>
        </p:spPr>
        <p:txBody>
          <a:bodyPr>
            <a:noAutofit/>
          </a:bodyPr>
          <a:lstStyle/>
          <a:p>
            <a:r>
              <a:rPr lang="tr-TR" sz="2400" b="1" dirty="0">
                <a:solidFill>
                  <a:srgbClr val="FF0000"/>
                </a:solidFill>
              </a:rPr>
              <a:t>İŞİTSEL HAFIZAYI GELİŞTİRMENİN FAYDALARI</a:t>
            </a:r>
          </a:p>
          <a:p>
            <a:endParaRPr lang="tr-TR" sz="2400" b="1" dirty="0">
              <a:solidFill>
                <a:schemeClr val="tx1"/>
              </a:solidFill>
            </a:endParaRPr>
          </a:p>
          <a:p>
            <a:pPr marL="201168" lvl="1" indent="0">
              <a:buNone/>
            </a:pPr>
            <a:r>
              <a:rPr lang="tr-TR" sz="2000" b="1" dirty="0" smtClean="0">
                <a:solidFill>
                  <a:schemeClr val="tx1"/>
                </a:solidFill>
              </a:rPr>
              <a:t>	</a:t>
            </a:r>
            <a:r>
              <a:rPr lang="tr-TR" sz="2400" b="1" dirty="0" smtClean="0">
                <a:solidFill>
                  <a:schemeClr val="tx1"/>
                </a:solidFill>
              </a:rPr>
              <a:t>Çocuklarda </a:t>
            </a:r>
            <a:r>
              <a:rPr lang="tr-TR" sz="2400" b="1" dirty="0">
                <a:solidFill>
                  <a:schemeClr val="tx1"/>
                </a:solidFill>
              </a:rPr>
              <a:t>işitsel algıyı geliştirmek birçok alanda fayda sağlamaktadır. Bunları sizler için maddeledik:</a:t>
            </a:r>
          </a:p>
          <a:p>
            <a:endParaRPr lang="tr-TR" sz="2400" b="1" dirty="0">
              <a:solidFill>
                <a:schemeClr val="tx1"/>
              </a:solidFill>
            </a:endParaRPr>
          </a:p>
          <a:p>
            <a:pPr>
              <a:buFont typeface="Wingdings" panose="05000000000000000000" pitchFamily="2" charset="2"/>
              <a:buChar char="Ø"/>
            </a:pPr>
            <a:r>
              <a:rPr lang="tr-TR" sz="2400" b="1" dirty="0">
                <a:solidFill>
                  <a:schemeClr val="tx1"/>
                </a:solidFill>
              </a:rPr>
              <a:t>Sesli komutlar başarılı bir biçimde takip edilir.</a:t>
            </a:r>
          </a:p>
          <a:p>
            <a:pPr>
              <a:buFont typeface="Wingdings" panose="05000000000000000000" pitchFamily="2" charset="2"/>
              <a:buChar char="Ø"/>
            </a:pPr>
            <a:r>
              <a:rPr lang="tr-TR" sz="2400" b="1" dirty="0">
                <a:solidFill>
                  <a:schemeClr val="tx1"/>
                </a:solidFill>
              </a:rPr>
              <a:t>Çocuklar dinlemiş oldukları sesli ögeleri, hafızalarında daha rahat bir biçimde tutarlar.</a:t>
            </a:r>
          </a:p>
          <a:p>
            <a:pPr>
              <a:buFont typeface="Wingdings" panose="05000000000000000000" pitchFamily="2" charset="2"/>
              <a:buChar char="Ø"/>
            </a:pPr>
            <a:r>
              <a:rPr lang="tr-TR" sz="2400" b="1" dirty="0">
                <a:solidFill>
                  <a:schemeClr val="tx1"/>
                </a:solidFill>
              </a:rPr>
              <a:t>Çocuğa sunulan birden fazla sesli yönerge aynı anda daha rahat bir biçimde algılanabilir.</a:t>
            </a:r>
          </a:p>
          <a:p>
            <a:pPr>
              <a:buFont typeface="Wingdings" panose="05000000000000000000" pitchFamily="2" charset="2"/>
              <a:buChar char="Ø"/>
            </a:pPr>
            <a:r>
              <a:rPr lang="tr-TR" sz="2400" b="1" dirty="0">
                <a:solidFill>
                  <a:schemeClr val="tx1"/>
                </a:solidFill>
              </a:rPr>
              <a:t>Bir yandan görsel bir işle meşgul olurken diğer yandan çevresindeki konuşmaları ve sesleri dinleyebilir.</a:t>
            </a:r>
          </a:p>
          <a:p>
            <a:pPr>
              <a:buFont typeface="Wingdings" panose="05000000000000000000" pitchFamily="2" charset="2"/>
              <a:buChar char="Ø"/>
            </a:pPr>
            <a:r>
              <a:rPr lang="tr-TR" sz="2400" b="1" dirty="0">
                <a:solidFill>
                  <a:schemeClr val="tx1"/>
                </a:solidFill>
              </a:rPr>
              <a:t>Münazara ve benzeri tartışma etkinliklerinde başarılı olma oranı yükselir.</a:t>
            </a:r>
          </a:p>
        </p:txBody>
      </p:sp>
    </p:spTree>
    <p:extLst>
      <p:ext uri="{BB962C8B-B14F-4D97-AF65-F5344CB8AC3E}">
        <p14:creationId xmlns:p14="http://schemas.microsoft.com/office/powerpoint/2010/main" val="4068464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31520" y="457200"/>
            <a:ext cx="5891349" cy="5411894"/>
          </a:xfrm>
        </p:spPr>
        <p:txBody>
          <a:bodyPr/>
          <a:lstStyle/>
          <a:p>
            <a:pPr algn="just">
              <a:lnSpc>
                <a:spcPct val="150000"/>
              </a:lnSpc>
              <a:buFont typeface="Wingdings" panose="05000000000000000000" pitchFamily="2" charset="2"/>
              <a:buChar char="Ø"/>
            </a:pPr>
            <a:r>
              <a:rPr lang="tr-TR" b="1" dirty="0">
                <a:solidFill>
                  <a:schemeClr val="tx1"/>
                </a:solidFill>
              </a:rPr>
              <a:t>Diksiyon yeteneği iyi bir hale gelir.</a:t>
            </a:r>
          </a:p>
          <a:p>
            <a:pPr algn="just">
              <a:lnSpc>
                <a:spcPct val="150000"/>
              </a:lnSpc>
              <a:buFont typeface="Wingdings" panose="05000000000000000000" pitchFamily="2" charset="2"/>
              <a:buChar char="Ø"/>
            </a:pPr>
            <a:r>
              <a:rPr lang="tr-TR" b="1" dirty="0">
                <a:solidFill>
                  <a:schemeClr val="tx1"/>
                </a:solidFill>
              </a:rPr>
              <a:t>Duygu ve düşünceleri aktarırken sesli bir biçimde ifade konusunda sıkıntı yaşamazlar.</a:t>
            </a:r>
          </a:p>
          <a:p>
            <a:pPr algn="just">
              <a:lnSpc>
                <a:spcPct val="150000"/>
              </a:lnSpc>
              <a:buFont typeface="Wingdings" panose="05000000000000000000" pitchFamily="2" charset="2"/>
              <a:buChar char="Ø"/>
            </a:pPr>
            <a:r>
              <a:rPr lang="tr-TR" b="1" dirty="0">
                <a:solidFill>
                  <a:schemeClr val="tx1"/>
                </a:solidFill>
              </a:rPr>
              <a:t>Enstrüman çalmayı daha basit bir biçimde öğrenirler.</a:t>
            </a:r>
          </a:p>
          <a:p>
            <a:pPr algn="just">
              <a:lnSpc>
                <a:spcPct val="150000"/>
              </a:lnSpc>
              <a:buFont typeface="Wingdings" panose="05000000000000000000" pitchFamily="2" charset="2"/>
              <a:buChar char="Ø"/>
            </a:pPr>
            <a:r>
              <a:rPr lang="tr-TR" b="1" dirty="0">
                <a:solidFill>
                  <a:schemeClr val="tx1"/>
                </a:solidFill>
              </a:rPr>
              <a:t>Sosyalleşme konusunda daha rahat olurlar.</a:t>
            </a:r>
          </a:p>
          <a:p>
            <a:pPr algn="just">
              <a:lnSpc>
                <a:spcPct val="150000"/>
              </a:lnSpc>
              <a:buFont typeface="Wingdings" panose="05000000000000000000" pitchFamily="2" charset="2"/>
              <a:buChar char="Ø"/>
            </a:pPr>
            <a:r>
              <a:rPr lang="tr-TR" b="1" dirty="0">
                <a:solidFill>
                  <a:schemeClr val="tx1"/>
                </a:solidFill>
              </a:rPr>
              <a:t>Daha kolay bir biçimde diyalog kurarlar.</a:t>
            </a:r>
          </a:p>
          <a:p>
            <a:pPr algn="just">
              <a:lnSpc>
                <a:spcPct val="150000"/>
              </a:lnSpc>
              <a:buFont typeface="Wingdings" panose="05000000000000000000" pitchFamily="2" charset="2"/>
              <a:buChar char="Ø"/>
            </a:pPr>
            <a:r>
              <a:rPr lang="tr-TR" b="1" dirty="0">
                <a:solidFill>
                  <a:schemeClr val="tx1"/>
                </a:solidFill>
              </a:rPr>
              <a:t>Seminer ve sunum gibi aktivitelerde etkileyici konuşabilirler.</a:t>
            </a:r>
          </a:p>
        </p:txBody>
      </p:sp>
      <p:pic>
        <p:nvPicPr>
          <p:cNvPr id="4" name="Resim 3"/>
          <p:cNvPicPr>
            <a:picLocks noChangeAspect="1"/>
          </p:cNvPicPr>
          <p:nvPr/>
        </p:nvPicPr>
        <p:blipFill>
          <a:blip r:embed="rId2"/>
          <a:stretch>
            <a:fillRect/>
          </a:stretch>
        </p:blipFill>
        <p:spPr>
          <a:xfrm>
            <a:off x="8138694" y="3633380"/>
            <a:ext cx="3821530" cy="2520000"/>
          </a:xfrm>
          <a:prstGeom prst="rect">
            <a:avLst/>
          </a:prstGeom>
        </p:spPr>
      </p:pic>
    </p:spTree>
    <p:extLst>
      <p:ext uri="{BB962C8B-B14F-4D97-AF65-F5344CB8AC3E}">
        <p14:creationId xmlns:p14="http://schemas.microsoft.com/office/powerpoint/2010/main" val="31102327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44137" y="104503"/>
            <a:ext cx="11377749" cy="4193177"/>
          </a:xfrm>
        </p:spPr>
        <p:txBody>
          <a:bodyPr>
            <a:noAutofit/>
          </a:bodyPr>
          <a:lstStyle/>
          <a:p>
            <a:pPr>
              <a:lnSpc>
                <a:spcPct val="160000"/>
              </a:lnSpc>
            </a:pPr>
            <a:r>
              <a:rPr lang="tr-TR" sz="1800" b="1" dirty="0">
                <a:solidFill>
                  <a:srgbClr val="FF0000"/>
                </a:solidFill>
              </a:rPr>
              <a:t>İŞİTSEL ZEKA GELİŞMEZSE NE OLUR</a:t>
            </a:r>
            <a:r>
              <a:rPr lang="tr-TR" sz="1800" b="1" dirty="0" smtClean="0">
                <a:solidFill>
                  <a:srgbClr val="FF0000"/>
                </a:solidFill>
              </a:rPr>
              <a:t>?</a:t>
            </a:r>
            <a:endParaRPr lang="tr-TR" sz="1800" b="1" dirty="0">
              <a:solidFill>
                <a:srgbClr val="FF0000"/>
              </a:solidFill>
            </a:endParaRPr>
          </a:p>
          <a:p>
            <a:pPr>
              <a:lnSpc>
                <a:spcPct val="160000"/>
              </a:lnSpc>
            </a:pPr>
            <a:r>
              <a:rPr lang="tr-TR" sz="1800" b="1" dirty="0">
                <a:solidFill>
                  <a:schemeClr val="tx1"/>
                </a:solidFill>
              </a:rPr>
              <a:t>Peki çocuklarda işitsel zeka gelişmezse neler yaşanır? Uzmanlar bu durumun bir çeşit öğrenme bozuklu olduğunu ifade etmektedir. Bu nedenle de İşitsel gelişim seti gibi materyalleri sıklıkla önermektedirler. İşitsel zekanın gelişmemesi halinde çocuklar şu sıkıntıları yaşar</a:t>
            </a:r>
            <a:r>
              <a:rPr lang="tr-TR" sz="1800" b="1" dirty="0" smtClean="0">
                <a:solidFill>
                  <a:schemeClr val="tx1"/>
                </a:solidFill>
              </a:rPr>
              <a:t>:</a:t>
            </a:r>
            <a:endParaRPr lang="tr-TR" sz="1800" b="1" dirty="0">
              <a:solidFill>
                <a:schemeClr val="tx1"/>
              </a:solidFill>
            </a:endParaRPr>
          </a:p>
          <a:p>
            <a:pPr>
              <a:lnSpc>
                <a:spcPct val="160000"/>
              </a:lnSpc>
              <a:buFont typeface="Wingdings" panose="05000000000000000000" pitchFamily="2" charset="2"/>
              <a:buChar char="§"/>
            </a:pPr>
            <a:r>
              <a:rPr lang="tr-TR" sz="1800" b="1" dirty="0">
                <a:solidFill>
                  <a:schemeClr val="tx1"/>
                </a:solidFill>
              </a:rPr>
              <a:t>Okula gittiği zaman derslerde anlatılan konuları anlamaz ya da aklında </a:t>
            </a:r>
            <a:r>
              <a:rPr lang="tr-TR" sz="1800" b="1" dirty="0" smtClean="0">
                <a:solidFill>
                  <a:schemeClr val="tx1"/>
                </a:solidFill>
              </a:rPr>
              <a:t>tutamaz</a:t>
            </a:r>
            <a:r>
              <a:rPr lang="tr-TR" sz="1800" b="1" dirty="0" smtClean="0">
                <a:solidFill>
                  <a:schemeClr val="tx1"/>
                </a:solidFill>
              </a:rPr>
              <a:t>. Öğrenmenin </a:t>
            </a:r>
            <a:r>
              <a:rPr lang="tr-TR" sz="1800" b="1" dirty="0">
                <a:solidFill>
                  <a:schemeClr val="tx1"/>
                </a:solidFill>
              </a:rPr>
              <a:t>dinlerken öğrenme </a:t>
            </a:r>
            <a:r>
              <a:rPr lang="tr-TR" sz="1800" b="1" dirty="0" smtClean="0">
                <a:solidFill>
                  <a:schemeClr val="tx1"/>
                </a:solidFill>
              </a:rPr>
              <a:t>kısmında </a:t>
            </a:r>
            <a:r>
              <a:rPr lang="tr-TR" sz="1800" b="1" dirty="0">
                <a:solidFill>
                  <a:schemeClr val="tx1"/>
                </a:solidFill>
              </a:rPr>
              <a:t>güçlük </a:t>
            </a:r>
            <a:r>
              <a:rPr lang="tr-TR" sz="1800" b="1" dirty="0" smtClean="0">
                <a:solidFill>
                  <a:schemeClr val="tx1"/>
                </a:solidFill>
              </a:rPr>
              <a:t>yaşar.</a:t>
            </a:r>
          </a:p>
          <a:p>
            <a:pPr>
              <a:lnSpc>
                <a:spcPct val="160000"/>
              </a:lnSpc>
              <a:buFont typeface="Wingdings" panose="05000000000000000000" pitchFamily="2" charset="2"/>
              <a:buChar char="§"/>
            </a:pPr>
            <a:r>
              <a:rPr lang="tr-TR" sz="1800" b="1" dirty="0" smtClean="0">
                <a:solidFill>
                  <a:schemeClr val="tx1"/>
                </a:solidFill>
              </a:rPr>
              <a:t>Sesli </a:t>
            </a:r>
            <a:r>
              <a:rPr lang="tr-TR" sz="1800" b="1" dirty="0">
                <a:solidFill>
                  <a:schemeClr val="tx1"/>
                </a:solidFill>
              </a:rPr>
              <a:t>yönergeleri takip edemez</a:t>
            </a:r>
          </a:p>
          <a:p>
            <a:pPr>
              <a:lnSpc>
                <a:spcPct val="160000"/>
              </a:lnSpc>
              <a:buFont typeface="Wingdings" panose="05000000000000000000" pitchFamily="2" charset="2"/>
              <a:buChar char="§"/>
            </a:pPr>
            <a:r>
              <a:rPr lang="tr-TR" sz="1800" b="1" dirty="0">
                <a:solidFill>
                  <a:schemeClr val="tx1"/>
                </a:solidFill>
              </a:rPr>
              <a:t>Konuşulanları geç algılar</a:t>
            </a:r>
          </a:p>
          <a:p>
            <a:pPr>
              <a:lnSpc>
                <a:spcPct val="160000"/>
              </a:lnSpc>
              <a:buFont typeface="Wingdings" panose="05000000000000000000" pitchFamily="2" charset="2"/>
              <a:buChar char="§"/>
            </a:pPr>
            <a:r>
              <a:rPr lang="tr-TR" sz="1800" b="1" dirty="0">
                <a:solidFill>
                  <a:schemeClr val="tx1"/>
                </a:solidFill>
              </a:rPr>
              <a:t>Sorulan sorulara geç cevap verir</a:t>
            </a:r>
          </a:p>
          <a:p>
            <a:pPr>
              <a:lnSpc>
                <a:spcPct val="160000"/>
              </a:lnSpc>
              <a:buFont typeface="Wingdings" panose="05000000000000000000" pitchFamily="2" charset="2"/>
              <a:buChar char="§"/>
            </a:pPr>
            <a:r>
              <a:rPr lang="tr-TR" sz="1800" b="1" dirty="0">
                <a:solidFill>
                  <a:schemeClr val="tx1"/>
                </a:solidFill>
              </a:rPr>
              <a:t>Konuşurken kendisini iyi bir biçimde ifade edemez.</a:t>
            </a:r>
          </a:p>
          <a:p>
            <a:pPr>
              <a:lnSpc>
                <a:spcPct val="160000"/>
              </a:lnSpc>
              <a:buFont typeface="Wingdings" panose="05000000000000000000" pitchFamily="2" charset="2"/>
              <a:buChar char="§"/>
            </a:pPr>
            <a:r>
              <a:rPr lang="tr-TR" sz="1800" b="1" dirty="0">
                <a:solidFill>
                  <a:schemeClr val="tx1"/>
                </a:solidFill>
              </a:rPr>
              <a:t>İleride kendisini ifade edememekten kaynaklı psikolojik sorunlar yaşayabilir.</a:t>
            </a:r>
          </a:p>
        </p:txBody>
      </p:sp>
    </p:spTree>
    <p:extLst>
      <p:ext uri="{BB962C8B-B14F-4D97-AF65-F5344CB8AC3E}">
        <p14:creationId xmlns:p14="http://schemas.microsoft.com/office/powerpoint/2010/main" val="32788972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56755" y="222069"/>
            <a:ext cx="11443062" cy="5647025"/>
          </a:xfrm>
        </p:spPr>
        <p:txBody>
          <a:bodyPr>
            <a:normAutofit fontScale="92500" lnSpcReduction="20000"/>
          </a:bodyPr>
          <a:lstStyle/>
          <a:p>
            <a:r>
              <a:rPr lang="tr-TR" b="1" dirty="0">
                <a:solidFill>
                  <a:srgbClr val="FF0000"/>
                </a:solidFill>
              </a:rPr>
              <a:t>NASIL GELİŞTİRİLEBİLİR?</a:t>
            </a:r>
          </a:p>
          <a:p>
            <a:endParaRPr lang="tr-TR" dirty="0"/>
          </a:p>
          <a:p>
            <a:r>
              <a:rPr lang="tr-TR" b="1" dirty="0">
                <a:solidFill>
                  <a:schemeClr val="tx1"/>
                </a:solidFill>
              </a:rPr>
              <a:t>İşitsel hafıza işitsel dikkat seti ile geliştirilebilmektedir. Uzmanlar ebeveynlere okul öncesi dönemde bu setleri kullanmayı önermektedir. Bu setler alanında uzman eğitimciler tarafından üretildiği için herhangi bir sorun da ortaya çıkmamaktadır. Setlerde genellikle şunlar yer alır</a:t>
            </a:r>
            <a:r>
              <a:rPr lang="tr-TR" b="1" dirty="0" smtClean="0">
                <a:solidFill>
                  <a:schemeClr val="tx1"/>
                </a:solidFill>
              </a:rPr>
              <a:t>:</a:t>
            </a:r>
            <a:endParaRPr lang="tr-TR" b="1" dirty="0">
              <a:solidFill>
                <a:schemeClr val="tx1"/>
              </a:solidFill>
            </a:endParaRPr>
          </a:p>
          <a:p>
            <a:pPr>
              <a:buFont typeface="Wingdings" panose="05000000000000000000" pitchFamily="2" charset="2"/>
              <a:buChar char="Ø"/>
            </a:pPr>
            <a:r>
              <a:rPr lang="tr-TR" b="1" dirty="0">
                <a:solidFill>
                  <a:srgbClr val="FF0000"/>
                </a:solidFill>
              </a:rPr>
              <a:t>Sesli yönergeleri takip etme aktiviteleri: </a:t>
            </a:r>
            <a:r>
              <a:rPr lang="tr-TR" b="1" dirty="0">
                <a:solidFill>
                  <a:schemeClr val="tx1"/>
                </a:solidFill>
              </a:rPr>
              <a:t>Bu aktiviteler sayesinde çocuklara sesli yönergeler vererek onu etkinliğe dahil edebilirsiniz</a:t>
            </a:r>
            <a:r>
              <a:rPr lang="tr-TR" b="1" dirty="0" smtClean="0">
                <a:solidFill>
                  <a:schemeClr val="tx1"/>
                </a:solidFill>
              </a:rPr>
              <a:t>.</a:t>
            </a:r>
            <a:endParaRPr lang="tr-TR" b="1" dirty="0">
              <a:solidFill>
                <a:schemeClr val="tx1"/>
              </a:solidFill>
            </a:endParaRPr>
          </a:p>
          <a:p>
            <a:pPr>
              <a:buFont typeface="Wingdings" panose="05000000000000000000" pitchFamily="2" charset="2"/>
              <a:buChar char="Ø"/>
            </a:pPr>
            <a:r>
              <a:rPr lang="tr-TR" b="1" dirty="0">
                <a:solidFill>
                  <a:srgbClr val="FF0000"/>
                </a:solidFill>
              </a:rPr>
              <a:t>Sesin geldiği yönü bulma oyunu: </a:t>
            </a:r>
            <a:r>
              <a:rPr lang="tr-TR" b="1" dirty="0">
                <a:solidFill>
                  <a:schemeClr val="tx1"/>
                </a:solidFill>
              </a:rPr>
              <a:t>Çocuğun etrafında toplanarak gözlerini kapatıp el şaklatmak suretiyle sesin nereden geldiğini anlaması ve söylemesi sağlanır</a:t>
            </a:r>
            <a:r>
              <a:rPr lang="tr-TR" b="1" dirty="0" smtClean="0">
                <a:solidFill>
                  <a:schemeClr val="tx1"/>
                </a:solidFill>
              </a:rPr>
              <a:t>.</a:t>
            </a:r>
          </a:p>
          <a:p>
            <a:pPr>
              <a:buFont typeface="Wingdings" panose="05000000000000000000" pitchFamily="2" charset="2"/>
              <a:buChar char="Ø"/>
            </a:pPr>
            <a:r>
              <a:rPr lang="tr-TR" b="1" dirty="0">
                <a:solidFill>
                  <a:srgbClr val="FF0000"/>
                </a:solidFill>
              </a:rPr>
              <a:t>Zihinde canlandırma: </a:t>
            </a:r>
            <a:r>
              <a:rPr lang="tr-TR" b="1" dirty="0">
                <a:solidFill>
                  <a:schemeClr val="tx1"/>
                </a:solidFill>
              </a:rPr>
              <a:t>Çıkarılan seslerle çocuğun zihninde nelerin canlandırıldığı öğrenilir. Örneğin köpek sesi çıkardıktan sonra çocuğa bu ne sesiydi diye sorulabilir.</a:t>
            </a:r>
          </a:p>
          <a:p>
            <a:pPr>
              <a:buFont typeface="Wingdings" panose="05000000000000000000" pitchFamily="2" charset="2"/>
              <a:buChar char="Ø"/>
            </a:pPr>
            <a:endParaRPr lang="tr-TR" b="1" dirty="0">
              <a:solidFill>
                <a:schemeClr val="tx1"/>
              </a:solidFill>
            </a:endParaRPr>
          </a:p>
          <a:p>
            <a:pPr>
              <a:buFont typeface="Wingdings" panose="05000000000000000000" pitchFamily="2" charset="2"/>
              <a:buChar char="Ø"/>
            </a:pPr>
            <a:r>
              <a:rPr lang="tr-TR" b="1" dirty="0">
                <a:solidFill>
                  <a:srgbClr val="FF0000"/>
                </a:solidFill>
              </a:rPr>
              <a:t>Doğadaki sesleri tanıma oyunu: </a:t>
            </a:r>
            <a:r>
              <a:rPr lang="tr-TR" b="1" dirty="0">
                <a:solidFill>
                  <a:schemeClr val="tx1"/>
                </a:solidFill>
              </a:rPr>
              <a:t>Akarsu sesi, kedi sesi, kuş sesi, köpek sesi gibi çeşitli sesleri çocuğa tanıtmayı içerir. Bu tanıtımdan sonra ses dinletilir ve az önce dinlediğin ses ne sesiydi diye sorulur. Çocuk bunu bildiğinde alkışlarsanız ve överseniz, işitsel algı hususunda daha dikkatli davranacaktır.</a:t>
            </a:r>
          </a:p>
          <a:p>
            <a:pPr>
              <a:buFont typeface="Wingdings" panose="05000000000000000000" pitchFamily="2" charset="2"/>
              <a:buChar char="Ø"/>
            </a:pPr>
            <a:endParaRPr lang="tr-TR" b="1" dirty="0">
              <a:solidFill>
                <a:schemeClr val="tx1"/>
              </a:solidFill>
            </a:endParaRPr>
          </a:p>
          <a:p>
            <a:pPr>
              <a:buFont typeface="Wingdings" panose="05000000000000000000" pitchFamily="2" charset="2"/>
              <a:buChar char="Ø"/>
            </a:pPr>
            <a:r>
              <a:rPr lang="tr-TR" b="1" dirty="0">
                <a:solidFill>
                  <a:srgbClr val="FF0000"/>
                </a:solidFill>
              </a:rPr>
              <a:t>Müzikal faaliyetler: </a:t>
            </a:r>
            <a:r>
              <a:rPr lang="tr-TR" b="1" dirty="0">
                <a:solidFill>
                  <a:schemeClr val="tx1"/>
                </a:solidFill>
              </a:rPr>
              <a:t>Çocuğa enstrüman çalmayı öğretebilir, şarkıları beraber söyleyebilirsiniz. Müzikal faaliyetlerin hem işitsel algıyı hem de zeka seviyesini geliştirdiği yapılan birçok çalışma ile kanıtlanmıştır. Uzmanlar bu nedenle bazı işitsel dikkat setleri içerisine mutlaka müzikal eğitim nüanslarını da eklemektedir.</a:t>
            </a:r>
          </a:p>
        </p:txBody>
      </p:sp>
    </p:spTree>
    <p:extLst>
      <p:ext uri="{BB962C8B-B14F-4D97-AF65-F5344CB8AC3E}">
        <p14:creationId xmlns:p14="http://schemas.microsoft.com/office/powerpoint/2010/main" val="14801851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87383" y="522514"/>
            <a:ext cx="10868297" cy="5346580"/>
          </a:xfrm>
        </p:spPr>
        <p:txBody>
          <a:bodyPr/>
          <a:lstStyle/>
          <a:p>
            <a:pPr>
              <a:lnSpc>
                <a:spcPct val="150000"/>
              </a:lnSpc>
            </a:pPr>
            <a:r>
              <a:rPr lang="tr-TR" b="1" dirty="0" smtClean="0">
                <a:solidFill>
                  <a:srgbClr val="FF0000"/>
                </a:solidFill>
              </a:rPr>
              <a:t>İŞİTSEL ALGI ÖRNEKLERİ</a:t>
            </a:r>
          </a:p>
          <a:p>
            <a:pPr>
              <a:lnSpc>
                <a:spcPct val="150000"/>
              </a:lnSpc>
              <a:buFont typeface="Wingdings" panose="05000000000000000000" pitchFamily="2" charset="2"/>
              <a:buChar char="q"/>
            </a:pPr>
            <a:r>
              <a:rPr lang="tr-TR" b="1" dirty="0">
                <a:solidFill>
                  <a:schemeClr val="tx1"/>
                </a:solidFill>
              </a:rPr>
              <a:t>Anaokulundan başlayarak üniversite bitinceye dek iyi </a:t>
            </a:r>
            <a:r>
              <a:rPr lang="tr-TR" b="1" dirty="0" smtClean="0">
                <a:solidFill>
                  <a:schemeClr val="tx1"/>
                </a:solidFill>
              </a:rPr>
              <a:t>işitsel algı, </a:t>
            </a:r>
            <a:r>
              <a:rPr lang="tr-TR" b="1" dirty="0">
                <a:solidFill>
                  <a:schemeClr val="tx1"/>
                </a:solidFill>
              </a:rPr>
              <a:t>akademik çalışmaların gerekli bir parçasıdır, çünkü onun sayesinde öğretmenin söylediklerini takip edebilir ve anlayabiliriz. Zayıf işitsel algı, görsel ya da farklı kaynaklardan yardım almaksızın, bir konuşmaya dahil olurken ya da okurken anlama sorunlarına ve okulda düşük performansa yol açabilir.</a:t>
            </a:r>
          </a:p>
          <a:p>
            <a:pPr>
              <a:lnSpc>
                <a:spcPct val="150000"/>
              </a:lnSpc>
              <a:buFont typeface="Wingdings" panose="05000000000000000000" pitchFamily="2" charset="2"/>
              <a:buChar char="q"/>
            </a:pPr>
            <a:r>
              <a:rPr lang="tr-TR" b="1" dirty="0">
                <a:solidFill>
                  <a:schemeClr val="tx1"/>
                </a:solidFill>
              </a:rPr>
              <a:t>Mesleklerin çoğunluğu sürekli işitsel algı kullanımını gerektirir. </a:t>
            </a:r>
            <a:r>
              <a:rPr lang="tr-TR" b="1" dirty="0" smtClean="0">
                <a:solidFill>
                  <a:schemeClr val="tx1"/>
                </a:solidFill>
              </a:rPr>
              <a:t>İşte </a:t>
            </a:r>
            <a:r>
              <a:rPr lang="tr-TR" b="1" dirty="0">
                <a:solidFill>
                  <a:schemeClr val="tx1"/>
                </a:solidFill>
              </a:rPr>
              <a:t>bu yüzden </a:t>
            </a:r>
            <a:r>
              <a:rPr lang="tr-TR" b="1" dirty="0" smtClean="0">
                <a:solidFill>
                  <a:schemeClr val="tx1"/>
                </a:solidFill>
              </a:rPr>
              <a:t>başarılı </a:t>
            </a:r>
            <a:r>
              <a:rPr lang="tr-TR" b="1" dirty="0">
                <a:solidFill>
                  <a:schemeClr val="tx1"/>
                </a:solidFill>
              </a:rPr>
              <a:t>bir profesyonel gelişim için işitsel algı çok önemlidir</a:t>
            </a:r>
            <a:r>
              <a:rPr lang="tr-TR" b="1" dirty="0" smtClean="0">
                <a:solidFill>
                  <a:schemeClr val="tx1"/>
                </a:solidFill>
              </a:rPr>
              <a:t>.</a:t>
            </a:r>
          </a:p>
          <a:p>
            <a:pPr>
              <a:lnSpc>
                <a:spcPct val="150000"/>
              </a:lnSpc>
              <a:buFont typeface="Wingdings" panose="05000000000000000000" pitchFamily="2" charset="2"/>
              <a:buChar char="q"/>
            </a:pPr>
            <a:r>
              <a:rPr lang="tr-TR" b="1" dirty="0" smtClean="0">
                <a:solidFill>
                  <a:schemeClr val="tx1"/>
                </a:solidFill>
              </a:rPr>
              <a:t>Çevredeki </a:t>
            </a:r>
            <a:r>
              <a:rPr lang="tr-TR" b="1" dirty="0">
                <a:solidFill>
                  <a:schemeClr val="tx1"/>
                </a:solidFill>
              </a:rPr>
              <a:t>sesleri </a:t>
            </a:r>
            <a:r>
              <a:rPr lang="tr-TR" b="1" dirty="0" smtClean="0">
                <a:solidFill>
                  <a:schemeClr val="tx1"/>
                </a:solidFill>
              </a:rPr>
              <a:t>fark etmek</a:t>
            </a:r>
            <a:r>
              <a:rPr lang="tr-TR" b="1" dirty="0">
                <a:solidFill>
                  <a:schemeClr val="tx1"/>
                </a:solidFill>
              </a:rPr>
              <a:t>, tanımlamak, tanımak ve anlamak, ortama uyum </a:t>
            </a:r>
            <a:r>
              <a:rPr lang="tr-TR" b="1" dirty="0" smtClean="0">
                <a:solidFill>
                  <a:schemeClr val="tx1"/>
                </a:solidFill>
              </a:rPr>
              <a:t>sağlamayı </a:t>
            </a:r>
            <a:r>
              <a:rPr lang="tr-TR" b="1" dirty="0">
                <a:solidFill>
                  <a:schemeClr val="tx1"/>
                </a:solidFill>
              </a:rPr>
              <a:t>mümkün kılar. Sadece sokakta ya da evde uyumlu </a:t>
            </a:r>
            <a:r>
              <a:rPr lang="tr-TR" b="1" dirty="0" smtClean="0">
                <a:solidFill>
                  <a:schemeClr val="tx1"/>
                </a:solidFill>
              </a:rPr>
              <a:t>olmayı </a:t>
            </a:r>
            <a:r>
              <a:rPr lang="tr-TR" b="1" dirty="0">
                <a:solidFill>
                  <a:schemeClr val="tx1"/>
                </a:solidFill>
              </a:rPr>
              <a:t>sağlamakla kalmaz, </a:t>
            </a:r>
            <a:r>
              <a:rPr lang="tr-TR" b="1" dirty="0" smtClean="0">
                <a:solidFill>
                  <a:schemeClr val="tx1"/>
                </a:solidFill>
              </a:rPr>
              <a:t>insanlar </a:t>
            </a:r>
            <a:r>
              <a:rPr lang="tr-TR" b="1" dirty="0">
                <a:solidFill>
                  <a:schemeClr val="tx1"/>
                </a:solidFill>
              </a:rPr>
              <a:t>sosyal </a:t>
            </a:r>
            <a:r>
              <a:rPr lang="tr-TR" b="1" dirty="0" smtClean="0">
                <a:solidFill>
                  <a:schemeClr val="tx1"/>
                </a:solidFill>
              </a:rPr>
              <a:t>varlıklar olduğu </a:t>
            </a:r>
            <a:r>
              <a:rPr lang="tr-TR" b="1" dirty="0">
                <a:solidFill>
                  <a:schemeClr val="tx1"/>
                </a:solidFill>
              </a:rPr>
              <a:t>için diğerleriyle daha kolay ve etkili biçimde iletişim </a:t>
            </a:r>
            <a:r>
              <a:rPr lang="tr-TR" b="1" dirty="0" smtClean="0">
                <a:solidFill>
                  <a:schemeClr val="tx1"/>
                </a:solidFill>
              </a:rPr>
              <a:t>kurulmasına </a:t>
            </a:r>
            <a:r>
              <a:rPr lang="tr-TR" b="1" dirty="0">
                <a:solidFill>
                  <a:schemeClr val="tx1"/>
                </a:solidFill>
              </a:rPr>
              <a:t>olanak verir.</a:t>
            </a:r>
          </a:p>
          <a:p>
            <a:pPr>
              <a:lnSpc>
                <a:spcPct val="150000"/>
              </a:lnSpc>
              <a:buFont typeface="Wingdings" panose="05000000000000000000" pitchFamily="2" charset="2"/>
              <a:buChar char="q"/>
            </a:pPr>
            <a:endParaRPr lang="tr-TR" b="1" dirty="0">
              <a:solidFill>
                <a:schemeClr val="tx1"/>
              </a:solidFill>
            </a:endParaRPr>
          </a:p>
        </p:txBody>
      </p:sp>
    </p:spTree>
    <p:extLst>
      <p:ext uri="{BB962C8B-B14F-4D97-AF65-F5344CB8AC3E}">
        <p14:creationId xmlns:p14="http://schemas.microsoft.com/office/powerpoint/2010/main" val="29780691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22514" y="757646"/>
            <a:ext cx="5956663" cy="5111448"/>
          </a:xfrm>
        </p:spPr>
        <p:txBody>
          <a:bodyPr/>
          <a:lstStyle/>
          <a:p>
            <a:pPr algn="just">
              <a:lnSpc>
                <a:spcPct val="150000"/>
              </a:lnSpc>
              <a:buFont typeface="Wingdings" panose="05000000000000000000" pitchFamily="2" charset="2"/>
              <a:buChar char="q"/>
            </a:pPr>
            <a:r>
              <a:rPr lang="tr-TR" b="1" dirty="0">
                <a:solidFill>
                  <a:schemeClr val="tx1"/>
                </a:solidFill>
              </a:rPr>
              <a:t>Müzik için </a:t>
            </a:r>
            <a:r>
              <a:rPr lang="tr-TR" b="1" dirty="0" smtClean="0">
                <a:solidFill>
                  <a:schemeClr val="tx1"/>
                </a:solidFill>
              </a:rPr>
              <a:t>işitsel </a:t>
            </a:r>
            <a:r>
              <a:rPr lang="tr-TR" b="1" dirty="0">
                <a:solidFill>
                  <a:schemeClr val="tx1"/>
                </a:solidFill>
              </a:rPr>
              <a:t>algı her şeydir. </a:t>
            </a:r>
            <a:r>
              <a:rPr lang="tr-TR" b="1" dirty="0" smtClean="0">
                <a:solidFill>
                  <a:schemeClr val="tx1"/>
                </a:solidFill>
              </a:rPr>
              <a:t>Müziği </a:t>
            </a:r>
            <a:r>
              <a:rPr lang="tr-TR" b="1" dirty="0">
                <a:solidFill>
                  <a:schemeClr val="tx1"/>
                </a:solidFill>
              </a:rPr>
              <a:t>dinlemek ve algılamak da genellikle işitsel algı </a:t>
            </a:r>
            <a:r>
              <a:rPr lang="tr-TR" b="1" dirty="0" smtClean="0">
                <a:solidFill>
                  <a:schemeClr val="tx1"/>
                </a:solidFill>
              </a:rPr>
              <a:t>gerektirir. </a:t>
            </a:r>
            <a:endParaRPr lang="tr-TR" b="1" dirty="0">
              <a:solidFill>
                <a:schemeClr val="tx1"/>
              </a:solidFill>
            </a:endParaRPr>
          </a:p>
        </p:txBody>
      </p:sp>
      <p:pic>
        <p:nvPicPr>
          <p:cNvPr id="4" name="Resim 3"/>
          <p:cNvPicPr>
            <a:picLocks noChangeAspect="1"/>
          </p:cNvPicPr>
          <p:nvPr/>
        </p:nvPicPr>
        <p:blipFill>
          <a:blip r:embed="rId2"/>
          <a:stretch>
            <a:fillRect/>
          </a:stretch>
        </p:blipFill>
        <p:spPr>
          <a:xfrm>
            <a:off x="7344453" y="4372519"/>
            <a:ext cx="4500000" cy="1800000"/>
          </a:xfrm>
          <a:prstGeom prst="rect">
            <a:avLst/>
          </a:prstGeom>
        </p:spPr>
      </p:pic>
      <p:pic>
        <p:nvPicPr>
          <p:cNvPr id="6" name="Resim 5"/>
          <p:cNvPicPr>
            <a:picLocks noChangeAspect="1"/>
          </p:cNvPicPr>
          <p:nvPr/>
        </p:nvPicPr>
        <p:blipFill>
          <a:blip r:embed="rId3"/>
          <a:stretch>
            <a:fillRect/>
          </a:stretch>
        </p:blipFill>
        <p:spPr>
          <a:xfrm>
            <a:off x="1751640" y="2539093"/>
            <a:ext cx="2617109" cy="2700000"/>
          </a:xfrm>
          <a:prstGeom prst="rect">
            <a:avLst/>
          </a:prstGeom>
        </p:spPr>
      </p:pic>
    </p:spTree>
    <p:extLst>
      <p:ext uri="{BB962C8B-B14F-4D97-AF65-F5344CB8AC3E}">
        <p14:creationId xmlns:p14="http://schemas.microsoft.com/office/powerpoint/2010/main" val="33173685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058091" y="653143"/>
            <a:ext cx="10100360" cy="4945478"/>
          </a:xfrm>
        </p:spPr>
        <p:txBody>
          <a:bodyPr>
            <a:normAutofit/>
          </a:bodyPr>
          <a:lstStyle/>
          <a:p>
            <a:pPr algn="l">
              <a:lnSpc>
                <a:spcPct val="150000"/>
              </a:lnSpc>
            </a:pPr>
            <a:r>
              <a:rPr lang="tr-TR" sz="2400" b="1" dirty="0" smtClean="0">
                <a:solidFill>
                  <a:srgbClr val="FF0000"/>
                </a:solidFill>
                <a:latin typeface="+mn-lt"/>
              </a:rPr>
              <a:t>İŞİTSEL ALGI NEDİR ?</a:t>
            </a:r>
          </a:p>
          <a:p>
            <a:pPr algn="just">
              <a:lnSpc>
                <a:spcPct val="150000"/>
              </a:lnSpc>
            </a:pPr>
            <a:r>
              <a:rPr lang="tr-TR" sz="2400" b="1" cap="none" dirty="0" smtClean="0">
                <a:solidFill>
                  <a:schemeClr val="tx1"/>
                </a:solidFill>
                <a:latin typeface="+mn-lt"/>
              </a:rPr>
              <a:t>	Telefon çalar ve cevap verdiğinde diğer tarafta annenin sana nasıl olduğunu sorduğunu </a:t>
            </a:r>
            <a:r>
              <a:rPr lang="tr-TR" sz="2400" b="1" cap="none" dirty="0" err="1" smtClean="0">
                <a:solidFill>
                  <a:schemeClr val="tx1"/>
                </a:solidFill>
                <a:latin typeface="+mn-lt"/>
              </a:rPr>
              <a:t>duyarsın.Çabucak</a:t>
            </a:r>
            <a:r>
              <a:rPr lang="tr-TR" sz="2400" b="1" cap="none" dirty="0" smtClean="0">
                <a:solidFill>
                  <a:schemeClr val="tx1"/>
                </a:solidFill>
                <a:latin typeface="+mn-lt"/>
              </a:rPr>
              <a:t> ve kolayca ne dediğini anlar, sesini tanır, ve daha konuşmanın ilk anlarında duygusal durumunu fark </a:t>
            </a:r>
            <a:r>
              <a:rPr lang="tr-TR" sz="2400" b="1" cap="none" dirty="0" err="1" smtClean="0">
                <a:solidFill>
                  <a:schemeClr val="tx1"/>
                </a:solidFill>
                <a:latin typeface="+mn-lt"/>
              </a:rPr>
              <a:t>edersin.Ancak</a:t>
            </a:r>
            <a:r>
              <a:rPr lang="tr-TR" sz="2400" b="1" cap="none" dirty="0" smtClean="0">
                <a:solidFill>
                  <a:schemeClr val="tx1"/>
                </a:solidFill>
                <a:latin typeface="+mn-lt"/>
              </a:rPr>
              <a:t> görünüşte basit gibi duran bu iş oldukça karmaşıktır ve işitsel algı ve onun alt bileşenlerinde uzmanlaşmış bir dizi beyin alanının kullanımını gerektirir</a:t>
            </a:r>
            <a:r>
              <a:rPr lang="tr-TR" sz="2400" b="1" dirty="0" smtClean="0">
                <a:solidFill>
                  <a:schemeClr val="tx1"/>
                </a:solidFill>
                <a:latin typeface="+mn-lt"/>
              </a:rPr>
              <a:t>.</a:t>
            </a:r>
            <a:endParaRPr lang="tr-TR" sz="2400" b="1" dirty="0">
              <a:solidFill>
                <a:schemeClr val="tx1"/>
              </a:solidFill>
              <a:latin typeface="+mn-lt"/>
            </a:endParaRPr>
          </a:p>
        </p:txBody>
      </p:sp>
    </p:spTree>
    <p:extLst>
      <p:ext uri="{BB962C8B-B14F-4D97-AF65-F5344CB8AC3E}">
        <p14:creationId xmlns:p14="http://schemas.microsoft.com/office/powerpoint/2010/main" val="34871449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49087" y="509451"/>
            <a:ext cx="5630090" cy="5359643"/>
          </a:xfrm>
        </p:spPr>
        <p:txBody>
          <a:bodyPr>
            <a:normAutofit/>
          </a:bodyPr>
          <a:lstStyle/>
          <a:p>
            <a:pPr marL="201168" lvl="1" indent="0" algn="just">
              <a:lnSpc>
                <a:spcPct val="150000"/>
              </a:lnSpc>
              <a:buNone/>
            </a:pPr>
            <a:r>
              <a:rPr lang="tr-TR" sz="2400" b="1" dirty="0" smtClean="0">
                <a:solidFill>
                  <a:schemeClr val="tx1"/>
                </a:solidFill>
              </a:rPr>
              <a:t>	Algı</a:t>
            </a:r>
            <a:r>
              <a:rPr lang="tr-TR" sz="2400" b="1" dirty="0">
                <a:solidFill>
                  <a:schemeClr val="tx1"/>
                </a:solidFill>
              </a:rPr>
              <a:t>, farklı duyularımızın çevreden aldığı bilgileri yorumlayabilme kabiliyetidir. Aslında bu yorumlama aktif bir süreçtir ve bilişsel süreçlerimiz ve daha önceki bilgilerimize bağlıdır. İşitsel algı havada ya da farklı yollarla işitilebilir frekans dalgaları </a:t>
            </a:r>
            <a:r>
              <a:rPr lang="tr-TR" sz="2400" b="1" dirty="0" smtClean="0">
                <a:solidFill>
                  <a:schemeClr val="tx1"/>
                </a:solidFill>
              </a:rPr>
              <a:t>yoluyla </a:t>
            </a:r>
            <a:r>
              <a:rPr lang="tr-TR" sz="2400" b="1" dirty="0">
                <a:solidFill>
                  <a:schemeClr val="tx1"/>
                </a:solidFill>
              </a:rPr>
              <a:t>kulaklarımızdan ulaşan bilgileri alma ve yorumlama kabiliyeti olarak tanımlanabilir. </a:t>
            </a:r>
          </a:p>
        </p:txBody>
      </p:sp>
      <p:pic>
        <p:nvPicPr>
          <p:cNvPr id="4" name="Resim 3"/>
          <p:cNvPicPr>
            <a:picLocks noChangeAspect="1"/>
          </p:cNvPicPr>
          <p:nvPr/>
        </p:nvPicPr>
        <p:blipFill>
          <a:blip r:embed="rId2"/>
          <a:stretch>
            <a:fillRect/>
          </a:stretch>
        </p:blipFill>
        <p:spPr>
          <a:xfrm>
            <a:off x="7546794" y="3594220"/>
            <a:ext cx="4248000" cy="2124000"/>
          </a:xfrm>
          <a:prstGeom prst="rect">
            <a:avLst/>
          </a:prstGeom>
          <a:ln>
            <a:noFill/>
          </a:ln>
          <a:effectLst>
            <a:softEdge rad="112500"/>
          </a:effectLst>
        </p:spPr>
      </p:pic>
    </p:spTree>
    <p:extLst>
      <p:ext uri="{BB962C8B-B14F-4D97-AF65-F5344CB8AC3E}">
        <p14:creationId xmlns:p14="http://schemas.microsoft.com/office/powerpoint/2010/main" val="25802087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79269" y="483325"/>
            <a:ext cx="10476411" cy="5773783"/>
          </a:xfrm>
        </p:spPr>
        <p:txBody>
          <a:bodyPr/>
          <a:lstStyle/>
          <a:p>
            <a:pPr marL="201168" lvl="1" indent="0">
              <a:lnSpc>
                <a:spcPct val="150000"/>
              </a:lnSpc>
              <a:buNone/>
            </a:pPr>
            <a:r>
              <a:rPr lang="tr-TR" b="1" dirty="0" smtClean="0">
                <a:solidFill>
                  <a:schemeClr val="tx1"/>
                </a:solidFill>
              </a:rPr>
              <a:t>	</a:t>
            </a:r>
            <a:r>
              <a:rPr lang="tr-TR" sz="2000" b="1" dirty="0" smtClean="0">
                <a:solidFill>
                  <a:schemeClr val="tx1"/>
                </a:solidFill>
              </a:rPr>
              <a:t>Etrafımızdaki </a:t>
            </a:r>
            <a:r>
              <a:rPr lang="tr-TR" sz="2000" b="1" dirty="0">
                <a:solidFill>
                  <a:schemeClr val="tx1"/>
                </a:solidFill>
              </a:rPr>
              <a:t>sesleri algılayabilmemiz için takip edilmesi </a:t>
            </a:r>
            <a:r>
              <a:rPr lang="tr-TR" sz="2000" b="1" dirty="0" smtClean="0">
                <a:solidFill>
                  <a:schemeClr val="tx1"/>
                </a:solidFill>
              </a:rPr>
              <a:t>gereken </a:t>
            </a:r>
            <a:r>
              <a:rPr lang="tr-TR" sz="2000" b="1" dirty="0">
                <a:solidFill>
                  <a:schemeClr val="tx1"/>
                </a:solidFill>
              </a:rPr>
              <a:t>bir dizi süreç mevcuttur:</a:t>
            </a:r>
          </a:p>
          <a:p>
            <a:pPr>
              <a:lnSpc>
                <a:spcPct val="150000"/>
              </a:lnSpc>
            </a:pPr>
            <a:r>
              <a:rPr lang="tr-TR" b="1" dirty="0">
                <a:solidFill>
                  <a:srgbClr val="FF0000"/>
                </a:solidFill>
              </a:rPr>
              <a:t>Bilgiyi Alma: </a:t>
            </a:r>
            <a:r>
              <a:rPr lang="tr-TR" b="1" dirty="0">
                <a:solidFill>
                  <a:schemeClr val="tx1"/>
                </a:solidFill>
              </a:rPr>
              <a:t>Bir nesne titreştiğinde, insan sesinde olduğu gibi (ses telleri titreşir), bu eylemle oluşan dalgalar hava ya da başka yollar aracılığıyla yayılır. Bu dalgalar iç kulağa eriştiğinde belli hücreler aktive olurlar.</a:t>
            </a:r>
          </a:p>
          <a:p>
            <a:pPr>
              <a:lnSpc>
                <a:spcPct val="150000"/>
              </a:lnSpc>
            </a:pPr>
            <a:r>
              <a:rPr lang="tr-TR" b="1" dirty="0">
                <a:solidFill>
                  <a:srgbClr val="FF0000"/>
                </a:solidFill>
              </a:rPr>
              <a:t>Bilginin Aktarılması: </a:t>
            </a:r>
            <a:r>
              <a:rPr lang="tr-TR" b="1" dirty="0">
                <a:solidFill>
                  <a:schemeClr val="tx1"/>
                </a:solidFill>
              </a:rPr>
              <a:t>Hücreler farklı çekirdekler boyunca aktarılan bir sinyal </a:t>
            </a:r>
            <a:r>
              <a:rPr lang="tr-TR" b="1" dirty="0" smtClean="0">
                <a:solidFill>
                  <a:schemeClr val="tx1"/>
                </a:solidFill>
              </a:rPr>
              <a:t>oluştururlar</a:t>
            </a:r>
            <a:r>
              <a:rPr lang="tr-TR" b="1" dirty="0">
                <a:solidFill>
                  <a:schemeClr val="tx1"/>
                </a:solidFill>
              </a:rPr>
              <a:t>, ta ki </a:t>
            </a:r>
            <a:r>
              <a:rPr lang="tr-TR" b="1" dirty="0" err="1">
                <a:solidFill>
                  <a:schemeClr val="tx1"/>
                </a:solidFill>
              </a:rPr>
              <a:t>talamusta</a:t>
            </a:r>
            <a:r>
              <a:rPr lang="tr-TR" b="1" dirty="0">
                <a:solidFill>
                  <a:schemeClr val="tx1"/>
                </a:solidFill>
              </a:rPr>
              <a:t> yer alan </a:t>
            </a:r>
            <a:r>
              <a:rPr lang="tr-TR" b="1" dirty="0" err="1">
                <a:solidFill>
                  <a:schemeClr val="tx1"/>
                </a:solidFill>
              </a:rPr>
              <a:t>medial</a:t>
            </a:r>
            <a:r>
              <a:rPr lang="tr-TR" b="1" dirty="0">
                <a:solidFill>
                  <a:schemeClr val="tx1"/>
                </a:solidFill>
              </a:rPr>
              <a:t> </a:t>
            </a:r>
            <a:r>
              <a:rPr lang="tr-TR" b="1" dirty="0" err="1">
                <a:solidFill>
                  <a:schemeClr val="tx1"/>
                </a:solidFill>
              </a:rPr>
              <a:t>genikulat</a:t>
            </a:r>
            <a:r>
              <a:rPr lang="tr-TR" b="1" dirty="0">
                <a:solidFill>
                  <a:schemeClr val="tx1"/>
                </a:solidFill>
              </a:rPr>
              <a:t> çekirdeğine ulaşıncaya kadar.</a:t>
            </a:r>
          </a:p>
          <a:p>
            <a:pPr>
              <a:lnSpc>
                <a:spcPct val="150000"/>
              </a:lnSpc>
            </a:pPr>
            <a:r>
              <a:rPr lang="tr-TR" b="1" dirty="0">
                <a:solidFill>
                  <a:srgbClr val="FF0000"/>
                </a:solidFill>
              </a:rPr>
              <a:t>Bilginin İşlenmesi: </a:t>
            </a:r>
            <a:r>
              <a:rPr lang="tr-TR" b="1" dirty="0">
                <a:solidFill>
                  <a:schemeClr val="tx1"/>
                </a:solidFill>
              </a:rPr>
              <a:t>Son olarak, kulağın aldığı işitsel bilgi </a:t>
            </a:r>
            <a:r>
              <a:rPr lang="tr-TR" b="1" dirty="0" err="1">
                <a:solidFill>
                  <a:schemeClr val="tx1"/>
                </a:solidFill>
              </a:rPr>
              <a:t>temporal</a:t>
            </a:r>
            <a:r>
              <a:rPr lang="tr-TR" b="1" dirty="0">
                <a:solidFill>
                  <a:schemeClr val="tx1"/>
                </a:solidFill>
              </a:rPr>
              <a:t> lopta yer alan </a:t>
            </a:r>
            <a:r>
              <a:rPr lang="tr-TR" b="1" dirty="0" smtClean="0">
                <a:solidFill>
                  <a:schemeClr val="tx1"/>
                </a:solidFill>
              </a:rPr>
              <a:t>işitsel </a:t>
            </a:r>
            <a:r>
              <a:rPr lang="tr-TR" b="1" dirty="0">
                <a:solidFill>
                  <a:schemeClr val="tx1"/>
                </a:solidFill>
              </a:rPr>
              <a:t>kortekse gönderilir. Bu bilgi işlenir ve senin bununla etkileşime </a:t>
            </a:r>
            <a:r>
              <a:rPr lang="tr-TR" b="1" dirty="0" smtClean="0">
                <a:solidFill>
                  <a:schemeClr val="tx1"/>
                </a:solidFill>
              </a:rPr>
              <a:t>geçmeni sağlamak </a:t>
            </a:r>
            <a:r>
              <a:rPr lang="tr-TR" b="1" dirty="0">
                <a:solidFill>
                  <a:schemeClr val="tx1"/>
                </a:solidFill>
              </a:rPr>
              <a:t>için </a:t>
            </a:r>
            <a:r>
              <a:rPr lang="tr-TR" b="1" dirty="0" smtClean="0">
                <a:solidFill>
                  <a:schemeClr val="tx1"/>
                </a:solidFill>
              </a:rPr>
              <a:t> </a:t>
            </a:r>
            <a:r>
              <a:rPr lang="tr-TR" b="1" dirty="0">
                <a:solidFill>
                  <a:schemeClr val="tx1"/>
                </a:solidFill>
              </a:rPr>
              <a:t>beynin geri kalan kısmına gönderilir..</a:t>
            </a:r>
          </a:p>
        </p:txBody>
      </p:sp>
    </p:spTree>
    <p:extLst>
      <p:ext uri="{BB962C8B-B14F-4D97-AF65-F5344CB8AC3E}">
        <p14:creationId xmlns:p14="http://schemas.microsoft.com/office/powerpoint/2010/main" val="40296906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97280" y="770709"/>
            <a:ext cx="10058400" cy="5098385"/>
          </a:xfrm>
        </p:spPr>
        <p:txBody>
          <a:bodyPr>
            <a:normAutofit/>
          </a:bodyPr>
          <a:lstStyle/>
          <a:p>
            <a:pPr>
              <a:lnSpc>
                <a:spcPct val="150000"/>
              </a:lnSpc>
            </a:pPr>
            <a:r>
              <a:rPr lang="tr-TR" sz="2800" b="1" dirty="0" smtClean="0">
                <a:solidFill>
                  <a:srgbClr val="FF0000"/>
                </a:solidFill>
              </a:rPr>
              <a:t>Sesin Özellikleri Ve İşitsel Algı Aşamaları</a:t>
            </a:r>
          </a:p>
          <a:p>
            <a:pPr>
              <a:lnSpc>
                <a:spcPct val="150000"/>
              </a:lnSpc>
            </a:pPr>
            <a:endParaRPr lang="tr-TR" b="1" dirty="0" smtClean="0">
              <a:solidFill>
                <a:schemeClr val="tx1"/>
              </a:solidFill>
            </a:endParaRPr>
          </a:p>
          <a:p>
            <a:pPr marL="201168" lvl="1" indent="0">
              <a:buNone/>
            </a:pPr>
            <a:r>
              <a:rPr lang="tr-TR" sz="2000" b="1" dirty="0" smtClean="0">
                <a:solidFill>
                  <a:schemeClr val="tx1"/>
                </a:solidFill>
              </a:rPr>
              <a:t>	İşitsel </a:t>
            </a:r>
            <a:r>
              <a:rPr lang="tr-TR" sz="2000" b="1" dirty="0">
                <a:solidFill>
                  <a:schemeClr val="tx1"/>
                </a:solidFill>
              </a:rPr>
              <a:t>algının gerçekleşebilmesi için beyin sesin özelliklerini analiz etmelidir.</a:t>
            </a:r>
          </a:p>
          <a:p>
            <a:endParaRPr lang="tr-TR" b="1" dirty="0">
              <a:solidFill>
                <a:schemeClr val="tx1"/>
              </a:solidFill>
            </a:endParaRPr>
          </a:p>
          <a:p>
            <a:r>
              <a:rPr lang="tr-TR" b="1" dirty="0">
                <a:solidFill>
                  <a:srgbClr val="FF0000"/>
                </a:solidFill>
              </a:rPr>
              <a:t>Yoğunluk: </a:t>
            </a:r>
            <a:r>
              <a:rPr lang="tr-TR" b="1" dirty="0">
                <a:solidFill>
                  <a:schemeClr val="tx1"/>
                </a:solidFill>
              </a:rPr>
              <a:t>Ses kuvvetinin yüksek ya da düşük olduğuyla ilgilidir.</a:t>
            </a:r>
          </a:p>
          <a:p>
            <a:r>
              <a:rPr lang="tr-TR" b="1" dirty="0">
                <a:solidFill>
                  <a:srgbClr val="FF0000"/>
                </a:solidFill>
              </a:rPr>
              <a:t>Ton: </a:t>
            </a:r>
            <a:r>
              <a:rPr lang="tr-TR" b="1" dirty="0">
                <a:solidFill>
                  <a:schemeClr val="tx1"/>
                </a:solidFill>
              </a:rPr>
              <a:t>Sesin daha yüksek ya da düşük olduğuyla ilgilidir.</a:t>
            </a:r>
          </a:p>
          <a:p>
            <a:r>
              <a:rPr lang="tr-TR" b="1" dirty="0">
                <a:solidFill>
                  <a:srgbClr val="FF0000"/>
                </a:solidFill>
              </a:rPr>
              <a:t>Ses Tınısı: </a:t>
            </a:r>
            <a:r>
              <a:rPr lang="tr-TR" b="1" dirty="0">
                <a:solidFill>
                  <a:schemeClr val="tx1"/>
                </a:solidFill>
              </a:rPr>
              <a:t>İnsan sesi, enstrümanlar ya da sesleri ayırt etmemize olanak sağlar. Genellikle sesin "rengi" olarak tanımlanırlar.</a:t>
            </a:r>
          </a:p>
          <a:p>
            <a:r>
              <a:rPr lang="tr-TR" b="1" dirty="0">
                <a:solidFill>
                  <a:srgbClr val="FF0000"/>
                </a:solidFill>
              </a:rPr>
              <a:t>Süre: </a:t>
            </a:r>
            <a:r>
              <a:rPr lang="tr-TR" b="1" dirty="0">
                <a:solidFill>
                  <a:schemeClr val="tx1"/>
                </a:solidFill>
              </a:rPr>
              <a:t>Sesin titreşiminin süresidir.</a:t>
            </a:r>
          </a:p>
        </p:txBody>
      </p:sp>
      <p:pic>
        <p:nvPicPr>
          <p:cNvPr id="4" name="Resim 3"/>
          <p:cNvPicPr>
            <a:picLocks noChangeAspect="1"/>
          </p:cNvPicPr>
          <p:nvPr/>
        </p:nvPicPr>
        <p:blipFill>
          <a:blip r:embed="rId2"/>
          <a:stretch>
            <a:fillRect/>
          </a:stretch>
        </p:blipFill>
        <p:spPr>
          <a:xfrm>
            <a:off x="9999612" y="42789"/>
            <a:ext cx="2098287" cy="183600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extLst>
      <p:ext uri="{BB962C8B-B14F-4D97-AF65-F5344CB8AC3E}">
        <p14:creationId xmlns:p14="http://schemas.microsoft.com/office/powerpoint/2010/main" val="13661501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18902" y="470262"/>
            <a:ext cx="10136777" cy="5747657"/>
          </a:xfrm>
        </p:spPr>
        <p:txBody>
          <a:bodyPr/>
          <a:lstStyle/>
          <a:p>
            <a:pPr marL="201168" lvl="1" indent="0" algn="just">
              <a:lnSpc>
                <a:spcPct val="150000"/>
              </a:lnSpc>
              <a:buNone/>
            </a:pPr>
            <a:r>
              <a:rPr lang="tr-TR" b="1" dirty="0" smtClean="0">
                <a:solidFill>
                  <a:schemeClr val="tx1"/>
                </a:solidFill>
              </a:rPr>
              <a:t>	</a:t>
            </a:r>
            <a:r>
              <a:rPr lang="tr-TR" sz="2000" b="1" dirty="0" smtClean="0">
                <a:solidFill>
                  <a:schemeClr val="tx1"/>
                </a:solidFill>
              </a:rPr>
              <a:t>İşitsel </a:t>
            </a:r>
            <a:r>
              <a:rPr lang="tr-TR" sz="2000" b="1" dirty="0">
                <a:solidFill>
                  <a:schemeClr val="tx1"/>
                </a:solidFill>
              </a:rPr>
              <a:t>algı çok adımlı bir süreçtir</a:t>
            </a:r>
            <a:r>
              <a:rPr lang="tr-TR" sz="2000" b="1" dirty="0" smtClean="0">
                <a:solidFill>
                  <a:schemeClr val="tx1"/>
                </a:solidFill>
              </a:rPr>
              <a:t>.</a:t>
            </a:r>
            <a:endParaRPr lang="tr-TR" sz="2000" b="1" dirty="0">
              <a:solidFill>
                <a:schemeClr val="tx1"/>
              </a:solidFill>
            </a:endParaRPr>
          </a:p>
          <a:p>
            <a:pPr algn="just">
              <a:lnSpc>
                <a:spcPct val="150000"/>
              </a:lnSpc>
            </a:pPr>
            <a:r>
              <a:rPr lang="tr-TR" b="1" dirty="0">
                <a:solidFill>
                  <a:srgbClr val="FF0000"/>
                </a:solidFill>
              </a:rPr>
              <a:t>Tespit etme: </a:t>
            </a:r>
            <a:r>
              <a:rPr lang="tr-TR" b="1" dirty="0" smtClean="0">
                <a:solidFill>
                  <a:schemeClr val="tx1"/>
                </a:solidFill>
              </a:rPr>
              <a:t>İşitsel </a:t>
            </a:r>
            <a:r>
              <a:rPr lang="tr-TR" b="1" dirty="0">
                <a:solidFill>
                  <a:schemeClr val="tx1"/>
                </a:solidFill>
              </a:rPr>
              <a:t>bir uyarıcıyı algılayabilmenin en temel parçası kulaklarımıza yeterli yoğunlukta ulaşabiliyor olmasıdır. Ayrıca sesin duyulabilir bir aralıkta olması da önemlidir. Eğer bu iki koşul gerçekleşirse beyin titreşimi üreten nesnenin nerede olduğunu ve hatta hareket edip etmediğini tespit edebilir. Eğer bir kimse çok sessiz konuşursa, onu duymamız mümkün olmaz.</a:t>
            </a:r>
          </a:p>
          <a:p>
            <a:pPr algn="just">
              <a:lnSpc>
                <a:spcPct val="150000"/>
              </a:lnSpc>
            </a:pPr>
            <a:r>
              <a:rPr lang="tr-TR" b="1" dirty="0">
                <a:solidFill>
                  <a:srgbClr val="FF0000"/>
                </a:solidFill>
              </a:rPr>
              <a:t>Ayırt etme: </a:t>
            </a:r>
            <a:r>
              <a:rPr lang="tr-TR" b="1" dirty="0">
                <a:solidFill>
                  <a:schemeClr val="tx1"/>
                </a:solidFill>
              </a:rPr>
              <a:t>Bir </a:t>
            </a:r>
            <a:r>
              <a:rPr lang="tr-TR" b="1" dirty="0" smtClean="0">
                <a:solidFill>
                  <a:schemeClr val="tx1"/>
                </a:solidFill>
              </a:rPr>
              <a:t>sesi </a:t>
            </a:r>
            <a:r>
              <a:rPr lang="tr-TR" b="1" dirty="0">
                <a:solidFill>
                  <a:schemeClr val="tx1"/>
                </a:solidFill>
              </a:rPr>
              <a:t>algılamak ve değerlendirmek için, o sesi arka plandaki diğer seslerden ayırabilmeliyiz. Eğer çok gürültülü bir </a:t>
            </a:r>
            <a:r>
              <a:rPr lang="tr-TR" b="1" dirty="0" smtClean="0">
                <a:solidFill>
                  <a:schemeClr val="tx1"/>
                </a:solidFill>
              </a:rPr>
              <a:t>ortamdaysan</a:t>
            </a:r>
            <a:r>
              <a:rPr lang="tr-TR" b="1" dirty="0" smtClean="0">
                <a:solidFill>
                  <a:schemeClr val="tx1"/>
                </a:solidFill>
              </a:rPr>
              <a:t>, </a:t>
            </a:r>
            <a:r>
              <a:rPr lang="tr-TR" b="1" dirty="0">
                <a:solidFill>
                  <a:schemeClr val="tx1"/>
                </a:solidFill>
              </a:rPr>
              <a:t>konuşmacının ne dediğini duyamayabilirsin.</a:t>
            </a:r>
          </a:p>
        </p:txBody>
      </p:sp>
    </p:spTree>
    <p:extLst>
      <p:ext uri="{BB962C8B-B14F-4D97-AF65-F5344CB8AC3E}">
        <p14:creationId xmlns:p14="http://schemas.microsoft.com/office/powerpoint/2010/main" val="38680287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22960" y="352697"/>
            <a:ext cx="10332720" cy="5516397"/>
          </a:xfrm>
        </p:spPr>
        <p:txBody>
          <a:bodyPr>
            <a:normAutofit fontScale="92500" lnSpcReduction="10000"/>
          </a:bodyPr>
          <a:lstStyle/>
          <a:p>
            <a:pPr algn="just">
              <a:lnSpc>
                <a:spcPct val="150000"/>
              </a:lnSpc>
            </a:pPr>
            <a:r>
              <a:rPr lang="tr-TR" b="1" dirty="0">
                <a:solidFill>
                  <a:srgbClr val="FF0000"/>
                </a:solidFill>
              </a:rPr>
              <a:t>Tanımlama ve farkına varma: </a:t>
            </a:r>
            <a:r>
              <a:rPr lang="tr-TR" b="1" dirty="0">
                <a:solidFill>
                  <a:schemeClr val="tx1"/>
                </a:solidFill>
              </a:rPr>
              <a:t>Sesin hangi yönden geldiğini, insan sesi mi yoksa bir enstrüman ya da başka bir ses mi olduğunu </a:t>
            </a:r>
            <a:r>
              <a:rPr lang="tr-TR" b="1" dirty="0" smtClean="0">
                <a:solidFill>
                  <a:schemeClr val="tx1"/>
                </a:solidFill>
              </a:rPr>
              <a:t>tanımlayabilmeliyiz</a:t>
            </a:r>
            <a:r>
              <a:rPr lang="tr-TR" b="1" dirty="0">
                <a:solidFill>
                  <a:schemeClr val="tx1"/>
                </a:solidFill>
              </a:rPr>
              <a:t>. Buna bizim sesle olan kişisel ilişkimiz de dahildir (örneğin "bu, arkadaşımın sesi). Bir sesi algılayabilmek için o sesi tanımlamalı ve başka bir sesle karıştırmamalıyız, yani ses tanıdık birine mi yoksa bir yabancıya mı ait söyleyebilmeliyiz.</a:t>
            </a:r>
          </a:p>
          <a:p>
            <a:pPr algn="just">
              <a:lnSpc>
                <a:spcPct val="150000"/>
              </a:lnSpc>
            </a:pPr>
            <a:r>
              <a:rPr lang="tr-TR" b="1" dirty="0">
                <a:solidFill>
                  <a:srgbClr val="FF0000"/>
                </a:solidFill>
              </a:rPr>
              <a:t>Kavrama: </a:t>
            </a:r>
            <a:r>
              <a:rPr lang="tr-TR" b="1" dirty="0">
                <a:solidFill>
                  <a:schemeClr val="tx1"/>
                </a:solidFill>
              </a:rPr>
              <a:t>Duyduğumuz sesi anlamamız çok mühim. Bu bir mesaj (birileri bize bir şey anlatırken) ya da sesin manası (dersin bittiğini işaret eden zil sesi) olabilir. Eğer bir </a:t>
            </a:r>
            <a:r>
              <a:rPr lang="tr-TR" b="1" dirty="0" smtClean="0">
                <a:solidFill>
                  <a:schemeClr val="tx1"/>
                </a:solidFill>
              </a:rPr>
              <a:t>ortamda</a:t>
            </a:r>
            <a:r>
              <a:rPr lang="tr-TR" b="1" dirty="0" smtClean="0">
                <a:solidFill>
                  <a:schemeClr val="tx1"/>
                </a:solidFill>
              </a:rPr>
              <a:t> </a:t>
            </a:r>
            <a:r>
              <a:rPr lang="tr-TR" b="1" dirty="0">
                <a:solidFill>
                  <a:schemeClr val="tx1"/>
                </a:solidFill>
              </a:rPr>
              <a:t>arkadaşın sana </a:t>
            </a:r>
            <a:r>
              <a:rPr lang="tr-TR" b="1" dirty="0" smtClean="0">
                <a:solidFill>
                  <a:schemeClr val="tx1"/>
                </a:solidFill>
              </a:rPr>
              <a:t>gitmesi </a:t>
            </a:r>
            <a:r>
              <a:rPr lang="tr-TR" b="1" dirty="0">
                <a:solidFill>
                  <a:schemeClr val="tx1"/>
                </a:solidFill>
              </a:rPr>
              <a:t>gerektiğini söylüyorsa, vermek istediği mesajı anlamamız </a:t>
            </a:r>
            <a:r>
              <a:rPr lang="tr-TR" b="1" dirty="0" smtClean="0">
                <a:solidFill>
                  <a:schemeClr val="tx1"/>
                </a:solidFill>
              </a:rPr>
              <a:t>önemlidir.	</a:t>
            </a:r>
          </a:p>
          <a:p>
            <a:pPr algn="just">
              <a:lnSpc>
                <a:spcPct val="150000"/>
              </a:lnSpc>
            </a:pPr>
            <a:endParaRPr lang="tr-TR" b="1" dirty="0" smtClean="0">
              <a:solidFill>
                <a:schemeClr val="tx1"/>
              </a:solidFill>
            </a:endParaRPr>
          </a:p>
          <a:p>
            <a:pPr marL="201168" lvl="1" indent="0" algn="just">
              <a:lnSpc>
                <a:spcPct val="150000"/>
              </a:lnSpc>
              <a:buNone/>
            </a:pPr>
            <a:r>
              <a:rPr lang="tr-TR" b="1" dirty="0">
                <a:solidFill>
                  <a:schemeClr val="tx1"/>
                </a:solidFill>
              </a:rPr>
              <a:t>	</a:t>
            </a:r>
            <a:r>
              <a:rPr lang="tr-TR" sz="2000" b="1" dirty="0" smtClean="0">
                <a:solidFill>
                  <a:schemeClr val="tx1"/>
                </a:solidFill>
              </a:rPr>
              <a:t>İşitsel </a:t>
            </a:r>
            <a:r>
              <a:rPr lang="tr-TR" sz="2000" b="1" dirty="0">
                <a:solidFill>
                  <a:schemeClr val="tx1"/>
                </a:solidFill>
              </a:rPr>
              <a:t>algı yaptığımız hemen her işte yer aldığından, doğal olarak gündelik yaşantımızda çok önemli bir rol oynar. Çevremizle doğru biçimde etkileşim halinde olmamıza, akıcı olarak iletişim kurmamıza, etrafımızdaki potansiyel tehlikelere karşı uyarılmamıza, ve müzikten zevk almamıza olanak sağlar.</a:t>
            </a:r>
          </a:p>
        </p:txBody>
      </p:sp>
    </p:spTree>
    <p:extLst>
      <p:ext uri="{BB962C8B-B14F-4D97-AF65-F5344CB8AC3E}">
        <p14:creationId xmlns:p14="http://schemas.microsoft.com/office/powerpoint/2010/main" val="22053466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04949" y="156755"/>
            <a:ext cx="11312434" cy="6048102"/>
          </a:xfrm>
        </p:spPr>
        <p:txBody>
          <a:bodyPr>
            <a:normAutofit/>
          </a:bodyPr>
          <a:lstStyle/>
          <a:p>
            <a:pPr algn="just">
              <a:lnSpc>
                <a:spcPct val="150000"/>
              </a:lnSpc>
            </a:pPr>
            <a:r>
              <a:rPr lang="tr-TR" sz="2400" b="1" dirty="0" smtClean="0">
                <a:solidFill>
                  <a:srgbClr val="FF0000"/>
                </a:solidFill>
              </a:rPr>
              <a:t>İşitsel Algı Problemleriyle Alakalı </a:t>
            </a:r>
            <a:r>
              <a:rPr lang="tr-TR" sz="2400" b="1" dirty="0" err="1" smtClean="0">
                <a:solidFill>
                  <a:srgbClr val="FF0000"/>
                </a:solidFill>
              </a:rPr>
              <a:t>Patalojiler</a:t>
            </a:r>
            <a:r>
              <a:rPr lang="tr-TR" sz="2400" b="1" dirty="0" smtClean="0">
                <a:solidFill>
                  <a:srgbClr val="FF0000"/>
                </a:solidFill>
              </a:rPr>
              <a:t> Ve Bozukluklar</a:t>
            </a:r>
          </a:p>
          <a:p>
            <a:pPr marL="201168" lvl="1" indent="0" algn="just">
              <a:lnSpc>
                <a:spcPct val="150000"/>
              </a:lnSpc>
              <a:buNone/>
            </a:pPr>
            <a:r>
              <a:rPr lang="tr-TR" sz="2000" b="1" dirty="0" smtClean="0">
                <a:solidFill>
                  <a:schemeClr val="tx1"/>
                </a:solidFill>
              </a:rPr>
              <a:t>	İşitsel </a:t>
            </a:r>
            <a:r>
              <a:rPr lang="tr-TR" sz="2000" b="1" dirty="0">
                <a:solidFill>
                  <a:schemeClr val="tx1"/>
                </a:solidFill>
              </a:rPr>
              <a:t>algıda yaşanacak bir bozulma farklı seviyelerde çeşitli problemlerden kaynaklı olabilir.</a:t>
            </a:r>
          </a:p>
          <a:p>
            <a:pPr marL="201168" lvl="1" indent="0" algn="just">
              <a:lnSpc>
                <a:spcPct val="150000"/>
              </a:lnSpc>
              <a:buNone/>
            </a:pPr>
            <a:r>
              <a:rPr lang="tr-TR" sz="2000" b="1" dirty="0" smtClean="0">
                <a:solidFill>
                  <a:schemeClr val="tx1"/>
                </a:solidFill>
              </a:rPr>
              <a:t>	Sesleri algılayamama </a:t>
            </a:r>
            <a:r>
              <a:rPr lang="tr-TR" sz="2000" b="1" dirty="0">
                <a:solidFill>
                  <a:schemeClr val="tx1"/>
                </a:solidFill>
              </a:rPr>
              <a:t>ya da bu süreçteki herhangi bir eksikliğe </a:t>
            </a:r>
            <a:r>
              <a:rPr lang="tr-TR" sz="2000" b="1" dirty="0">
                <a:solidFill>
                  <a:srgbClr val="FF0000"/>
                </a:solidFill>
              </a:rPr>
              <a:t>sağırlık</a:t>
            </a:r>
            <a:r>
              <a:rPr lang="tr-TR" sz="2000" b="1" dirty="0">
                <a:solidFill>
                  <a:schemeClr val="tx1"/>
                </a:solidFill>
              </a:rPr>
              <a:t> denir. Buna sebep, algılayıcı organlara ya da beyne bilgiyi taşıyan yollara (</a:t>
            </a:r>
            <a:r>
              <a:rPr lang="tr-TR" sz="2000" b="1" dirty="0" err="1">
                <a:solidFill>
                  <a:schemeClr val="tx1"/>
                </a:solidFill>
              </a:rPr>
              <a:t>hipoakuzi</a:t>
            </a:r>
            <a:r>
              <a:rPr lang="tr-TR" sz="2000" b="1" dirty="0">
                <a:solidFill>
                  <a:schemeClr val="tx1"/>
                </a:solidFill>
              </a:rPr>
              <a:t> ve </a:t>
            </a:r>
            <a:r>
              <a:rPr lang="tr-TR" sz="2000" b="1" dirty="0" err="1">
                <a:solidFill>
                  <a:schemeClr val="tx1"/>
                </a:solidFill>
              </a:rPr>
              <a:t>hiperakuzi</a:t>
            </a:r>
            <a:r>
              <a:rPr lang="tr-TR" sz="2000" b="1" dirty="0">
                <a:solidFill>
                  <a:schemeClr val="tx1"/>
                </a:solidFill>
              </a:rPr>
              <a:t>), veya beynin duymadan sorumlu alanlarında(</a:t>
            </a:r>
            <a:r>
              <a:rPr lang="tr-TR" sz="2000" b="1" dirty="0" err="1">
                <a:solidFill>
                  <a:schemeClr val="tx1"/>
                </a:solidFill>
              </a:rPr>
              <a:t>kortikal</a:t>
            </a:r>
            <a:r>
              <a:rPr lang="tr-TR" sz="2000" b="1" dirty="0">
                <a:solidFill>
                  <a:schemeClr val="tx1"/>
                </a:solidFill>
              </a:rPr>
              <a:t> sağırlık) bir hasar olabilir. Ancak, algı tek başına işlemez. Felç ya da beyin hasarı gibi belli bir darbe yukarıda bahsedilen süreçlerden herhangi birine zarar verebilir. Bu tip bozukluklar beynin değişime uğramış süreçlerden sorumlu belirli bölgelerinin aldığı hasar sonucu oluşur. </a:t>
            </a:r>
            <a:r>
              <a:rPr lang="tr-TR" sz="2000" b="1" dirty="0" err="1">
                <a:solidFill>
                  <a:srgbClr val="FF0000"/>
                </a:solidFill>
              </a:rPr>
              <a:t>Wernicke</a:t>
            </a:r>
            <a:r>
              <a:rPr lang="tr-TR" sz="2000" b="1" dirty="0">
                <a:solidFill>
                  <a:srgbClr val="FF0000"/>
                </a:solidFill>
              </a:rPr>
              <a:t> afazisi </a:t>
            </a:r>
            <a:r>
              <a:rPr lang="tr-TR" sz="2000" b="1" dirty="0">
                <a:solidFill>
                  <a:schemeClr val="tx1"/>
                </a:solidFill>
              </a:rPr>
              <a:t>dili anlayamamakla ilgilidir (hasta hiç bilmediği bir dili duyuyormuş gibi hisseder). Ancak, </a:t>
            </a:r>
            <a:r>
              <a:rPr lang="tr-TR" sz="2000" b="1" dirty="0">
                <a:solidFill>
                  <a:srgbClr val="FF0000"/>
                </a:solidFill>
              </a:rPr>
              <a:t>işitsel agnozi</a:t>
            </a:r>
            <a:r>
              <a:rPr lang="tr-TR" sz="2000" b="1" dirty="0">
                <a:solidFill>
                  <a:schemeClr val="tx1"/>
                </a:solidFill>
              </a:rPr>
              <a:t>, duyulan bir eşya ismini tanıyamama </a:t>
            </a:r>
            <a:r>
              <a:rPr lang="tr-TR" sz="2000" b="1" dirty="0" smtClean="0">
                <a:solidFill>
                  <a:schemeClr val="tx1"/>
                </a:solidFill>
              </a:rPr>
              <a:t>durumudur</a:t>
            </a:r>
            <a:r>
              <a:rPr lang="tr-TR" sz="2000" b="1" dirty="0">
                <a:solidFill>
                  <a:schemeClr val="tx1"/>
                </a:solidFill>
              </a:rPr>
              <a:t>, yani bir kimse bir eşyadan sözel olarak bahsettiğinde hasta bunu tanıyamaz. Bu ayrıca, müziği algılayıp değerlendirememeye de yol açar. Bu durum </a:t>
            </a:r>
            <a:r>
              <a:rPr lang="tr-TR" sz="2000" b="1" dirty="0" err="1">
                <a:solidFill>
                  <a:srgbClr val="FF0000"/>
                </a:solidFill>
              </a:rPr>
              <a:t>amuzi</a:t>
            </a:r>
            <a:r>
              <a:rPr lang="tr-TR" sz="2000" b="1" dirty="0">
                <a:solidFill>
                  <a:schemeClr val="tx1"/>
                </a:solidFill>
              </a:rPr>
              <a:t> olarak bilinir (Notaları ya da müzik ritimlerini tanıyamama, çıkaramama). Bazı vakalarda, hasar daha da özeldir ve sadece sesleri yerleştirme ya da taklit etme kabiliyeti kaybedilir.</a:t>
            </a:r>
          </a:p>
        </p:txBody>
      </p:sp>
    </p:spTree>
    <p:extLst>
      <p:ext uri="{BB962C8B-B14F-4D97-AF65-F5344CB8AC3E}">
        <p14:creationId xmlns:p14="http://schemas.microsoft.com/office/powerpoint/2010/main" val="36399689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97280" y="418011"/>
            <a:ext cx="10058400" cy="5451083"/>
          </a:xfrm>
        </p:spPr>
        <p:txBody>
          <a:bodyPr>
            <a:noAutofit/>
          </a:bodyPr>
          <a:lstStyle/>
          <a:p>
            <a:pPr marL="201168" lvl="1" indent="0" algn="just">
              <a:lnSpc>
                <a:spcPct val="150000"/>
              </a:lnSpc>
              <a:buNone/>
            </a:pPr>
            <a:r>
              <a:rPr lang="tr-TR" sz="2400" b="1" dirty="0" smtClean="0">
                <a:solidFill>
                  <a:schemeClr val="tx1"/>
                </a:solidFill>
              </a:rPr>
              <a:t>	İşitme engeline </a:t>
            </a:r>
            <a:r>
              <a:rPr lang="tr-TR" sz="2400" b="1" dirty="0">
                <a:solidFill>
                  <a:schemeClr val="tx1"/>
                </a:solidFill>
              </a:rPr>
              <a:t>sebep olan bozuklukların dışında, bazı hastalıklar vardır ki kişinin aslında ortamda olmayan sesleri duymasına yol açar. Bunlardan en sık rastlananı kişinin sürekli bir çınlama duymasına sebep olan </a:t>
            </a:r>
            <a:r>
              <a:rPr lang="tr-TR" sz="2400" b="1" dirty="0">
                <a:solidFill>
                  <a:srgbClr val="FF0000"/>
                </a:solidFill>
              </a:rPr>
              <a:t>kulak çınlamasıdır</a:t>
            </a:r>
            <a:r>
              <a:rPr lang="tr-TR" sz="2400" b="1" dirty="0">
                <a:solidFill>
                  <a:schemeClr val="tx1"/>
                </a:solidFill>
              </a:rPr>
              <a:t>. Başka vakalarda, problem beynin yanlışlıkla işitsel korteksi etkinleştirmesine ve sonrasında halüsinasyonlar görülmesine yol açar. Bu, halüsinasyonların korkutucu olabileceği </a:t>
            </a:r>
            <a:r>
              <a:rPr lang="tr-TR" sz="2400" b="1" dirty="0">
                <a:solidFill>
                  <a:srgbClr val="FF0000"/>
                </a:solidFill>
              </a:rPr>
              <a:t>şizofreni</a:t>
            </a:r>
            <a:r>
              <a:rPr lang="tr-TR" sz="2400" b="1" dirty="0">
                <a:solidFill>
                  <a:schemeClr val="tx1"/>
                </a:solidFill>
              </a:rPr>
              <a:t> gibi hastalıklarda görülebilir. Diğer bir vaka ise </a:t>
            </a:r>
            <a:r>
              <a:rPr lang="tr-TR" sz="2400" b="1" dirty="0">
                <a:solidFill>
                  <a:srgbClr val="FF0000"/>
                </a:solidFill>
              </a:rPr>
              <a:t>müzikal halüsinasyondur</a:t>
            </a:r>
            <a:r>
              <a:rPr lang="tr-TR" sz="2400" b="1" dirty="0">
                <a:solidFill>
                  <a:schemeClr val="tx1"/>
                </a:solidFill>
              </a:rPr>
              <a:t>. Kişi sanki bir radyodan geliyormuşçasına müzik sesi duyar fakat bu radyoyu bir türlü kapatamaz</a:t>
            </a:r>
            <a:r>
              <a:rPr lang="tr-TR" sz="2400" b="1" dirty="0">
                <a:solidFill>
                  <a:srgbClr val="FF0000"/>
                </a:solidFill>
              </a:rPr>
              <a:t>. </a:t>
            </a:r>
            <a:r>
              <a:rPr lang="tr-TR" sz="2400" b="1" dirty="0" err="1">
                <a:solidFill>
                  <a:srgbClr val="FF0000"/>
                </a:solidFill>
              </a:rPr>
              <a:t>Willis</a:t>
            </a:r>
            <a:r>
              <a:rPr lang="tr-TR" sz="2400" b="1" dirty="0">
                <a:solidFill>
                  <a:srgbClr val="FF0000"/>
                </a:solidFill>
              </a:rPr>
              <a:t> </a:t>
            </a:r>
            <a:r>
              <a:rPr lang="tr-TR" sz="2400" b="1" dirty="0" err="1">
                <a:solidFill>
                  <a:srgbClr val="FF0000"/>
                </a:solidFill>
              </a:rPr>
              <a:t>parakuzisi</a:t>
            </a:r>
            <a:r>
              <a:rPr lang="tr-TR" sz="2400" b="1" dirty="0">
                <a:solidFill>
                  <a:srgbClr val="FF0000"/>
                </a:solidFill>
              </a:rPr>
              <a:t> </a:t>
            </a:r>
            <a:r>
              <a:rPr lang="tr-TR" sz="2400" b="1" dirty="0">
                <a:solidFill>
                  <a:schemeClr val="tx1"/>
                </a:solidFill>
              </a:rPr>
              <a:t>vakalarında işitsel halüsinasyonların yanında bir de </a:t>
            </a:r>
            <a:r>
              <a:rPr lang="tr-TR" sz="2400" b="1" dirty="0">
                <a:solidFill>
                  <a:srgbClr val="FF0000"/>
                </a:solidFill>
              </a:rPr>
              <a:t>zayıf işitme </a:t>
            </a:r>
            <a:r>
              <a:rPr lang="tr-TR" sz="2400" b="1" dirty="0">
                <a:solidFill>
                  <a:schemeClr val="tx1"/>
                </a:solidFill>
              </a:rPr>
              <a:t>eşlik eder.</a:t>
            </a:r>
          </a:p>
        </p:txBody>
      </p:sp>
    </p:spTree>
    <p:extLst>
      <p:ext uri="{BB962C8B-B14F-4D97-AF65-F5344CB8AC3E}">
        <p14:creationId xmlns:p14="http://schemas.microsoft.com/office/powerpoint/2010/main" val="160485411"/>
      </p:ext>
    </p:extLst>
  </p:cSld>
  <p:clrMapOvr>
    <a:masterClrMapping/>
  </p:clrMapOvr>
</p:sld>
</file>

<file path=ppt/theme/theme1.xml><?xml version="1.0" encoding="utf-8"?>
<a:theme xmlns:a="http://schemas.openxmlformats.org/drawingml/2006/main" name="Geçmişe bakış">
  <a:themeElements>
    <a:clrScheme name="Geçmişe bakış">
      <a:dk1>
        <a:sysClr val="windowText" lastClr="000000"/>
      </a:dk1>
      <a:lt1>
        <a:sysClr val="window" lastClr="FFFFFF"/>
      </a:lt1>
      <a:dk2>
        <a:srgbClr val="514949"/>
      </a:dk2>
      <a:lt2>
        <a:srgbClr val="E1E1DB"/>
      </a:lt2>
      <a:accent1>
        <a:srgbClr val="9DBFBE"/>
      </a:accent1>
      <a:accent2>
        <a:srgbClr val="DB8631"/>
      </a:accent2>
      <a:accent3>
        <a:srgbClr val="E3CC5A"/>
      </a:accent3>
      <a:accent4>
        <a:srgbClr val="ACADA8"/>
      </a:accent4>
      <a:accent5>
        <a:srgbClr val="927C61"/>
      </a:accent5>
      <a:accent6>
        <a:srgbClr val="B3B435"/>
      </a:accent6>
      <a:hlink>
        <a:srgbClr val="0000FF"/>
      </a:hlink>
      <a:folHlink>
        <a:srgbClr val="800080"/>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243AF7DC-D15B-41C0-AE81-23980D1B9FC4}"/>
    </a:ext>
  </a:extLst>
</a:theme>
</file>

<file path=docProps/app.xml><?xml version="1.0" encoding="utf-8"?>
<Properties xmlns="http://schemas.openxmlformats.org/officeDocument/2006/extended-properties" xmlns:vt="http://schemas.openxmlformats.org/officeDocument/2006/docPropsVTypes">
  <Template>Retrospect</Template>
  <TotalTime>183</TotalTime>
  <Words>620</Words>
  <Application>Microsoft Office PowerPoint</Application>
  <PresentationFormat>Geniş ekran</PresentationFormat>
  <Paragraphs>74</Paragraphs>
  <Slides>16</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16</vt:i4>
      </vt:variant>
    </vt:vector>
  </HeadingPairs>
  <TitlesOfParts>
    <vt:vector size="22" baseType="lpstr">
      <vt:lpstr>Aharoni</vt:lpstr>
      <vt:lpstr>Calibri</vt:lpstr>
      <vt:lpstr>Calibri Light</vt:lpstr>
      <vt:lpstr>Cambria</vt:lpstr>
      <vt:lpstr>Wingdings</vt:lpstr>
      <vt:lpstr>Geçmişe bakış</vt:lpstr>
      <vt:lpstr>          İŞİTSEL ALGI NEDİR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Silentall Unattended Installer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ronaldinho424</dc:creator>
  <cp:lastModifiedBy>ronaldinho424</cp:lastModifiedBy>
  <cp:revision>11</cp:revision>
  <dcterms:created xsi:type="dcterms:W3CDTF">2021-01-31T23:24:48Z</dcterms:created>
  <dcterms:modified xsi:type="dcterms:W3CDTF">2021-02-01T12:20:59Z</dcterms:modified>
</cp:coreProperties>
</file>