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7"/>
  </p:notesMasterIdLst>
  <p:sldIdLst>
    <p:sldId id="256" r:id="rId2"/>
    <p:sldId id="327" r:id="rId3"/>
    <p:sldId id="328" r:id="rId4"/>
    <p:sldId id="330" r:id="rId5"/>
    <p:sldId id="331" r:id="rId6"/>
    <p:sldId id="332" r:id="rId7"/>
    <p:sldId id="329" r:id="rId8"/>
    <p:sldId id="333" r:id="rId9"/>
    <p:sldId id="334" r:id="rId10"/>
    <p:sldId id="335" r:id="rId11"/>
    <p:sldId id="336" r:id="rId12"/>
    <p:sldId id="337" r:id="rId13"/>
    <p:sldId id="338" r:id="rId14"/>
    <p:sldId id="339" r:id="rId15"/>
    <p:sldId id="27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B89C"/>
    <a:srgbClr val="4232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73" d="100"/>
          <a:sy n="73" d="100"/>
        </p:scale>
        <p:origin x="13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40A3B2-66F5-4481-92F2-BC9CE138069B}" type="datetimeFigureOut">
              <a:rPr lang="tr-TR" smtClean="0"/>
              <a:t>28.1.2021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59201-0EC1-4093-B5A1-084373E05AAC}" type="slidenum">
              <a:rPr lang="tr-TR" smtClean="0"/>
              <a:t>‹#›</a:t>
            </a:fld>
            <a:endParaRPr lang="tr-TR"/>
          </a:p>
        </p:txBody>
      </p:sp>
    </p:spTree>
    <p:extLst>
      <p:ext uri="{BB962C8B-B14F-4D97-AF65-F5344CB8AC3E}">
        <p14:creationId xmlns:p14="http://schemas.microsoft.com/office/powerpoint/2010/main" val="132897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28.1.2021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79689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tr-TR" smtClean="0"/>
              <a:t>Asıl başlık stili için tıklatın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28.1.2021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9879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tr-TR" smtClean="0"/>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28.1.2021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83549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tr-TR" smtClean="0"/>
              <a:t>Asıl başlık stili için tıklatın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tr-TR" smtClean="0"/>
              <a:t>Asıl metin stillerini düzenle</a:t>
            </a:r>
          </a:p>
        </p:txBody>
      </p:sp>
      <p:sp>
        <p:nvSpPr>
          <p:cNvPr id="2" name="Date Placeholder 1"/>
          <p:cNvSpPr>
            <a:spLocks noGrp="1"/>
          </p:cNvSpPr>
          <p:nvPr>
            <p:ph type="dt" sz="half" idx="10"/>
          </p:nvPr>
        </p:nvSpPr>
        <p:spPr/>
        <p:txBody>
          <a:bodyPr/>
          <a:lstStyle/>
          <a:p>
            <a:fld id="{A23720DD-5B6D-40BF-8493-A6B52D484E6B}" type="datetimeFigureOut">
              <a:rPr lang="tr-TR" smtClean="0"/>
              <a:t>28.1.2021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004308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28.1.2021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79183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28.1.2021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7865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28.1.2021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765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28.1.2021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284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28.1.2021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0415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28.1.2021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9161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28.1.2021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8227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28.1.2021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7872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tr-TR" smtClean="0"/>
              <a:t>Asıl başlık stili için tıklatın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28.1.2021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98055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tr-TR" smtClean="0"/>
              <a:t>Asıl başlık stili için tıklatın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2914357" y="6041361"/>
            <a:ext cx="732659" cy="365125"/>
          </a:xfrm>
        </p:spPr>
        <p:txBody>
          <a:bodyPr/>
          <a:lstStyle/>
          <a:p>
            <a:fld id="{A23720DD-5B6D-40BF-8493-A6B52D484E6B}" type="datetimeFigureOut">
              <a:rPr lang="tr-TR" smtClean="0"/>
              <a:t>28.1.2021</a:t>
            </a:fld>
            <a:endParaRPr lang="tr-TR"/>
          </a:p>
        </p:txBody>
      </p:sp>
      <p:sp>
        <p:nvSpPr>
          <p:cNvPr id="6" name="Footer Placeholder 5"/>
          <p:cNvSpPr>
            <a:spLocks noGrp="1"/>
          </p:cNvSpPr>
          <p:nvPr>
            <p:ph type="ftr" sz="quarter" idx="11"/>
          </p:nvPr>
        </p:nvSpPr>
        <p:spPr>
          <a:xfrm>
            <a:off x="442797" y="6041361"/>
            <a:ext cx="2471560" cy="365125"/>
          </a:xfrm>
        </p:spPr>
        <p:txBody>
          <a:bodyPr/>
          <a:lstStyle/>
          <a:p>
            <a:endParaRPr lang="tr-TR"/>
          </a:p>
        </p:txBody>
      </p:sp>
      <p:sp>
        <p:nvSpPr>
          <p:cNvPr id="7" name="Slide Number Placeholder 6"/>
          <p:cNvSpPr>
            <a:spLocks noGrp="1"/>
          </p:cNvSpPr>
          <p:nvPr>
            <p:ph type="sldNum" sz="quarter" idx="12"/>
          </p:nvPr>
        </p:nvSpPr>
        <p:spPr>
          <a:xfrm>
            <a:off x="3647017" y="5915887"/>
            <a:ext cx="796616" cy="490599"/>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522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tr-TR"/>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A23720DD-5B6D-40BF-8493-A6B52D484E6B}" type="datetimeFigureOut">
              <a:rPr lang="tr-TR" smtClean="0"/>
              <a:t>28.1.2021</a:t>
            </a:fld>
            <a:endParaRPr lang="tr-TR"/>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928432783"/>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916832"/>
            <a:ext cx="7632848" cy="3600400"/>
          </a:xfrm>
        </p:spPr>
        <p:txBody>
          <a:bodyPr>
            <a:normAutofit fontScale="90000"/>
          </a:bodyPr>
          <a:lstStyle/>
          <a:p>
            <a:pPr algn="ctr"/>
            <a:r>
              <a:rPr lang="tr-TR" sz="8000" dirty="0">
                <a:effectLst>
                  <a:outerShdw blurRad="38100" dist="38100" dir="2700000" algn="tl">
                    <a:srgbClr val="000000">
                      <a:alpha val="43137"/>
                    </a:srgbClr>
                  </a:outerShdw>
                </a:effectLst>
                <a:latin typeface="Cambria" pitchFamily="18" charset="0"/>
                <a:ea typeface="Cambria" pitchFamily="18" charset="0"/>
              </a:rPr>
              <a:t/>
            </a:r>
            <a:br>
              <a:rPr lang="tr-TR" sz="8000" dirty="0">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GÖRSEL HAFIZA GELİŞTİRME </a:t>
            </a: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YOLLARI ve FAYDALARI</a:t>
            </a:r>
            <a:r>
              <a:rPr lang="tr-TR" dirty="0">
                <a:solidFill>
                  <a:schemeClr val="accent6">
                    <a:lumMod val="75000"/>
                  </a:schemeClr>
                </a:solidFill>
                <a:latin typeface="Cambria" pitchFamily="18" charset="0"/>
                <a:ea typeface="Cambria" pitchFamily="18" charset="0"/>
              </a:rPr>
              <a:t/>
            </a:r>
            <a:br>
              <a:rPr lang="tr-TR" dirty="0">
                <a:solidFill>
                  <a:schemeClr val="accent6">
                    <a:lumMod val="75000"/>
                  </a:schemeClr>
                </a:solidFill>
                <a:latin typeface="Cambria" pitchFamily="18" charset="0"/>
                <a:ea typeface="Cambria" pitchFamily="18" charset="0"/>
              </a:rPr>
            </a:br>
            <a:r>
              <a:rPr lang="tr-TR" dirty="0">
                <a:solidFill>
                  <a:schemeClr val="tx1"/>
                </a:solidFill>
                <a:latin typeface="Cambria" pitchFamily="18" charset="0"/>
                <a:ea typeface="Cambria" pitchFamily="18" charset="0"/>
              </a:rPr>
              <a:t/>
            </a:r>
            <a:br>
              <a:rPr lang="tr-TR" dirty="0">
                <a:solidFill>
                  <a:schemeClr val="tx1"/>
                </a:solidFill>
                <a:latin typeface="Cambria" pitchFamily="18" charset="0"/>
                <a:ea typeface="Cambria" pitchFamily="18" charset="0"/>
              </a:rPr>
            </a:br>
            <a:endParaRPr lang="tr-TR" sz="2700" dirty="0">
              <a:solidFill>
                <a:schemeClr val="tx1"/>
              </a:solidFill>
              <a:latin typeface="Cambria" pitchFamily="18" charset="0"/>
              <a:ea typeface="Cambria" pitchFamily="18" charset="0"/>
            </a:endParaRPr>
          </a:p>
        </p:txBody>
      </p:sp>
      <p:sp>
        <p:nvSpPr>
          <p:cNvPr id="3" name="AutoShape 2" descr="2020 LGS konularÄ± ve MEB Ã¶rnek soru kitapÃ§Ä±ÄÄ± | Siirt Haberleri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2020 LGS konularÄ± ve MEB Ã¶rnek soru kitapÃ§Ä±ÄÄ± | Siirt Haberleri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Metin kutusu 4"/>
          <p:cNvSpPr txBox="1"/>
          <p:nvPr/>
        </p:nvSpPr>
        <p:spPr>
          <a:xfrm>
            <a:off x="6084168" y="5517232"/>
            <a:ext cx="2952328" cy="830997"/>
          </a:xfrm>
          <a:prstGeom prst="rect">
            <a:avLst/>
          </a:prstGeom>
          <a:noFill/>
        </p:spPr>
        <p:txBody>
          <a:bodyPr wrap="square" rtlCol="0">
            <a:spAutoFit/>
          </a:bodyPr>
          <a:lstStyle/>
          <a:p>
            <a:r>
              <a:rPr lang="tr-TR" sz="2400" dirty="0">
                <a:solidFill>
                  <a:schemeClr val="accent1">
                    <a:lumMod val="20000"/>
                    <a:lumOff val="80000"/>
                  </a:schemeClr>
                </a:solidFill>
                <a:latin typeface="Aharoni" panose="02010803020104030203" pitchFamily="2" charset="-79"/>
                <a:cs typeface="Aharoni" panose="02010803020104030203" pitchFamily="2" charset="-79"/>
              </a:rPr>
              <a:t>SEYHAN RAM</a:t>
            </a:r>
          </a:p>
          <a:p>
            <a:r>
              <a:rPr lang="tr-TR" sz="2400" smtClean="0">
                <a:solidFill>
                  <a:schemeClr val="accent1">
                    <a:lumMod val="20000"/>
                    <a:lumOff val="80000"/>
                  </a:schemeClr>
                </a:solidFill>
                <a:latin typeface="Aharoni" panose="02010803020104030203" pitchFamily="2" charset="-79"/>
                <a:cs typeface="Aharoni" panose="02010803020104030203" pitchFamily="2" charset="-79"/>
              </a:rPr>
              <a:t>2021</a:t>
            </a:r>
            <a:endParaRPr lang="tr-TR" sz="2400" dirty="0">
              <a:solidFill>
                <a:schemeClr val="accent1">
                  <a:lumMod val="20000"/>
                  <a:lumOff val="80000"/>
                </a:schemeClr>
              </a:solidFill>
              <a:latin typeface="Aharoni" panose="02010803020104030203" pitchFamily="2" charset="-79"/>
              <a:cs typeface="Aharoni" panose="02010803020104030203" pitchFamily="2" charset="-79"/>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3981" y="160337"/>
            <a:ext cx="2160240" cy="2116535"/>
          </a:xfrm>
          <a:prstGeom prst="rect">
            <a:avLst/>
          </a:prstGeom>
        </p:spPr>
      </p:pic>
    </p:spTree>
    <p:extLst>
      <p:ext uri="{BB962C8B-B14F-4D97-AF65-F5344CB8AC3E}">
        <p14:creationId xmlns:p14="http://schemas.microsoft.com/office/powerpoint/2010/main" val="2826528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Şarkı Hatırlama</a:t>
            </a:r>
          </a:p>
          <a:p>
            <a:r>
              <a:rPr lang="tr-TR" dirty="0"/>
              <a:t>Dinlediğiniz şarkının hangi şarkı olduğunu ilk hatırlayan kazanır.</a:t>
            </a:r>
          </a:p>
          <a:p>
            <a:r>
              <a:rPr lang="tr-TR" dirty="0" smtClean="0"/>
              <a:t>Tekerlemeler</a:t>
            </a:r>
            <a:endParaRPr lang="tr-TR" dirty="0"/>
          </a:p>
          <a:p>
            <a:r>
              <a:rPr lang="tr-TR" dirty="0"/>
              <a:t>Kelime oyunları işitsel hafızayı geliştirmek adına müthiş aktivitelerdir. Ebeveyninin söylediği tekerlemeyi çocuk tekrar edecek. Böyle aktivitelerle zamanınızı verimli ve eğlenceli bir şekilde değerlendirebilirsiniz.</a:t>
            </a:r>
          </a:p>
          <a:p>
            <a:r>
              <a:rPr lang="tr-TR" dirty="0" smtClean="0"/>
              <a:t>Bir </a:t>
            </a:r>
            <a:r>
              <a:rPr lang="tr-TR" dirty="0"/>
              <a:t>Dizi Sayı ya da Harfi Tekrar Etmek</a:t>
            </a:r>
          </a:p>
          <a:p>
            <a:r>
              <a:rPr lang="tr-TR" dirty="0"/>
              <a:t>Çocuklar ve anne babaları bir dizi sayı ya da harfi tekrar edecek. Bunları yazabilirsiniz, çocuğunuzun da kağıda bakmadan bunları tekrar etmesi gerekiyor.</a:t>
            </a:r>
          </a:p>
        </p:txBody>
      </p:sp>
    </p:spTree>
    <p:extLst>
      <p:ext uri="{BB962C8B-B14F-4D97-AF65-F5344CB8AC3E}">
        <p14:creationId xmlns:p14="http://schemas.microsoft.com/office/powerpoint/2010/main" val="1670838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2. Hikayeler Uydurmak</a:t>
            </a:r>
          </a:p>
          <a:p>
            <a:r>
              <a:rPr lang="tr-TR" dirty="0"/>
              <a:t>Şöyle bir cümleyle öyküye başlayabilirsiniz: “Bir zamanlar sokakta oynamayı çok seven 8 yaşında bir çocuk varmış.” Ardından, çocuğunuz bir cümle eklesin.</a:t>
            </a:r>
          </a:p>
          <a:p>
            <a:r>
              <a:rPr lang="tr-TR" dirty="0" smtClean="0"/>
              <a:t>Çocuğunuzdan </a:t>
            </a:r>
            <a:r>
              <a:rPr lang="tr-TR" dirty="0"/>
              <a:t>oyunu oynayan herkesin eklediği cümleleri aklında tutmasını isteyin. Oyunda herkesin bir cümle daha eklemeden önce tüm hikayeyi baştan itibaren anlatması gerekiyor.</a:t>
            </a:r>
          </a:p>
        </p:txBody>
      </p:sp>
    </p:spTree>
    <p:extLst>
      <p:ext uri="{BB962C8B-B14F-4D97-AF65-F5344CB8AC3E}">
        <p14:creationId xmlns:p14="http://schemas.microsoft.com/office/powerpoint/2010/main" val="628584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3. Gözlem ve İfade</a:t>
            </a:r>
          </a:p>
          <a:p>
            <a:r>
              <a:rPr lang="tr-TR" dirty="0"/>
              <a:t>Gözlemlemek ve yansıtmak çok önemlidir. Ailece dışarı çıktığınızda, bir şeyleri gözlemlemek için vakit ayırın. Ardından çocuğunuzla bunları detaylıca tartışın. Örneğin, bir sanat galerisine, parka ya da hoş bir mahalleye gidebilirsiniz.</a:t>
            </a:r>
          </a:p>
          <a:p>
            <a:r>
              <a:rPr lang="tr-TR" dirty="0" smtClean="0"/>
              <a:t>Sonrasında</a:t>
            </a:r>
            <a:r>
              <a:rPr lang="tr-TR" dirty="0"/>
              <a:t>, çocuğunuz mümkün olduğunca her şeyi tarif etsin. Renklere, kontrasta, şekillere ve hatta daha da ufak detaylara dikkat edin.</a:t>
            </a:r>
          </a:p>
        </p:txBody>
      </p:sp>
    </p:spTree>
    <p:extLst>
      <p:ext uri="{BB962C8B-B14F-4D97-AF65-F5344CB8AC3E}">
        <p14:creationId xmlns:p14="http://schemas.microsoft.com/office/powerpoint/2010/main" val="2894325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4. Bilgileri Öğrenmek</a:t>
            </a:r>
          </a:p>
          <a:p>
            <a:r>
              <a:rPr lang="tr-TR" dirty="0"/>
              <a:t>Talimatlar ya da sayfalar dolusu kelime ve görsel bazen kafa karıştırıcı olabilir. Düzgünce oluşturulmuş bir belge çocuğunuzun önemli bilgilerin hemen farkına varmasına yardımcı olur. Böylece çocuğunuz bu bilgileri daha kolay hatırlar.</a:t>
            </a:r>
          </a:p>
          <a:p>
            <a:r>
              <a:rPr lang="tr-TR" dirty="0" smtClean="0"/>
              <a:t>Son </a:t>
            </a:r>
            <a:r>
              <a:rPr lang="tr-TR" dirty="0"/>
              <a:t>olarak, şunu belirtmeliyiz ki pratik yapmak hafızayı güçlendirir. Çocuklar kapasitelerini ne kadar geliştirirlerse, ileride o kadar iyi bir hafızaya sahip olurlar.</a:t>
            </a:r>
          </a:p>
        </p:txBody>
      </p:sp>
    </p:spTree>
    <p:extLst>
      <p:ext uri="{BB962C8B-B14F-4D97-AF65-F5344CB8AC3E}">
        <p14:creationId xmlns:p14="http://schemas.microsoft.com/office/powerpoint/2010/main" val="3007995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Bundan dolayı, bu önemli beceriyi edinmeleri için mümkün olan en kısa sürede pratik yapmaya başlayın. Böylece, çocukların okulda ve günlük yaşamlarında yararlandıkları pek çok </a:t>
            </a:r>
            <a:r>
              <a:rPr lang="tr-TR" dirty="0" smtClean="0"/>
              <a:t>beceride </a:t>
            </a:r>
            <a:r>
              <a:rPr lang="tr-TR" dirty="0"/>
              <a:t>daha da iyi hale geleceklerini göreceksiniz</a:t>
            </a:r>
            <a:r>
              <a:rPr lang="tr-TR" dirty="0" smtClean="0"/>
              <a:t>.</a:t>
            </a:r>
          </a:p>
          <a:p>
            <a:r>
              <a:rPr lang="tr-TR" sz="2400" dirty="0">
                <a:solidFill>
                  <a:srgbClr val="FF0000"/>
                </a:solidFill>
              </a:rPr>
              <a:t>“Çocuklarınızı hayatın zorluklarına karşı korumayın. Onlara bu zorlukları aşmayı öğretin</a:t>
            </a:r>
            <a:r>
              <a:rPr lang="tr-TR" sz="2400" dirty="0" smtClean="0">
                <a:solidFill>
                  <a:srgbClr val="FF0000"/>
                </a:solidFill>
              </a:rPr>
              <a:t>.”  -</a:t>
            </a:r>
            <a:r>
              <a:rPr lang="tr-TR" sz="2400" dirty="0">
                <a:solidFill>
                  <a:srgbClr val="FF0000"/>
                </a:solidFill>
              </a:rPr>
              <a:t>Louis </a:t>
            </a:r>
            <a:r>
              <a:rPr lang="tr-TR" sz="2400" dirty="0" err="1" smtClean="0">
                <a:solidFill>
                  <a:srgbClr val="FF0000"/>
                </a:solidFill>
              </a:rPr>
              <a:t>Pasteur</a:t>
            </a:r>
            <a:r>
              <a:rPr lang="tr-TR" sz="2400" dirty="0" smtClean="0">
                <a:solidFill>
                  <a:srgbClr val="FF0000"/>
                </a:solidFill>
              </a:rPr>
              <a:t>-</a:t>
            </a:r>
            <a:endParaRPr lang="tr-TR" sz="2400" dirty="0">
              <a:solidFill>
                <a:srgbClr val="FF0000"/>
              </a:solidFill>
            </a:endParaRPr>
          </a:p>
        </p:txBody>
      </p:sp>
    </p:spTree>
    <p:extLst>
      <p:ext uri="{BB962C8B-B14F-4D97-AF65-F5344CB8AC3E}">
        <p14:creationId xmlns:p14="http://schemas.microsoft.com/office/powerpoint/2010/main" val="2966247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6000" dirty="0" smtClean="0">
                <a:solidFill>
                  <a:srgbClr val="0070C0"/>
                </a:solidFill>
                <a:latin typeface="Cambria Math" panose="02040503050406030204" pitchFamily="18" charset="0"/>
                <a:ea typeface="Cambria Math" panose="02040503050406030204" pitchFamily="18" charset="0"/>
              </a:rPr>
              <a:t>T</a:t>
            </a:r>
            <a:r>
              <a:rPr lang="tr-TR" sz="6000" dirty="0" smtClean="0">
                <a:solidFill>
                  <a:srgbClr val="00B050"/>
                </a:solidFill>
                <a:latin typeface="Cambria Math" panose="02040503050406030204" pitchFamily="18" charset="0"/>
                <a:ea typeface="Cambria Math" panose="02040503050406030204" pitchFamily="18" charset="0"/>
              </a:rPr>
              <a:t>E</a:t>
            </a:r>
            <a:r>
              <a:rPr lang="tr-TR" sz="6000" dirty="0" smtClean="0">
                <a:solidFill>
                  <a:srgbClr val="FFFF00"/>
                </a:solidFill>
                <a:latin typeface="Cambria Math" panose="02040503050406030204" pitchFamily="18" charset="0"/>
                <a:ea typeface="Cambria Math" panose="02040503050406030204" pitchFamily="18" charset="0"/>
              </a:rPr>
              <a:t>Ş</a:t>
            </a:r>
            <a:r>
              <a:rPr lang="tr-TR" sz="6000" dirty="0" smtClean="0">
                <a:solidFill>
                  <a:srgbClr val="92D050"/>
                </a:solidFill>
                <a:latin typeface="Cambria Math" panose="02040503050406030204" pitchFamily="18" charset="0"/>
                <a:ea typeface="Cambria Math" panose="02040503050406030204" pitchFamily="18" charset="0"/>
              </a:rPr>
              <a:t>E</a:t>
            </a:r>
            <a:r>
              <a:rPr lang="tr-TR" sz="6000" dirty="0" smtClean="0">
                <a:solidFill>
                  <a:schemeClr val="accent1"/>
                </a:solidFill>
                <a:latin typeface="Cambria Math" panose="02040503050406030204" pitchFamily="18" charset="0"/>
                <a:ea typeface="Cambria Math" panose="02040503050406030204" pitchFamily="18" charset="0"/>
              </a:rPr>
              <a:t>K</a:t>
            </a:r>
            <a:r>
              <a:rPr lang="tr-TR" sz="6000" dirty="0" smtClean="0">
                <a:solidFill>
                  <a:srgbClr val="FFC000"/>
                </a:solidFill>
                <a:latin typeface="Cambria Math" panose="02040503050406030204" pitchFamily="18" charset="0"/>
                <a:ea typeface="Cambria Math" panose="02040503050406030204" pitchFamily="18" charset="0"/>
              </a:rPr>
              <a:t>K</a:t>
            </a:r>
            <a:r>
              <a:rPr lang="tr-TR" sz="6000" dirty="0" smtClean="0">
                <a:solidFill>
                  <a:srgbClr val="FF0000"/>
                </a:solidFill>
                <a:latin typeface="Cambria Math" panose="02040503050406030204" pitchFamily="18" charset="0"/>
                <a:ea typeface="Cambria Math" panose="02040503050406030204" pitchFamily="18" charset="0"/>
              </a:rPr>
              <a:t>Ü</a:t>
            </a:r>
            <a:r>
              <a:rPr lang="tr-TR" sz="6000" dirty="0" smtClean="0">
                <a:solidFill>
                  <a:srgbClr val="00B0F0"/>
                </a:solidFill>
                <a:latin typeface="Cambria Math" panose="02040503050406030204" pitchFamily="18" charset="0"/>
                <a:ea typeface="Cambria Math" panose="02040503050406030204" pitchFamily="18" charset="0"/>
              </a:rPr>
              <a:t>R</a:t>
            </a:r>
            <a:r>
              <a:rPr lang="tr-TR" sz="6000" dirty="0" smtClean="0">
                <a:solidFill>
                  <a:schemeClr val="accent1">
                    <a:lumMod val="40000"/>
                    <a:lumOff val="60000"/>
                  </a:schemeClr>
                </a:solidFill>
                <a:latin typeface="Cambria Math" panose="02040503050406030204" pitchFamily="18" charset="0"/>
                <a:ea typeface="Cambria Math" panose="02040503050406030204" pitchFamily="18" charset="0"/>
              </a:rPr>
              <a:t>L</a:t>
            </a:r>
            <a:r>
              <a:rPr lang="tr-TR" sz="6000" dirty="0" smtClean="0">
                <a:solidFill>
                  <a:schemeClr val="accent1">
                    <a:lumMod val="75000"/>
                  </a:schemeClr>
                </a:solidFill>
                <a:latin typeface="Cambria Math" panose="02040503050406030204" pitchFamily="18" charset="0"/>
                <a:ea typeface="Cambria Math" panose="02040503050406030204" pitchFamily="18" charset="0"/>
              </a:rPr>
              <a:t>E</a:t>
            </a:r>
            <a:r>
              <a:rPr lang="tr-TR" sz="6000" dirty="0" smtClean="0">
                <a:solidFill>
                  <a:schemeClr val="accent5">
                    <a:lumMod val="75000"/>
                  </a:schemeClr>
                </a:solidFill>
                <a:latin typeface="Cambria Math" panose="02040503050406030204" pitchFamily="18" charset="0"/>
                <a:ea typeface="Cambria Math" panose="02040503050406030204" pitchFamily="18" charset="0"/>
              </a:rPr>
              <a:t>R</a:t>
            </a:r>
            <a:r>
              <a:rPr lang="tr-TR" sz="6000" dirty="0">
                <a:solidFill>
                  <a:srgbClr val="FFFF00"/>
                </a:solidFill>
                <a:latin typeface="Cambria Math" panose="02040503050406030204" pitchFamily="18" charset="0"/>
                <a:ea typeface="Cambria Math" panose="02040503050406030204" pitchFamily="18" charset="0"/>
              </a:rPr>
              <a:t>.</a:t>
            </a:r>
            <a:r>
              <a:rPr lang="tr-TR" sz="6000" dirty="0">
                <a:solidFill>
                  <a:schemeClr val="accent2">
                    <a:lumMod val="75000"/>
                  </a:schemeClr>
                </a:solidFill>
                <a:latin typeface="Cambria Math" panose="02040503050406030204" pitchFamily="18" charset="0"/>
                <a:ea typeface="Cambria Math" panose="02040503050406030204" pitchFamily="18" charset="0"/>
              </a:rPr>
              <a:t>.</a:t>
            </a:r>
          </a:p>
        </p:txBody>
      </p:sp>
    </p:spTree>
    <p:extLst>
      <p:ext uri="{BB962C8B-B14F-4D97-AF65-F5344CB8AC3E}">
        <p14:creationId xmlns:p14="http://schemas.microsoft.com/office/powerpoint/2010/main" val="289789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1763688" y="2348880"/>
            <a:ext cx="4674074" cy="2580089"/>
          </a:xfrm>
          <a:prstGeom prst="rect">
            <a:avLst/>
          </a:prstGeom>
        </p:spPr>
      </p:pic>
      <p:sp>
        <p:nvSpPr>
          <p:cNvPr id="5" name="Dikdörtgen 4"/>
          <p:cNvSpPr/>
          <p:nvPr/>
        </p:nvSpPr>
        <p:spPr>
          <a:xfrm>
            <a:off x="809997" y="3068960"/>
            <a:ext cx="7866459" cy="2308324"/>
          </a:xfrm>
          <a:prstGeom prst="rect">
            <a:avLst/>
          </a:prstGeom>
        </p:spPr>
        <p:txBody>
          <a:bodyPr wrap="square">
            <a:spAutoFit/>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r>
              <a:rPr lang="tr-TR" b="1" dirty="0" smtClean="0"/>
              <a:t>Görsel </a:t>
            </a:r>
            <a:r>
              <a:rPr lang="tr-TR" b="1" dirty="0"/>
              <a:t>hafıza becerileri çocukların akademik başarısını </a:t>
            </a:r>
            <a:r>
              <a:rPr lang="tr-TR" b="1" dirty="0" smtClean="0"/>
              <a:t> </a:t>
            </a:r>
            <a:r>
              <a:rPr lang="tr-TR" b="1" dirty="0"/>
              <a:t>etkiler. </a:t>
            </a:r>
          </a:p>
        </p:txBody>
      </p:sp>
    </p:spTree>
    <p:extLst>
      <p:ext uri="{BB962C8B-B14F-4D97-AF65-F5344CB8AC3E}">
        <p14:creationId xmlns:p14="http://schemas.microsoft.com/office/powerpoint/2010/main" val="862466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83568" y="2222287"/>
            <a:ext cx="7992887" cy="3636510"/>
          </a:xfrm>
        </p:spPr>
        <p:txBody>
          <a:bodyPr>
            <a:normAutofit/>
          </a:bodyPr>
          <a:lstStyle/>
          <a:p>
            <a:r>
              <a:rPr lang="tr-TR" sz="2000" dirty="0"/>
              <a:t>Çocuklarda görsel hafızanın gelişimine yardımcı olacak yöntemler geliştirmek her anne babanın kafasını kurcalayan meselelerden </a:t>
            </a:r>
            <a:r>
              <a:rPr lang="tr-TR" sz="2000" dirty="0" smtClean="0"/>
              <a:t>birisidir. </a:t>
            </a:r>
            <a:r>
              <a:rPr lang="tr-TR" sz="2000" dirty="0"/>
              <a:t>Çocuğunuz 1 yaşına bastığından itibaren, onun hafızasını tetikleyecek şeyler yapmaya başlayabilirsiniz.</a:t>
            </a:r>
          </a:p>
        </p:txBody>
      </p:sp>
    </p:spTree>
    <p:extLst>
      <p:ext uri="{BB962C8B-B14F-4D97-AF65-F5344CB8AC3E}">
        <p14:creationId xmlns:p14="http://schemas.microsoft.com/office/powerpoint/2010/main" val="160833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Görsel hafıza, çocukların kavrama ve bilişsel becerilerine büyük ölçüde katkı sağladığı için geliştirilmesi gereken özelliklerden biridir. Ayrıca, görselleri </a:t>
            </a:r>
            <a:r>
              <a:rPr lang="tr-TR" dirty="0" smtClean="0"/>
              <a:t>imgeleme </a:t>
            </a:r>
            <a:r>
              <a:rPr lang="tr-TR" dirty="0"/>
              <a:t>ve anlama açısından dilin önemi yadsınamaz.</a:t>
            </a:r>
          </a:p>
          <a:p>
            <a:r>
              <a:rPr lang="tr-TR" dirty="0" smtClean="0"/>
              <a:t>Benzer </a:t>
            </a:r>
            <a:r>
              <a:rPr lang="tr-TR" dirty="0"/>
              <a:t>şekilde görsel hafıza sayesinde renkleri, şekilleri, sembolleri, harfleri ve cümleleri tanımlayıp oluşturabilirsiniz. Bunun yanı sıra, görsel olarak en son deneyimlediğiniz şeyleri aklınızda tutabilirsiniz.</a:t>
            </a:r>
          </a:p>
        </p:txBody>
      </p:sp>
    </p:spTree>
    <p:extLst>
      <p:ext uri="{BB962C8B-B14F-4D97-AF65-F5344CB8AC3E}">
        <p14:creationId xmlns:p14="http://schemas.microsoft.com/office/powerpoint/2010/main" val="239812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1905209" y="2492896"/>
            <a:ext cx="5333578" cy="3520161"/>
          </a:xfrm>
          <a:prstGeom prst="rect">
            <a:avLst/>
          </a:prstGeom>
        </p:spPr>
      </p:pic>
    </p:spTree>
    <p:extLst>
      <p:ext uri="{BB962C8B-B14F-4D97-AF65-F5344CB8AC3E}">
        <p14:creationId xmlns:p14="http://schemas.microsoft.com/office/powerpoint/2010/main" val="152973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Görsel hafızayı iki kısma ayırabilirsiniz: </a:t>
            </a:r>
            <a:endParaRPr lang="tr-TR" dirty="0" smtClean="0"/>
          </a:p>
          <a:p>
            <a:r>
              <a:rPr lang="tr-TR" dirty="0"/>
              <a:t>U</a:t>
            </a:r>
            <a:r>
              <a:rPr lang="tr-TR" dirty="0" smtClean="0"/>
              <a:t>zun </a:t>
            </a:r>
            <a:r>
              <a:rPr lang="tr-TR" dirty="0"/>
              <a:t>süreli görsel hafıza ve </a:t>
            </a:r>
            <a:endParaRPr lang="tr-TR" dirty="0" smtClean="0"/>
          </a:p>
          <a:p>
            <a:r>
              <a:rPr lang="tr-TR" dirty="0"/>
              <a:t>K</a:t>
            </a:r>
            <a:r>
              <a:rPr lang="tr-TR" dirty="0" smtClean="0"/>
              <a:t>ısa </a:t>
            </a:r>
            <a:r>
              <a:rPr lang="tr-TR" dirty="0"/>
              <a:t>süreli görsel </a:t>
            </a:r>
            <a:r>
              <a:rPr lang="tr-TR" dirty="0" smtClean="0"/>
              <a:t>hafıza</a:t>
            </a:r>
          </a:p>
          <a:p>
            <a:r>
              <a:rPr lang="tr-TR" dirty="0" smtClean="0"/>
              <a:t> </a:t>
            </a:r>
            <a:r>
              <a:rPr lang="tr-TR" dirty="0"/>
              <a:t>Uzun süreli görsel hafıza geçmişte görülen bir şeyin hatırlanmasıyken; </a:t>
            </a:r>
            <a:endParaRPr lang="tr-TR" dirty="0" smtClean="0"/>
          </a:p>
          <a:p>
            <a:r>
              <a:rPr lang="tr-TR" dirty="0" smtClean="0"/>
              <a:t>kısa </a:t>
            </a:r>
            <a:r>
              <a:rPr lang="tr-TR" dirty="0"/>
              <a:t>süreli görsel hafıza da son zamanlarda gördüğünüz bir şeyi hatırlamakla ilgilidir.</a:t>
            </a:r>
          </a:p>
        </p:txBody>
      </p:sp>
    </p:spTree>
    <p:extLst>
      <p:ext uri="{BB962C8B-B14F-4D97-AF65-F5344CB8AC3E}">
        <p14:creationId xmlns:p14="http://schemas.microsoft.com/office/powerpoint/2010/main" val="679803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Görsel Hafızanın Okul Performansına Faydaları</a:t>
            </a:r>
          </a:p>
        </p:txBody>
      </p:sp>
      <p:sp>
        <p:nvSpPr>
          <p:cNvPr id="3" name="İçerik Yer Tutucusu 2"/>
          <p:cNvSpPr>
            <a:spLocks noGrp="1"/>
          </p:cNvSpPr>
          <p:nvPr>
            <p:ph idx="1"/>
          </p:nvPr>
        </p:nvSpPr>
        <p:spPr/>
        <p:txBody>
          <a:bodyPr/>
          <a:lstStyle/>
          <a:p>
            <a:r>
              <a:rPr lang="tr-TR" dirty="0"/>
              <a:t>Görsel hafıza çocukların bütünsel gelişiminde önemli bir rol oynar. Okulda sahip olmaları gereken becerilere katkı sağlar.</a:t>
            </a:r>
          </a:p>
          <a:p>
            <a:r>
              <a:rPr lang="tr-TR" dirty="0" smtClean="0"/>
              <a:t>Bazen </a:t>
            </a:r>
            <a:r>
              <a:rPr lang="tr-TR" dirty="0"/>
              <a:t>çocukların hecelemede zorlandıklarına, yavaş okuduklarına, okuduklarını kolayca kavrayamadıklarına ve metinleri ezberlemek ya da kopyalamakta zorluk çektiklerine tanık olabilirsiniz.</a:t>
            </a:r>
          </a:p>
          <a:p>
            <a:r>
              <a:rPr lang="tr-TR" dirty="0" smtClean="0"/>
              <a:t>Hatta </a:t>
            </a:r>
            <a:r>
              <a:rPr lang="tr-TR" dirty="0"/>
              <a:t>çocuklar algılama ve görsel hafıza ile ilgili sorunlarını gizleyebilirler. Görsel hafıza öğrenme zorluğu çeken çocukların okuldaki performanslarını geliştirmelerine yardımcı olur.</a:t>
            </a:r>
          </a:p>
        </p:txBody>
      </p:sp>
    </p:spTree>
    <p:extLst>
      <p:ext uri="{BB962C8B-B14F-4D97-AF65-F5344CB8AC3E}">
        <p14:creationId xmlns:p14="http://schemas.microsoft.com/office/powerpoint/2010/main" val="359998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Zayıf Görsel Hafızanın Doğurduğu Sonuçlar</a:t>
            </a:r>
          </a:p>
        </p:txBody>
      </p:sp>
      <p:sp>
        <p:nvSpPr>
          <p:cNvPr id="3" name="İçerik Yer Tutucusu 2"/>
          <p:cNvSpPr>
            <a:spLocks noGrp="1"/>
          </p:cNvSpPr>
          <p:nvPr>
            <p:ph idx="1"/>
          </p:nvPr>
        </p:nvSpPr>
        <p:spPr/>
        <p:txBody>
          <a:bodyPr>
            <a:normAutofit lnSpcReduction="10000"/>
          </a:bodyPr>
          <a:lstStyle/>
          <a:p>
            <a:r>
              <a:rPr lang="tr-TR" dirty="0"/>
              <a:t>Zayıf bir görsel hafızası olan bir çocuk aşağıdaki beceri ve aktivitelerde zorluk çekebilir:</a:t>
            </a:r>
          </a:p>
          <a:p>
            <a:endParaRPr lang="tr-TR" dirty="0"/>
          </a:p>
          <a:p>
            <a:r>
              <a:rPr lang="tr-TR" dirty="0"/>
              <a:t>Harfleri ve yaygın biçimde kullanılan sembolleri tanımak ve ezberlemek</a:t>
            </a:r>
          </a:p>
          <a:p>
            <a:r>
              <a:rPr lang="tr-TR" dirty="0"/>
              <a:t>Aşina olmadıkları ya da düzensiz olan kelimeleri hecelemek</a:t>
            </a:r>
          </a:p>
          <a:p>
            <a:r>
              <a:rPr lang="tr-TR" dirty="0"/>
              <a:t>Okuduğunu kavramak</a:t>
            </a:r>
          </a:p>
          <a:p>
            <a:r>
              <a:rPr lang="tr-TR" dirty="0"/>
              <a:t>Hesap makinesi kullanırken sembolleri anlamak</a:t>
            </a:r>
          </a:p>
          <a:p>
            <a:r>
              <a:rPr lang="tr-TR" dirty="0"/>
              <a:t>Telefon numaralarını ezberlemek</a:t>
            </a:r>
          </a:p>
          <a:p>
            <a:r>
              <a:rPr lang="tr-TR" dirty="0"/>
              <a:t>Dikkatini toplamak</a:t>
            </a:r>
          </a:p>
        </p:txBody>
      </p:sp>
    </p:spTree>
    <p:extLst>
      <p:ext uri="{BB962C8B-B14F-4D97-AF65-F5344CB8AC3E}">
        <p14:creationId xmlns:p14="http://schemas.microsoft.com/office/powerpoint/2010/main" val="4148789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Çocuklarda Görsel Hafıza Nasıl Gelişir?</a:t>
            </a:r>
          </a:p>
        </p:txBody>
      </p:sp>
      <p:sp>
        <p:nvSpPr>
          <p:cNvPr id="3" name="İçerik Yer Tutucusu 2"/>
          <p:cNvSpPr>
            <a:spLocks noGrp="1"/>
          </p:cNvSpPr>
          <p:nvPr>
            <p:ph idx="1"/>
          </p:nvPr>
        </p:nvSpPr>
        <p:spPr/>
        <p:txBody>
          <a:bodyPr>
            <a:normAutofit/>
          </a:bodyPr>
          <a:lstStyle/>
          <a:p>
            <a:r>
              <a:rPr lang="tr-TR" dirty="0"/>
              <a:t>1. Görsel Hafızanın Gelişimine Yardımcı Oyunlar</a:t>
            </a:r>
          </a:p>
          <a:p>
            <a:r>
              <a:rPr lang="tr-TR" dirty="0"/>
              <a:t>Oyunlar sayesinde çocuklar entelektüel becerilerini geliştirebilirler. Oyunlar çocukların öğrenirken eğlenmelerini sağlar.</a:t>
            </a:r>
          </a:p>
          <a:p>
            <a:r>
              <a:rPr lang="tr-TR" dirty="0" smtClean="0"/>
              <a:t>Çocukların </a:t>
            </a:r>
            <a:r>
              <a:rPr lang="tr-TR" dirty="0"/>
              <a:t>görsel hafızasını geliştirmeye yardımcı oyunlardan bazıları şunlardır:</a:t>
            </a:r>
          </a:p>
          <a:p>
            <a:r>
              <a:rPr lang="tr-TR" dirty="0" smtClean="0"/>
              <a:t>Uçtan </a:t>
            </a:r>
            <a:r>
              <a:rPr lang="tr-TR" dirty="0"/>
              <a:t>Uca Kelimeler</a:t>
            </a:r>
          </a:p>
          <a:p>
            <a:r>
              <a:rPr lang="tr-TR" dirty="0"/>
              <a:t>Tek bir kelime söyleyerek başlayın. Ardından, çocuğunuz söylediğiniz kelimenin son harfiyle başlayan bir kelime söyleyecek. Bu şekilde kelimeler üretmeye devam edeceksiniz.</a:t>
            </a:r>
          </a:p>
        </p:txBody>
      </p:sp>
    </p:spTree>
    <p:extLst>
      <p:ext uri="{BB962C8B-B14F-4D97-AF65-F5344CB8AC3E}">
        <p14:creationId xmlns:p14="http://schemas.microsoft.com/office/powerpoint/2010/main" val="539445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Teklif">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Teklif">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klif">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Teklif</Template>
  <TotalTime>891</TotalTime>
  <Words>625</Words>
  <Application>Microsoft Office PowerPoint</Application>
  <PresentationFormat>Ekran Gösterisi (4:3)</PresentationFormat>
  <Paragraphs>56</Paragraphs>
  <Slides>15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15</vt:i4>
      </vt:variant>
    </vt:vector>
  </HeadingPairs>
  <TitlesOfParts>
    <vt:vector size="23" baseType="lpstr">
      <vt:lpstr>Aharoni</vt:lpstr>
      <vt:lpstr>Calibri</vt:lpstr>
      <vt:lpstr>Cambria</vt:lpstr>
      <vt:lpstr>Cambria Math</vt:lpstr>
      <vt:lpstr>Century Gothic</vt:lpstr>
      <vt:lpstr>Trebuchet MS</vt:lpstr>
      <vt:lpstr>Wingdings 2</vt:lpstr>
      <vt:lpstr>Teklif</vt:lpstr>
      <vt:lpstr>          GÖRSEL HAFIZA GELİŞTİRME YOLLARI ve FAYDALARI  </vt:lpstr>
      <vt:lpstr>PowerPoint Sunusu</vt:lpstr>
      <vt:lpstr>PowerPoint Sunusu</vt:lpstr>
      <vt:lpstr>PowerPoint Sunusu</vt:lpstr>
      <vt:lpstr>PowerPoint Sunusu</vt:lpstr>
      <vt:lpstr>PowerPoint Sunusu</vt:lpstr>
      <vt:lpstr>Görsel Hafızanın Okul Performansına Faydaları</vt:lpstr>
      <vt:lpstr>Zayıf Görsel Hafızanın Doğurduğu Sonuçlar</vt:lpstr>
      <vt:lpstr>Çocuklarda Görsel Hafıza Nasıl Gelişir?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LGS tercih ve yerleştirme</dc:title>
  <dc:creator>DELL</dc:creator>
  <cp:lastModifiedBy>ronaldinho424</cp:lastModifiedBy>
  <cp:revision>92</cp:revision>
  <dcterms:created xsi:type="dcterms:W3CDTF">2020-07-07T06:59:29Z</dcterms:created>
  <dcterms:modified xsi:type="dcterms:W3CDTF">2021-01-28T11:07:01Z</dcterms:modified>
</cp:coreProperties>
</file>