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50"/>
  </p:notesMasterIdLst>
  <p:sldIdLst>
    <p:sldId id="256" r:id="rId2"/>
    <p:sldId id="324" r:id="rId3"/>
    <p:sldId id="279" r:id="rId4"/>
    <p:sldId id="280" r:id="rId5"/>
    <p:sldId id="281" r:id="rId6"/>
    <p:sldId id="282" r:id="rId7"/>
    <p:sldId id="283" r:id="rId8"/>
    <p:sldId id="284" r:id="rId9"/>
    <p:sldId id="285" r:id="rId10"/>
    <p:sldId id="286" r:id="rId11"/>
    <p:sldId id="287" r:id="rId12"/>
    <p:sldId id="288" r:id="rId13"/>
    <p:sldId id="289" r:id="rId14"/>
    <p:sldId id="290" r:id="rId15"/>
    <p:sldId id="291" r:id="rId16"/>
    <p:sldId id="292" r:id="rId17"/>
    <p:sldId id="293" r:id="rId18"/>
    <p:sldId id="294" r:id="rId19"/>
    <p:sldId id="295" r:id="rId20"/>
    <p:sldId id="296" r:id="rId21"/>
    <p:sldId id="297" r:id="rId22"/>
    <p:sldId id="298" r:id="rId23"/>
    <p:sldId id="299" r:id="rId24"/>
    <p:sldId id="300" r:id="rId25"/>
    <p:sldId id="301" r:id="rId26"/>
    <p:sldId id="302" r:id="rId27"/>
    <p:sldId id="303" r:id="rId28"/>
    <p:sldId id="304" r:id="rId29"/>
    <p:sldId id="305" r:id="rId30"/>
    <p:sldId id="306" r:id="rId31"/>
    <p:sldId id="307" r:id="rId32"/>
    <p:sldId id="308" r:id="rId33"/>
    <p:sldId id="309" r:id="rId34"/>
    <p:sldId id="310" r:id="rId35"/>
    <p:sldId id="311" r:id="rId36"/>
    <p:sldId id="312" r:id="rId37"/>
    <p:sldId id="313" r:id="rId38"/>
    <p:sldId id="314" r:id="rId39"/>
    <p:sldId id="315" r:id="rId40"/>
    <p:sldId id="316" r:id="rId41"/>
    <p:sldId id="317" r:id="rId42"/>
    <p:sldId id="318" r:id="rId43"/>
    <p:sldId id="319" r:id="rId44"/>
    <p:sldId id="320" r:id="rId45"/>
    <p:sldId id="321" r:id="rId46"/>
    <p:sldId id="322" r:id="rId47"/>
    <p:sldId id="323" r:id="rId48"/>
    <p:sldId id="278" r:id="rId4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B89C"/>
    <a:srgbClr val="4232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70" autoAdjust="0"/>
    <p:restoredTop sz="94660"/>
  </p:normalViewPr>
  <p:slideViewPr>
    <p:cSldViewPr>
      <p:cViewPr varScale="1">
        <p:scale>
          <a:sx n="73" d="100"/>
          <a:sy n="73" d="100"/>
        </p:scale>
        <p:origin x="124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40A3B2-66F5-4481-92F2-BC9CE138069B}" type="datetimeFigureOut">
              <a:rPr lang="tr-TR" smtClean="0"/>
              <a:t>14.1.2021</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B59201-0EC1-4093-B5A1-084373E05AAC}" type="slidenum">
              <a:rPr lang="tr-TR" smtClean="0"/>
              <a:t>‹#›</a:t>
            </a:fld>
            <a:endParaRPr lang="tr-TR"/>
          </a:p>
        </p:txBody>
      </p:sp>
    </p:spTree>
    <p:extLst>
      <p:ext uri="{BB962C8B-B14F-4D97-AF65-F5344CB8AC3E}">
        <p14:creationId xmlns:p14="http://schemas.microsoft.com/office/powerpoint/2010/main" val="1328972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8831" y="1449146"/>
            <a:ext cx="7526338" cy="2971051"/>
          </a:xfrm>
        </p:spPr>
        <p:txBody>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808831" y="5280847"/>
            <a:ext cx="7526338"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14.1.2021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179689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04863" y="4800600"/>
            <a:ext cx="7526337" cy="566738"/>
          </a:xfrm>
        </p:spPr>
        <p:txBody>
          <a:bodyPr anchor="b">
            <a:normAutofit/>
          </a:bodyPr>
          <a:lstStyle>
            <a:lvl1pPr algn="l">
              <a:defRPr sz="2400" b="0"/>
            </a:lvl1pPr>
          </a:lstStyle>
          <a:p>
            <a:r>
              <a:rPr lang="tr-TR" smtClean="0"/>
              <a:t>Asıl başlık stili için tıklatın</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tr-TR" smtClean="0"/>
              <a:t>Resim eklemek için simgeyi tıklatın</a:t>
            </a:r>
            <a:endParaRPr lang="en-US" dirty="0"/>
          </a:p>
        </p:txBody>
      </p:sp>
      <p:sp>
        <p:nvSpPr>
          <p:cNvPr id="4" name="Text Placeholder 3"/>
          <p:cNvSpPr>
            <a:spLocks noGrp="1"/>
          </p:cNvSpPr>
          <p:nvPr>
            <p:ph type="body" sz="half" idx="2"/>
          </p:nvPr>
        </p:nvSpPr>
        <p:spPr>
          <a:xfrm>
            <a:off x="804863" y="5367338"/>
            <a:ext cx="752633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23720DD-5B6D-40BF-8493-A6B52D484E6B}" type="datetimeFigureOut">
              <a:rPr lang="tr-TR" smtClean="0"/>
              <a:t>14.1.2021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598790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8" name="Freeform 6"/>
          <p:cNvSpPr>
            <a:spLocks noChangeAspect="1"/>
          </p:cNvSpPr>
          <p:nvPr/>
        </p:nvSpPr>
        <p:spPr bwMode="auto">
          <a:xfrm>
            <a:off x="485107" y="1338479"/>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49573" y="1495525"/>
            <a:ext cx="4420380" cy="2645912"/>
          </a:xfrm>
        </p:spPr>
        <p:txBody>
          <a:bodyPr anchor="b"/>
          <a:lstStyle>
            <a:lvl1pPr algn="l">
              <a:defRPr sz="4200" b="1"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51226" y="4700702"/>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9" name="Text Placeholder 5"/>
          <p:cNvSpPr>
            <a:spLocks noGrp="1"/>
          </p:cNvSpPr>
          <p:nvPr>
            <p:ph type="body" sz="quarter" idx="16"/>
          </p:nvPr>
        </p:nvSpPr>
        <p:spPr>
          <a:xfrm>
            <a:off x="5398884" y="1338479"/>
            <a:ext cx="3302316" cy="4075464"/>
          </a:xfrm>
        </p:spPr>
        <p:txBody>
          <a:bodyPr anchor="t"/>
          <a:lstStyle>
            <a:lvl1pPr marL="0" indent="0">
              <a:buFontTx/>
              <a:buNone/>
              <a:defRPr/>
            </a:lvl1pPr>
          </a:lstStyle>
          <a:p>
            <a:pPr lvl="0"/>
            <a:r>
              <a:rPr lang="tr-TR" smtClean="0"/>
              <a:t>Asıl metin stillerini düzenle</a:t>
            </a:r>
          </a:p>
        </p:txBody>
      </p:sp>
      <p:sp>
        <p:nvSpPr>
          <p:cNvPr id="4" name="Date Placeholder 3"/>
          <p:cNvSpPr>
            <a:spLocks noGrp="1"/>
          </p:cNvSpPr>
          <p:nvPr>
            <p:ph type="dt" sz="half" idx="10"/>
          </p:nvPr>
        </p:nvSpPr>
        <p:spPr/>
        <p:txBody>
          <a:bodyPr/>
          <a:lstStyle/>
          <a:p>
            <a:fld id="{A23720DD-5B6D-40BF-8493-A6B52D484E6B}" type="datetimeFigureOut">
              <a:rPr lang="tr-TR" smtClean="0"/>
              <a:t>14.1.2021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0835491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9" name="Freeform 6"/>
          <p:cNvSpPr>
            <a:spLocks noChangeAspect="1"/>
          </p:cNvSpPr>
          <p:nvPr/>
        </p:nvSpPr>
        <p:spPr bwMode="auto">
          <a:xfrm>
            <a:off x="855663"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6" y="2435956"/>
            <a:ext cx="3286891" cy="2007789"/>
          </a:xfrm>
        </p:spPr>
        <p:txBody>
          <a:bodyPr/>
          <a:lstStyle>
            <a:lvl1pPr>
              <a:defRPr sz="3200"/>
            </a:lvl1pPr>
          </a:lstStyle>
          <a:p>
            <a:r>
              <a:rPr lang="tr-TR" smtClean="0"/>
              <a:t>Asıl başlık stili için tıklatın</a:t>
            </a:r>
            <a:endParaRPr lang="en-US" dirty="0"/>
          </a:p>
        </p:txBody>
      </p:sp>
      <p:sp>
        <p:nvSpPr>
          <p:cNvPr id="6" name="Text Placeholder 5"/>
          <p:cNvSpPr>
            <a:spLocks noGrp="1"/>
          </p:cNvSpPr>
          <p:nvPr>
            <p:ph type="body" sz="quarter" idx="16"/>
          </p:nvPr>
        </p:nvSpPr>
        <p:spPr>
          <a:xfrm>
            <a:off x="4616450" y="2286000"/>
            <a:ext cx="3671888" cy="2300288"/>
          </a:xfrm>
        </p:spPr>
        <p:txBody>
          <a:bodyPr anchor="t"/>
          <a:lstStyle>
            <a:lvl1pPr marL="0" indent="0">
              <a:buFontTx/>
              <a:buNone/>
              <a:defRPr/>
            </a:lvl1pPr>
          </a:lstStyle>
          <a:p>
            <a:pPr lvl="0"/>
            <a:r>
              <a:rPr lang="tr-TR" smtClean="0"/>
              <a:t>Asıl metin stillerini düzenle</a:t>
            </a:r>
          </a:p>
        </p:txBody>
      </p:sp>
      <p:sp>
        <p:nvSpPr>
          <p:cNvPr id="2" name="Date Placeholder 1"/>
          <p:cNvSpPr>
            <a:spLocks noGrp="1"/>
          </p:cNvSpPr>
          <p:nvPr>
            <p:ph type="dt" sz="half" idx="10"/>
          </p:nvPr>
        </p:nvSpPr>
        <p:spPr/>
        <p:txBody>
          <a:bodyPr/>
          <a:lstStyle/>
          <a:p>
            <a:fld id="{A23720DD-5B6D-40BF-8493-A6B52D484E6B}" type="datetimeFigureOut">
              <a:rPr lang="tr-TR" smtClean="0"/>
              <a:t>14.1.2021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0043082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14.1.2021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5791837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12" name="Freeform 6"/>
          <p:cNvSpPr>
            <a:spLocks noChangeAspect="1"/>
          </p:cNvSpPr>
          <p:nvPr/>
        </p:nvSpPr>
        <p:spPr bwMode="auto">
          <a:xfrm>
            <a:off x="5752238"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5233988" y="0"/>
            <a:ext cx="39100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6137655" y="586171"/>
            <a:ext cx="1701800" cy="51347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04862" y="446089"/>
            <a:ext cx="4947376" cy="5414962"/>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14.1.2021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42786514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809997" y="2222287"/>
            <a:ext cx="7524003" cy="363651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14.1.2021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76539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10" name="Freeform 7"/>
          <p:cNvSpPr/>
          <p:nvPr/>
        </p:nvSpPr>
        <p:spPr bwMode="auto">
          <a:xfrm>
            <a:off x="0" y="0"/>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2951396"/>
            <a:ext cx="7526337" cy="1468800"/>
          </a:xfrm>
        </p:spPr>
        <p:txBody>
          <a:bodyPr anchor="b"/>
          <a:lstStyle>
            <a:lvl1pPr algn="r">
              <a:defRPr sz="4800" b="1"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804863" y="5281200"/>
            <a:ext cx="7526337"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23720DD-5B6D-40BF-8493-A6B52D484E6B}" type="datetimeFigureOut">
              <a:rPr lang="tr-TR" smtClean="0"/>
              <a:t>14.1.2021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42846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09996" y="2222287"/>
            <a:ext cx="3670723" cy="363876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63280" y="2222287"/>
            <a:ext cx="3670720" cy="363876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14.1.2021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204157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809996" y="2174875"/>
            <a:ext cx="367072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809996" y="2751137"/>
            <a:ext cx="3687391" cy="3109913"/>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63280" y="2174875"/>
            <a:ext cx="3670720"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63280" y="2751137"/>
            <a:ext cx="3670720" cy="3109913"/>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14.1.2021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16916144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14.1.2021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882270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14.1.2021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0787205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12" name="Freeform 6"/>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nchor="b"/>
          <a:lstStyle>
            <a:lvl1pPr algn="l">
              <a:defRPr sz="2000" b="1"/>
            </a:lvl1pPr>
          </a:lstStyle>
          <a:p>
            <a:r>
              <a:rPr lang="tr-TR" smtClean="0"/>
              <a:t>Asıl başlık stili için tıklatın</a:t>
            </a:r>
            <a:endParaRPr lang="en-US" dirty="0"/>
          </a:p>
        </p:txBody>
      </p:sp>
      <p:sp>
        <p:nvSpPr>
          <p:cNvPr id="3" name="Content Placeholder 2"/>
          <p:cNvSpPr>
            <a:spLocks noGrp="1"/>
          </p:cNvSpPr>
          <p:nvPr>
            <p:ph idx="1"/>
          </p:nvPr>
        </p:nvSpPr>
        <p:spPr>
          <a:xfrm>
            <a:off x="3641724" y="446087"/>
            <a:ext cx="4689475" cy="5414963"/>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23720DD-5B6D-40BF-8493-A6B52D484E6B}" type="datetimeFigureOut">
              <a:rPr lang="tr-TR" smtClean="0"/>
              <a:t>14.1.2021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698055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09996" y="727521"/>
            <a:ext cx="3501548" cy="1617163"/>
          </a:xfrm>
        </p:spPr>
        <p:txBody>
          <a:bodyPr anchor="b">
            <a:normAutofit/>
          </a:bodyPr>
          <a:lstStyle>
            <a:lvl1pPr algn="l">
              <a:defRPr sz="2400" b="0"/>
            </a:lvl1pPr>
          </a:lstStyle>
          <a:p>
            <a:r>
              <a:rPr lang="tr-TR" smtClean="0"/>
              <a:t>Asıl başlık stili için tıklatın</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tr-TR" smtClean="0"/>
              <a:t>Resim eklemek için simgeyi tıklatın</a:t>
            </a:r>
            <a:endParaRPr lang="en-US" dirty="0"/>
          </a:p>
        </p:txBody>
      </p:sp>
      <p:sp>
        <p:nvSpPr>
          <p:cNvPr id="4" name="Text Placeholder 3"/>
          <p:cNvSpPr>
            <a:spLocks noGrp="1"/>
          </p:cNvSpPr>
          <p:nvPr>
            <p:ph type="body" sz="half" idx="2"/>
          </p:nvPr>
        </p:nvSpPr>
        <p:spPr>
          <a:xfrm>
            <a:off x="809996" y="2344684"/>
            <a:ext cx="350154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2914357" y="6041361"/>
            <a:ext cx="732659" cy="365125"/>
          </a:xfrm>
        </p:spPr>
        <p:txBody>
          <a:bodyPr/>
          <a:lstStyle/>
          <a:p>
            <a:fld id="{A23720DD-5B6D-40BF-8493-A6B52D484E6B}" type="datetimeFigureOut">
              <a:rPr lang="tr-TR" smtClean="0"/>
              <a:t>14.1.2021</a:t>
            </a:fld>
            <a:endParaRPr lang="tr-TR"/>
          </a:p>
        </p:txBody>
      </p:sp>
      <p:sp>
        <p:nvSpPr>
          <p:cNvPr id="6" name="Footer Placeholder 5"/>
          <p:cNvSpPr>
            <a:spLocks noGrp="1"/>
          </p:cNvSpPr>
          <p:nvPr>
            <p:ph type="ftr" sz="quarter" idx="11"/>
          </p:nvPr>
        </p:nvSpPr>
        <p:spPr>
          <a:xfrm>
            <a:off x="442797" y="6041361"/>
            <a:ext cx="2471560" cy="365125"/>
          </a:xfrm>
        </p:spPr>
        <p:txBody>
          <a:bodyPr/>
          <a:lstStyle/>
          <a:p>
            <a:endParaRPr lang="tr-TR"/>
          </a:p>
        </p:txBody>
      </p:sp>
      <p:sp>
        <p:nvSpPr>
          <p:cNvPr id="7" name="Slide Number Placeholder 6"/>
          <p:cNvSpPr>
            <a:spLocks noGrp="1"/>
          </p:cNvSpPr>
          <p:nvPr>
            <p:ph type="sldNum" sz="quarter" idx="12"/>
          </p:nvPr>
        </p:nvSpPr>
        <p:spPr>
          <a:xfrm>
            <a:off x="3647017" y="5915887"/>
            <a:ext cx="796616" cy="490599"/>
          </a:xfrm>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05228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997" y="447188"/>
            <a:ext cx="7524003"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09997" y="2184400"/>
            <a:ext cx="7524003"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Footer Placeholder 4"/>
          <p:cNvSpPr>
            <a:spLocks noGrp="1"/>
          </p:cNvSpPr>
          <p:nvPr>
            <p:ph type="ftr" sz="quarter" idx="3"/>
          </p:nvPr>
        </p:nvSpPr>
        <p:spPr>
          <a:xfrm>
            <a:off x="442797" y="6041361"/>
            <a:ext cx="6289532" cy="365125"/>
          </a:xfrm>
          <a:prstGeom prst="rect">
            <a:avLst/>
          </a:prstGeom>
        </p:spPr>
        <p:txBody>
          <a:bodyPr vert="horz" lIns="91440" tIns="45720" rIns="91440" bIns="45720" rtlCol="0" anchor="b"/>
          <a:lstStyle>
            <a:lvl1pPr algn="l">
              <a:defRPr sz="900">
                <a:solidFill>
                  <a:schemeClr val="tx1"/>
                </a:solidFill>
              </a:defRPr>
            </a:lvl1pPr>
          </a:lstStyle>
          <a:p>
            <a:endParaRPr lang="tr-TR"/>
          </a:p>
        </p:txBody>
      </p:sp>
      <p:sp>
        <p:nvSpPr>
          <p:cNvPr id="4" name="Date Placeholder 3"/>
          <p:cNvSpPr>
            <a:spLocks noGrp="1"/>
          </p:cNvSpPr>
          <p:nvPr>
            <p:ph type="dt" sz="half" idx="2"/>
          </p:nvPr>
        </p:nvSpPr>
        <p:spPr>
          <a:xfrm>
            <a:off x="6911422" y="6041361"/>
            <a:ext cx="993161" cy="365125"/>
          </a:xfrm>
          <a:prstGeom prst="rect">
            <a:avLst/>
          </a:prstGeom>
        </p:spPr>
        <p:txBody>
          <a:bodyPr vert="horz" lIns="91440" tIns="45720" rIns="91440" bIns="45720" rtlCol="0" anchor="b"/>
          <a:lstStyle>
            <a:lvl1pPr algn="r">
              <a:defRPr sz="900">
                <a:solidFill>
                  <a:schemeClr val="tx1"/>
                </a:solidFill>
              </a:defRPr>
            </a:lvl1pPr>
          </a:lstStyle>
          <a:p>
            <a:fld id="{A23720DD-5B6D-40BF-8493-A6B52D484E6B}" type="datetimeFigureOut">
              <a:rPr lang="tr-TR" smtClean="0"/>
              <a:t>14.1.2021</a:t>
            </a:fld>
            <a:endParaRPr lang="tr-TR"/>
          </a:p>
        </p:txBody>
      </p:sp>
      <p:sp>
        <p:nvSpPr>
          <p:cNvPr id="6" name="Slide Number Placeholder 5"/>
          <p:cNvSpPr>
            <a:spLocks noGrp="1"/>
          </p:cNvSpPr>
          <p:nvPr>
            <p:ph type="sldNum" sz="quarter" idx="4"/>
          </p:nvPr>
        </p:nvSpPr>
        <p:spPr>
          <a:xfrm>
            <a:off x="7904584" y="5915887"/>
            <a:ext cx="796616" cy="490599"/>
          </a:xfrm>
          <a:prstGeom prst="rect">
            <a:avLst/>
          </a:prstGeom>
        </p:spPr>
        <p:txBody>
          <a:bodyPr vert="horz" lIns="91440" tIns="45720" rIns="91440" bIns="10800" rtlCol="0" anchor="b"/>
          <a:lstStyle>
            <a:lvl1pPr algn="r">
              <a:defRPr sz="2000">
                <a:solidFill>
                  <a:schemeClr val="accent1"/>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3928432783"/>
      </p:ext>
    </p:extLst>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 id="2147483818" r:id="rId14"/>
  </p:sldLayoutIdLst>
  <p:txStyles>
    <p:title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043608" y="1052736"/>
            <a:ext cx="7632848" cy="3528392"/>
          </a:xfrm>
        </p:spPr>
        <p:txBody>
          <a:bodyPr>
            <a:normAutofit fontScale="90000"/>
          </a:bodyPr>
          <a:lstStyle/>
          <a:p>
            <a:pPr algn="ctr"/>
            <a:r>
              <a:rPr lang="tr-TR" sz="8000" dirty="0">
                <a:effectLst>
                  <a:outerShdw blurRad="38100" dist="38100" dir="2700000" algn="tl">
                    <a:srgbClr val="000000">
                      <a:alpha val="43137"/>
                    </a:srgbClr>
                  </a:outerShdw>
                </a:effectLst>
                <a:latin typeface="Cambria" pitchFamily="18" charset="0"/>
                <a:ea typeface="Cambria" pitchFamily="18" charset="0"/>
              </a:rPr>
              <a:t/>
            </a:r>
            <a:br>
              <a:rPr lang="tr-TR" sz="8000" dirty="0">
                <a:effectLst>
                  <a:outerShdw blurRad="38100" dist="38100" dir="2700000" algn="tl">
                    <a:srgbClr val="000000">
                      <a:alpha val="43137"/>
                    </a:srgbClr>
                  </a:outerShdw>
                </a:effectLst>
                <a:latin typeface="Cambria" pitchFamily="18" charset="0"/>
                <a:ea typeface="Cambria" pitchFamily="18" charset="0"/>
              </a:rPr>
            </a:br>
            <a: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t>
            </a:r>
            <a:b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ÇOCUK VE REGENLERDE KULLANILAN TERAPİ TEKNİKLERİ</a:t>
            </a:r>
            <a:b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endParaRPr lang="tr-TR" sz="2700" dirty="0">
              <a:solidFill>
                <a:schemeClr val="tx1"/>
              </a:solidFill>
              <a:latin typeface="Cambria" pitchFamily="18" charset="0"/>
              <a:ea typeface="Cambria" pitchFamily="18" charset="0"/>
            </a:endParaRPr>
          </a:p>
        </p:txBody>
      </p:sp>
      <p:sp>
        <p:nvSpPr>
          <p:cNvPr id="3" name="AutoShape 2" descr="2020 LGS konularÄ± ve MEB Ã¶rnek soru kitapÃ§Ä±ÄÄ± | Siirt Haberleri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4" name="AutoShape 4" descr="2020 LGS konularÄ± ve MEB Ã¶rnek soru kitapÃ§Ä±ÄÄ± | Siirt Haberleri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5" name="Metin kutusu 4"/>
          <p:cNvSpPr txBox="1"/>
          <p:nvPr/>
        </p:nvSpPr>
        <p:spPr>
          <a:xfrm>
            <a:off x="6084168" y="5517232"/>
            <a:ext cx="2952328" cy="830997"/>
          </a:xfrm>
          <a:prstGeom prst="rect">
            <a:avLst/>
          </a:prstGeom>
          <a:noFill/>
        </p:spPr>
        <p:txBody>
          <a:bodyPr wrap="square" rtlCol="0">
            <a:spAutoFit/>
          </a:bodyPr>
          <a:lstStyle/>
          <a:p>
            <a:r>
              <a:rPr lang="tr-TR" sz="2400" dirty="0">
                <a:solidFill>
                  <a:schemeClr val="accent1">
                    <a:lumMod val="20000"/>
                    <a:lumOff val="80000"/>
                  </a:schemeClr>
                </a:solidFill>
                <a:latin typeface="Aharoni" panose="02010803020104030203" pitchFamily="2" charset="-79"/>
                <a:cs typeface="Aharoni" panose="02010803020104030203" pitchFamily="2" charset="-79"/>
              </a:rPr>
              <a:t>SEYHAN RAM</a:t>
            </a:r>
          </a:p>
          <a:p>
            <a:r>
              <a:rPr lang="tr-TR" sz="2400" dirty="0" smtClean="0">
                <a:solidFill>
                  <a:schemeClr val="accent1">
                    <a:lumMod val="20000"/>
                    <a:lumOff val="80000"/>
                  </a:schemeClr>
                </a:solidFill>
                <a:latin typeface="Aharoni" panose="02010803020104030203" pitchFamily="2" charset="-79"/>
                <a:cs typeface="Aharoni" panose="02010803020104030203" pitchFamily="2" charset="-79"/>
              </a:rPr>
              <a:t>2021</a:t>
            </a:r>
            <a:endParaRPr lang="tr-TR" sz="2400" dirty="0">
              <a:solidFill>
                <a:schemeClr val="accent1">
                  <a:lumMod val="20000"/>
                  <a:lumOff val="80000"/>
                </a:schemeClr>
              </a:solidFill>
              <a:latin typeface="Aharoni" panose="02010803020104030203" pitchFamily="2" charset="-79"/>
              <a:cs typeface="Aharoni" panose="02010803020104030203" pitchFamily="2" charset="-79"/>
            </a:endParaRP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03981" y="160337"/>
            <a:ext cx="2160240" cy="2044527"/>
          </a:xfrm>
          <a:prstGeom prst="rect">
            <a:avLst/>
          </a:prstGeom>
        </p:spPr>
      </p:pic>
    </p:spTree>
    <p:extLst>
      <p:ext uri="{BB962C8B-B14F-4D97-AF65-F5344CB8AC3E}">
        <p14:creationId xmlns:p14="http://schemas.microsoft.com/office/powerpoint/2010/main" val="28265281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09997" y="188640"/>
            <a:ext cx="7524003" cy="1656184"/>
          </a:xfrm>
        </p:spPr>
        <p:txBody>
          <a:bodyPr/>
          <a:lstStyle/>
          <a:p>
            <a:pPr algn="ctr"/>
            <a:r>
              <a:rPr lang="tr-TR" dirty="0"/>
              <a:t>2</a:t>
            </a:r>
            <a:r>
              <a:rPr lang="tr-TR" dirty="0" smtClean="0"/>
              <a:t>-İSTİSNAİ </a:t>
            </a:r>
            <a:r>
              <a:rPr lang="tr-TR" dirty="0" smtClean="0"/>
              <a:t>SORULAR</a:t>
            </a:r>
            <a:r>
              <a:rPr lang="tr-TR" dirty="0"/>
              <a:t/>
            </a:r>
            <a:br>
              <a:rPr lang="tr-TR" dirty="0"/>
            </a:br>
            <a:endParaRPr lang="tr-TR" dirty="0"/>
          </a:p>
        </p:txBody>
      </p:sp>
      <p:sp>
        <p:nvSpPr>
          <p:cNvPr id="3" name="İçerik Yer Tutucusu 2"/>
          <p:cNvSpPr>
            <a:spLocks noGrp="1"/>
          </p:cNvSpPr>
          <p:nvPr>
            <p:ph idx="1"/>
          </p:nvPr>
        </p:nvSpPr>
        <p:spPr>
          <a:xfrm>
            <a:off x="539552" y="2222286"/>
            <a:ext cx="8352927" cy="4375066"/>
          </a:xfrm>
        </p:spPr>
        <p:txBody>
          <a:bodyPr>
            <a:normAutofit/>
          </a:bodyPr>
          <a:lstStyle/>
          <a:p>
            <a:pPr marL="0" indent="0" algn="just">
              <a:buNone/>
            </a:pPr>
            <a:r>
              <a:rPr lang="tr-TR" dirty="0" smtClean="0"/>
              <a:t>Amacı</a:t>
            </a:r>
            <a:r>
              <a:rPr lang="tr-TR" dirty="0"/>
              <a:t>: Amaç sorunun yaşanmadığı zamanlardaki tutumların fark ettirilerek bugünkü yaşantısında daha çok yararlanmasını sağlamaktır (</a:t>
            </a:r>
            <a:r>
              <a:rPr lang="tr-TR" dirty="0" err="1"/>
              <a:t>O’Connell</a:t>
            </a:r>
            <a:r>
              <a:rPr lang="tr-TR" dirty="0"/>
              <a:t>, 2001). İstisna soruları, danışanın yaşamında şikayetin bulunmadığı zaman dilimlerindeki detayları ve bu zaman dilimlerinde danışanın neleri farklı yapabildiğini araştırır (</a:t>
            </a:r>
            <a:r>
              <a:rPr lang="tr-TR" dirty="0" err="1"/>
              <a:t>O’Hanlon</a:t>
            </a:r>
            <a:r>
              <a:rPr lang="tr-TR" dirty="0"/>
              <a:t> &amp; </a:t>
            </a:r>
            <a:r>
              <a:rPr lang="tr-TR" dirty="0" err="1"/>
              <a:t>Weiner-Davis</a:t>
            </a:r>
            <a:r>
              <a:rPr lang="tr-TR" dirty="0"/>
              <a:t>, 2003).</a:t>
            </a:r>
          </a:p>
          <a:p>
            <a:pPr marL="0" indent="0" algn="just">
              <a:buNone/>
            </a:pPr>
            <a:r>
              <a:rPr lang="tr-TR" dirty="0"/>
              <a:t>Danışanlara problemin problem olduğu zamanları sormak yerine, problemin yaşanmadığı istisna zamanları sormak daha faydalıdır. Bu şekilde, bozuk olanı tamir etmeye çalışmaktansa, zaten doğru ve iyi gitmekte olan üzerinde durmak daha kolaydır ( </a:t>
            </a:r>
            <a:r>
              <a:rPr lang="tr-TR" dirty="0" err="1"/>
              <a:t>Sharry</a:t>
            </a:r>
            <a:r>
              <a:rPr lang="tr-TR" dirty="0"/>
              <a:t>, Madden, &amp; </a:t>
            </a:r>
            <a:r>
              <a:rPr lang="tr-TR" dirty="0" err="1"/>
              <a:t>Darmody</a:t>
            </a:r>
            <a:r>
              <a:rPr lang="tr-TR" dirty="0"/>
              <a:t>, 2003). İstisnalar çözüm tohumları olarak düşünülebilirler. Çözüm danışanın zaten sahip olduğu parçalardadır ve bu durumda iki soru önem kazanır.” Bunu nasıl yaptın ve bunu tekrarlamak ya da daha sık yapmak için ne gerekir?” (George, </a:t>
            </a:r>
            <a:r>
              <a:rPr lang="tr-TR" dirty="0" err="1"/>
              <a:t>Iveson</a:t>
            </a:r>
            <a:r>
              <a:rPr lang="tr-TR" dirty="0"/>
              <a:t>, &amp; </a:t>
            </a:r>
            <a:r>
              <a:rPr lang="tr-TR" dirty="0" err="1"/>
              <a:t>Ratner</a:t>
            </a:r>
            <a:r>
              <a:rPr lang="tr-TR" dirty="0"/>
              <a:t>, 2003:8).</a:t>
            </a:r>
          </a:p>
          <a:p>
            <a:endParaRPr lang="tr-TR" dirty="0"/>
          </a:p>
        </p:txBody>
      </p:sp>
    </p:spTree>
    <p:extLst>
      <p:ext uri="{BB962C8B-B14F-4D97-AF65-F5344CB8AC3E}">
        <p14:creationId xmlns:p14="http://schemas.microsoft.com/office/powerpoint/2010/main" val="14792584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539552" y="2222286"/>
            <a:ext cx="8064895" cy="4303057"/>
          </a:xfrm>
        </p:spPr>
        <p:txBody>
          <a:bodyPr>
            <a:normAutofit/>
          </a:bodyPr>
          <a:lstStyle/>
          <a:p>
            <a:pPr marL="0" indent="0" algn="just">
              <a:buNone/>
            </a:pPr>
            <a:r>
              <a:rPr lang="tr-TR" dirty="0"/>
              <a:t>Nasıl kullanılır: Danışandan problemin hayatını nasıl etkilediğini anlatması istenir. Çözüm odaklı terapist, danışanı dinlerken bu sorunun yaşanmadığı, ya da daha kolaylıkla üstesinden gelinen zaman dilimlerini belirlemeye çalışır. Danışanın geçmişte başarmış olduğu çözüm yöntemlerini bugüne transfer etmesine de yardımcı olur. Önemli olan sorunun yaşanmadığı zamanları keşfederek bu zaman dilimlerinde neler olduğunun ortaya çıkarılmasıdır.</a:t>
            </a:r>
          </a:p>
          <a:p>
            <a:pPr marL="0" indent="0" algn="just">
              <a:buNone/>
            </a:pPr>
            <a:r>
              <a:rPr lang="tr-TR" dirty="0"/>
              <a:t>İstisnalar sıklıkla öğrencilerin mucize soruya ve Başka ne? Sorusuna verdikleri yanıtlardan bulunur. Örneğin mucize sorunun ardından “Azcık bile olsa mucizenin bazı kısımlarının hali hazırda gerçekleştiği andan bahseder misiniz?” şeklinde bir soru sorulabilir. Bunun yanı sıra aşağıdaki soru kalıpları da kullanılabilir;</a:t>
            </a:r>
          </a:p>
          <a:p>
            <a:pPr marL="0" indent="0">
              <a:buNone/>
            </a:pPr>
            <a:endParaRPr lang="tr-TR" dirty="0"/>
          </a:p>
        </p:txBody>
      </p:sp>
    </p:spTree>
    <p:extLst>
      <p:ext uri="{BB962C8B-B14F-4D97-AF65-F5344CB8AC3E}">
        <p14:creationId xmlns:p14="http://schemas.microsoft.com/office/powerpoint/2010/main" val="2269258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11560" y="2222286"/>
            <a:ext cx="8208911" cy="4159041"/>
          </a:xfrm>
        </p:spPr>
        <p:txBody>
          <a:bodyPr/>
          <a:lstStyle/>
          <a:p>
            <a:pPr marL="0" indent="0" algn="just">
              <a:buNone/>
            </a:pPr>
            <a:r>
              <a:rPr lang="tr-TR" dirty="0"/>
              <a:t>-Bu problemin yaşanmadığı zamanları anlatır mısınız ?</a:t>
            </a:r>
          </a:p>
          <a:p>
            <a:pPr marL="0" indent="0" algn="just">
              <a:buNone/>
            </a:pPr>
            <a:r>
              <a:rPr lang="tr-TR" dirty="0"/>
              <a:t>-Bu durumun olmadığı zamanlar hangileri?</a:t>
            </a:r>
          </a:p>
          <a:p>
            <a:pPr marL="0" indent="0" algn="just">
              <a:buNone/>
            </a:pPr>
            <a:r>
              <a:rPr lang="tr-TR" dirty="0"/>
              <a:t>-Bu kadar uzun sürmediği zamanlar hangileri?</a:t>
            </a:r>
          </a:p>
          <a:p>
            <a:pPr marL="0" indent="0" algn="just">
              <a:buNone/>
            </a:pPr>
            <a:r>
              <a:rPr lang="tr-TR" dirty="0"/>
              <a:t>-Bu kadar yoğun hissedilmediği zamanlar hangileri?</a:t>
            </a:r>
          </a:p>
          <a:p>
            <a:pPr marL="0" indent="0" algn="just">
              <a:buNone/>
            </a:pPr>
            <a:r>
              <a:rPr lang="tr-TR" dirty="0"/>
              <a:t>-Daha iyi hissettiğiniz zamanlar hangileri?</a:t>
            </a:r>
          </a:p>
          <a:p>
            <a:pPr marL="0" indent="0" algn="just">
              <a:buNone/>
            </a:pPr>
            <a:r>
              <a:rPr lang="tr-TR" dirty="0"/>
              <a:t>-Sizi en az rahatsız eden zamanlar hangileri?</a:t>
            </a:r>
          </a:p>
          <a:p>
            <a:pPr marL="0" indent="0" algn="just">
              <a:buNone/>
            </a:pPr>
            <a:r>
              <a:rPr lang="tr-TR" dirty="0"/>
              <a:t>-Bu dürtüye ne zaman karşı koyuyorsunuz?</a:t>
            </a:r>
          </a:p>
          <a:p>
            <a:endParaRPr lang="tr-TR" dirty="0"/>
          </a:p>
        </p:txBody>
      </p:sp>
    </p:spTree>
    <p:extLst>
      <p:ext uri="{BB962C8B-B14F-4D97-AF65-F5344CB8AC3E}">
        <p14:creationId xmlns:p14="http://schemas.microsoft.com/office/powerpoint/2010/main" val="21544972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09997" y="447188"/>
            <a:ext cx="7524003" cy="1397636"/>
          </a:xfrm>
        </p:spPr>
        <p:txBody>
          <a:bodyPr/>
          <a:lstStyle/>
          <a:p>
            <a:pPr algn="ctr"/>
            <a:r>
              <a:rPr lang="tr-TR" dirty="0"/>
              <a:t>3</a:t>
            </a:r>
            <a:r>
              <a:rPr lang="tr-TR" dirty="0" smtClean="0"/>
              <a:t>-İLTİFATLAR</a:t>
            </a:r>
            <a:r>
              <a:rPr lang="tr-TR" dirty="0"/>
              <a:t/>
            </a:r>
            <a:br>
              <a:rPr lang="tr-TR" dirty="0"/>
            </a:br>
            <a:endParaRPr lang="tr-TR" dirty="0"/>
          </a:p>
        </p:txBody>
      </p:sp>
      <p:sp>
        <p:nvSpPr>
          <p:cNvPr id="3" name="İçerik Yer Tutucusu 2"/>
          <p:cNvSpPr>
            <a:spLocks noGrp="1"/>
          </p:cNvSpPr>
          <p:nvPr>
            <p:ph idx="1"/>
          </p:nvPr>
        </p:nvSpPr>
        <p:spPr>
          <a:xfrm>
            <a:off x="467544" y="2222286"/>
            <a:ext cx="8424935" cy="4303057"/>
          </a:xfrm>
        </p:spPr>
        <p:txBody>
          <a:bodyPr>
            <a:normAutofit lnSpcReduction="10000"/>
          </a:bodyPr>
          <a:lstStyle/>
          <a:p>
            <a:pPr marL="0" indent="0" algn="just">
              <a:buNone/>
            </a:pPr>
            <a:r>
              <a:rPr lang="tr-TR" dirty="0" smtClean="0"/>
              <a:t>Amacı</a:t>
            </a:r>
            <a:r>
              <a:rPr lang="tr-TR" dirty="0"/>
              <a:t>: İltifat, danışanın başarılarını ve güçlü yönlerini onaylamak demektir. Danışandan yolunda giden konularla ilgili davranışlarını aynen devam ettirmesi, istenilen sonucun alınmadığı tutum ve davranışların durdurulması ve de yerine farklı bir yöntem denenmesi istenir (</a:t>
            </a:r>
            <a:r>
              <a:rPr lang="tr-TR" dirty="0" err="1"/>
              <a:t>O’Connell</a:t>
            </a:r>
            <a:r>
              <a:rPr lang="tr-TR" dirty="0"/>
              <a:t>, 2001).</a:t>
            </a:r>
          </a:p>
          <a:p>
            <a:pPr marL="0" indent="0" algn="just">
              <a:buNone/>
            </a:pPr>
            <a:r>
              <a:rPr lang="tr-TR" dirty="0"/>
              <a:t>Ne zaman kullanılır: Danışan istisnai durumları anlattığında ve danışanın olumlu tutum ve davranışlarından sonra.</a:t>
            </a:r>
          </a:p>
          <a:p>
            <a:pPr marL="0" indent="0" algn="just">
              <a:buNone/>
            </a:pPr>
            <a:r>
              <a:rPr lang="tr-TR" dirty="0"/>
              <a:t>Nasıl kullanılır: De </a:t>
            </a:r>
            <a:r>
              <a:rPr lang="tr-TR" dirty="0" err="1"/>
              <a:t>Jong</a:t>
            </a:r>
            <a:r>
              <a:rPr lang="tr-TR" dirty="0"/>
              <a:t> &amp; </a:t>
            </a:r>
            <a:r>
              <a:rPr lang="tr-TR" dirty="0" err="1"/>
              <a:t>Berg</a:t>
            </a:r>
            <a:r>
              <a:rPr lang="tr-TR" dirty="0"/>
              <a:t> (1998)’e göre, iltifatın birkaç türü bulunmaktadır. Doğrudan iltifat, terapistin danışanın cevabını olumlu değerlendirmesi ya da ona olumlu tepki vermesidir. Örneğin, “Onu düşünmüş olduğun için çok zeki olmalısın!” Dolaylı iltifat ise, danışan hakkında olumlu bazı şeyler ima eden sorudur. Örneğin, “Ev halkının bu denli rahat olmasını nasıl sağlayabildin ?” Son olarak danışan, bizzat kendisine öz-iltifatta bulunabilir: “Okula devam ettiğim için bazı çalışmalar da yapmam gerektiğine karar verdim”. İltifatlar danışanın iyi yaptığı, işe yarayan noktaları vurgulamada yardımcı olur.</a:t>
            </a:r>
          </a:p>
          <a:p>
            <a:endParaRPr lang="tr-TR" dirty="0"/>
          </a:p>
        </p:txBody>
      </p:sp>
    </p:spTree>
    <p:extLst>
      <p:ext uri="{BB962C8B-B14F-4D97-AF65-F5344CB8AC3E}">
        <p14:creationId xmlns:p14="http://schemas.microsoft.com/office/powerpoint/2010/main" val="2210456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09997" y="447188"/>
            <a:ext cx="7524003" cy="1397636"/>
          </a:xfrm>
        </p:spPr>
        <p:txBody>
          <a:bodyPr/>
          <a:lstStyle/>
          <a:p>
            <a:pPr algn="ctr"/>
            <a:r>
              <a:rPr lang="tr-TR" dirty="0"/>
              <a:t/>
            </a:r>
            <a:br>
              <a:rPr lang="tr-TR" dirty="0"/>
            </a:br>
            <a:endParaRPr lang="tr-TR" dirty="0"/>
          </a:p>
        </p:txBody>
      </p:sp>
      <p:sp>
        <p:nvSpPr>
          <p:cNvPr id="3" name="İçerik Yer Tutucusu 2"/>
          <p:cNvSpPr>
            <a:spLocks noGrp="1"/>
          </p:cNvSpPr>
          <p:nvPr>
            <p:ph idx="1"/>
          </p:nvPr>
        </p:nvSpPr>
        <p:spPr>
          <a:xfrm>
            <a:off x="467544" y="2222286"/>
            <a:ext cx="8208911" cy="4231049"/>
          </a:xfrm>
        </p:spPr>
        <p:txBody>
          <a:bodyPr>
            <a:normAutofit fontScale="92500" lnSpcReduction="10000"/>
          </a:bodyPr>
          <a:lstStyle/>
          <a:p>
            <a:pPr marL="0" indent="0" algn="just">
              <a:buNone/>
            </a:pPr>
            <a:r>
              <a:rPr lang="tr-TR" dirty="0"/>
              <a:t>KURGUSAL </a:t>
            </a:r>
            <a:r>
              <a:rPr lang="tr-TR" dirty="0" smtClean="0"/>
              <a:t>ÖRNEK :</a:t>
            </a:r>
            <a:endParaRPr lang="tr-TR" dirty="0"/>
          </a:p>
          <a:p>
            <a:pPr marL="0" indent="0" algn="just">
              <a:buNone/>
            </a:pPr>
            <a:r>
              <a:rPr lang="tr-TR" dirty="0" smtClean="0"/>
              <a:t>Terapist</a:t>
            </a:r>
            <a:r>
              <a:rPr lang="tr-TR" dirty="0"/>
              <a:t>: Bana bazı şeylerin olduğu zamanlardan bahseder misin? Tahtaya bir şeyler yazmak, kitaba bakmak, sıranda oturmak, derse zamanında gitmek gibi. Her bir ders için dosyan var ve daha iyi notlar alıyorsun. Okul gezisine gitmek ve onur listesine girmek. Bunlardan herhangi birini gerçekleştirdiğin bir zaman oldu mu? Bana bunlardan bahseder misin?</a:t>
            </a:r>
          </a:p>
          <a:p>
            <a:pPr marL="0" indent="0" algn="just">
              <a:buNone/>
            </a:pPr>
            <a:r>
              <a:rPr lang="tr-TR" dirty="0"/>
              <a:t>Danışan: Daha önceden hep onur listesindeydim.</a:t>
            </a:r>
          </a:p>
          <a:p>
            <a:pPr marL="0" indent="0" algn="just">
              <a:buNone/>
            </a:pPr>
            <a:r>
              <a:rPr lang="tr-TR" dirty="0"/>
              <a:t>Terapist: Gerçekten mi? Demek onur listesindeydin. Müthiş. Bu oldukça zor olmalı.</a:t>
            </a:r>
          </a:p>
          <a:p>
            <a:pPr marL="0" indent="0" algn="just">
              <a:buNone/>
            </a:pPr>
            <a:r>
              <a:rPr lang="tr-TR" dirty="0"/>
              <a:t>Danışan: Evet.</a:t>
            </a:r>
          </a:p>
          <a:p>
            <a:pPr marL="0" indent="0" algn="just">
              <a:buNone/>
            </a:pPr>
            <a:r>
              <a:rPr lang="tr-TR" dirty="0"/>
              <a:t>Terapist: Onur listesinde olmak için neler yapman gerekiyor?</a:t>
            </a:r>
          </a:p>
          <a:p>
            <a:pPr marL="0" indent="0" algn="just">
              <a:buNone/>
            </a:pPr>
            <a:r>
              <a:rPr lang="tr-TR" dirty="0"/>
              <a:t>Danışan: İyi davranışlara sahip olman gerekir. Bütün çalışmalarını tamamlaman gerekir. Davranışların ve notların iyi olmalı.</a:t>
            </a:r>
          </a:p>
          <a:p>
            <a:endParaRPr lang="tr-TR" dirty="0"/>
          </a:p>
        </p:txBody>
      </p:sp>
    </p:spTree>
    <p:extLst>
      <p:ext uri="{BB962C8B-B14F-4D97-AF65-F5344CB8AC3E}">
        <p14:creationId xmlns:p14="http://schemas.microsoft.com/office/powerpoint/2010/main" val="30602707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539553" y="2222286"/>
            <a:ext cx="8280920" cy="4447074"/>
          </a:xfrm>
        </p:spPr>
        <p:txBody>
          <a:bodyPr>
            <a:normAutofit fontScale="92500" lnSpcReduction="10000"/>
          </a:bodyPr>
          <a:lstStyle/>
          <a:p>
            <a:pPr marL="0" indent="0" algn="just">
              <a:buNone/>
            </a:pPr>
            <a:r>
              <a:rPr lang="tr-TR" dirty="0"/>
              <a:t>Terapist: Biliyorsun. Bütün zorluklara rağmen onur listesinde yer aldın. Onur listesine nasıl girebildin? Onur listesinde olduğun zamanla şu an arasında farklı olan ne var?</a:t>
            </a:r>
          </a:p>
          <a:p>
            <a:pPr marL="0" indent="0" algn="just">
              <a:buNone/>
            </a:pPr>
            <a:r>
              <a:rPr lang="tr-TR" dirty="0"/>
              <a:t>Danışan: Bana söylenilen her şeyi ve ödevlerimi yaptım. Ve sonrada onur listesine girdim.</a:t>
            </a:r>
          </a:p>
          <a:p>
            <a:pPr marL="0" indent="0" algn="just">
              <a:buNone/>
            </a:pPr>
            <a:r>
              <a:rPr lang="tr-TR" dirty="0"/>
              <a:t>Terapist: Ahmet, bunu tekrar yapabilirsin eğer istersen. Çünkü bunu yapabilecek kadar zekisin.</a:t>
            </a:r>
          </a:p>
          <a:p>
            <a:pPr marL="0" indent="0" algn="just">
              <a:buNone/>
            </a:pPr>
            <a:r>
              <a:rPr lang="tr-TR" dirty="0"/>
              <a:t>Danışan: Evet. Bunu yapabilecek kadar zekiyim. Fakat arkadaşlarımın yanındayken çok konuşuyorum ve kafa şişiriyorum. Onlarla birlikte olmadığım zaman sadece ödevlerimi yapıyorum.</a:t>
            </a:r>
          </a:p>
          <a:p>
            <a:pPr marL="0" indent="0" algn="just">
              <a:buNone/>
            </a:pPr>
            <a:r>
              <a:rPr lang="tr-TR" dirty="0"/>
              <a:t>Terapist: Evet. Daha önceden söylediğin gibi arkadaşlarınla çok konuşuyorsun ve bu durum seni okul çalışmalarından alıkoyuyor.</a:t>
            </a:r>
          </a:p>
          <a:p>
            <a:pPr marL="0" indent="0" algn="just">
              <a:buNone/>
            </a:pPr>
            <a:r>
              <a:rPr lang="tr-TR" dirty="0"/>
              <a:t>Danışan: Evet.</a:t>
            </a:r>
          </a:p>
          <a:p>
            <a:pPr marL="0" indent="0" algn="just">
              <a:buNone/>
            </a:pPr>
            <a:r>
              <a:rPr lang="tr-TR" dirty="0"/>
              <a:t>Dikkat Edilmesi Gereken Hususlar: Çok sık kullanıldığında etkisini yitirebilirler. İltifatların gerçekçi ve davranışa dönük olması önemlidir.</a:t>
            </a:r>
          </a:p>
          <a:p>
            <a:endParaRPr lang="tr-TR" dirty="0"/>
          </a:p>
        </p:txBody>
      </p:sp>
    </p:spTree>
    <p:extLst>
      <p:ext uri="{BB962C8B-B14F-4D97-AF65-F5344CB8AC3E}">
        <p14:creationId xmlns:p14="http://schemas.microsoft.com/office/powerpoint/2010/main" val="2598470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09997" y="447188"/>
            <a:ext cx="7524003" cy="1613660"/>
          </a:xfrm>
        </p:spPr>
        <p:txBody>
          <a:bodyPr/>
          <a:lstStyle/>
          <a:p>
            <a:pPr algn="ctr"/>
            <a:r>
              <a:rPr lang="tr-TR" sz="3200" dirty="0"/>
              <a:t>4</a:t>
            </a:r>
            <a:r>
              <a:rPr lang="tr-TR" sz="3200" dirty="0" smtClean="0"/>
              <a:t>-PROBLEMİ </a:t>
            </a:r>
            <a:r>
              <a:rPr lang="tr-TR" sz="3200" dirty="0" smtClean="0"/>
              <a:t>NORMALLEŞTİRME</a:t>
            </a:r>
            <a:r>
              <a:rPr lang="tr-TR" dirty="0"/>
              <a:t/>
            </a:r>
            <a:br>
              <a:rPr lang="tr-TR" dirty="0"/>
            </a:br>
            <a:endParaRPr lang="tr-TR" dirty="0"/>
          </a:p>
        </p:txBody>
      </p:sp>
      <p:sp>
        <p:nvSpPr>
          <p:cNvPr id="3" name="İçerik Yer Tutucusu 2"/>
          <p:cNvSpPr>
            <a:spLocks noGrp="1"/>
          </p:cNvSpPr>
          <p:nvPr>
            <p:ph idx="1"/>
          </p:nvPr>
        </p:nvSpPr>
        <p:spPr>
          <a:xfrm>
            <a:off x="395536" y="2222286"/>
            <a:ext cx="8352927" cy="4375066"/>
          </a:xfrm>
        </p:spPr>
        <p:txBody>
          <a:bodyPr>
            <a:normAutofit lnSpcReduction="10000"/>
          </a:bodyPr>
          <a:lstStyle/>
          <a:p>
            <a:pPr marL="0" indent="0" algn="just">
              <a:buNone/>
            </a:pPr>
            <a:r>
              <a:rPr lang="tr-TR" dirty="0" smtClean="0"/>
              <a:t>Amacı</a:t>
            </a:r>
            <a:r>
              <a:rPr lang="tr-TR" dirty="0"/>
              <a:t>: Danışanların kaygılarını gidermek ve normal yaşamın zorluklarıyla yaşayan bireyler haline getirmek amacıyla kullanılır. Bu teknik danışanların problemlerini daha sakin bir biçimde ele almalarına ve bu problemi yaşayan bireylerin normal dışı olmadıklarını fark etmelerine yardımcı olur.</a:t>
            </a:r>
          </a:p>
          <a:p>
            <a:pPr marL="0" indent="0" algn="just">
              <a:buNone/>
            </a:pPr>
            <a:r>
              <a:rPr lang="tr-TR" dirty="0"/>
              <a:t>Ne zaman kullanılır: Danışanların problemleriyle yüzleştirilmesi aşamasında</a:t>
            </a:r>
          </a:p>
          <a:p>
            <a:pPr marL="0" indent="0" algn="just">
              <a:buNone/>
            </a:pPr>
            <a:r>
              <a:rPr lang="tr-TR" dirty="0"/>
              <a:t>Nasıl kullanılır: Danışanlara onun yerinde başkaları da olsa benzer biçimde davranacakları söylenir. Bu onlar için önemlidir çünkü kızgınlık hissettiklerinde ayrıca kızgınlıklarının patolojik olduğunu da hissetmektedirler. Yani kızgınlıkları ve patolojik biçimde davranmaları olmak üzere iki problemleri bulunmaktadır. Normalleştirme bu kızgınlıklarını önlemeye ve gerçekte olan durumla yüzleşmelerine yardımcı olur. Terapist danışana “Kızgınlığını anlıyorum. Şu an kızgın olman çok normal” şeklinde bir yönergeyle problemlerini normalleştirmelerine yardımcı olabilir. Bu şekilde onları rahatlatır ve kızgınlıkların ötesine geçmelerine nispeten yardımcı olur.</a:t>
            </a:r>
          </a:p>
          <a:p>
            <a:endParaRPr lang="tr-TR" dirty="0"/>
          </a:p>
        </p:txBody>
      </p:sp>
    </p:spTree>
    <p:extLst>
      <p:ext uri="{BB962C8B-B14F-4D97-AF65-F5344CB8AC3E}">
        <p14:creationId xmlns:p14="http://schemas.microsoft.com/office/powerpoint/2010/main" val="31552602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809997" y="2222286"/>
            <a:ext cx="7524003" cy="4087033"/>
          </a:xfrm>
        </p:spPr>
        <p:txBody>
          <a:bodyPr>
            <a:normAutofit/>
          </a:bodyPr>
          <a:lstStyle/>
          <a:p>
            <a:pPr marL="0" indent="0" algn="just">
              <a:buNone/>
            </a:pPr>
            <a:r>
              <a:rPr lang="tr-TR" dirty="0"/>
              <a:t>Kurgusal Örnek: En yakın arkadaşıyla küsen bir danışan danışmada “Kafam karmakarışık, kendimi kandırılmış, mutsuz ve bitkin hissediyorum” şeklinde durumunu özetlemektedir. Problemlerin hayatından eksik olmadığını ifade etmektedir. Danışan terapist diyaloğu aşağıdaki gibi devam eder;</a:t>
            </a:r>
          </a:p>
          <a:p>
            <a:pPr marL="0" indent="0" algn="just">
              <a:buNone/>
            </a:pPr>
            <a:r>
              <a:rPr lang="tr-TR" dirty="0"/>
              <a:t>Terapist: Son dönemde pek çok şey yaşamışsın.</a:t>
            </a:r>
          </a:p>
          <a:p>
            <a:pPr marL="0" indent="0" algn="just">
              <a:buNone/>
            </a:pPr>
            <a:r>
              <a:rPr lang="tr-TR" dirty="0"/>
              <a:t>Danışan: Evet, hepsi üst üste geliyor.</a:t>
            </a:r>
          </a:p>
          <a:p>
            <a:pPr marL="0" indent="0" algn="just">
              <a:buNone/>
            </a:pPr>
            <a:r>
              <a:rPr lang="tr-TR" dirty="0"/>
              <a:t>Terapist: Kızgınlığını anlıyorum. Şu an kızgın olman çok normal. Senin yerinde başkaları da olsa benzer tepkiler gösterirlerdi.</a:t>
            </a:r>
          </a:p>
          <a:p>
            <a:pPr marL="0" indent="0" algn="just">
              <a:buNone/>
            </a:pPr>
            <a:r>
              <a:rPr lang="tr-TR" dirty="0"/>
              <a:t>Dikkat Edilmesi Gereken Hususlar: Çok sık kullanıldığında etkisini yitirebilir. Gerekmedikçe kullanılmamalıdır.</a:t>
            </a:r>
          </a:p>
          <a:p>
            <a:endParaRPr lang="tr-TR" dirty="0"/>
          </a:p>
        </p:txBody>
      </p:sp>
    </p:spTree>
    <p:extLst>
      <p:ext uri="{BB962C8B-B14F-4D97-AF65-F5344CB8AC3E}">
        <p14:creationId xmlns:p14="http://schemas.microsoft.com/office/powerpoint/2010/main" val="17763459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5-YAZ</a:t>
            </a:r>
            <a:r>
              <a:rPr lang="tr-TR" dirty="0" smtClean="0"/>
              <a:t>, OKU, YAK TEKNİĞİ</a:t>
            </a:r>
            <a:endParaRPr lang="tr-TR" dirty="0"/>
          </a:p>
        </p:txBody>
      </p:sp>
      <p:sp>
        <p:nvSpPr>
          <p:cNvPr id="3" name="İçerik Yer Tutucusu 2"/>
          <p:cNvSpPr>
            <a:spLocks noGrp="1"/>
          </p:cNvSpPr>
          <p:nvPr>
            <p:ph idx="1"/>
          </p:nvPr>
        </p:nvSpPr>
        <p:spPr>
          <a:xfrm>
            <a:off x="467544" y="1916832"/>
            <a:ext cx="8496944" cy="4752528"/>
          </a:xfrm>
        </p:spPr>
        <p:txBody>
          <a:bodyPr>
            <a:normAutofit lnSpcReduction="10000"/>
          </a:bodyPr>
          <a:lstStyle/>
          <a:p>
            <a:endParaRPr lang="tr-TR" sz="1600" dirty="0" smtClean="0"/>
          </a:p>
          <a:p>
            <a:endParaRPr lang="tr-TR" sz="1600" dirty="0"/>
          </a:p>
          <a:p>
            <a:pPr marL="0" indent="0">
              <a:buNone/>
            </a:pPr>
            <a:r>
              <a:rPr lang="tr-TR" sz="1600" dirty="0" smtClean="0"/>
              <a:t>Bu </a:t>
            </a:r>
            <a:r>
              <a:rPr lang="tr-TR" sz="1600" dirty="0"/>
              <a:t>teknik özellikle hayatımızda olumsuz hislere sahip olduğumuzda etkili bir tekniktir . Örneğin : Ölmüş veya hayatta olan fakat paylaşımda bulunamadığımız ,iletişim kuramadığımız birine karşı etkili olabilir. Bitirilmemiş işlerin bitirilmesi için kullanılır.</a:t>
            </a:r>
          </a:p>
          <a:p>
            <a:r>
              <a:rPr lang="tr-TR" sz="1600" dirty="0" smtClean="0"/>
              <a:t>Bu teknikte danışandan haftanın çift sayılı günlerinde mevcut sorunu ile ilgili olarak bir şeyler yazması istenir, haftanın tek günlerinde ise yazdıklarını okuması ve uygun bir yerde yakması istenir.</a:t>
            </a:r>
          </a:p>
          <a:p>
            <a:r>
              <a:rPr lang="tr-TR" sz="1600" dirty="0" smtClean="0"/>
              <a:t>Terapist , danışana düşüncelerine sınır koymadan ne hissediyorsa yazmakta özgür olduğunu ifade etmelidir.</a:t>
            </a:r>
          </a:p>
          <a:p>
            <a:r>
              <a:rPr lang="tr-TR" sz="1600" dirty="0"/>
              <a:t>Danışanın, yaşadığı duygu ve düşüncelerle yüzleşmeye hazır olduğunda bu tekniği kullanması önemlidir.</a:t>
            </a:r>
          </a:p>
          <a:p>
            <a:r>
              <a:rPr lang="tr-TR" sz="1600" dirty="0"/>
              <a:t>Bu teknik , danışanın daha objektif bir bakış açısı kazanmasına destek olur.</a:t>
            </a:r>
          </a:p>
          <a:p>
            <a:r>
              <a:rPr lang="tr-TR" sz="1600" dirty="0"/>
              <a:t>Burada danışan , düzenli olarak yazma, okuma ve yakma işlemlerini kararlaştırılmış olan tarihe kadar yapmalı ve danışmalarda bu işlemlerle ilgili konuşulmalıdır. </a:t>
            </a:r>
          </a:p>
          <a:p>
            <a:endParaRPr lang="tr-TR" sz="1600" dirty="0" smtClean="0"/>
          </a:p>
          <a:p>
            <a:endParaRPr lang="tr-TR" sz="1600" dirty="0"/>
          </a:p>
        </p:txBody>
      </p:sp>
    </p:spTree>
    <p:extLst>
      <p:ext uri="{BB962C8B-B14F-4D97-AF65-F5344CB8AC3E}">
        <p14:creationId xmlns:p14="http://schemas.microsoft.com/office/powerpoint/2010/main" val="9692261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6-MUCİZE </a:t>
            </a:r>
            <a:r>
              <a:rPr lang="tr-TR" dirty="0" smtClean="0"/>
              <a:t>SORU TEKNİĞİ</a:t>
            </a:r>
            <a:endParaRPr lang="tr-TR" dirty="0"/>
          </a:p>
        </p:txBody>
      </p:sp>
      <p:sp>
        <p:nvSpPr>
          <p:cNvPr id="3" name="İçerik Yer Tutucusu 2"/>
          <p:cNvSpPr>
            <a:spLocks noGrp="1"/>
          </p:cNvSpPr>
          <p:nvPr>
            <p:ph idx="1"/>
          </p:nvPr>
        </p:nvSpPr>
        <p:spPr>
          <a:xfrm>
            <a:off x="809997" y="2222287"/>
            <a:ext cx="7524003" cy="3636510"/>
          </a:xfrm>
        </p:spPr>
        <p:txBody>
          <a:bodyPr>
            <a:normAutofit/>
          </a:bodyPr>
          <a:lstStyle/>
          <a:p>
            <a:r>
              <a:rPr lang="tr-TR" sz="1600" dirty="0" smtClean="0"/>
              <a:t>Çoğunlukla Kısa </a:t>
            </a:r>
            <a:r>
              <a:rPr lang="tr-TR" sz="1600" dirty="0"/>
              <a:t>S</a:t>
            </a:r>
            <a:r>
              <a:rPr lang="tr-TR" sz="1600" dirty="0" smtClean="0"/>
              <a:t>üreli </a:t>
            </a:r>
            <a:r>
              <a:rPr lang="tr-TR" sz="1600" dirty="0"/>
              <a:t>Ç</a:t>
            </a:r>
            <a:r>
              <a:rPr lang="tr-TR" sz="1600" dirty="0" smtClean="0"/>
              <a:t>özüm </a:t>
            </a:r>
            <a:r>
              <a:rPr lang="tr-TR" sz="1600" dirty="0"/>
              <a:t>O</a:t>
            </a:r>
            <a:r>
              <a:rPr lang="tr-TR" sz="1600" dirty="0" smtClean="0"/>
              <a:t>daklı Terapide kullanılan bir tekniktir . Danışanın terapiden ne beklediğini kısa sürede anlamaya yönelik uygulanır . Mucize soru şu şekildedir:</a:t>
            </a:r>
          </a:p>
          <a:p>
            <a:r>
              <a:rPr lang="tr-TR" sz="1600" dirty="0" err="1" smtClean="0"/>
              <a:t>Farzet</a:t>
            </a:r>
            <a:r>
              <a:rPr lang="tr-TR" sz="1600" dirty="0" smtClean="0"/>
              <a:t> ki bu gece sen uyurken bir mucize oldu ve bugün burada anlattığın  problem çözüldü . Sabah uyandığında bu problemin çözüldüğünü nereden anlardın ,sabah uyandığında ne farklı olurdu?</a:t>
            </a:r>
          </a:p>
          <a:p>
            <a:r>
              <a:rPr lang="tr-TR" sz="1600" dirty="0" smtClean="0"/>
              <a:t>Bu teknik , danışanın gelecekteki çözümler üzerine odaklanması ve amaçlarını netleştirmesi için kullanılır.</a:t>
            </a:r>
          </a:p>
          <a:p>
            <a:endParaRPr lang="tr-TR" sz="1600" dirty="0"/>
          </a:p>
        </p:txBody>
      </p:sp>
    </p:spTree>
    <p:extLst>
      <p:ext uri="{BB962C8B-B14F-4D97-AF65-F5344CB8AC3E}">
        <p14:creationId xmlns:p14="http://schemas.microsoft.com/office/powerpoint/2010/main" val="3589822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460375" y="2204864"/>
            <a:ext cx="8216081" cy="4320480"/>
          </a:xfrm>
        </p:spPr>
        <p:txBody>
          <a:bodyPr>
            <a:normAutofit fontScale="90000"/>
          </a:bodyPr>
          <a:lstStyle/>
          <a:p>
            <a:pPr algn="ctr"/>
            <a:r>
              <a:rPr lang="tr-TR" sz="8000" dirty="0">
                <a:effectLst>
                  <a:outerShdw blurRad="38100" dist="38100" dir="2700000" algn="tl">
                    <a:srgbClr val="000000">
                      <a:alpha val="43137"/>
                    </a:srgbClr>
                  </a:outerShdw>
                </a:effectLst>
                <a:latin typeface="Cambria" pitchFamily="18" charset="0"/>
                <a:ea typeface="Cambria" pitchFamily="18" charset="0"/>
              </a:rPr>
              <a:t/>
            </a:r>
            <a:br>
              <a:rPr lang="tr-TR" sz="8000" dirty="0">
                <a:effectLst>
                  <a:outerShdw blurRad="38100" dist="38100" dir="2700000" algn="tl">
                    <a:srgbClr val="000000">
                      <a:alpha val="43137"/>
                    </a:srgbClr>
                  </a:outerShdw>
                </a:effectLst>
                <a:latin typeface="Cambria" pitchFamily="18" charset="0"/>
                <a:ea typeface="Cambria" pitchFamily="18" charset="0"/>
              </a:rPr>
            </a:br>
            <a: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t>
            </a:r>
            <a:b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a:t>
            </a:r>
            <a:r>
              <a:rPr lang="tr-TR" sz="4400" dirty="0">
                <a:solidFill>
                  <a:schemeClr val="accent6">
                    <a:lumMod val="75000"/>
                  </a:schemeClr>
                </a:solidFill>
                <a:latin typeface="Cambria" pitchFamily="18" charset="0"/>
                <a:ea typeface="Cambria" pitchFamily="18" charset="0"/>
              </a:rPr>
              <a:t/>
            </a:r>
            <a:br>
              <a:rPr lang="tr-TR" sz="4400" dirty="0">
                <a:solidFill>
                  <a:schemeClr val="accent6">
                    <a:lumMod val="75000"/>
                  </a:schemeClr>
                </a:solidFill>
                <a:latin typeface="Cambria" pitchFamily="18" charset="0"/>
                <a:ea typeface="Cambria" pitchFamily="18" charset="0"/>
              </a:rPr>
            </a:br>
            <a: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ÇÖZÜM </a:t>
            </a:r>
            <a:r>
              <a:rPr lang="tr-TR" sz="4400" dirty="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ODAKLI KISA SÜRELİ TERAPİ-GESTALT TERAPİ-BİLİNÇLİ </a:t>
            </a:r>
            <a: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FARKINDALIK TEKNİKLERİ</a:t>
            </a:r>
            <a:b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t/>
            </a:r>
            <a:br>
              <a:rPr lang="tr-TR" sz="4400" dirty="0" smtClean="0">
                <a:solidFill>
                  <a:schemeClr val="accent6">
                    <a:lumMod val="75000"/>
                  </a:schemeClr>
                </a:solidFill>
                <a:effectLst>
                  <a:outerShdw blurRad="38100" dist="38100" dir="2700000" algn="tl">
                    <a:srgbClr val="000000">
                      <a:alpha val="43137"/>
                    </a:srgbClr>
                  </a:outerShdw>
                </a:effectLst>
                <a:latin typeface="Cambria" pitchFamily="18" charset="0"/>
                <a:ea typeface="Cambria" pitchFamily="18" charset="0"/>
              </a:rPr>
            </a:br>
            <a:r>
              <a:rPr lang="tr-TR" dirty="0">
                <a:solidFill>
                  <a:schemeClr val="tx1"/>
                </a:solidFill>
                <a:latin typeface="Cambria" pitchFamily="18" charset="0"/>
                <a:ea typeface="Cambria" pitchFamily="18" charset="0"/>
              </a:rPr>
              <a:t/>
            </a:r>
            <a:br>
              <a:rPr lang="tr-TR" dirty="0">
                <a:solidFill>
                  <a:schemeClr val="tx1"/>
                </a:solidFill>
                <a:latin typeface="Cambria" pitchFamily="18" charset="0"/>
                <a:ea typeface="Cambria" pitchFamily="18" charset="0"/>
              </a:rPr>
            </a:br>
            <a:endParaRPr lang="tr-TR" sz="2700" dirty="0">
              <a:solidFill>
                <a:schemeClr val="tx1"/>
              </a:solidFill>
              <a:latin typeface="Cambria" pitchFamily="18" charset="0"/>
              <a:ea typeface="Cambria" pitchFamily="18" charset="0"/>
            </a:endParaRPr>
          </a:p>
        </p:txBody>
      </p:sp>
      <p:sp>
        <p:nvSpPr>
          <p:cNvPr id="3" name="AutoShape 2" descr="2020 LGS konularÄ± ve MEB Ã¶rnek soru kitapÃ§Ä±ÄÄ± | Siirt Haberleri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sp>
        <p:nvSpPr>
          <p:cNvPr id="4" name="AutoShape 4" descr="2020 LGS konularÄ± ve MEB Ã¶rnek soru kitapÃ§Ä±ÄÄ± | Siirt Haberleri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tr-TR"/>
          </a:p>
        </p:txBody>
      </p:sp>
      <p:pic>
        <p:nvPicPr>
          <p:cNvPr id="6" name="Resim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03981" y="160337"/>
            <a:ext cx="2160240" cy="2044527"/>
          </a:xfrm>
          <a:prstGeom prst="rect">
            <a:avLst/>
          </a:prstGeom>
        </p:spPr>
      </p:pic>
    </p:spTree>
    <p:extLst>
      <p:ext uri="{BB962C8B-B14F-4D97-AF65-F5344CB8AC3E}">
        <p14:creationId xmlns:p14="http://schemas.microsoft.com/office/powerpoint/2010/main" val="40236137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09997" y="332656"/>
            <a:ext cx="7524003" cy="970450"/>
          </a:xfrm>
        </p:spPr>
        <p:txBody>
          <a:bodyPr/>
          <a:lstStyle/>
          <a:p>
            <a:endParaRPr lang="tr-TR" dirty="0"/>
          </a:p>
        </p:txBody>
      </p:sp>
      <p:sp>
        <p:nvSpPr>
          <p:cNvPr id="3" name="İçerik Yer Tutucusu 2"/>
          <p:cNvSpPr>
            <a:spLocks noGrp="1"/>
          </p:cNvSpPr>
          <p:nvPr>
            <p:ph idx="1"/>
          </p:nvPr>
        </p:nvSpPr>
        <p:spPr>
          <a:xfrm>
            <a:off x="809997" y="2222287"/>
            <a:ext cx="7524003" cy="3636510"/>
          </a:xfrm>
        </p:spPr>
        <p:txBody>
          <a:bodyPr>
            <a:normAutofit/>
          </a:bodyPr>
          <a:lstStyle/>
          <a:p>
            <a:r>
              <a:rPr lang="tr-TR" sz="1600" dirty="0" smtClean="0"/>
              <a:t>Bu teknik sayesinde danışan problemlerini dışsallaştırabilir ve hangi davranış değişikliklerinin olması gerektiğini keşfeder.</a:t>
            </a:r>
          </a:p>
          <a:p>
            <a:r>
              <a:rPr lang="tr-TR" sz="1600" dirty="0" smtClean="0"/>
              <a:t>Mucize soruyu danışanlarımıza aşağıdaki gibi sorabiliriz:</a:t>
            </a:r>
          </a:p>
          <a:p>
            <a:r>
              <a:rPr lang="tr-TR" sz="1600" dirty="0" smtClean="0"/>
              <a:t>‘’ Bu akşam uyuduğunda bir mucizenin gerçekleştiğini ve bugün buraya getirdiğin sorunların çözüleceğini varsay. Yarın mucizenin gerçekleştiğini ve sorunun çözüldüğünü gösteren ne gibi farklılıklar olacak? Daha önce yapmamış olduğun neyi yapıyor </a:t>
            </a:r>
            <a:r>
              <a:rPr lang="tr-TR" sz="1600" dirty="0" err="1" smtClean="0"/>
              <a:t>olurdun,bu</a:t>
            </a:r>
            <a:r>
              <a:rPr lang="tr-TR" sz="1600" dirty="0" smtClean="0"/>
              <a:t> farklılığı gören kim olurdu ve onlar sana ne söylerlerdi? Mucize gerçekleştiğinden itibaren farklı olan nedir?</a:t>
            </a:r>
            <a:endParaRPr lang="tr-TR" sz="1600" dirty="0"/>
          </a:p>
        </p:txBody>
      </p:sp>
    </p:spTree>
    <p:extLst>
      <p:ext uri="{BB962C8B-B14F-4D97-AF65-F5344CB8AC3E}">
        <p14:creationId xmlns:p14="http://schemas.microsoft.com/office/powerpoint/2010/main" val="42294235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809997" y="1916832"/>
            <a:ext cx="7524003" cy="4536504"/>
          </a:xfrm>
        </p:spPr>
        <p:txBody>
          <a:bodyPr>
            <a:normAutofit/>
          </a:bodyPr>
          <a:lstStyle/>
          <a:p>
            <a:r>
              <a:rPr lang="tr-TR" sz="1600" dirty="0" smtClean="0"/>
              <a:t>Daha önce yapmamış olduğun neyi yapıyor olurdun?’’ sorusu danışanın geleceğe yönelik hedeflerini, terapi sürecinden beklentilerini, terapi sonrası kazanmayı hedeflediği davranışları saptamamızı sağlar.</a:t>
            </a:r>
          </a:p>
          <a:p>
            <a:r>
              <a:rPr lang="tr-TR" sz="1600" dirty="0" smtClean="0"/>
              <a:t>‘’Bu farklılığı gören kim olurdu’’ sorusu danışanın sosyal destek görmek istediği bireylerin kim olduğunu tespit edebilmemizi sağlar (Özellikle depresyonda egzersiz planlaması yapılırken bu bireyler dahil </a:t>
            </a:r>
            <a:r>
              <a:rPr lang="tr-TR" sz="1600" dirty="0" err="1" smtClean="0"/>
              <a:t>dahil</a:t>
            </a:r>
            <a:r>
              <a:rPr lang="tr-TR" sz="1600" dirty="0"/>
              <a:t> </a:t>
            </a:r>
            <a:r>
              <a:rPr lang="tr-TR" sz="1600" dirty="0" smtClean="0"/>
              <a:t>edilerek süreç yürütülebilir).</a:t>
            </a:r>
          </a:p>
          <a:p>
            <a:r>
              <a:rPr lang="tr-TR" sz="1600" dirty="0" smtClean="0"/>
              <a:t>‘’Sana neyi söylerdi?’’ sorusu danışanın değerlerini ortaya çıkarmada bize yol gösterici </a:t>
            </a:r>
            <a:r>
              <a:rPr lang="tr-TR" sz="1600" dirty="0"/>
              <a:t>olabilir. Seans sırasında mucize </a:t>
            </a:r>
            <a:r>
              <a:rPr lang="tr-TR" sz="1600" dirty="0" smtClean="0"/>
              <a:t>sorunun </a:t>
            </a:r>
            <a:r>
              <a:rPr lang="tr-TR" sz="1600" dirty="0"/>
              <a:t>sorulması için en uygun zamanın beklenmesi oldukça </a:t>
            </a:r>
            <a:r>
              <a:rPr lang="tr-TR" sz="1600" dirty="0" smtClean="0"/>
              <a:t>önemlidir . Danışan </a:t>
            </a:r>
            <a:r>
              <a:rPr lang="tr-TR" sz="1600" dirty="0"/>
              <a:t>ile </a:t>
            </a:r>
            <a:r>
              <a:rPr lang="tr-TR" sz="1600" dirty="0" err="1"/>
              <a:t>terapötik</a:t>
            </a:r>
            <a:r>
              <a:rPr lang="tr-TR" sz="1600" dirty="0"/>
              <a:t> ilişki kurmadan önce bu soruyu sormak hem sorunun doğru bir şekilde anlaşılmasının önüne geçer hem de henüz güven ilişkisi kurulmadığı için danışanın kendisini geriye çekmesine ve danışmandan uzaklaşmasına yol açabilir.</a:t>
            </a:r>
          </a:p>
          <a:p>
            <a:endParaRPr lang="tr-TR" sz="1600" dirty="0"/>
          </a:p>
        </p:txBody>
      </p:sp>
    </p:spTree>
    <p:extLst>
      <p:ext uri="{BB962C8B-B14F-4D97-AF65-F5344CB8AC3E}">
        <p14:creationId xmlns:p14="http://schemas.microsoft.com/office/powerpoint/2010/main" val="42551272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809997" y="2060848"/>
            <a:ext cx="7524003" cy="4176464"/>
          </a:xfrm>
        </p:spPr>
        <p:txBody>
          <a:bodyPr>
            <a:normAutofit/>
          </a:bodyPr>
          <a:lstStyle/>
          <a:p>
            <a:r>
              <a:rPr lang="tr-TR" sz="1600" dirty="0" smtClean="0"/>
              <a:t>Mucize soruyu sormaktaki amaç , danışanda ‘’bir mucize gerçekleşebilir’’ yönünde bir beklenti oluşturmak değildir .Aksine böyle bir beklenti danışanı gerçeklikten koparır ve muhtemelen gerçekleşmeyecek bir beklenti içine girmesine yol açar . Bu soruyu sormaktaki amaç , danışanın nihai hedeflerini belirlemesine yardımcı olmak , nasıl bir hayat hayal ettiğini danışanla tartışmak ve gerekli davranış değişikliklerini belirlemesine yardımcı olmaktır.</a:t>
            </a:r>
          </a:p>
          <a:p>
            <a:r>
              <a:rPr lang="tr-TR" sz="1600" dirty="0" smtClean="0"/>
              <a:t>Mucize soruyu sorarken açık , anlaşılır ve sade bir dil kullanılmalıdır.</a:t>
            </a:r>
          </a:p>
          <a:p>
            <a:r>
              <a:rPr lang="tr-TR" sz="1600" dirty="0" smtClean="0"/>
              <a:t>Mucize soruyu sorarken alternatif kalıplar da kullanılabilir:</a:t>
            </a:r>
          </a:p>
          <a:p>
            <a:r>
              <a:rPr lang="tr-TR" sz="1600" dirty="0" smtClean="0"/>
              <a:t>‘’Parmağımı şaklattığımda her şey değişmiş olsa…’’</a:t>
            </a:r>
          </a:p>
          <a:p>
            <a:r>
              <a:rPr lang="tr-TR" sz="1600" dirty="0" smtClean="0"/>
              <a:t>‘’Bir sihirli küre kullansanız ve ona dokunduğunuzda her şey değişmiş olsa…’’</a:t>
            </a:r>
          </a:p>
          <a:p>
            <a:endParaRPr lang="tr-TR" sz="1600" dirty="0"/>
          </a:p>
        </p:txBody>
      </p:sp>
    </p:spTree>
    <p:extLst>
      <p:ext uri="{BB962C8B-B14F-4D97-AF65-F5344CB8AC3E}">
        <p14:creationId xmlns:p14="http://schemas.microsoft.com/office/powerpoint/2010/main" val="28714174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37452C6-8329-4533-8BC7-32A7C5607ED8}"/>
              </a:ext>
            </a:extLst>
          </p:cNvPr>
          <p:cNvSpPr>
            <a:spLocks noGrp="1"/>
          </p:cNvSpPr>
          <p:nvPr>
            <p:ph type="title"/>
          </p:nvPr>
        </p:nvSpPr>
        <p:spPr/>
        <p:txBody>
          <a:bodyPr/>
          <a:lstStyle/>
          <a:p>
            <a:pPr algn="ctr"/>
            <a:r>
              <a:rPr lang="tr-TR" dirty="0"/>
              <a:t>7</a:t>
            </a:r>
            <a:r>
              <a:rPr lang="tr-TR" dirty="0" smtClean="0"/>
              <a:t>-BOŞ </a:t>
            </a:r>
            <a:r>
              <a:rPr lang="tr-TR" dirty="0"/>
              <a:t>SANDALYE TEKNİĞİ</a:t>
            </a:r>
          </a:p>
        </p:txBody>
      </p:sp>
      <p:sp>
        <p:nvSpPr>
          <p:cNvPr id="3" name="İçerik Yer Tutucusu 2">
            <a:extLst>
              <a:ext uri="{FF2B5EF4-FFF2-40B4-BE49-F238E27FC236}">
                <a16:creationId xmlns:a16="http://schemas.microsoft.com/office/drawing/2014/main" id="{80516D85-F538-4640-A2CF-D3AD7404C8B9}"/>
              </a:ext>
            </a:extLst>
          </p:cNvPr>
          <p:cNvSpPr>
            <a:spLocks noGrp="1"/>
          </p:cNvSpPr>
          <p:nvPr>
            <p:ph idx="1"/>
          </p:nvPr>
        </p:nvSpPr>
        <p:spPr>
          <a:xfrm>
            <a:off x="683568" y="2222286"/>
            <a:ext cx="7848871" cy="4303057"/>
          </a:xfrm>
        </p:spPr>
        <p:txBody>
          <a:bodyPr>
            <a:normAutofit/>
          </a:bodyPr>
          <a:lstStyle/>
          <a:p>
            <a:r>
              <a:rPr lang="tr-TR" dirty="0"/>
              <a:t>Psikoterapide kullanılmakta olan ‘’Boş Sandalye Tekniği’’ , kişinin içinde ukde olarak kalan geçmişte yapmak isteyip de yapamadığı, söylemek isteyip de söyleyemediği şeylerin ve bastırdığı duygusal yaşantıların bilinç düzeyinde algılanması farkındalığın artması amacıyla </a:t>
            </a:r>
            <a:r>
              <a:rPr lang="tr-TR" dirty="0" smtClean="0"/>
              <a:t>kullanılır. </a:t>
            </a:r>
            <a:r>
              <a:rPr lang="tr-TR" dirty="0" err="1" smtClean="0"/>
              <a:t>Gestalt</a:t>
            </a:r>
            <a:r>
              <a:rPr lang="tr-TR" dirty="0" smtClean="0"/>
              <a:t> terapisinde kullanılır.</a:t>
            </a:r>
            <a:endParaRPr lang="tr-TR" dirty="0" smtClean="0"/>
          </a:p>
          <a:p>
            <a:r>
              <a:rPr lang="tr-TR" dirty="0"/>
              <a:t>Boş sandalye geştalt terapi denince birçok bireyin aklına gelen ilk tekniktir. </a:t>
            </a:r>
          </a:p>
          <a:p>
            <a:r>
              <a:rPr lang="tr-TR" dirty="0" err="1"/>
              <a:t>Gestalt</a:t>
            </a:r>
            <a:r>
              <a:rPr lang="tr-TR" dirty="0"/>
              <a:t> terapi bireyin potansiyeline inanır ve bütüncüldür.</a:t>
            </a:r>
          </a:p>
          <a:p>
            <a:r>
              <a:rPr lang="tr-TR" dirty="0" err="1"/>
              <a:t>Gestalt</a:t>
            </a:r>
            <a:r>
              <a:rPr lang="tr-TR" dirty="0"/>
              <a:t> terapi tekniklerini kullanırken terapistler de aktif  rol alırlar. Seans sırasında terapistin yalnızca sorular yöneltmediğini, gözlemleyerek , geri geri bildirimlerde bulunarak seans içinde var olduğunu görüyoruz.</a:t>
            </a:r>
          </a:p>
          <a:p>
            <a:endParaRPr lang="tr-TR" dirty="0"/>
          </a:p>
        </p:txBody>
      </p:sp>
    </p:spTree>
    <p:extLst>
      <p:ext uri="{BB962C8B-B14F-4D97-AF65-F5344CB8AC3E}">
        <p14:creationId xmlns:p14="http://schemas.microsoft.com/office/powerpoint/2010/main" val="11324260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CE1FFE6-AC53-4594-9BC7-7D66C0F5C1C1}"/>
              </a:ext>
            </a:extLst>
          </p:cNvPr>
          <p:cNvSpPr>
            <a:spLocks noGrp="1"/>
          </p:cNvSpPr>
          <p:nvPr>
            <p:ph type="title"/>
          </p:nvPr>
        </p:nvSpPr>
        <p:spPr/>
        <p:txBody>
          <a:bodyPr/>
          <a:lstStyle/>
          <a:p>
            <a:pPr algn="ctr"/>
            <a:r>
              <a:rPr lang="tr-TR" dirty="0"/>
              <a:t>BOŞ SANDALYE TEKNİĞİ NEYİ AMAÇLAR</a:t>
            </a:r>
          </a:p>
        </p:txBody>
      </p:sp>
      <p:sp>
        <p:nvSpPr>
          <p:cNvPr id="3" name="İçerik Yer Tutucusu 2">
            <a:extLst>
              <a:ext uri="{FF2B5EF4-FFF2-40B4-BE49-F238E27FC236}">
                <a16:creationId xmlns:a16="http://schemas.microsoft.com/office/drawing/2014/main" id="{1CE45210-7E45-4058-82BB-102BD435FB77}"/>
              </a:ext>
            </a:extLst>
          </p:cNvPr>
          <p:cNvSpPr>
            <a:spLocks noGrp="1"/>
          </p:cNvSpPr>
          <p:nvPr>
            <p:ph idx="1"/>
          </p:nvPr>
        </p:nvSpPr>
        <p:spPr>
          <a:xfrm>
            <a:off x="809997" y="2222286"/>
            <a:ext cx="7524003" cy="4231049"/>
          </a:xfrm>
        </p:spPr>
        <p:txBody>
          <a:bodyPr/>
          <a:lstStyle/>
          <a:p>
            <a:r>
              <a:rPr lang="tr-TR" dirty="0"/>
              <a:t>Danışan değişik ve entegre olmamış kişiliğinin parçalarını bir araya getirebilmek için iç görüler kazanabilir.</a:t>
            </a:r>
          </a:p>
          <a:p>
            <a:r>
              <a:rPr lang="tr-TR" dirty="0"/>
              <a:t>Danışanı şimdiye ve buraya davet eder.</a:t>
            </a:r>
          </a:p>
          <a:p>
            <a:r>
              <a:rPr lang="tr-TR" dirty="0"/>
              <a:t>Danışan daha çok entelektüel seviyeden konuşuyorsa, kendisiyle temas kurmakta güçlük çekiyorsa uygulanabilir.</a:t>
            </a:r>
          </a:p>
          <a:p>
            <a:r>
              <a:rPr lang="tr-TR" dirty="0"/>
              <a:t>Danışan soyut düşünceler içinde boğuşurken dışsallaştırma sağlayabilir.</a:t>
            </a:r>
          </a:p>
          <a:p>
            <a:r>
              <a:rPr lang="tr-TR" dirty="0"/>
              <a:t>Pasif olan danışanı yaratıcı bir şekilde aktif hale getirebilir.</a:t>
            </a:r>
          </a:p>
          <a:p>
            <a:r>
              <a:rPr lang="tr-TR" dirty="0"/>
              <a:t>Boş sandalye çözüm üretmeyi amaçlamaz . Ama tekniği uygularken çözüm ortaya çıkabilir.</a:t>
            </a:r>
          </a:p>
          <a:p>
            <a:endParaRPr lang="tr-TR" dirty="0"/>
          </a:p>
        </p:txBody>
      </p:sp>
    </p:spTree>
    <p:extLst>
      <p:ext uri="{BB962C8B-B14F-4D97-AF65-F5344CB8AC3E}">
        <p14:creationId xmlns:p14="http://schemas.microsoft.com/office/powerpoint/2010/main" val="368889666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222898F-CC43-4269-8BB7-28969B857DC6}"/>
              </a:ext>
            </a:extLst>
          </p:cNvPr>
          <p:cNvSpPr>
            <a:spLocks noGrp="1"/>
          </p:cNvSpPr>
          <p:nvPr>
            <p:ph type="title"/>
          </p:nvPr>
        </p:nvSpPr>
        <p:spPr>
          <a:xfrm>
            <a:off x="809997" y="447188"/>
            <a:ext cx="7524003" cy="1325628"/>
          </a:xfrm>
        </p:spPr>
        <p:txBody>
          <a:bodyPr/>
          <a:lstStyle/>
          <a:p>
            <a:r>
              <a:rPr lang="tr-TR" sz="3600" dirty="0"/>
              <a:t>Boş Sandalye Tekniği İle Hangi Durumlarda Çalışılır?</a:t>
            </a:r>
          </a:p>
        </p:txBody>
      </p:sp>
      <p:sp>
        <p:nvSpPr>
          <p:cNvPr id="3" name="İçerik Yer Tutucusu 2">
            <a:extLst>
              <a:ext uri="{FF2B5EF4-FFF2-40B4-BE49-F238E27FC236}">
                <a16:creationId xmlns:a16="http://schemas.microsoft.com/office/drawing/2014/main" id="{E42F1891-932C-48CF-B5BD-0889D2F4910B}"/>
              </a:ext>
            </a:extLst>
          </p:cNvPr>
          <p:cNvSpPr>
            <a:spLocks noGrp="1"/>
          </p:cNvSpPr>
          <p:nvPr>
            <p:ph idx="1"/>
          </p:nvPr>
        </p:nvSpPr>
        <p:spPr/>
        <p:txBody>
          <a:bodyPr/>
          <a:lstStyle/>
          <a:p>
            <a:r>
              <a:rPr lang="tr-TR" dirty="0"/>
              <a:t>Danışan entegre olmamış bir yönü ile diyalog içine girebilir. Örneğin: üzüntülü konudan bahsederken gülen bir danışan gülüşü ile boş sandalyede yüzleşebilir.</a:t>
            </a:r>
          </a:p>
          <a:p>
            <a:r>
              <a:rPr lang="tr-TR" dirty="0"/>
              <a:t>Çatışmalı ikircikli olunan bir durum içerisinde kalan danışan iki sandalye ile çalışabilir. Bu iki değişik sesi temsil eden iki farklı sandalye üzerinde sırayla oturarak diyalog içine girebilir. Örneğin; cesaretli olması ve adım atmasını söyleyen tarafı ile , temkinli olması gerektiğini söyleyen yanı.</a:t>
            </a:r>
          </a:p>
        </p:txBody>
      </p:sp>
    </p:spTree>
    <p:extLst>
      <p:ext uri="{BB962C8B-B14F-4D97-AF65-F5344CB8AC3E}">
        <p14:creationId xmlns:p14="http://schemas.microsoft.com/office/powerpoint/2010/main" val="1181729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4E3EC73-AFC5-4E41-883F-8C7FF98BE39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1F098C8C-1AD8-4ECC-8778-D21FC122108D}"/>
              </a:ext>
            </a:extLst>
          </p:cNvPr>
          <p:cNvSpPr>
            <a:spLocks noGrp="1"/>
          </p:cNvSpPr>
          <p:nvPr>
            <p:ph idx="1"/>
          </p:nvPr>
        </p:nvSpPr>
        <p:spPr/>
        <p:txBody>
          <a:bodyPr/>
          <a:lstStyle/>
          <a:p>
            <a:r>
              <a:rPr lang="tr-TR" dirty="0"/>
              <a:t>Platodan Freud’a kadar bireyin içinde farklı ve birbirleriyle çatışan parçaların olduğu hep söylene gelmiştir. </a:t>
            </a:r>
            <a:r>
              <a:rPr lang="tr-TR" dirty="0" err="1"/>
              <a:t>Gestalt</a:t>
            </a:r>
            <a:r>
              <a:rPr lang="tr-TR" dirty="0"/>
              <a:t> terapide bu </a:t>
            </a:r>
            <a:r>
              <a:rPr lang="tr-TR" dirty="0" smtClean="0"/>
              <a:t>top tok  </a:t>
            </a:r>
            <a:r>
              <a:rPr lang="tr-TR" dirty="0"/>
              <a:t>ve </a:t>
            </a:r>
            <a:r>
              <a:rPr lang="tr-TR" dirty="0" err="1" smtClean="0"/>
              <a:t>under</a:t>
            </a:r>
            <a:r>
              <a:rPr lang="tr-TR" dirty="0" smtClean="0"/>
              <a:t> </a:t>
            </a:r>
            <a:r>
              <a:rPr lang="tr-TR" dirty="0" err="1" smtClean="0"/>
              <a:t>dog</a:t>
            </a:r>
            <a:r>
              <a:rPr lang="tr-TR" dirty="0" smtClean="0"/>
              <a:t> </a:t>
            </a:r>
            <a:r>
              <a:rPr lang="tr-TR" dirty="0"/>
              <a:t>anılır.</a:t>
            </a:r>
          </a:p>
          <a:p>
            <a:r>
              <a:rPr lang="tr-TR" dirty="0" smtClean="0"/>
              <a:t>Top tok</a:t>
            </a:r>
            <a:r>
              <a:rPr lang="tr-TR" dirty="0"/>
              <a:t>: otoriter, katı, bireyin engelleyici, </a:t>
            </a:r>
            <a:r>
              <a:rPr lang="tr-TR" dirty="0" err="1"/>
              <a:t>talepkar</a:t>
            </a:r>
            <a:r>
              <a:rPr lang="tr-TR" dirty="0"/>
              <a:t>, dürüst… yanı</a:t>
            </a:r>
          </a:p>
          <a:p>
            <a:r>
              <a:rPr lang="tr-TR" dirty="0" smtClean="0"/>
              <a:t>Under </a:t>
            </a:r>
            <a:r>
              <a:rPr lang="tr-TR" dirty="0" err="1" smtClean="0"/>
              <a:t>dog</a:t>
            </a:r>
            <a:r>
              <a:rPr lang="tr-TR" dirty="0" smtClean="0"/>
              <a:t> : </a:t>
            </a:r>
            <a:r>
              <a:rPr lang="tr-TR" dirty="0"/>
              <a:t>kurban rolünde, olgun olmayan , zayıf sahte, güçsüz… yönleri</a:t>
            </a:r>
          </a:p>
          <a:p>
            <a:r>
              <a:rPr lang="tr-TR" dirty="0" smtClean="0"/>
              <a:t>Top tok </a:t>
            </a:r>
            <a:r>
              <a:rPr lang="tr-TR" dirty="0"/>
              <a:t>kritik bakan yapmalısın , etmelisin diyen yanımızdır.</a:t>
            </a:r>
          </a:p>
          <a:p>
            <a:r>
              <a:rPr lang="tr-TR" dirty="0" smtClean="0"/>
              <a:t>Under </a:t>
            </a:r>
            <a:r>
              <a:rPr lang="tr-TR" dirty="0" err="1" smtClean="0"/>
              <a:t>dog</a:t>
            </a:r>
            <a:r>
              <a:rPr lang="tr-TR" dirty="0" smtClean="0"/>
              <a:t> </a:t>
            </a:r>
            <a:r>
              <a:rPr lang="tr-TR" dirty="0"/>
              <a:t>ise çocuksu , sorumluluk almaktan kaçınan ve kendisini kurban olarak gören yanıdır. Boş sandalye ile danışan sandalye değiştirirken bu farklı iki rolü oynayabilir.</a:t>
            </a:r>
          </a:p>
        </p:txBody>
      </p:sp>
    </p:spTree>
    <p:extLst>
      <p:ext uri="{BB962C8B-B14F-4D97-AF65-F5344CB8AC3E}">
        <p14:creationId xmlns:p14="http://schemas.microsoft.com/office/powerpoint/2010/main" val="20087926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AD6C6AF-4BB6-4A88-9D3D-B0620174CD00}"/>
              </a:ext>
            </a:extLst>
          </p:cNvPr>
          <p:cNvSpPr>
            <a:spLocks noGrp="1"/>
          </p:cNvSpPr>
          <p:nvPr>
            <p:ph type="title"/>
          </p:nvPr>
        </p:nvSpPr>
        <p:spPr>
          <a:xfrm>
            <a:off x="809997" y="447188"/>
            <a:ext cx="7524003" cy="1253620"/>
          </a:xfrm>
        </p:spPr>
        <p:txBody>
          <a:bodyPr/>
          <a:lstStyle/>
          <a:p>
            <a:r>
              <a:rPr lang="tr-TR" sz="3600" dirty="0"/>
              <a:t>Boş Sandalye Tekniğini Adım Adım Nasıl Uygulanır?</a:t>
            </a:r>
          </a:p>
        </p:txBody>
      </p:sp>
      <p:sp>
        <p:nvSpPr>
          <p:cNvPr id="3" name="İçerik Yer Tutucusu 2">
            <a:extLst>
              <a:ext uri="{FF2B5EF4-FFF2-40B4-BE49-F238E27FC236}">
                <a16:creationId xmlns:a16="http://schemas.microsoft.com/office/drawing/2014/main" id="{F1ECFD31-9D01-4CF1-A4E7-98DD94D4EDAF}"/>
              </a:ext>
            </a:extLst>
          </p:cNvPr>
          <p:cNvSpPr>
            <a:spLocks noGrp="1"/>
          </p:cNvSpPr>
          <p:nvPr>
            <p:ph idx="1"/>
          </p:nvPr>
        </p:nvSpPr>
        <p:spPr/>
        <p:txBody>
          <a:bodyPr>
            <a:normAutofit lnSpcReduction="10000"/>
          </a:bodyPr>
          <a:lstStyle/>
          <a:p>
            <a:r>
              <a:rPr lang="tr-TR" dirty="0"/>
              <a:t>Boş sandalye danışana dönüktür.</a:t>
            </a:r>
          </a:p>
          <a:p>
            <a:r>
              <a:rPr lang="tr-TR" dirty="0"/>
              <a:t>Danışan belirli bir kişiyi ( kendisi, başkası) ya da kendisine ait bir parçayı sandalyede hayal ederek onunla diyalog içine girer.</a:t>
            </a:r>
          </a:p>
          <a:p>
            <a:r>
              <a:rPr lang="tr-TR" dirty="0"/>
              <a:t>Daha sonra sandalyeye oturarak o rolü alarak konuşur.</a:t>
            </a:r>
          </a:p>
          <a:p>
            <a:r>
              <a:rPr lang="tr-TR" dirty="0"/>
              <a:t>Danışan bu tekniği gerçekte bir sandalyeye geçmeden de yapabilir.</a:t>
            </a:r>
          </a:p>
          <a:p>
            <a:r>
              <a:rPr lang="tr-TR" dirty="0"/>
              <a:t>Danışana hazır olup olamadığını sorarak diğer sandalyeye farklı kutuptaki rolü almak için davet edebilirsiniz.</a:t>
            </a:r>
          </a:p>
          <a:p>
            <a:r>
              <a:rPr lang="tr-TR" dirty="0"/>
              <a:t>Danışanınızdan tekrar sandalyeleri değiştirmesini isteyebilirsiniz. Örneğin danışanınız bir rolde enerjisini kaybediyorsa, ya da diğer kutuptan konuşmaya başlıyorsa</a:t>
            </a:r>
          </a:p>
        </p:txBody>
      </p:sp>
    </p:spTree>
    <p:extLst>
      <p:ext uri="{BB962C8B-B14F-4D97-AF65-F5344CB8AC3E}">
        <p14:creationId xmlns:p14="http://schemas.microsoft.com/office/powerpoint/2010/main" val="14264848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D5CFA3C-16A5-4D5B-8B21-9B9ED4DF7713}"/>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6B9BC619-147F-46E5-A60B-992E654E3A99}"/>
              </a:ext>
            </a:extLst>
          </p:cNvPr>
          <p:cNvSpPr>
            <a:spLocks noGrp="1"/>
          </p:cNvSpPr>
          <p:nvPr>
            <p:ph idx="1"/>
          </p:nvPr>
        </p:nvSpPr>
        <p:spPr/>
        <p:txBody>
          <a:bodyPr/>
          <a:lstStyle/>
          <a:p>
            <a:r>
              <a:rPr lang="tr-TR" dirty="0"/>
              <a:t>Oturduğu sandalyede ki rolde iken diğer boş sandalyedeki kutba açık ifadelerde bulunmaya davet edebilirsiniz. ‘’ Söyle ona sana ihtiyacım yok artık…’’</a:t>
            </a:r>
          </a:p>
          <a:p>
            <a:r>
              <a:rPr lang="tr-TR" dirty="0"/>
              <a:t>Diğer kutupta otururken yapmış olduğu ifadeyi ona hatırlatabilirsiniz .</a:t>
            </a:r>
          </a:p>
          <a:p>
            <a:r>
              <a:rPr lang="tr-TR" dirty="0"/>
              <a:t>‘’ Sana ihtiyacı olmadığını söyledi…’’ bu geribildirime karşı hissettiği duygularını sorabilirsiniz.</a:t>
            </a:r>
          </a:p>
          <a:p>
            <a:r>
              <a:rPr lang="tr-TR" dirty="0"/>
              <a:t>Danışanınıza hangi kutbu daha yoğun hissettiğini sorabilirsiniz. Bu düşünceyi şimdiki zamanda hayalinde, fizikse duruşunda ve duygularında araştırabilirsiniz.</a:t>
            </a:r>
          </a:p>
        </p:txBody>
      </p:sp>
    </p:spTree>
    <p:extLst>
      <p:ext uri="{BB962C8B-B14F-4D97-AF65-F5344CB8AC3E}">
        <p14:creationId xmlns:p14="http://schemas.microsoft.com/office/powerpoint/2010/main" val="33205739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96AF611-614F-4199-921B-680DD2F5CB12}"/>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9199204B-94AE-4895-B710-CB8CE230922E}"/>
              </a:ext>
            </a:extLst>
          </p:cNvPr>
          <p:cNvSpPr>
            <a:spLocks noGrp="1"/>
          </p:cNvSpPr>
          <p:nvPr>
            <p:ph idx="1"/>
          </p:nvPr>
        </p:nvSpPr>
        <p:spPr/>
        <p:txBody>
          <a:bodyPr/>
          <a:lstStyle/>
          <a:p>
            <a:r>
              <a:rPr lang="tr-TR" dirty="0"/>
              <a:t>Rol değişimleri esnasında danışanı bu seslerin kimlere ait olduğunun farkına varabilir. ’’Bu eleştiren babamın sesi ‘’ gibi.</a:t>
            </a:r>
          </a:p>
          <a:p>
            <a:r>
              <a:rPr lang="tr-TR" dirty="0"/>
              <a:t>Grup terapisi sürecinde grup üyeleri danışanın deneyler yapmasına olanak sağlayabilirler. Sandalyede farklı bir rolde iken diğer grup üyelerine sırayla giderek sorular sorabilirler.</a:t>
            </a:r>
          </a:p>
        </p:txBody>
      </p:sp>
    </p:spTree>
    <p:extLst>
      <p:ext uri="{BB962C8B-B14F-4D97-AF65-F5344CB8AC3E}">
        <p14:creationId xmlns:p14="http://schemas.microsoft.com/office/powerpoint/2010/main" val="3888748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83568" y="116632"/>
            <a:ext cx="7524003" cy="1872208"/>
          </a:xfrm>
        </p:spPr>
        <p:txBody>
          <a:bodyPr/>
          <a:lstStyle/>
          <a:p>
            <a:pPr algn="ctr"/>
            <a:r>
              <a:rPr lang="tr-TR" sz="2800" dirty="0"/>
              <a:t>ÇÖZÜM ODAKLI KISA SÜRELİ PSİKOLOJİK DANIŞMA</a:t>
            </a:r>
            <a:br>
              <a:rPr lang="tr-TR" sz="2800" dirty="0"/>
            </a:br>
            <a:r>
              <a:rPr lang="tr-TR" sz="2800" dirty="0"/>
              <a:t>YAKLAŞIMI’NIN KAPSAM VE NİTELİĞİ</a:t>
            </a:r>
            <a:br>
              <a:rPr lang="tr-TR" sz="2800" dirty="0"/>
            </a:br>
            <a:endParaRPr lang="tr-TR" sz="2800" dirty="0"/>
          </a:p>
        </p:txBody>
      </p:sp>
      <p:sp>
        <p:nvSpPr>
          <p:cNvPr id="3" name="İçerik Yer Tutucusu 2"/>
          <p:cNvSpPr>
            <a:spLocks noGrp="1"/>
          </p:cNvSpPr>
          <p:nvPr>
            <p:ph idx="1"/>
          </p:nvPr>
        </p:nvSpPr>
        <p:spPr>
          <a:xfrm>
            <a:off x="395536" y="2222286"/>
            <a:ext cx="8280919" cy="4231049"/>
          </a:xfrm>
        </p:spPr>
        <p:txBody>
          <a:bodyPr>
            <a:normAutofit fontScale="92500" lnSpcReduction="20000"/>
          </a:bodyPr>
          <a:lstStyle/>
          <a:p>
            <a:pPr marL="0" indent="0" algn="just">
              <a:buNone/>
            </a:pPr>
            <a:r>
              <a:rPr lang="tr-TR" dirty="0"/>
              <a:t>Bu yaklaşımın esas amacı, danışanı sorunlarını konuşmak yerine çözümleri konuşmaya yönlendirmektir. Bu bağlamda, danışanın şimdi işlediğini düşündüğü ya da gelecekte işleyebileceğini düşündüğü çözüm yollarına odaklanması sağlanmaktadır. Bu yaklaşımda danışanın kendi amaçlarını ve çözümlerini belirleyebileceğine inanılmakta ;  böylece değişimin sorumluluğunu üstlenme, eyleme geçme ve yeni davranışlar sergileme konusunda daha istekli olacağı düşünülmektedir. Çözüm odaklı kısa süreli psikolojik danışma yaklaşımını benimseyen psikolojik danışman ise danışanın belirlediği amaçları ve çözüm yollarını danışan ile birlikte ele almakta; süreçte ona rehberlik etmekte ve danışanı cesaretlendirmektedir.</a:t>
            </a:r>
          </a:p>
          <a:p>
            <a:pPr marL="0" indent="0" algn="just">
              <a:buNone/>
            </a:pPr>
            <a:r>
              <a:rPr lang="tr-TR" dirty="0"/>
              <a:t>Söz konusu bu yaklaşım, temel felsefesini belirleyen üç temel kural ile </a:t>
            </a:r>
            <a:r>
              <a:rPr lang="tr-TR" dirty="0" err="1"/>
              <a:t>terapötik</a:t>
            </a:r>
            <a:r>
              <a:rPr lang="tr-TR" dirty="0"/>
              <a:t> süreci inşa etmektedir. Bu kurallar;</a:t>
            </a:r>
          </a:p>
          <a:p>
            <a:pPr marL="0" lvl="0" indent="0" algn="just">
              <a:buNone/>
            </a:pPr>
            <a:r>
              <a:rPr lang="tr-TR" dirty="0"/>
              <a:t>“Bozulmamışsa onarma.”,</a:t>
            </a:r>
          </a:p>
          <a:p>
            <a:pPr marL="0" lvl="0" indent="0" algn="just">
              <a:buNone/>
            </a:pPr>
            <a:r>
              <a:rPr lang="tr-TR" dirty="0"/>
              <a:t>“ İşleyen çözüm yollarını uygula.” </a:t>
            </a:r>
          </a:p>
          <a:p>
            <a:pPr marL="0" lvl="0" indent="0" algn="just">
              <a:buNone/>
            </a:pPr>
            <a:r>
              <a:rPr lang="tr-TR" dirty="0"/>
              <a:t>“İşlemeyen çözüm yollarına başvurmada ısrarcı olma, farklı çözüm yolları dene.” şeklinde formüle edilmektedir.</a:t>
            </a:r>
          </a:p>
          <a:p>
            <a:endParaRPr lang="tr-TR" dirty="0"/>
          </a:p>
        </p:txBody>
      </p:sp>
    </p:spTree>
    <p:extLst>
      <p:ext uri="{BB962C8B-B14F-4D97-AF65-F5344CB8AC3E}">
        <p14:creationId xmlns:p14="http://schemas.microsoft.com/office/powerpoint/2010/main" val="29931625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1EA712C-FF33-4C20-A12E-326032BDD7D4}"/>
              </a:ext>
            </a:extLst>
          </p:cNvPr>
          <p:cNvSpPr>
            <a:spLocks noGrp="1"/>
          </p:cNvSpPr>
          <p:nvPr>
            <p:ph type="title"/>
          </p:nvPr>
        </p:nvSpPr>
        <p:spPr>
          <a:xfrm>
            <a:off x="251520" y="447188"/>
            <a:ext cx="8640959" cy="970450"/>
          </a:xfrm>
        </p:spPr>
        <p:txBody>
          <a:bodyPr/>
          <a:lstStyle/>
          <a:p>
            <a:pPr algn="ctr"/>
            <a:r>
              <a:rPr lang="tr-TR" sz="3600" dirty="0"/>
              <a:t>Boş Sandalye Tekniği Uygulanırken Dikkat edilmesi Gerekenler</a:t>
            </a:r>
          </a:p>
        </p:txBody>
      </p:sp>
      <p:sp>
        <p:nvSpPr>
          <p:cNvPr id="3" name="İçerik Yer Tutucusu 2">
            <a:extLst>
              <a:ext uri="{FF2B5EF4-FFF2-40B4-BE49-F238E27FC236}">
                <a16:creationId xmlns:a16="http://schemas.microsoft.com/office/drawing/2014/main" id="{57D72E2C-CF38-42DC-9A4C-D50C8F041BDE}"/>
              </a:ext>
            </a:extLst>
          </p:cNvPr>
          <p:cNvSpPr>
            <a:spLocks noGrp="1"/>
          </p:cNvSpPr>
          <p:nvPr>
            <p:ph idx="1"/>
          </p:nvPr>
        </p:nvSpPr>
        <p:spPr/>
        <p:txBody>
          <a:bodyPr>
            <a:normAutofit lnSpcReduction="10000"/>
          </a:bodyPr>
          <a:lstStyle/>
          <a:p>
            <a:r>
              <a:rPr lang="tr-TR" dirty="0"/>
              <a:t>Danışan gönüllü olmalı </a:t>
            </a:r>
          </a:p>
          <a:p>
            <a:r>
              <a:rPr lang="tr-TR" dirty="0"/>
              <a:t>Boş sandalye tekniğini sizi kullanmaya iten danışanın ikircikli olduğu, iki farklı kutbu danışanınıza açık bir şekilde ifade etmelisiniz.</a:t>
            </a:r>
          </a:p>
          <a:p>
            <a:r>
              <a:rPr lang="tr-TR" dirty="0"/>
              <a:t>Müphem roller olmamalı iki sandalye de danışan bu rollerin ne olduğunu kavramış olmalı</a:t>
            </a:r>
          </a:p>
          <a:p>
            <a:r>
              <a:rPr lang="tr-TR" dirty="0"/>
              <a:t>Diyalog suçlama üzerinden mi gidiyor ? Çaresizlik hissinden mi? Danışan görüşlerinde ve tutumlarında ısrarcı ve katı halde mi? Değişikliklere ihtiyaç var mı? Danışan pozisyonunda kalmaya kararlı olduğu sonucuna varabilir.</a:t>
            </a:r>
          </a:p>
          <a:p>
            <a:r>
              <a:rPr lang="tr-TR" dirty="0"/>
              <a:t>Danışan değişime ihtiyacı olduğunu fark ederse deney sürdürülebilir yeni bir bütünleşme oluncaya kadar</a:t>
            </a:r>
          </a:p>
        </p:txBody>
      </p:sp>
    </p:spTree>
    <p:extLst>
      <p:ext uri="{BB962C8B-B14F-4D97-AF65-F5344CB8AC3E}">
        <p14:creationId xmlns:p14="http://schemas.microsoft.com/office/powerpoint/2010/main" val="17455999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8-WALT </a:t>
            </a:r>
            <a:r>
              <a:rPr lang="tr-TR" dirty="0" smtClean="0"/>
              <a:t>DİSNEY TEKNİĞİ</a:t>
            </a:r>
            <a:endParaRPr lang="tr-TR" dirty="0"/>
          </a:p>
        </p:txBody>
      </p:sp>
      <p:sp>
        <p:nvSpPr>
          <p:cNvPr id="3" name="İçerik Yer Tutucusu 2"/>
          <p:cNvSpPr>
            <a:spLocks noGrp="1"/>
          </p:cNvSpPr>
          <p:nvPr>
            <p:ph idx="1"/>
          </p:nvPr>
        </p:nvSpPr>
        <p:spPr>
          <a:xfrm>
            <a:off x="809997" y="2222287"/>
            <a:ext cx="7524003" cy="3636510"/>
          </a:xfrm>
        </p:spPr>
        <p:txBody>
          <a:bodyPr>
            <a:normAutofit/>
          </a:bodyPr>
          <a:lstStyle/>
          <a:p>
            <a:r>
              <a:rPr lang="tr-TR" sz="1600" dirty="0" smtClean="0"/>
              <a:t>Kişisel gelişime ve ya içsel farkındalık oluşturmaya yönelik olarak kullanılan bu teknikte 3 farklı rol oynanır.</a:t>
            </a:r>
          </a:p>
          <a:p>
            <a:r>
              <a:rPr lang="tr-TR" sz="1600" dirty="0" smtClean="0"/>
              <a:t>Yaratıcı veya hayalci</a:t>
            </a:r>
          </a:p>
          <a:p>
            <a:r>
              <a:rPr lang="tr-TR" sz="1600" dirty="0" smtClean="0"/>
              <a:t>Planlayıcı</a:t>
            </a:r>
          </a:p>
          <a:p>
            <a:r>
              <a:rPr lang="tr-TR" sz="1600" dirty="0" smtClean="0"/>
              <a:t>Eleştirmen</a:t>
            </a:r>
          </a:p>
          <a:p>
            <a:r>
              <a:rPr lang="tr-TR" sz="1600" dirty="0" smtClean="0"/>
              <a:t>Bu üç rol için danışanın karşısına üç sandalye konulur ve danışan sırasıyla Yaratıcı , Planlayıcı ve Eleştirmen sandalyelerine oturarak o role uygun şekilde düşünür ve konuşur.</a:t>
            </a:r>
            <a:endParaRPr lang="tr-TR" sz="1600" dirty="0"/>
          </a:p>
        </p:txBody>
      </p:sp>
    </p:spTree>
    <p:extLst>
      <p:ext uri="{BB962C8B-B14F-4D97-AF65-F5344CB8AC3E}">
        <p14:creationId xmlns:p14="http://schemas.microsoft.com/office/powerpoint/2010/main" val="13063109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 </a:t>
            </a:r>
            <a:r>
              <a:rPr lang="tr-TR" dirty="0" smtClean="0"/>
              <a:t>YARATICI</a:t>
            </a:r>
            <a:endParaRPr lang="tr-TR" dirty="0"/>
          </a:p>
        </p:txBody>
      </p:sp>
      <p:sp>
        <p:nvSpPr>
          <p:cNvPr id="3" name="İçerik Yer Tutucusu 2"/>
          <p:cNvSpPr>
            <a:spLocks noGrp="1"/>
          </p:cNvSpPr>
          <p:nvPr>
            <p:ph idx="1"/>
          </p:nvPr>
        </p:nvSpPr>
        <p:spPr>
          <a:xfrm>
            <a:off x="809997" y="2222287"/>
            <a:ext cx="7524003" cy="3636510"/>
          </a:xfrm>
        </p:spPr>
        <p:txBody>
          <a:bodyPr>
            <a:normAutofit/>
          </a:bodyPr>
          <a:lstStyle/>
          <a:p>
            <a:r>
              <a:rPr lang="tr-TR" sz="1600" dirty="0" smtClean="0"/>
              <a:t>Kendimizi sınırlamadan fikirler </a:t>
            </a:r>
            <a:r>
              <a:rPr lang="tr-TR" sz="1600" dirty="0" err="1" smtClean="0"/>
              <a:t>üretttiğimiz</a:t>
            </a:r>
            <a:r>
              <a:rPr lang="tr-TR" sz="1600" dirty="0" smtClean="0"/>
              <a:t> ve hayallerimizi dile getirdiğimiz aşamadır . Bu aşamada şu soruların cevaplarını arayabiliriz.</a:t>
            </a:r>
          </a:p>
          <a:p>
            <a:r>
              <a:rPr lang="tr-TR" sz="1600" dirty="0" smtClean="0"/>
              <a:t>Bu hayatta yapmak istediğim şeyler gerçekten neler olabilir</a:t>
            </a:r>
          </a:p>
          <a:p>
            <a:r>
              <a:rPr lang="tr-TR" sz="1600" dirty="0" smtClean="0"/>
              <a:t>Yaparken ve yapacağımı düşünürken beni heyecanlandıran şeyler neler olabilir</a:t>
            </a:r>
          </a:p>
          <a:p>
            <a:r>
              <a:rPr lang="tr-TR" sz="1600" dirty="0" smtClean="0"/>
              <a:t>Hayal kurmak için sınırsız zamanım olsaydı neleri hayal ederdim</a:t>
            </a:r>
          </a:p>
          <a:p>
            <a:r>
              <a:rPr lang="tr-TR" sz="1600" dirty="0" smtClean="0"/>
              <a:t>Yaptıklarımı ne şekilde en iyi hale getirebilirim</a:t>
            </a:r>
          </a:p>
          <a:p>
            <a:r>
              <a:rPr lang="tr-TR" sz="1600" dirty="0" smtClean="0"/>
              <a:t>Elimde sihirli bir güç olsa ne yapardım</a:t>
            </a:r>
          </a:p>
          <a:p>
            <a:r>
              <a:rPr lang="tr-TR" sz="1600" dirty="0" smtClean="0"/>
              <a:t>Danışandan hayallerini kurduktan sonra ve dile getirdikten sonra tekrar gözden geçirmesini ve derin bir nefes almasını isteyin .Artık planlayıcı sandalyesine geçebilirsiniz.</a:t>
            </a:r>
            <a:endParaRPr lang="tr-TR" sz="1600" dirty="0"/>
          </a:p>
        </p:txBody>
      </p:sp>
    </p:spTree>
    <p:extLst>
      <p:ext uri="{BB962C8B-B14F-4D97-AF65-F5344CB8AC3E}">
        <p14:creationId xmlns:p14="http://schemas.microsoft.com/office/powerpoint/2010/main" val="34191510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PLANLAYICI</a:t>
            </a:r>
            <a:endParaRPr lang="tr-TR" dirty="0"/>
          </a:p>
        </p:txBody>
      </p:sp>
      <p:sp>
        <p:nvSpPr>
          <p:cNvPr id="3" name="İçerik Yer Tutucusu 2"/>
          <p:cNvSpPr>
            <a:spLocks noGrp="1"/>
          </p:cNvSpPr>
          <p:nvPr>
            <p:ph idx="1"/>
          </p:nvPr>
        </p:nvSpPr>
        <p:spPr>
          <a:xfrm>
            <a:off x="809997" y="2204864"/>
            <a:ext cx="7524003" cy="4320480"/>
          </a:xfrm>
        </p:spPr>
        <p:txBody>
          <a:bodyPr>
            <a:normAutofit lnSpcReduction="10000"/>
          </a:bodyPr>
          <a:lstStyle/>
          <a:p>
            <a:r>
              <a:rPr lang="tr-TR" sz="1600" dirty="0" smtClean="0"/>
              <a:t>Bu aşamada hayallerimizi gerçekçi bir bakış açısıyla değerlendirip planlayacağımız planlayıcı sandalyesine geçiyoruz ve oturduğumuz sandalyenin gerektirdiği ruh haline bürünüyoruz.</a:t>
            </a:r>
          </a:p>
          <a:p>
            <a:r>
              <a:rPr lang="tr-TR" sz="1600" dirty="0" smtClean="0"/>
              <a:t>Bu fikri gerçekleştirmek için hangi kaynaklara ihtiyacım var ve hangilerine ulaşabilirim</a:t>
            </a:r>
          </a:p>
          <a:p>
            <a:r>
              <a:rPr lang="tr-TR" sz="1600" dirty="0" smtClean="0"/>
              <a:t>Yeteneklerim becerilerim bu işi yapmaya elverişli mi</a:t>
            </a:r>
          </a:p>
          <a:p>
            <a:r>
              <a:rPr lang="tr-TR" sz="1600" dirty="0" smtClean="0"/>
              <a:t>Nasıl bir eylem planına ihtiyaç duyuyorum</a:t>
            </a:r>
          </a:p>
          <a:p>
            <a:r>
              <a:rPr lang="tr-TR" sz="1600" dirty="0" smtClean="0"/>
              <a:t>Bu planı hayata geçirmek için ne kadar zamana ihtiyacım var</a:t>
            </a:r>
          </a:p>
          <a:p>
            <a:r>
              <a:rPr lang="tr-TR" sz="1600" dirty="0" smtClean="0"/>
              <a:t>Hangi aşamaları geçmem gerekiyor ve bu aşamalara ne kadar zaman ayırmam gerekiyor</a:t>
            </a:r>
          </a:p>
          <a:p>
            <a:r>
              <a:rPr lang="tr-TR" sz="1600" dirty="0" smtClean="0"/>
              <a:t>Bu aşamada elinizde bir not kağıdı olabilir . Planlarınızın aşamalarını yazabilir veya şemalarını çizebilirsiniz . Bu soruları cevapladıktan sonra artık eleştirmen koltuğuna geçmek için artık hazırsınız Derin bir nefes alın  ve yeni sandalyenize doğru harekete geçin.</a:t>
            </a:r>
          </a:p>
          <a:p>
            <a:endParaRPr lang="tr-TR" sz="1600" dirty="0"/>
          </a:p>
        </p:txBody>
      </p:sp>
    </p:spTree>
    <p:extLst>
      <p:ext uri="{BB962C8B-B14F-4D97-AF65-F5344CB8AC3E}">
        <p14:creationId xmlns:p14="http://schemas.microsoft.com/office/powerpoint/2010/main" val="20321516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ELEŞTİRMEN</a:t>
            </a:r>
            <a:endParaRPr lang="tr-TR" dirty="0"/>
          </a:p>
        </p:txBody>
      </p:sp>
      <p:sp>
        <p:nvSpPr>
          <p:cNvPr id="3" name="İçerik Yer Tutucusu 2"/>
          <p:cNvSpPr>
            <a:spLocks noGrp="1"/>
          </p:cNvSpPr>
          <p:nvPr>
            <p:ph idx="1"/>
          </p:nvPr>
        </p:nvSpPr>
        <p:spPr>
          <a:xfrm>
            <a:off x="809997" y="2222287"/>
            <a:ext cx="7524003" cy="3636510"/>
          </a:xfrm>
        </p:spPr>
        <p:txBody>
          <a:bodyPr>
            <a:normAutofit/>
          </a:bodyPr>
          <a:lstStyle/>
          <a:p>
            <a:r>
              <a:rPr lang="tr-TR" sz="1600" dirty="0" smtClean="0"/>
              <a:t>Eylem planımızı belirlediğimize göre artık onu eleştirmeye başlayabilirsiniz . Bu sandalyede planlarımızın zayıf noktalarını tespit etmeye ve değişebilecek unsurların farkına varmaya çalışacağız</a:t>
            </a:r>
          </a:p>
          <a:p>
            <a:r>
              <a:rPr lang="tr-TR" sz="1600" dirty="0" smtClean="0"/>
              <a:t>Bir aşamayı bitirdiğimden nasıl emin olabilirim?</a:t>
            </a:r>
          </a:p>
          <a:p>
            <a:r>
              <a:rPr lang="tr-TR" sz="1600" dirty="0" smtClean="0"/>
              <a:t>Planımın hangi aşamasında aksaklıklar oluşabilir?</a:t>
            </a:r>
          </a:p>
          <a:p>
            <a:r>
              <a:rPr lang="tr-TR" sz="1600" dirty="0" smtClean="0"/>
              <a:t>Gözden kaçırdığım bir kısım var mı?</a:t>
            </a:r>
          </a:p>
          <a:p>
            <a:r>
              <a:rPr lang="tr-TR" sz="1600" dirty="0" smtClean="0"/>
              <a:t>Planımda uygulanamaz olan bir kısım var mı?</a:t>
            </a:r>
          </a:p>
          <a:p>
            <a:r>
              <a:rPr lang="tr-TR" sz="1600" dirty="0" smtClean="0"/>
              <a:t>Planımın zayıf yönleri neler?</a:t>
            </a:r>
          </a:p>
          <a:p>
            <a:r>
              <a:rPr lang="tr-TR" sz="1600" dirty="0" smtClean="0"/>
              <a:t>Bu aşamada amaç , somut planlara dönüşmüş planımızı detaylı olarak inceleyip karşılaşabilecek olduğumuz sorunları ve beklenmedik durumları değerlendirip planlarımızı güçlendirmeyi hedefleriz</a:t>
            </a:r>
            <a:endParaRPr lang="tr-TR" sz="1600" dirty="0"/>
          </a:p>
        </p:txBody>
      </p:sp>
    </p:spTree>
    <p:extLst>
      <p:ext uri="{BB962C8B-B14F-4D97-AF65-F5344CB8AC3E}">
        <p14:creationId xmlns:p14="http://schemas.microsoft.com/office/powerpoint/2010/main" val="312693275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SONUÇ AŞAMASI</a:t>
            </a:r>
            <a:endParaRPr lang="tr-TR" dirty="0"/>
          </a:p>
        </p:txBody>
      </p:sp>
      <p:sp>
        <p:nvSpPr>
          <p:cNvPr id="3" name="İçerik Yer Tutucusu 2"/>
          <p:cNvSpPr>
            <a:spLocks noGrp="1"/>
          </p:cNvSpPr>
          <p:nvPr>
            <p:ph idx="1"/>
          </p:nvPr>
        </p:nvSpPr>
        <p:spPr>
          <a:xfrm>
            <a:off x="809997" y="2222287"/>
            <a:ext cx="7524003" cy="3636510"/>
          </a:xfrm>
        </p:spPr>
        <p:txBody>
          <a:bodyPr>
            <a:normAutofit/>
          </a:bodyPr>
          <a:lstStyle/>
          <a:p>
            <a:r>
              <a:rPr lang="tr-TR" sz="1600" dirty="0" smtClean="0"/>
              <a:t>Bu üç aşamayı geçtikten sonra</a:t>
            </a:r>
          </a:p>
          <a:p>
            <a:r>
              <a:rPr lang="tr-TR" sz="1600" dirty="0" smtClean="0"/>
              <a:t>Hayalimizi gerçekleştirmeye yönelik eylem planımız ve burada yer alan eksiklikleri gidermeye yönelik bir bakış açısı bulunmaktadır . Bu aşamaların takibinden sonra artık elimizde isteklerimizi elde etmeye yönelik somut bir dayanak bulunmaktadır.</a:t>
            </a:r>
          </a:p>
          <a:p>
            <a:endParaRPr lang="tr-TR" sz="1600" dirty="0"/>
          </a:p>
        </p:txBody>
      </p:sp>
    </p:spTree>
    <p:extLst>
      <p:ext uri="{BB962C8B-B14F-4D97-AF65-F5344CB8AC3E}">
        <p14:creationId xmlns:p14="http://schemas.microsoft.com/office/powerpoint/2010/main" val="16442736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09997" y="447188"/>
            <a:ext cx="7524003" cy="1253620"/>
          </a:xfrm>
        </p:spPr>
        <p:txBody>
          <a:bodyPr/>
          <a:lstStyle/>
          <a:p>
            <a:r>
              <a:rPr lang="tr-TR" dirty="0" smtClean="0"/>
              <a:t>9-AŞAMALI </a:t>
            </a:r>
            <a:r>
              <a:rPr lang="tr-TR" dirty="0"/>
              <a:t>KAS GEVŞETME TEKNİĞİ (AKGE)</a:t>
            </a:r>
          </a:p>
        </p:txBody>
      </p:sp>
      <p:sp>
        <p:nvSpPr>
          <p:cNvPr id="3" name="İçerik Yer Tutucusu 2"/>
          <p:cNvSpPr>
            <a:spLocks noGrp="1"/>
          </p:cNvSpPr>
          <p:nvPr>
            <p:ph idx="1"/>
          </p:nvPr>
        </p:nvSpPr>
        <p:spPr>
          <a:xfrm>
            <a:off x="539552" y="2222286"/>
            <a:ext cx="7992887" cy="4087033"/>
          </a:xfrm>
        </p:spPr>
        <p:txBody>
          <a:bodyPr>
            <a:normAutofit/>
          </a:bodyPr>
          <a:lstStyle/>
          <a:p>
            <a:r>
              <a:rPr lang="tr-TR" sz="2000" dirty="0"/>
              <a:t>Aşamalı kas gevşetme eğitimi(AKGE) tekniğinin altında yatan mantık, bir kasın aynı anda hem rahat hem de gergin olamayacağıdır-karşılıklı </a:t>
            </a:r>
            <a:r>
              <a:rPr lang="tr-TR" sz="2000" dirty="0" err="1"/>
              <a:t>ketleme</a:t>
            </a:r>
            <a:r>
              <a:rPr lang="tr-TR" sz="2000" dirty="0"/>
              <a:t> prensibine dayanan bir olgu.</a:t>
            </a:r>
          </a:p>
          <a:p>
            <a:r>
              <a:rPr lang="tr-TR" sz="2000" dirty="0"/>
              <a:t>Kasların gergin ve rahat olma hissini ayırt etmeyi öğrenerek, bir birey rahatlamayı öğrenebilir ve böylece de stresini azaltabilir.(</a:t>
            </a:r>
            <a:r>
              <a:rPr lang="tr-TR" sz="2000" dirty="0" err="1"/>
              <a:t>Kotter</a:t>
            </a:r>
            <a:r>
              <a:rPr lang="tr-TR" sz="2000" dirty="0"/>
              <a:t> ve Chen,2011)</a:t>
            </a:r>
          </a:p>
        </p:txBody>
      </p:sp>
    </p:spTree>
    <p:extLst>
      <p:ext uri="{BB962C8B-B14F-4D97-AF65-F5344CB8AC3E}">
        <p14:creationId xmlns:p14="http://schemas.microsoft.com/office/powerpoint/2010/main" val="2111306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 y="1124744"/>
            <a:ext cx="8334000" cy="292894"/>
          </a:xfrm>
        </p:spPr>
        <p:txBody>
          <a:bodyPr/>
          <a:lstStyle/>
          <a:p>
            <a:pPr algn="ctr"/>
            <a:r>
              <a:rPr lang="tr-TR" dirty="0"/>
              <a:t/>
            </a:r>
            <a:br>
              <a:rPr lang="tr-TR" dirty="0"/>
            </a:br>
            <a:r>
              <a:rPr lang="tr-TR" dirty="0"/>
              <a:t/>
            </a:r>
            <a:br>
              <a:rPr lang="tr-TR" dirty="0"/>
            </a:br>
            <a:r>
              <a:rPr lang="tr-TR" dirty="0"/>
              <a:t/>
            </a:r>
            <a:br>
              <a:rPr lang="tr-TR" dirty="0"/>
            </a:br>
            <a:r>
              <a:rPr lang="tr-TR" dirty="0"/>
              <a:t/>
            </a:r>
            <a:br>
              <a:rPr lang="tr-TR" dirty="0"/>
            </a:br>
            <a:r>
              <a:rPr lang="tr-TR" dirty="0"/>
              <a:t/>
            </a:r>
            <a:br>
              <a:rPr lang="tr-TR" dirty="0"/>
            </a:br>
            <a:r>
              <a:rPr lang="tr-TR" dirty="0"/>
              <a:t/>
            </a:r>
            <a:br>
              <a:rPr lang="tr-TR" dirty="0"/>
            </a:br>
            <a:r>
              <a:rPr lang="tr-TR" dirty="0"/>
              <a:t/>
            </a:r>
            <a:br>
              <a:rPr lang="tr-TR" dirty="0"/>
            </a:br>
            <a:r>
              <a:rPr lang="tr-TR" dirty="0"/>
              <a:t/>
            </a:r>
            <a:br>
              <a:rPr lang="tr-TR" dirty="0"/>
            </a:br>
            <a:r>
              <a:rPr lang="tr-TR" dirty="0"/>
              <a:t/>
            </a:r>
            <a:br>
              <a:rPr lang="tr-TR" dirty="0"/>
            </a:br>
            <a:r>
              <a:rPr lang="tr-TR" dirty="0"/>
              <a:t/>
            </a:r>
            <a:br>
              <a:rPr lang="tr-TR" dirty="0"/>
            </a:br>
            <a:r>
              <a:rPr lang="tr-TR" dirty="0"/>
              <a:t/>
            </a:r>
            <a:br>
              <a:rPr lang="tr-TR" dirty="0"/>
            </a:br>
            <a:r>
              <a:rPr lang="tr-TR" dirty="0"/>
              <a:t/>
            </a:r>
            <a:br>
              <a:rPr lang="tr-TR" dirty="0"/>
            </a:br>
            <a:r>
              <a:rPr lang="tr-TR" dirty="0"/>
              <a:t/>
            </a:r>
            <a:br>
              <a:rPr lang="tr-TR" dirty="0"/>
            </a:br>
            <a:r>
              <a:rPr lang="tr-TR" dirty="0"/>
              <a:t/>
            </a:r>
            <a:br>
              <a:rPr lang="tr-TR" dirty="0"/>
            </a:br>
            <a:r>
              <a:rPr lang="tr-TR" dirty="0"/>
              <a:t/>
            </a:r>
            <a:br>
              <a:rPr lang="tr-TR" dirty="0"/>
            </a:br>
            <a:r>
              <a:rPr lang="tr-TR" dirty="0"/>
              <a:t/>
            </a:r>
            <a:br>
              <a:rPr lang="tr-TR" dirty="0"/>
            </a:br>
            <a:r>
              <a:rPr lang="tr-TR" dirty="0"/>
              <a:t/>
            </a:r>
            <a:br>
              <a:rPr lang="tr-TR" dirty="0"/>
            </a:br>
            <a:r>
              <a:rPr lang="tr-TR" dirty="0"/>
              <a:t/>
            </a:r>
            <a:br>
              <a:rPr lang="tr-TR" dirty="0"/>
            </a:br>
            <a:r>
              <a:rPr lang="tr-TR" dirty="0"/>
              <a:t/>
            </a:r>
            <a:br>
              <a:rPr lang="tr-TR" dirty="0"/>
            </a:br>
            <a:r>
              <a:rPr lang="tr-TR" dirty="0"/>
              <a:t/>
            </a:r>
            <a:br>
              <a:rPr lang="tr-TR" dirty="0"/>
            </a:br>
            <a:r>
              <a:rPr lang="tr-TR" dirty="0"/>
              <a:t/>
            </a:r>
            <a:br>
              <a:rPr lang="tr-TR" dirty="0"/>
            </a:br>
            <a:r>
              <a:rPr lang="tr-TR" dirty="0"/>
              <a:t/>
            </a:r>
            <a:br>
              <a:rPr lang="tr-TR" dirty="0"/>
            </a:br>
            <a:r>
              <a:rPr lang="tr-TR" dirty="0"/>
              <a:t/>
            </a:r>
            <a:br>
              <a:rPr lang="tr-TR" dirty="0"/>
            </a:br>
            <a:r>
              <a:rPr lang="tr-TR" dirty="0"/>
              <a:t>AKGE TEKNİĞİNİN UYGULAMASI</a:t>
            </a:r>
            <a:br>
              <a:rPr lang="tr-TR" dirty="0"/>
            </a:br>
            <a:endParaRPr lang="tr-TR" dirty="0"/>
          </a:p>
        </p:txBody>
      </p:sp>
      <p:sp>
        <p:nvSpPr>
          <p:cNvPr id="3" name="İçerik Yer Tutucusu 2"/>
          <p:cNvSpPr>
            <a:spLocks noGrp="1"/>
          </p:cNvSpPr>
          <p:nvPr>
            <p:ph idx="1"/>
          </p:nvPr>
        </p:nvSpPr>
        <p:spPr>
          <a:xfrm>
            <a:off x="809997" y="2222287"/>
            <a:ext cx="7524003" cy="3636510"/>
          </a:xfrm>
        </p:spPr>
        <p:txBody>
          <a:bodyPr>
            <a:normAutofit lnSpcReduction="10000"/>
          </a:bodyPr>
          <a:lstStyle/>
          <a:p>
            <a:r>
              <a:rPr lang="tr-TR" sz="1600" dirty="0"/>
              <a:t>Ortamın herhangi bir dikkat dağıtıcıdan uzak olduğundan emin olunmalıdır.</a:t>
            </a:r>
          </a:p>
          <a:p>
            <a:r>
              <a:rPr lang="tr-TR" sz="1600" dirty="0"/>
              <a:t>Danışanın rahat bir şekilde gözleri kapalı olarak uzanacağı koltuk veya zemin üzerindeki minder gibi bir yer bulması gerekir.</a:t>
            </a:r>
          </a:p>
          <a:p>
            <a:r>
              <a:rPr lang="tr-TR" sz="1600" dirty="0"/>
              <a:t>Aşamalı gevşeme seansları genellikle yaklaşık  15-30 dakika sürer .</a:t>
            </a:r>
          </a:p>
          <a:p>
            <a:r>
              <a:rPr lang="tr-TR" sz="1600" dirty="0"/>
              <a:t>Danışanların bol kıyafetler giydiklerinden emin olunmalı </a:t>
            </a:r>
          </a:p>
          <a:p>
            <a:r>
              <a:rPr lang="tr-TR" sz="1600" dirty="0"/>
              <a:t>Ayak başparmaklarından başlayıp vücudun üst kısmına doğru ilerleyerek , danışmanlar her kas grubunu gerginleştirir ve gerginlik hissinin  farkına vardıktan sonra  çalıştırdıkları kas gruplarını hızla rahatlatırlar.</a:t>
            </a:r>
          </a:p>
          <a:p>
            <a:r>
              <a:rPr lang="tr-TR" sz="1600" dirty="0"/>
              <a:t>Kas gerginleştirme egzersizlerini birçok kez tekrar etmek önemlidir, bu şekilde danışan gergin ve gevşemiş bir kas arasındaki ayırımın farkına varacaktır.</a:t>
            </a:r>
          </a:p>
        </p:txBody>
      </p:sp>
    </p:spTree>
    <p:extLst>
      <p:ext uri="{BB962C8B-B14F-4D97-AF65-F5344CB8AC3E}">
        <p14:creationId xmlns:p14="http://schemas.microsoft.com/office/powerpoint/2010/main" val="99005759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600" dirty="0"/>
              <a:t>AKGE TEKNİĞİNİN UYGULAMASI</a:t>
            </a:r>
          </a:p>
        </p:txBody>
      </p:sp>
      <p:sp>
        <p:nvSpPr>
          <p:cNvPr id="3" name="İçerik Yer Tutucusu 2"/>
          <p:cNvSpPr>
            <a:spLocks noGrp="1"/>
          </p:cNvSpPr>
          <p:nvPr>
            <p:ph idx="1"/>
          </p:nvPr>
        </p:nvSpPr>
        <p:spPr>
          <a:xfrm>
            <a:off x="611560" y="2222287"/>
            <a:ext cx="7848871" cy="3636510"/>
          </a:xfrm>
        </p:spPr>
        <p:txBody>
          <a:bodyPr>
            <a:normAutofit/>
          </a:bodyPr>
          <a:lstStyle/>
          <a:p>
            <a:r>
              <a:rPr lang="tr-TR" sz="2000" dirty="0"/>
              <a:t>Danışana derin bir nefes alması, bir kas grubu gerilirken nefesini 5 saniye boyunca tutması ve daha sonra yavaş bir şekilde nefesini verirken kastaki gerginliği rahatlaması söylenir.</a:t>
            </a:r>
          </a:p>
          <a:p>
            <a:r>
              <a:rPr lang="tr-TR" sz="2000" dirty="0"/>
              <a:t>Gerginliği rahatlama ve nefes vermenin eş zamanlı uygulanması, daha derin bir rahatlamaya ve potansiyel bir klasik koşullanmaya yol açar</a:t>
            </a:r>
          </a:p>
        </p:txBody>
      </p:sp>
    </p:spTree>
    <p:extLst>
      <p:ext uri="{BB962C8B-B14F-4D97-AF65-F5344CB8AC3E}">
        <p14:creationId xmlns:p14="http://schemas.microsoft.com/office/powerpoint/2010/main" val="8854372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09997" y="332656"/>
            <a:ext cx="7524003" cy="970450"/>
          </a:xfrm>
        </p:spPr>
        <p:txBody>
          <a:bodyPr/>
          <a:lstStyle/>
          <a:p>
            <a:pPr algn="ctr"/>
            <a:r>
              <a:rPr lang="tr-TR" sz="2800" dirty="0"/>
              <a:t>AKGE TEKNİĞİNİN UYGULAMASI</a:t>
            </a:r>
          </a:p>
        </p:txBody>
      </p:sp>
      <p:sp>
        <p:nvSpPr>
          <p:cNvPr id="3" name="İçerik Yer Tutucusu 2"/>
          <p:cNvSpPr>
            <a:spLocks noGrp="1"/>
          </p:cNvSpPr>
          <p:nvPr>
            <p:ph idx="1"/>
          </p:nvPr>
        </p:nvSpPr>
        <p:spPr>
          <a:xfrm>
            <a:off x="467544" y="908720"/>
            <a:ext cx="8352927" cy="5949280"/>
          </a:xfrm>
        </p:spPr>
        <p:txBody>
          <a:bodyPr>
            <a:normAutofit lnSpcReduction="10000"/>
          </a:bodyPr>
          <a:lstStyle/>
          <a:p>
            <a:pPr algn="ctr"/>
            <a:endParaRPr lang="tr-TR" sz="1600" dirty="0" smtClean="0"/>
          </a:p>
          <a:p>
            <a:pPr algn="ctr"/>
            <a:endParaRPr lang="tr-TR" sz="1600" dirty="0"/>
          </a:p>
          <a:p>
            <a:pPr algn="ctr"/>
            <a:endParaRPr lang="tr-TR" sz="1600" dirty="0" smtClean="0"/>
          </a:p>
          <a:p>
            <a:pPr algn="ctr"/>
            <a:endParaRPr lang="tr-TR" sz="1600" dirty="0"/>
          </a:p>
          <a:p>
            <a:pPr algn="ctr"/>
            <a:r>
              <a:rPr lang="tr-TR" sz="1600" dirty="0" smtClean="0"/>
              <a:t>ANA </a:t>
            </a:r>
            <a:r>
              <a:rPr lang="tr-TR" sz="1600" dirty="0"/>
              <a:t>KAS GRUPLARININ VE STRES BÖLGESİNİN GERGİNLEŞTİRİLMESİ VE GEVŞETİLMESİ İÇİN TALİMATLAR</a:t>
            </a:r>
          </a:p>
          <a:p>
            <a:r>
              <a:rPr lang="tr-TR" sz="1600" dirty="0"/>
              <a:t>*Sağ kol: Derin bir nefes alın ve bir yumruk yaparak yaklaşık 5 saniye nefesinizi tutun, kol bileğinizi bükün, ön kolunuzu esnetin ve kol kasınızı esnetin. Daha sonra bu kasları rahatlatın ve nefes verirken gerginliği serbest bırakın.</a:t>
            </a:r>
          </a:p>
          <a:p>
            <a:r>
              <a:rPr lang="tr-TR" sz="1600" dirty="0"/>
              <a:t>* Sol kol: Derin bir nefes alın ve bir yumruk yaparak yaklaşık 5 saniye nefesinizi tutun, kol bileğinizi bükün, ön kolunuzu esnetin ve kol kasınızı esnetin . Daha sonra bu kasları rahatlatın </a:t>
            </a:r>
            <a:r>
              <a:rPr lang="tr-TR" sz="1600" dirty="0" smtClean="0"/>
              <a:t>ve </a:t>
            </a:r>
            <a:r>
              <a:rPr lang="tr-TR" sz="1600" dirty="0"/>
              <a:t>nefes verirken gerginliği serbest bırakın </a:t>
            </a:r>
            <a:endParaRPr lang="tr-TR" sz="1600" dirty="0" smtClean="0"/>
          </a:p>
          <a:p>
            <a:r>
              <a:rPr lang="tr-TR" sz="1600" dirty="0"/>
              <a:t>Sağ bacak: Derin nefes alın ve ayak başparmaklarınızı aşağı doğru kıvırırken 5 saniye nefesini tutun, kaval kemiğinizi esnetmek için ayak parmaklarınızı kaldırın ve uyluk kasınızı esnetin. Daha sonra bu kasları rahatlatın ve nefes verirken gerginliği serbest bırakın.</a:t>
            </a:r>
          </a:p>
          <a:p>
            <a:r>
              <a:rPr lang="tr-TR" sz="1600" dirty="0"/>
              <a:t>Sol bacak : Derin bir nefes alın ve ayak başparmaklarınızı aşağı doğru kıvırırken yaklaşık 5 saniye nefesinizi tutun kaval kemiğinizi esnetmek için ayak parmaklarınızı kaldırın ve uyluk kasınızı esnetin. Daha sonra bu kasları rahatlatın ve nefes verirken gerginliği serbest bırakın.</a:t>
            </a:r>
          </a:p>
          <a:p>
            <a:endParaRPr lang="tr-TR" sz="1600" dirty="0"/>
          </a:p>
        </p:txBody>
      </p:sp>
    </p:spTree>
    <p:extLst>
      <p:ext uri="{BB962C8B-B14F-4D97-AF65-F5344CB8AC3E}">
        <p14:creationId xmlns:p14="http://schemas.microsoft.com/office/powerpoint/2010/main" val="2049531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539552" y="2132856"/>
            <a:ext cx="8064895" cy="4392488"/>
          </a:xfrm>
        </p:spPr>
        <p:txBody>
          <a:bodyPr>
            <a:normAutofit fontScale="92500" lnSpcReduction="10000"/>
          </a:bodyPr>
          <a:lstStyle/>
          <a:p>
            <a:pPr marL="0" indent="0" algn="just">
              <a:buNone/>
            </a:pPr>
            <a:r>
              <a:rPr lang="tr-TR" dirty="0"/>
              <a:t>İlk kuralda danışanın yaşamında sorun olarak gördüğü alanları kendisinin belirlemesinde özgür bırakılması gerektiği vurgulanmaktadır. İkinci kuralda, danışanın başarılı olduğu alanların belirlenmesi ve başarılı davranışların tekrar edilmesi üzerinde durulmaktadır. Bir başka deyişle, danışanın sorununa ilişkin nadir de olsa çözüm yolları bulduğu anlar olduğuna inanılmaktadır. Psikolojik danışma sürecinde, bu nadir durumların ortaya çıkarılması için danışan cesaretlendirilmektedir. Üçüncü kuralda ise danışanın denemekte olduğu çözüm yolları başarısızsa yeni çözüm yolları bulması konusunda istekli ve ısrarcı olması üzerinde durulmaktadır.</a:t>
            </a:r>
          </a:p>
          <a:p>
            <a:pPr marL="0" indent="0" algn="just">
              <a:buNone/>
            </a:pPr>
            <a:r>
              <a:rPr lang="tr-TR" dirty="0"/>
              <a:t>Çözüm odaklı kısa süreli psikolojik danışma yaklaşımında oturumların sayısı 1-20 arasında değişmekte ve ortalama altı oturum sürmektedir. Bu süreçte, danışanla birlikte belirlenen amaçlar ve olası çözüm yolları ele alınırken yaklaşımın kendine özgü teknikleri kullanılmaktadır. İlk oturum danışana sürece ilişkin bilgi verilmesi ile başlamaktadır. Ardından, danışanın amaç/amaçlarını oluşturması gelmektedir. Danışanın amacını belirlemesinde bu yaklaşımın kendine özgü teknikleri dikkati çekmektedir .</a:t>
            </a:r>
          </a:p>
          <a:p>
            <a:endParaRPr lang="tr-TR" dirty="0"/>
          </a:p>
        </p:txBody>
      </p:sp>
    </p:spTree>
    <p:extLst>
      <p:ext uri="{BB962C8B-B14F-4D97-AF65-F5344CB8AC3E}">
        <p14:creationId xmlns:p14="http://schemas.microsoft.com/office/powerpoint/2010/main" val="27745166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683568" y="2222287"/>
            <a:ext cx="7776863" cy="3636510"/>
          </a:xfrm>
        </p:spPr>
        <p:txBody>
          <a:bodyPr>
            <a:normAutofit/>
          </a:bodyPr>
          <a:lstStyle/>
          <a:p>
            <a:r>
              <a:rPr lang="tr-TR" dirty="0"/>
              <a:t>KARIN: Derin bir nefes alın ve karnınızı içeri çekerken yaklaşık 5 saniye nefesinizi tutun ve omuzlarınız yaklaşık 15 cm öne gelecek şekilde belinizi bükün. Daha sonra bu kasları rahatlatın ve nefes verirken gerginliği serbest bırakın </a:t>
            </a:r>
          </a:p>
          <a:p>
            <a:r>
              <a:rPr lang="tr-TR" dirty="0" smtClean="0"/>
              <a:t>BEL VE </a:t>
            </a:r>
            <a:r>
              <a:rPr lang="tr-TR" dirty="0"/>
              <a:t>OMUZLAR: Derin bir nefes alın ve belinizi kamburlaştırırken yaklaşık 5 saniye nefesinizi tutun ve kürek kemiğinizi birbirine bastırarak, kollarınızı yere paralel tutarken dirseklerinizi arkaya doğru uzatın. Daha sonra bu kasları rahatlatın ve nefes verirken gerginliği serbest bırakın </a:t>
            </a:r>
          </a:p>
        </p:txBody>
      </p:sp>
    </p:spTree>
    <p:extLst>
      <p:ext uri="{BB962C8B-B14F-4D97-AF65-F5344CB8AC3E}">
        <p14:creationId xmlns:p14="http://schemas.microsoft.com/office/powerpoint/2010/main" val="18582199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539552" y="2222286"/>
            <a:ext cx="8136903" cy="3871009"/>
          </a:xfrm>
        </p:spPr>
        <p:txBody>
          <a:bodyPr>
            <a:normAutofit/>
          </a:bodyPr>
          <a:lstStyle/>
          <a:p>
            <a:r>
              <a:rPr lang="tr-TR" dirty="0"/>
              <a:t>BOYUN : Derin bir nefes alın ve kafanızı sağa doğru çevirirken yaklaşık 5 saniye nefesinizi tutun ve sağ omzunuzun üzerinden bakın. Daha sonra bu kasları rahatlatın ve nefes verirken gerginliği serbest bırakın. Bir sonraki aşamada, derin bir nefes alın kafanızı sola doğru çevirirken yaklaşık 5 saniye nefesinizi tutun ve omzunuzun üzerinden bakın. Daha sonra bu kaslar rahatlatın ve nefes verirken gerginliği serbest bırakın. Derin nefes alın ve kafanızı sağa doğru eğerken yaklaşık 5 saniye nefesini tutun ve sağ kulağınızla sağ omzunuza dokunmaya çalışın. Daha sonra bu kasları rahatlatın ve nefes verirken gerginliği serbest bırakın. Bir sonraki aşamada, derin bir nefes alın ve kafanızı sola doğru eğerek yaklaşık 5 saniye nefesinizi tutun ve sol kulağınızla sol omzunuza dokunmaya çalışın. Daha sonra bu kasları rahatlatın ve nefes verirken gerginliği serbest bırakın.</a:t>
            </a:r>
          </a:p>
        </p:txBody>
      </p:sp>
    </p:spTree>
    <p:extLst>
      <p:ext uri="{BB962C8B-B14F-4D97-AF65-F5344CB8AC3E}">
        <p14:creationId xmlns:p14="http://schemas.microsoft.com/office/powerpoint/2010/main" val="21814167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11560" y="2222286"/>
            <a:ext cx="7920879" cy="3799001"/>
          </a:xfrm>
        </p:spPr>
        <p:txBody>
          <a:bodyPr/>
          <a:lstStyle/>
          <a:p>
            <a:r>
              <a:rPr lang="tr-TR" dirty="0"/>
              <a:t>ALT YÜZ (ÇENE ve DUDAKLAR VE DİL): Derin bir nefes alın ve dişlerinizi sıkarken yaklaşık 5 saniye nefesinizi tutun, dudaklarınızı birbirine bastırın ve dilini damağınıza doğru itin . Daha sonra bu kasları rahatlatın ve nefes verirken gerginliği serbest bırakın.</a:t>
            </a:r>
          </a:p>
          <a:p>
            <a:r>
              <a:rPr lang="tr-TR" dirty="0"/>
              <a:t>ÜST </a:t>
            </a:r>
            <a:r>
              <a:rPr lang="tr-TR" dirty="0" smtClean="0"/>
              <a:t>YÜZ (</a:t>
            </a:r>
            <a:r>
              <a:rPr lang="tr-TR" dirty="0"/>
              <a:t>ALIN GÖZLER VE BURUN ): Derin bir nefes alın ve gözlerinizi sıkı bir şekilde kapatırken yaklaşık 5 saniye nefesinizi tutun, burnunuzu kırıştırın ve kaşlarınızı çatın. Daha sonra bu kasları rahatlatın nefes verirken gerginliği serbest bırakın.</a:t>
            </a:r>
          </a:p>
        </p:txBody>
      </p:sp>
    </p:spTree>
    <p:extLst>
      <p:ext uri="{BB962C8B-B14F-4D97-AF65-F5344CB8AC3E}">
        <p14:creationId xmlns:p14="http://schemas.microsoft.com/office/powerpoint/2010/main" val="33964781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09997" y="447188"/>
            <a:ext cx="7524003" cy="1325628"/>
          </a:xfrm>
        </p:spPr>
        <p:txBody>
          <a:bodyPr/>
          <a:lstStyle/>
          <a:p>
            <a:pPr algn="ctr"/>
            <a:r>
              <a:rPr lang="tr-TR" dirty="0" smtClean="0"/>
              <a:t>10-DERİN </a:t>
            </a:r>
            <a:r>
              <a:rPr lang="tr-TR" dirty="0"/>
              <a:t>NEFES ALMA TEKNİĞİ </a:t>
            </a:r>
          </a:p>
        </p:txBody>
      </p:sp>
      <p:sp>
        <p:nvSpPr>
          <p:cNvPr id="3" name="İçerik Yer Tutucusu 2"/>
          <p:cNvSpPr>
            <a:spLocks noGrp="1"/>
          </p:cNvSpPr>
          <p:nvPr>
            <p:ph idx="1"/>
          </p:nvPr>
        </p:nvSpPr>
        <p:spPr>
          <a:xfrm>
            <a:off x="611560" y="2222286"/>
            <a:ext cx="7848871" cy="3799001"/>
          </a:xfrm>
        </p:spPr>
        <p:txBody>
          <a:bodyPr/>
          <a:lstStyle/>
          <a:p>
            <a:r>
              <a:rPr lang="tr-TR" dirty="0"/>
              <a:t>Derin nefes alma tekniğinde nefes alıp vermeyi tasvir etmek için kullanılan eski bir metafor, uçurtmayı kontrol eden bir ip metaforudur; uçurtma aklı temsil etmekte ve ip nefesi temsil etmektedir. Bedeni sakinleştirmek için . Pek çok profesyonel psikolojik danışman artık nefes alma tekniklerinin kullanılmasını önermektedir. Daha derin ve etkili bir şekilde nefes almayı öğrenerek , danışanlar stresleriyle baş etmeyi </a:t>
            </a:r>
            <a:r>
              <a:rPr lang="tr-TR" dirty="0" smtClean="0"/>
              <a:t>öğrenebilirler (</a:t>
            </a:r>
            <a:r>
              <a:rPr lang="tr-TR" dirty="0" err="1"/>
              <a:t>Kotter</a:t>
            </a:r>
            <a:r>
              <a:rPr lang="tr-TR" dirty="0"/>
              <a:t> ve </a:t>
            </a:r>
            <a:r>
              <a:rPr lang="tr-TR" dirty="0" err="1"/>
              <a:t>Chen</a:t>
            </a:r>
            <a:r>
              <a:rPr lang="tr-TR" dirty="0"/>
              <a:t>, 2011).</a:t>
            </a:r>
          </a:p>
        </p:txBody>
      </p:sp>
    </p:spTree>
    <p:extLst>
      <p:ext uri="{BB962C8B-B14F-4D97-AF65-F5344CB8AC3E}">
        <p14:creationId xmlns:p14="http://schemas.microsoft.com/office/powerpoint/2010/main" val="11599915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DERİN NEFES ALMA TEKNİĞİ UYGULAMASI</a:t>
            </a:r>
          </a:p>
        </p:txBody>
      </p:sp>
      <p:sp>
        <p:nvSpPr>
          <p:cNvPr id="3" name="İçerik Yer Tutucusu 2"/>
          <p:cNvSpPr>
            <a:spLocks noGrp="1"/>
          </p:cNvSpPr>
          <p:nvPr>
            <p:ph idx="1"/>
          </p:nvPr>
        </p:nvSpPr>
        <p:spPr>
          <a:xfrm>
            <a:off x="467544" y="2420888"/>
            <a:ext cx="8496943" cy="4536504"/>
          </a:xfrm>
        </p:spPr>
        <p:txBody>
          <a:bodyPr>
            <a:normAutofit fontScale="92500" lnSpcReduction="20000"/>
          </a:bodyPr>
          <a:lstStyle/>
          <a:p>
            <a:r>
              <a:rPr lang="tr-TR" dirty="0"/>
              <a:t>Nefes alma tekniklerini uygularken takip edilecek bazı temel önerilerden bahsedecek olursak</a:t>
            </a:r>
          </a:p>
          <a:p>
            <a:r>
              <a:rPr lang="tr-TR" dirty="0"/>
              <a:t>1. Burnunuzdan nefes alın ve burnunuzdan ve ya dudaklarınızı büzerek nefesi dışarı verin.</a:t>
            </a:r>
          </a:p>
          <a:p>
            <a:r>
              <a:rPr lang="tr-TR" dirty="0"/>
              <a:t>2. Derin nefesler arasında baş dönmesinden kaçınmak için bir veya iki normal nefes alın . Sersemlik hissi geçtiği zaman , peş peşe derin, yavaş nefesler alın.</a:t>
            </a:r>
          </a:p>
          <a:p>
            <a:r>
              <a:rPr lang="tr-TR" dirty="0"/>
              <a:t>3. Egzersizleri önce sırt üstü yatarken yapın ve ardından temel teknikler öğrenildikten sonra egzersiz esnasında oturun ve ayakta durun .</a:t>
            </a:r>
          </a:p>
          <a:p>
            <a:r>
              <a:rPr lang="tr-TR" dirty="0"/>
              <a:t>4.bedenin dengeyi sağlayabileceği ve rahatlamaya başlanacağı şekilde sık sık esneyerek gerinin . Bu yaygın bir durumdur ve başarılı bir şekilde rahatladığınızın işaretidir.</a:t>
            </a:r>
          </a:p>
          <a:p>
            <a:r>
              <a:rPr lang="tr-TR" dirty="0"/>
              <a:t>5. Egzersizlere başlamadan önce nefes alışınızın nasıl olduğuna dikkat edin ve bu egzersizler esnasında gerçekleşen ilerleme ile kıyaslayın</a:t>
            </a:r>
            <a:r>
              <a:rPr lang="tr-TR" dirty="0" smtClean="0"/>
              <a:t>.</a:t>
            </a:r>
          </a:p>
          <a:p>
            <a:r>
              <a:rPr lang="tr-TR" dirty="0"/>
              <a:t>Bir insanın nefes verme süresinin nefes alma süresinden neredeyse iki katı uzun olması gerektiğini bilmek de önemlidir.</a:t>
            </a:r>
          </a:p>
          <a:p>
            <a:endParaRPr lang="tr-TR" dirty="0"/>
          </a:p>
          <a:p>
            <a:endParaRPr lang="tr-TR" dirty="0"/>
          </a:p>
          <a:p>
            <a:pPr marL="0" indent="0">
              <a:buNone/>
            </a:pPr>
            <a:endParaRPr lang="tr-TR" dirty="0"/>
          </a:p>
        </p:txBody>
      </p:sp>
    </p:spTree>
    <p:extLst>
      <p:ext uri="{BB962C8B-B14F-4D97-AF65-F5344CB8AC3E}">
        <p14:creationId xmlns:p14="http://schemas.microsoft.com/office/powerpoint/2010/main" val="152747405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5EB8176-F09F-49D1-9F27-AA8AC85FB83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CEEEC0FD-AE3B-41B1-B195-769CC6AFE7D5}"/>
              </a:ext>
            </a:extLst>
          </p:cNvPr>
          <p:cNvSpPr>
            <a:spLocks noGrp="1"/>
          </p:cNvSpPr>
          <p:nvPr>
            <p:ph idx="1"/>
          </p:nvPr>
        </p:nvSpPr>
        <p:spPr>
          <a:xfrm>
            <a:off x="539552" y="1988840"/>
            <a:ext cx="8280919" cy="4536503"/>
          </a:xfrm>
        </p:spPr>
        <p:txBody>
          <a:bodyPr/>
          <a:lstStyle/>
          <a:p>
            <a:r>
              <a:rPr lang="tr-TR" dirty="0" smtClean="0"/>
              <a:t>Danışanlar </a:t>
            </a:r>
            <a:r>
              <a:rPr lang="tr-TR" dirty="0"/>
              <a:t>karından nefes alabilmeye başladığı zaman , psikolojik danışman danışanlara derin nefes alma tekniğini öğretebilir. Derin nefes alma tekniğinin uygulanması için </a:t>
            </a:r>
            <a:r>
              <a:rPr lang="tr-TR" dirty="0" smtClean="0"/>
              <a:t>uygulanması </a:t>
            </a:r>
            <a:r>
              <a:rPr lang="tr-TR" dirty="0"/>
              <a:t>gereken prosedür</a:t>
            </a:r>
          </a:p>
          <a:p>
            <a:r>
              <a:rPr lang="tr-TR" dirty="0" smtClean="0"/>
              <a:t>1. Zemin üzerindeki bir battaniye , kilim , hasır veya yatak üzerine uzanın . Dizlerinizi bükün ve ayak başparmaklarınızı hafif dışa doğru bakacak şekilde ayaklarınızı kalça genişliğinde açın. Omurganızın düz olduğundan emin olun.</a:t>
            </a:r>
          </a:p>
          <a:p>
            <a:r>
              <a:rPr lang="tr-TR" dirty="0" smtClean="0"/>
              <a:t>2.Vücudunuzun </a:t>
            </a:r>
            <a:r>
              <a:rPr lang="tr-TR" dirty="0"/>
              <a:t>gergin olup olmadığını gözden geçirin.</a:t>
            </a:r>
          </a:p>
          <a:p>
            <a:r>
              <a:rPr lang="tr-TR" dirty="0"/>
              <a:t>3. Bir elinizi karnınızın ve diğer elinizi de göğsünüzün üzerine koyun .</a:t>
            </a:r>
          </a:p>
          <a:p>
            <a:r>
              <a:rPr lang="tr-TR" dirty="0"/>
              <a:t>4. Elinizi yukarıya yükselecek şekilde rahat hissedeceğiniz bir noktaya kadar burnunuzdan karnınızın içerisine doğru yavaş ve derin bir şekilde nefes alın . Göğsünüzün karnınızla birlikte sadece biraz hareket etmesi gerekmektedir.</a:t>
            </a:r>
          </a:p>
        </p:txBody>
      </p:sp>
    </p:spTree>
    <p:extLst>
      <p:ext uri="{BB962C8B-B14F-4D97-AF65-F5344CB8AC3E}">
        <p14:creationId xmlns:p14="http://schemas.microsoft.com/office/powerpoint/2010/main" val="7308190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5654105-5815-41E9-B4EE-06BB6117C17C}"/>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7D4B46DB-CBD6-4999-92E8-33AA6C3EC17B}"/>
              </a:ext>
            </a:extLst>
          </p:cNvPr>
          <p:cNvSpPr>
            <a:spLocks noGrp="1"/>
          </p:cNvSpPr>
          <p:nvPr>
            <p:ph idx="1"/>
          </p:nvPr>
        </p:nvSpPr>
        <p:spPr/>
        <p:txBody>
          <a:bodyPr/>
          <a:lstStyle/>
          <a:p>
            <a:r>
              <a:rPr lang="tr-TR" dirty="0"/>
              <a:t>5. Dördüncü adımda huzurlu hissettiğiniz zaman , hafif bir şekilde gülümseyin ve burnunuzdan nefes alın ve hafifçe havaya üflerken rüzgar gibi sakin , rahatlatıcı bir ıslık sesi çıkartarak ağzınızdan nefes verin . Ağzınız, diliniz ve çeneniz rahatlayacaktır. Karnınızı şişiren ve indiren uzun, hafif derin nefesler alın . Daha da rahatladıkça derin nefes alırken çıkan sese ve hissinize odaklanın .</a:t>
            </a:r>
          </a:p>
          <a:p>
            <a:r>
              <a:rPr lang="tr-TR" dirty="0"/>
              <a:t>6. birkaç hafta boyunca , haftada bir veya iki kez , tek seferde yaklaşık 5 veya 10 dakika boyunca derin nefes almaya devam edin . Daha sonra , eğer isterseniz , bu süreyi 20 dakikaya kadar </a:t>
            </a:r>
            <a:r>
              <a:rPr lang="tr-TR" dirty="0" smtClean="0"/>
              <a:t>uzatın</a:t>
            </a:r>
            <a:endParaRPr lang="tr-TR" dirty="0"/>
          </a:p>
          <a:p>
            <a:endParaRPr lang="tr-TR" dirty="0"/>
          </a:p>
        </p:txBody>
      </p:sp>
    </p:spTree>
    <p:extLst>
      <p:ext uri="{BB962C8B-B14F-4D97-AF65-F5344CB8AC3E}">
        <p14:creationId xmlns:p14="http://schemas.microsoft.com/office/powerpoint/2010/main" val="11742651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DF4314E-86CD-43CE-9022-2ACA06047BE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2FECAAB2-A611-4F10-B808-0E37E69D9A41}"/>
              </a:ext>
            </a:extLst>
          </p:cNvPr>
          <p:cNvSpPr>
            <a:spLocks noGrp="1"/>
          </p:cNvSpPr>
          <p:nvPr>
            <p:ph idx="1"/>
          </p:nvPr>
        </p:nvSpPr>
        <p:spPr/>
        <p:txBody>
          <a:bodyPr>
            <a:normAutofit lnSpcReduction="10000"/>
          </a:bodyPr>
          <a:lstStyle/>
          <a:p>
            <a:r>
              <a:rPr lang="tr-TR" dirty="0"/>
              <a:t>7. Her nefes alma seansını sonunda, vücudunuzun gerginlik açısından bir kez daha değerlendirmek için kısa bir süre bekleyin . Egzersizin sonunda hissettiğiniz gerginlik ile egzersize başlarken hissettiğiniz gerginliği kıyaslayın.</a:t>
            </a:r>
          </a:p>
          <a:p>
            <a:r>
              <a:rPr lang="tr-TR" dirty="0"/>
              <a:t>8. Karnınızdan nefes aldığınızda huzurlu hissediyorsanız , oturuyor ya da ayakta olsanız da gün boyunca canınız ne zaman isterse pratik yapın . Yukarı kalkıp aşağı inen karnınıza, ciğerlerine giren ve ciğerlerinizden çıkan havanın hareketine ve derin nefes almanın size verdiği rahatlama hissine odaklanın.   </a:t>
            </a:r>
          </a:p>
          <a:p>
            <a:r>
              <a:rPr lang="tr-TR" dirty="0"/>
              <a:t>9. Derin nefes almayı kullanarak gevşemeyi öğrendiğiniz zaman, kendinizi her gergin hissettiğinizde egzersizi yapın.</a:t>
            </a:r>
          </a:p>
        </p:txBody>
      </p:sp>
    </p:spTree>
    <p:extLst>
      <p:ext uri="{BB962C8B-B14F-4D97-AF65-F5344CB8AC3E}">
        <p14:creationId xmlns:p14="http://schemas.microsoft.com/office/powerpoint/2010/main" val="306924597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marL="0" indent="0" algn="ctr">
              <a:buNone/>
            </a:pPr>
            <a:r>
              <a:rPr lang="tr-TR" sz="6000" dirty="0" smtClean="0">
                <a:solidFill>
                  <a:srgbClr val="0070C0"/>
                </a:solidFill>
                <a:latin typeface="Cambria Math" panose="02040503050406030204" pitchFamily="18" charset="0"/>
                <a:ea typeface="Cambria Math" panose="02040503050406030204" pitchFamily="18" charset="0"/>
              </a:rPr>
              <a:t>T</a:t>
            </a:r>
            <a:r>
              <a:rPr lang="tr-TR" sz="6000" dirty="0" smtClean="0">
                <a:solidFill>
                  <a:srgbClr val="00B050"/>
                </a:solidFill>
                <a:latin typeface="Cambria Math" panose="02040503050406030204" pitchFamily="18" charset="0"/>
                <a:ea typeface="Cambria Math" panose="02040503050406030204" pitchFamily="18" charset="0"/>
              </a:rPr>
              <a:t>E</a:t>
            </a:r>
            <a:r>
              <a:rPr lang="tr-TR" sz="6000" dirty="0" smtClean="0">
                <a:solidFill>
                  <a:srgbClr val="FFFF00"/>
                </a:solidFill>
                <a:latin typeface="Cambria Math" panose="02040503050406030204" pitchFamily="18" charset="0"/>
                <a:ea typeface="Cambria Math" panose="02040503050406030204" pitchFamily="18" charset="0"/>
              </a:rPr>
              <a:t>Ş</a:t>
            </a:r>
            <a:r>
              <a:rPr lang="tr-TR" sz="6000" dirty="0" smtClean="0">
                <a:solidFill>
                  <a:srgbClr val="92D050"/>
                </a:solidFill>
                <a:latin typeface="Cambria Math" panose="02040503050406030204" pitchFamily="18" charset="0"/>
                <a:ea typeface="Cambria Math" panose="02040503050406030204" pitchFamily="18" charset="0"/>
              </a:rPr>
              <a:t>E</a:t>
            </a:r>
            <a:r>
              <a:rPr lang="tr-TR" sz="6000" dirty="0" smtClean="0">
                <a:solidFill>
                  <a:schemeClr val="accent1"/>
                </a:solidFill>
                <a:latin typeface="Cambria Math" panose="02040503050406030204" pitchFamily="18" charset="0"/>
                <a:ea typeface="Cambria Math" panose="02040503050406030204" pitchFamily="18" charset="0"/>
              </a:rPr>
              <a:t>K</a:t>
            </a:r>
            <a:r>
              <a:rPr lang="tr-TR" sz="6000" dirty="0" smtClean="0">
                <a:solidFill>
                  <a:srgbClr val="FFC000"/>
                </a:solidFill>
                <a:latin typeface="Cambria Math" panose="02040503050406030204" pitchFamily="18" charset="0"/>
                <a:ea typeface="Cambria Math" panose="02040503050406030204" pitchFamily="18" charset="0"/>
              </a:rPr>
              <a:t>K</a:t>
            </a:r>
            <a:r>
              <a:rPr lang="tr-TR" sz="6000" dirty="0" smtClean="0">
                <a:solidFill>
                  <a:srgbClr val="FF0000"/>
                </a:solidFill>
                <a:latin typeface="Cambria Math" panose="02040503050406030204" pitchFamily="18" charset="0"/>
                <a:ea typeface="Cambria Math" panose="02040503050406030204" pitchFamily="18" charset="0"/>
              </a:rPr>
              <a:t>Ü</a:t>
            </a:r>
            <a:r>
              <a:rPr lang="tr-TR" sz="6000" dirty="0" smtClean="0">
                <a:solidFill>
                  <a:srgbClr val="00B0F0"/>
                </a:solidFill>
                <a:latin typeface="Cambria Math" panose="02040503050406030204" pitchFamily="18" charset="0"/>
                <a:ea typeface="Cambria Math" panose="02040503050406030204" pitchFamily="18" charset="0"/>
              </a:rPr>
              <a:t>R</a:t>
            </a:r>
            <a:r>
              <a:rPr lang="tr-TR" sz="6000" dirty="0" smtClean="0">
                <a:solidFill>
                  <a:schemeClr val="accent1">
                    <a:lumMod val="40000"/>
                    <a:lumOff val="60000"/>
                  </a:schemeClr>
                </a:solidFill>
                <a:latin typeface="Cambria Math" panose="02040503050406030204" pitchFamily="18" charset="0"/>
                <a:ea typeface="Cambria Math" panose="02040503050406030204" pitchFamily="18" charset="0"/>
              </a:rPr>
              <a:t>L</a:t>
            </a:r>
            <a:r>
              <a:rPr lang="tr-TR" sz="6000" dirty="0" smtClean="0">
                <a:solidFill>
                  <a:schemeClr val="accent1">
                    <a:lumMod val="75000"/>
                  </a:schemeClr>
                </a:solidFill>
                <a:latin typeface="Cambria Math" panose="02040503050406030204" pitchFamily="18" charset="0"/>
                <a:ea typeface="Cambria Math" panose="02040503050406030204" pitchFamily="18" charset="0"/>
              </a:rPr>
              <a:t>E</a:t>
            </a:r>
            <a:r>
              <a:rPr lang="tr-TR" sz="6000" dirty="0" smtClean="0">
                <a:solidFill>
                  <a:schemeClr val="accent5">
                    <a:lumMod val="75000"/>
                  </a:schemeClr>
                </a:solidFill>
                <a:latin typeface="Cambria Math" panose="02040503050406030204" pitchFamily="18" charset="0"/>
                <a:ea typeface="Cambria Math" panose="02040503050406030204" pitchFamily="18" charset="0"/>
              </a:rPr>
              <a:t>R</a:t>
            </a:r>
            <a:r>
              <a:rPr lang="tr-TR" sz="6000" dirty="0">
                <a:solidFill>
                  <a:srgbClr val="FFFF00"/>
                </a:solidFill>
                <a:latin typeface="Cambria Math" panose="02040503050406030204" pitchFamily="18" charset="0"/>
                <a:ea typeface="Cambria Math" panose="02040503050406030204" pitchFamily="18" charset="0"/>
              </a:rPr>
              <a:t>.</a:t>
            </a:r>
            <a:r>
              <a:rPr lang="tr-TR" sz="6000" dirty="0">
                <a:solidFill>
                  <a:schemeClr val="accent2">
                    <a:lumMod val="75000"/>
                  </a:schemeClr>
                </a:solidFill>
                <a:latin typeface="Cambria Math" panose="02040503050406030204" pitchFamily="18" charset="0"/>
                <a:ea typeface="Cambria Math" panose="02040503050406030204" pitchFamily="18" charset="0"/>
              </a:rPr>
              <a:t>.</a:t>
            </a:r>
          </a:p>
        </p:txBody>
      </p:sp>
    </p:spTree>
    <p:extLst>
      <p:ext uri="{BB962C8B-B14F-4D97-AF65-F5344CB8AC3E}">
        <p14:creationId xmlns:p14="http://schemas.microsoft.com/office/powerpoint/2010/main" val="2897896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539553" y="2222286"/>
            <a:ext cx="8208912" cy="4375066"/>
          </a:xfrm>
        </p:spPr>
        <p:txBody>
          <a:bodyPr>
            <a:normAutofit fontScale="92500" lnSpcReduction="10000"/>
          </a:bodyPr>
          <a:lstStyle/>
          <a:p>
            <a:pPr marL="0" indent="0" algn="just">
              <a:buNone/>
            </a:pPr>
            <a:r>
              <a:rPr lang="tr-TR" dirty="0"/>
              <a:t>Çocuk ve ergenlerin yaşadıkları sorunlar kendilerine ve ailelerine bazen içinden çıkılmaz gibi görünmektedir. Oysa çözüm odaklı kısa süreli psikolojik danışma yaklaşımı bu sorunları iyimser bir bakış açısı ile ele almaktadır. Çözüm odaklı kısa süreli psikolojik danışma yaklaşımının bu iyimser bakış açısı nedeniyle hızlı bir biçimde çözümlere odaklanması, çocuk ve ergenlerin yaşadıkları sorunların çözümlenmesinde yarar sağlamaktadır. Gelişimsel özellikler açısından bakıldığında, ergenlik çağındaki danışanlar, duygusal durumlarında, önceliklerinde ve davranışlarında hızlı değişimlerin olağan olduğu aktif bir gelişim döneminden geçmektedirler. Bu nedenle, yaşadıkları pek çok sorun da geçiş dönemi sorunları olduğundan anlık özellikler göstermektedir. Bir başka deyişle, ergenlik çağındaki danışanlar, sorunlarına hızlı bir biçimde çözüm beklemektedir. Yine, ergenlik dönemindeki danışanlar bu dönemde yaşadıkları sorunların ya da gösterdikleri duygusal ve davranışsal tepkilerin tartışılmasına ve ele alınmasına dirençli olmaktadırlar. Bu nedenle, söz konusu gelişimsel özelliklere sahip ergenlik çağındaki danışanlara yönelik çözüm odaklı kısa süreli psikolojik danışma yaklaşımının uygulanmasının etkili olacağı düşünülmektedir.</a:t>
            </a:r>
          </a:p>
          <a:p>
            <a:endParaRPr lang="tr-TR" dirty="0"/>
          </a:p>
        </p:txBody>
      </p:sp>
    </p:spTree>
    <p:extLst>
      <p:ext uri="{BB962C8B-B14F-4D97-AF65-F5344CB8AC3E}">
        <p14:creationId xmlns:p14="http://schemas.microsoft.com/office/powerpoint/2010/main" val="484987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611560" y="2222286"/>
            <a:ext cx="7992887" cy="4231049"/>
          </a:xfrm>
        </p:spPr>
        <p:txBody>
          <a:bodyPr>
            <a:normAutofit/>
          </a:bodyPr>
          <a:lstStyle/>
          <a:p>
            <a:pPr marL="0" indent="0" algn="just">
              <a:buNone/>
            </a:pPr>
            <a:r>
              <a:rPr lang="tr-TR" dirty="0"/>
              <a:t>Okullarda çocuk ve ergenlerin yaşadıkları sorunların düzeltilmesinde çözüm odaklı kısa süreli psikolojik danışma yaklaşımının etkililiğini değerlendiren araştırmalardan en kapsamlısı </a:t>
            </a:r>
            <a:r>
              <a:rPr lang="tr-TR" dirty="0" err="1"/>
              <a:t>Gingerich</a:t>
            </a:r>
            <a:r>
              <a:rPr lang="tr-TR" dirty="0"/>
              <a:t> ve </a:t>
            </a:r>
            <a:r>
              <a:rPr lang="tr-TR" dirty="0" err="1"/>
              <a:t>Wabeke</a:t>
            </a:r>
            <a:r>
              <a:rPr lang="tr-TR" dirty="0"/>
              <a:t> (2001) tarafından yapılmıştır. Bu araştırmada, okul ortamında ruh sağlığı sorunları yaşayan çocuklara yönelik çözüm odaklı kısa süreli psikolojik danışma yaklaşımının etkililiği araştırılmıştır. Sonuçta çözüm odaklı kısa süreli psikolojik danışma yaklaşımının okullarda çocukların yaşadığı dikkat eksikliği </a:t>
            </a:r>
            <a:r>
              <a:rPr lang="tr-TR" dirty="0" err="1"/>
              <a:t>hiperaktivite</a:t>
            </a:r>
            <a:r>
              <a:rPr lang="tr-TR" dirty="0"/>
              <a:t> bozukluğu, karşıt olma karşı gelme bozukluğu, davranım bozukluğu, madde kullanım bozuklukları, davranış bozuklukları,  kaygı bozuklukları gibi ruh sağlığı sorunlarının düzeltilmesinde ve/veya azaltılmasında yaygın olarak kullanıldığı ve etkili olduğu görülmüştür.</a:t>
            </a:r>
          </a:p>
          <a:p>
            <a:endParaRPr lang="tr-TR" dirty="0"/>
          </a:p>
        </p:txBody>
      </p:sp>
    </p:spTree>
    <p:extLst>
      <p:ext uri="{BB962C8B-B14F-4D97-AF65-F5344CB8AC3E}">
        <p14:creationId xmlns:p14="http://schemas.microsoft.com/office/powerpoint/2010/main" val="3327313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539552" y="2222286"/>
            <a:ext cx="8136903" cy="4375065"/>
          </a:xfrm>
        </p:spPr>
        <p:txBody>
          <a:bodyPr>
            <a:normAutofit/>
          </a:bodyPr>
          <a:lstStyle/>
          <a:p>
            <a:pPr marL="0" indent="0" algn="just">
              <a:buNone/>
            </a:pPr>
            <a:r>
              <a:rPr lang="tr-TR" dirty="0"/>
              <a:t>Ancak bazı araştırmalar da  göstermiştir ki </a:t>
            </a:r>
            <a:r>
              <a:rPr lang="tr-TR" dirty="0" err="1"/>
              <a:t>paranoid</a:t>
            </a:r>
            <a:r>
              <a:rPr lang="tr-TR" dirty="0"/>
              <a:t> </a:t>
            </a:r>
            <a:r>
              <a:rPr lang="tr-TR" dirty="0" err="1"/>
              <a:t>şizofreni,yas</a:t>
            </a:r>
            <a:r>
              <a:rPr lang="tr-TR" dirty="0"/>
              <a:t> ,depresyon gibi ağır vakalarda çözüm odaklı kısa süreli terapi yaklaşımının diğer Psikolojik Danışma yaklaşımlarıyla beraber uygulanması daha doğru olacaktır.</a:t>
            </a:r>
          </a:p>
          <a:p>
            <a:pPr marL="0" indent="0" algn="just">
              <a:buNone/>
            </a:pPr>
            <a:r>
              <a:rPr lang="tr-TR" dirty="0"/>
              <a:t>Sonuç olarak, çözüm odaklı kısa süreli psikolojik danışma yaklaşımının hızlı bir biçimde çözümlere odaklanması, geleneksel yaklaşımlara kıyasla psikolojik danışma sürecini kısaltmaktadır. Bu durum, söz konusu yaklaşımın okul ortamında kullanımını pratik hale getirmektedir (</a:t>
            </a:r>
            <a:r>
              <a:rPr lang="tr-TR" dirty="0" err="1"/>
              <a:t>Birdsall</a:t>
            </a:r>
            <a:r>
              <a:rPr lang="tr-TR" dirty="0"/>
              <a:t> ve Miller, 2002; Franklin ve ark., 2001; </a:t>
            </a:r>
            <a:r>
              <a:rPr lang="tr-TR" dirty="0" err="1"/>
              <a:t>Littrell</a:t>
            </a:r>
            <a:r>
              <a:rPr lang="tr-TR" dirty="0"/>
              <a:t>, </a:t>
            </a:r>
            <a:r>
              <a:rPr lang="tr-TR" dirty="0" err="1"/>
              <a:t>Malia</a:t>
            </a:r>
            <a:r>
              <a:rPr lang="tr-TR" dirty="0"/>
              <a:t> ve </a:t>
            </a:r>
            <a:r>
              <a:rPr lang="tr-TR" dirty="0" err="1"/>
              <a:t>Vanderwood</a:t>
            </a:r>
            <a:r>
              <a:rPr lang="tr-TR" dirty="0"/>
              <a:t>, 1995; Murphy,1994). Bu açıdan bakıldığında, Türkiye’de ilköğretim ve ortaöğretim okullarında sınıf mevcutlarının </a:t>
            </a:r>
            <a:r>
              <a:rPr lang="tr-TR" dirty="0" err="1"/>
              <a:t>kalabalıklığı</a:t>
            </a:r>
            <a:r>
              <a:rPr lang="tr-TR" dirty="0"/>
              <a:t> ve okul psikolojik danışmanlarının fazla sayıda öğrenci ile psikolojik danışma yapmaları gerektiği dikkate alındığında, bu yaklaşımın Türkiye’de okul psikolojik danışmanları tarafından uygulanmasının uygun olacağı şüphesizdir.</a:t>
            </a:r>
          </a:p>
          <a:p>
            <a:endParaRPr lang="tr-TR" dirty="0"/>
          </a:p>
        </p:txBody>
      </p:sp>
    </p:spTree>
    <p:extLst>
      <p:ext uri="{BB962C8B-B14F-4D97-AF65-F5344CB8AC3E}">
        <p14:creationId xmlns:p14="http://schemas.microsoft.com/office/powerpoint/2010/main" val="3436103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09997" y="447188"/>
            <a:ext cx="7524003" cy="1325628"/>
          </a:xfrm>
        </p:spPr>
        <p:txBody>
          <a:bodyPr/>
          <a:lstStyle/>
          <a:p>
            <a:pPr algn="ctr"/>
            <a:r>
              <a:rPr lang="tr-TR" dirty="0"/>
              <a:t>1</a:t>
            </a:r>
            <a:r>
              <a:rPr lang="tr-TR" dirty="0" smtClean="0"/>
              <a:t>-DERECELEME </a:t>
            </a:r>
            <a:r>
              <a:rPr lang="tr-TR" dirty="0" smtClean="0"/>
              <a:t>SORULARI</a:t>
            </a:r>
            <a:r>
              <a:rPr lang="tr-TR" dirty="0"/>
              <a:t/>
            </a:r>
            <a:br>
              <a:rPr lang="tr-TR" dirty="0"/>
            </a:br>
            <a:endParaRPr lang="tr-TR" dirty="0"/>
          </a:p>
        </p:txBody>
      </p:sp>
      <p:sp>
        <p:nvSpPr>
          <p:cNvPr id="3" name="İçerik Yer Tutucusu 2"/>
          <p:cNvSpPr>
            <a:spLocks noGrp="1"/>
          </p:cNvSpPr>
          <p:nvPr>
            <p:ph idx="1"/>
          </p:nvPr>
        </p:nvSpPr>
        <p:spPr>
          <a:xfrm>
            <a:off x="611560" y="2222286"/>
            <a:ext cx="8064895" cy="4375065"/>
          </a:xfrm>
        </p:spPr>
        <p:txBody>
          <a:bodyPr>
            <a:normAutofit fontScale="92500" lnSpcReduction="10000"/>
          </a:bodyPr>
          <a:lstStyle/>
          <a:p>
            <a:pPr marL="0" indent="0" algn="just">
              <a:buNone/>
            </a:pPr>
            <a:r>
              <a:rPr lang="tr-TR" dirty="0" smtClean="0"/>
              <a:t>Amacı</a:t>
            </a:r>
            <a:r>
              <a:rPr lang="tr-TR" dirty="0"/>
              <a:t>: Çözüm odaklı terapistler, duygular, ruhsal durum ya da iletişim gibi gözlenmesi kolay olmayan insan deneyimlerindeki değişiklikleri saptamak için, derecelendirme soruları kullanırlar.</a:t>
            </a:r>
          </a:p>
          <a:p>
            <a:pPr marL="0" indent="0" algn="just">
              <a:buNone/>
            </a:pPr>
            <a:r>
              <a:rPr lang="tr-TR" dirty="0"/>
              <a:t>Ne zaman kullanılır: Derecelendirme soruları, danışanın bireysel görüşünü, diğer insanlara ilişkin görüşünü ve başkalarının kendi görüşünden etkilenip etkilenmediğini tartışmak için kullanılır (</a:t>
            </a:r>
            <a:r>
              <a:rPr lang="tr-TR" dirty="0" err="1"/>
              <a:t>Corey</a:t>
            </a:r>
            <a:r>
              <a:rPr lang="tr-TR" dirty="0"/>
              <a:t>, 2005). Dereceleme soruları 2. ve daha sonraki seanslarda kullanılır (</a:t>
            </a:r>
            <a:r>
              <a:rPr lang="tr-TR" dirty="0" err="1"/>
              <a:t>Turnell</a:t>
            </a:r>
            <a:r>
              <a:rPr lang="tr-TR" dirty="0"/>
              <a:t> &amp; </a:t>
            </a:r>
            <a:r>
              <a:rPr lang="tr-TR" dirty="0" err="1"/>
              <a:t>Hopwood</a:t>
            </a:r>
            <a:r>
              <a:rPr lang="tr-TR" dirty="0"/>
              <a:t>, 1994).</a:t>
            </a:r>
          </a:p>
          <a:p>
            <a:pPr marL="0" indent="0" algn="just">
              <a:buNone/>
            </a:pPr>
            <a:r>
              <a:rPr lang="tr-TR" dirty="0"/>
              <a:t>Nasıl kullanılır: Derecelendirme sorusu genellikle “0 ile 10 değerleri arasında bir ölçek düşünün. Bu ölçekteki 0 değerini terapiye ilk geldiğini an; 10 değerini de, bir mucizenin gerçekleştiği ve sorunlarınızın tamamen çözüldüğü an olarak düşünün. Şu andaki kaygı durumunuza kaç puan verirdiniz?” şeklinde sorulur. Danışan sadece 0’dan 1’e bile ilerlemiş olsa, yine de gelişmiş sayılır. Bunu nasıl başarmıştır? Ölçekte bir numara daha yukarıya gidebilmesi için ne yapması gerekmektedir ? Ölçeklendirme soruları, danışanların, istedikleri değişikliklere ulaşırken atacakları adımlara ve bunun için yaptıkları şeylere daha fazla dikkat etmelerini sağlar (</a:t>
            </a:r>
            <a:r>
              <a:rPr lang="tr-TR" dirty="0" err="1"/>
              <a:t>Corey</a:t>
            </a:r>
            <a:r>
              <a:rPr lang="tr-TR" dirty="0"/>
              <a:t>, 2005</a:t>
            </a:r>
            <a:r>
              <a:rPr lang="tr-TR" dirty="0" smtClean="0"/>
              <a:t>).</a:t>
            </a:r>
            <a:endParaRPr lang="tr-TR" dirty="0"/>
          </a:p>
        </p:txBody>
      </p:sp>
    </p:spTree>
    <p:extLst>
      <p:ext uri="{BB962C8B-B14F-4D97-AF65-F5344CB8AC3E}">
        <p14:creationId xmlns:p14="http://schemas.microsoft.com/office/powerpoint/2010/main" val="1116049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539552" y="2222286"/>
            <a:ext cx="8280919" cy="4375066"/>
          </a:xfrm>
        </p:spPr>
        <p:txBody>
          <a:bodyPr>
            <a:normAutofit/>
          </a:bodyPr>
          <a:lstStyle/>
          <a:p>
            <a:pPr marL="0" indent="0" algn="just">
              <a:buNone/>
            </a:pPr>
            <a:r>
              <a:rPr lang="tr-TR" dirty="0"/>
              <a:t>Kurgusal Örnek: Arkadaşlarıyla sürekli okulda kavga eden Ahmet’e terapist; Şimdi problem ve amaç için bir ölçek uygulaması yapmak istiyorum. 0 ile 10 değerleri arasında bir ölçek düşünün. Bu ölçekteki 0 değerini sürekli kavga ettiğiniz, hiç anlaşamadığınız durumları; 10 değerini de, bir mucizenin gerçekleştiği ve sorunlarınızın tamamen çözüldüğü an olarak düşünün. Terapiye gelmeden önce işler kötü giderken kaç puan verirdiniz? diye sorar. Danışandan yanıtlarını alır. Sonra şimdi terapi başarılı olup sonlandığında kaç puan sizi tatmin eder? diye sorar. Danışanda ilerleme varsa bunu nasıl başarmıştır? Ölçekte bir numara daha yukarı gidebilmesi için ne yapması gerekmektedir? gibi sorularla danışanın verdiği yanıtlar tartışılır.</a:t>
            </a:r>
          </a:p>
          <a:p>
            <a:pPr marL="0" indent="0" algn="just">
              <a:buNone/>
            </a:pPr>
            <a:r>
              <a:rPr lang="tr-TR" dirty="0"/>
              <a:t>Dikkat Edilmesi Gereken Hususlar: Değerlendirmeyi yapan kişinin danışanın kendisi olduğuna dikkat edilmelidir.</a:t>
            </a:r>
          </a:p>
          <a:p>
            <a:endParaRPr lang="tr-TR" dirty="0"/>
          </a:p>
        </p:txBody>
      </p:sp>
    </p:spTree>
    <p:extLst>
      <p:ext uri="{BB962C8B-B14F-4D97-AF65-F5344CB8AC3E}">
        <p14:creationId xmlns:p14="http://schemas.microsoft.com/office/powerpoint/2010/main" val="7615572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klif">
  <a:themeElements>
    <a:clrScheme name="Teklif">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Teklif">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Teklif">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Teklif</Template>
  <TotalTime>1064</TotalTime>
  <Words>4609</Words>
  <Application>Microsoft Office PowerPoint</Application>
  <PresentationFormat>Ekran Gösterisi (4:3)</PresentationFormat>
  <Paragraphs>208</Paragraphs>
  <Slides>48</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48</vt:i4>
      </vt:variant>
    </vt:vector>
  </HeadingPairs>
  <TitlesOfParts>
    <vt:vector size="56" baseType="lpstr">
      <vt:lpstr>Aharoni</vt:lpstr>
      <vt:lpstr>Calibri</vt:lpstr>
      <vt:lpstr>Cambria</vt:lpstr>
      <vt:lpstr>Cambria Math</vt:lpstr>
      <vt:lpstr>Century Gothic</vt:lpstr>
      <vt:lpstr>Trebuchet MS</vt:lpstr>
      <vt:lpstr>Wingdings 2</vt:lpstr>
      <vt:lpstr>Teklif</vt:lpstr>
      <vt:lpstr>          ÇOCUK VE REGENLERDE KULLANILAN TERAPİ TEKNİKLERİ </vt:lpstr>
      <vt:lpstr>          ()       ÇÖZÜM ODAKLI KISA SÜRELİ TERAPİ-GESTALT TERAPİ-BİLİNÇLİ FARKINDALIK TEKNİKLERİ   </vt:lpstr>
      <vt:lpstr>ÇÖZÜM ODAKLI KISA SÜRELİ PSİKOLOJİK DANIŞMA YAKLAŞIMI’NIN KAPSAM VE NİTELİĞİ </vt:lpstr>
      <vt:lpstr>PowerPoint Sunusu</vt:lpstr>
      <vt:lpstr>PowerPoint Sunusu</vt:lpstr>
      <vt:lpstr>PowerPoint Sunusu</vt:lpstr>
      <vt:lpstr>PowerPoint Sunusu</vt:lpstr>
      <vt:lpstr>1-DERECELEME SORULARI </vt:lpstr>
      <vt:lpstr>PowerPoint Sunusu</vt:lpstr>
      <vt:lpstr>2-İSTİSNAİ SORULAR </vt:lpstr>
      <vt:lpstr>PowerPoint Sunusu</vt:lpstr>
      <vt:lpstr>PowerPoint Sunusu</vt:lpstr>
      <vt:lpstr>3-İLTİFATLAR </vt:lpstr>
      <vt:lpstr> </vt:lpstr>
      <vt:lpstr>PowerPoint Sunusu</vt:lpstr>
      <vt:lpstr>4-PROBLEMİ NORMALLEŞTİRME </vt:lpstr>
      <vt:lpstr>PowerPoint Sunusu</vt:lpstr>
      <vt:lpstr>5-YAZ, OKU, YAK TEKNİĞİ</vt:lpstr>
      <vt:lpstr>6-MUCİZE SORU TEKNİĞİ</vt:lpstr>
      <vt:lpstr>PowerPoint Sunusu</vt:lpstr>
      <vt:lpstr>PowerPoint Sunusu</vt:lpstr>
      <vt:lpstr>PowerPoint Sunusu</vt:lpstr>
      <vt:lpstr>7-BOŞ SANDALYE TEKNİĞİ</vt:lpstr>
      <vt:lpstr>BOŞ SANDALYE TEKNİĞİ NEYİ AMAÇLAR</vt:lpstr>
      <vt:lpstr>Boş Sandalye Tekniği İle Hangi Durumlarda Çalışılır?</vt:lpstr>
      <vt:lpstr>PowerPoint Sunusu</vt:lpstr>
      <vt:lpstr>Boş Sandalye Tekniğini Adım Adım Nasıl Uygulanır?</vt:lpstr>
      <vt:lpstr>PowerPoint Sunusu</vt:lpstr>
      <vt:lpstr>PowerPoint Sunusu</vt:lpstr>
      <vt:lpstr>Boş Sandalye Tekniği Uygulanırken Dikkat edilmesi Gerekenler</vt:lpstr>
      <vt:lpstr>8-WALT DİSNEY TEKNİĞİ</vt:lpstr>
      <vt:lpstr> YARATICI</vt:lpstr>
      <vt:lpstr>PLANLAYICI</vt:lpstr>
      <vt:lpstr>ELEŞTİRMEN</vt:lpstr>
      <vt:lpstr>SONUÇ AŞAMASI</vt:lpstr>
      <vt:lpstr>9-AŞAMALI KAS GEVŞETME TEKNİĞİ (AKGE)</vt:lpstr>
      <vt:lpstr>                       AKGE TEKNİĞİNİN UYGULAMASI </vt:lpstr>
      <vt:lpstr>AKGE TEKNİĞİNİN UYGULAMASI</vt:lpstr>
      <vt:lpstr>AKGE TEKNİĞİNİN UYGULAMASI</vt:lpstr>
      <vt:lpstr>PowerPoint Sunusu</vt:lpstr>
      <vt:lpstr>PowerPoint Sunusu</vt:lpstr>
      <vt:lpstr>PowerPoint Sunusu</vt:lpstr>
      <vt:lpstr>10-DERİN NEFES ALMA TEKNİĞİ </vt:lpstr>
      <vt:lpstr>DERİN NEFES ALMA TEKNİĞİ UYGULAMASI</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LGS tercih ve yerleştirme</dc:title>
  <dc:creator>DELL</dc:creator>
  <cp:lastModifiedBy>ronaldinho424</cp:lastModifiedBy>
  <cp:revision>113</cp:revision>
  <dcterms:created xsi:type="dcterms:W3CDTF">2020-07-07T06:59:29Z</dcterms:created>
  <dcterms:modified xsi:type="dcterms:W3CDTF">2021-01-14T11:10:31Z</dcterms:modified>
</cp:coreProperties>
</file>