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204109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14558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DDD6B9-195D-45D8-BFEA-2BA7FF8D51A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8797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341417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DDD6B9-195D-45D8-BFEA-2BA7FF8D51A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360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305212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3188457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342587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2496669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57B586-46EE-44B7-BA12-155265BB2262}"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41692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407510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057B586-46EE-44B7-BA12-155265BB2262}" type="datetimeFigureOut">
              <a:rPr lang="tr-TR" smtClean="0"/>
              <a:t>24.12.2020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91966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057B586-46EE-44B7-BA12-155265BB2262}" type="datetimeFigureOut">
              <a:rPr lang="tr-TR" smtClean="0"/>
              <a:t>24.12.2020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408563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7B586-46EE-44B7-BA12-155265BB2262}" type="datetimeFigureOut">
              <a:rPr lang="tr-TR" smtClean="0"/>
              <a:t>24.12.2020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281808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336434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057B586-46EE-44B7-BA12-155265BB2262}"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DDD6B9-195D-45D8-BFEA-2BA7FF8D51A5}" type="slidenum">
              <a:rPr lang="tr-TR" smtClean="0"/>
              <a:t>‹#›</a:t>
            </a:fld>
            <a:endParaRPr lang="tr-TR"/>
          </a:p>
        </p:txBody>
      </p:sp>
    </p:spTree>
    <p:extLst>
      <p:ext uri="{BB962C8B-B14F-4D97-AF65-F5344CB8AC3E}">
        <p14:creationId xmlns:p14="http://schemas.microsoft.com/office/powerpoint/2010/main" val="413145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57B586-46EE-44B7-BA12-155265BB2262}" type="datetimeFigureOut">
              <a:rPr lang="tr-TR" smtClean="0"/>
              <a:t>24.12.2020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DDD6B9-195D-45D8-BFEA-2BA7FF8D51A5}" type="slidenum">
              <a:rPr lang="tr-TR" smtClean="0"/>
              <a:t>‹#›</a:t>
            </a:fld>
            <a:endParaRPr lang="tr-TR"/>
          </a:p>
        </p:txBody>
      </p:sp>
    </p:spTree>
    <p:extLst>
      <p:ext uri="{BB962C8B-B14F-4D97-AF65-F5344CB8AC3E}">
        <p14:creationId xmlns:p14="http://schemas.microsoft.com/office/powerpoint/2010/main" val="2979350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LİSELERE GİRİŞ SINAVINA (LGS) HAZIRLANIRKEN ZAMANI DOĞRU YÖNETEBİLME</a:t>
            </a:r>
            <a:endParaRPr lang="tr-TR" dirty="0"/>
          </a:p>
        </p:txBody>
      </p:sp>
      <p:sp>
        <p:nvSpPr>
          <p:cNvPr id="3" name="Alt Başlık 2"/>
          <p:cNvSpPr>
            <a:spLocks noGrp="1"/>
          </p:cNvSpPr>
          <p:nvPr>
            <p:ph type="subTitle" idx="1"/>
          </p:nvPr>
        </p:nvSpPr>
        <p:spPr/>
        <p:txBody>
          <a:bodyPr/>
          <a:lstStyle/>
          <a:p>
            <a:pPr algn="r"/>
            <a:endParaRPr lang="tr-TR" dirty="0" smtClean="0"/>
          </a:p>
          <a:p>
            <a:pPr algn="r"/>
            <a:r>
              <a:rPr lang="tr-TR" dirty="0" smtClean="0"/>
              <a:t>SEYHAN REHBERLİK VE ARAŞTIRMA MERKEZİ</a:t>
            </a:r>
            <a:endParaRPr lang="tr-TR" dirty="0"/>
          </a:p>
        </p:txBody>
      </p:sp>
    </p:spTree>
    <p:extLst>
      <p:ext uri="{BB962C8B-B14F-4D97-AF65-F5344CB8AC3E}">
        <p14:creationId xmlns:p14="http://schemas.microsoft.com/office/powerpoint/2010/main" val="99498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4" y="1745673"/>
            <a:ext cx="8760875" cy="4431290"/>
          </a:xfrm>
        </p:spPr>
        <p:txBody>
          <a:bodyPr/>
          <a:lstStyle/>
          <a:p>
            <a:pPr algn="just"/>
            <a:r>
              <a:rPr lang="tr-TR" dirty="0" smtClean="0"/>
              <a:t> </a:t>
            </a:r>
            <a:r>
              <a:rPr lang="tr-TR" b="1" dirty="0" smtClean="0"/>
              <a:t>Neyi başarmak istiyorum?</a:t>
            </a:r>
          </a:p>
          <a:p>
            <a:pPr algn="just"/>
            <a:r>
              <a:rPr lang="tr-TR" b="1" dirty="0" smtClean="0"/>
              <a:t> Hedefime ulaşmak için ne kadar zamana ihtiyacım var?</a:t>
            </a:r>
          </a:p>
          <a:p>
            <a:pPr algn="just"/>
            <a:r>
              <a:rPr lang="tr-TR" b="1" dirty="0" smtClean="0"/>
              <a:t> Hedefime ulaşmak için nasıl hazırlanmalıyım? </a:t>
            </a:r>
          </a:p>
          <a:p>
            <a:pPr algn="just"/>
            <a:r>
              <a:rPr lang="tr-TR" b="1" dirty="0" smtClean="0"/>
              <a:t> Çalışmaya başlamak için kendimi hazır hissediyor muyum? </a:t>
            </a:r>
          </a:p>
          <a:p>
            <a:pPr algn="just"/>
            <a:r>
              <a:rPr lang="tr-TR" b="1" dirty="0"/>
              <a:t> </a:t>
            </a:r>
            <a:r>
              <a:rPr lang="tr-TR" b="1" dirty="0" smtClean="0"/>
              <a:t>Hedefime ulaştığımda neyi elde etmiş olacağım? </a:t>
            </a:r>
          </a:p>
          <a:p>
            <a:pPr marL="0" indent="0" algn="just">
              <a:buNone/>
            </a:pPr>
            <a:r>
              <a:rPr lang="tr-TR" dirty="0" smtClean="0"/>
              <a:t>Bu sorulara vereceğin samimi cevaplar hedef belirlemeni kolaylaştıracaktır. Ayrıca hedeflerine ulaşma noktasında göstereceğin çaba da çok değerlidir. Unutma ki hedefler, onlara yönelik çaba gösterdiğin zaman bir anlam kazanmaktadır. Hedefler için çaba göstermek kadar hedeflerin gerçekçi olarak belirlenmesi de önem taşır.</a:t>
            </a:r>
            <a:endParaRPr lang="tr-TR" dirty="0"/>
          </a:p>
        </p:txBody>
      </p:sp>
    </p:spTree>
    <p:extLst>
      <p:ext uri="{BB962C8B-B14F-4D97-AF65-F5344CB8AC3E}">
        <p14:creationId xmlns:p14="http://schemas.microsoft.com/office/powerpoint/2010/main" val="3619309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Hedeflerini nasıl belirleyebilirsin?</a:t>
            </a:r>
            <a:endParaRPr lang="tr-TR" b="1" dirty="0"/>
          </a:p>
        </p:txBody>
      </p:sp>
      <p:sp>
        <p:nvSpPr>
          <p:cNvPr id="3" name="İçerik Yer Tutucusu 2"/>
          <p:cNvSpPr>
            <a:spLocks noGrp="1"/>
          </p:cNvSpPr>
          <p:nvPr>
            <p:ph idx="1"/>
          </p:nvPr>
        </p:nvSpPr>
        <p:spPr/>
        <p:txBody>
          <a:bodyPr/>
          <a:lstStyle/>
          <a:p>
            <a:pPr marL="0" indent="0">
              <a:buNone/>
            </a:pPr>
            <a:endParaRPr lang="tr-TR" b="1" dirty="0" smtClean="0"/>
          </a:p>
          <a:p>
            <a:pPr marL="0" indent="0" algn="just">
              <a:buNone/>
            </a:pPr>
            <a:r>
              <a:rPr lang="tr-TR" b="1" dirty="0" smtClean="0"/>
              <a:t>a) Belirleyeceğin hedef senin için önemli ve öncelikli olmalı.</a:t>
            </a:r>
          </a:p>
          <a:p>
            <a:pPr marL="0" indent="0" algn="just">
              <a:buNone/>
            </a:pPr>
            <a:r>
              <a:rPr lang="tr-TR" dirty="0" smtClean="0"/>
              <a:t>Ne istediğini açık ve net olarak belirlemelisin. Ne istediğini gerçekten biliyorsan önüne çıkan tüm engelleri aşacak motivasyonu kendinde görebilirsin.</a:t>
            </a:r>
            <a:endParaRPr lang="tr-TR" dirty="0"/>
          </a:p>
        </p:txBody>
      </p:sp>
    </p:spTree>
    <p:extLst>
      <p:ext uri="{BB962C8B-B14F-4D97-AF65-F5344CB8AC3E}">
        <p14:creationId xmlns:p14="http://schemas.microsoft.com/office/powerpoint/2010/main" val="2614566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b="1" dirty="0" smtClean="0"/>
              <a:t>b) Hedefin belirgin ve açık olmalı. </a:t>
            </a:r>
          </a:p>
          <a:p>
            <a:pPr marL="0" indent="0" algn="just">
              <a:buNone/>
            </a:pPr>
            <a:r>
              <a:rPr lang="tr-TR" dirty="0" smtClean="0"/>
              <a:t>Hedef belirlerken net bir şekilde ve alternatifsiz olarak bunu ifade etmelisin. Belirgin ve açık hedefler ders çalışma gücünü arttırdığı gibi zamanını da daha etkin kullanmanı sağlayacaktır. Hedefini somutlaştırdıktan sonra bunu her gün görebileceğin bir yere yazıp asabilirsin. Böylelikle yazdıklarını okuduğunda motivasyonunu arttırabilirsin.</a:t>
            </a:r>
            <a:endParaRPr lang="tr-TR" dirty="0"/>
          </a:p>
        </p:txBody>
      </p:sp>
    </p:spTree>
    <p:extLst>
      <p:ext uri="{BB962C8B-B14F-4D97-AF65-F5344CB8AC3E}">
        <p14:creationId xmlns:p14="http://schemas.microsoft.com/office/powerpoint/2010/main" val="221965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5" y="2078182"/>
            <a:ext cx="8915400" cy="3777622"/>
          </a:xfrm>
        </p:spPr>
        <p:txBody>
          <a:bodyPr/>
          <a:lstStyle/>
          <a:p>
            <a:pPr marL="0" indent="0" algn="just">
              <a:buNone/>
            </a:pPr>
            <a:r>
              <a:rPr lang="tr-TR" b="1" dirty="0" smtClean="0"/>
              <a:t>c) Hedefin gerçekçi ve ulaşılabilir olmalı. </a:t>
            </a:r>
          </a:p>
          <a:p>
            <a:pPr marL="0" indent="0" algn="just">
              <a:buNone/>
            </a:pPr>
            <a:r>
              <a:rPr lang="tr-TR" dirty="0" smtClean="0"/>
              <a:t>Ne çok kolay hedefler ne de ulaşılması imkânsız görülen hedefler seni motive eder. Belirleyeceğin hedefler, sahip olduğun yetenek ve güçlerle ulaşabileceğin türden olmalıdır. Seni zorlayacak ama gerekli çaba ve gayreti sarf ettiğinde ulaşılabilir hedefler belirlemen kendine olan güvenini pekiştirecektir</a:t>
            </a:r>
            <a:endParaRPr lang="tr-TR" dirty="0"/>
          </a:p>
        </p:txBody>
      </p:sp>
    </p:spTree>
    <p:extLst>
      <p:ext uri="{BB962C8B-B14F-4D97-AF65-F5344CB8AC3E}">
        <p14:creationId xmlns:p14="http://schemas.microsoft.com/office/powerpoint/2010/main" val="21243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d) Zamanı etkili ve verimli bir şekilde planlamalısın. </a:t>
            </a:r>
          </a:p>
          <a:p>
            <a:pPr marL="0" indent="0" algn="just">
              <a:buNone/>
            </a:pPr>
            <a:r>
              <a:rPr lang="tr-TR" dirty="0" smtClean="0"/>
              <a:t>Belirlediğin hedeflere ulaşmak için ne kadar zamanın var ve bu zamanı nasıl değerlendirmen gerektiğini planlamalısın. Örneğin; sınava ne kadar zaman kaldı, hangi konularını çalışmam gerekiyor, ne kadar soru çözmem gerekiyor diye zamanını planlamalısın</a:t>
            </a:r>
            <a:endParaRPr lang="tr-TR" dirty="0"/>
          </a:p>
        </p:txBody>
      </p:sp>
    </p:spTree>
    <p:extLst>
      <p:ext uri="{BB962C8B-B14F-4D97-AF65-F5344CB8AC3E}">
        <p14:creationId xmlns:p14="http://schemas.microsoft.com/office/powerpoint/2010/main" val="2601222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4" y="1233054"/>
            <a:ext cx="8760875" cy="4943909"/>
          </a:xfrm>
        </p:spPr>
        <p:txBody>
          <a:bodyPr>
            <a:normAutofit lnSpcReduction="10000"/>
          </a:bodyPr>
          <a:lstStyle/>
          <a:p>
            <a:pPr marL="0" indent="0" algn="just">
              <a:buNone/>
            </a:pPr>
            <a:r>
              <a:rPr lang="tr-TR" dirty="0" smtClean="0"/>
              <a:t>e) </a:t>
            </a:r>
            <a:r>
              <a:rPr lang="tr-TR" b="1" dirty="0" smtClean="0"/>
              <a:t>Hedefleri uzak ve yakın hedefler olarak belirlemelisin</a:t>
            </a:r>
            <a:r>
              <a:rPr lang="tr-TR" dirty="0" smtClean="0"/>
              <a:t>. </a:t>
            </a:r>
          </a:p>
          <a:p>
            <a:pPr marL="0" indent="0" algn="just">
              <a:buNone/>
            </a:pPr>
            <a:r>
              <a:rPr lang="tr-TR" dirty="0" smtClean="0"/>
              <a:t>Bazen büyük başarılar için yüksek düzeyde motive olabilmek ve zamanı etkili planlamak güç olabilir. Bunun yerine hedeflenen büyük başarı için işleri küçük hedeflere ayırmak daha etkilidir. </a:t>
            </a:r>
          </a:p>
          <a:p>
            <a:pPr marL="0" indent="0" algn="just">
              <a:buNone/>
            </a:pPr>
            <a:r>
              <a:rPr lang="tr-TR" dirty="0" smtClean="0"/>
              <a:t>Küçük görevler daha kolaydır ve bir şeylerin kapsamına bakarken daha az kaygı verir. Küçük bir görevi tamamladığında, motivasyonunun başlamasına yardımcı olan daha büyük bir görev için kendini hazır hissedersin. Bu küçük hedeflere ulaşmak, daha büyük görevlerin yerine getirilmesine yardımcı olacaktır. </a:t>
            </a:r>
          </a:p>
          <a:p>
            <a:pPr marL="0" indent="0" algn="just">
              <a:buNone/>
            </a:pPr>
            <a:r>
              <a:rPr lang="tr-TR" dirty="0" smtClean="0"/>
              <a:t>Ayrıca süreç boyunca küçük ödüller motivasyonu arttırıcı bir etki oluşturur. Bir ay sonra ulaşacağın hedefin için önce ilk bir hafta neler yapman gerektiğini belirlemelisin. Eylem aşamasında küçük parçalara bölünmemiş hedefler, kişi için altından kalkılamaz bir yüktür. Örneğin; haziran ayında şu tekrarlarımı yapmam gerekiyor vb. </a:t>
            </a:r>
          </a:p>
          <a:p>
            <a:pPr marL="0" indent="0" algn="just">
              <a:buNone/>
            </a:pPr>
            <a:r>
              <a:rPr lang="tr-TR" dirty="0" smtClean="0"/>
              <a:t>Kısa sürede arzuladığın hedefe varmak, istediğin noktaya gelmek esas hedefin için motivasyonunu ve çabanı arttıracaktır.</a:t>
            </a:r>
            <a:endParaRPr lang="tr-TR" dirty="0"/>
          </a:p>
        </p:txBody>
      </p:sp>
    </p:spTree>
    <p:extLst>
      <p:ext uri="{BB962C8B-B14F-4D97-AF65-F5344CB8AC3E}">
        <p14:creationId xmlns:p14="http://schemas.microsoft.com/office/powerpoint/2010/main" val="93352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4- Zamanı etkili kullanabilirsin.</a:t>
            </a:r>
            <a:endParaRPr lang="tr-TR" b="1" dirty="0"/>
          </a:p>
        </p:txBody>
      </p:sp>
      <p:sp>
        <p:nvSpPr>
          <p:cNvPr id="3" name="İçerik Yer Tutucusu 2"/>
          <p:cNvSpPr>
            <a:spLocks noGrp="1"/>
          </p:cNvSpPr>
          <p:nvPr>
            <p:ph idx="1"/>
          </p:nvPr>
        </p:nvSpPr>
        <p:spPr>
          <a:xfrm>
            <a:off x="2592924" y="1440874"/>
            <a:ext cx="8760875" cy="5320144"/>
          </a:xfrm>
        </p:spPr>
        <p:txBody>
          <a:bodyPr>
            <a:normAutofit lnSpcReduction="10000"/>
          </a:bodyPr>
          <a:lstStyle/>
          <a:p>
            <a:pPr marL="0" indent="0" algn="just">
              <a:buNone/>
            </a:pPr>
            <a:r>
              <a:rPr lang="tr-TR" dirty="0" smtClean="0"/>
              <a:t>Zaman, insanların sahip olduğu en önemli kaynaklardan biridir. Yalnızca bu kaynağı verimli kullanan insanlar başarılı olabilir. Zaman aslında herkes için sabittir. Ancak benzer koşullarda sınava hazırlanan öğrencilerin başarıları ve etkili ders çalışmaları farklılıklar gösterir. Burada esas olan zamanı akılcı kullanarak daha verimli sonuçlar elde edebilirsin. Unutma ki insanlar zaman yönetimi becerisi ile dünyaya gelmezler, bu öğrenilebilen bir davranıştır.</a:t>
            </a:r>
          </a:p>
          <a:p>
            <a:pPr marL="0" indent="0" algn="just">
              <a:buNone/>
            </a:pPr>
            <a:r>
              <a:rPr lang="tr-TR" dirty="0" smtClean="0"/>
              <a:t>Zamanı iyi değerlendirmeyi öğrenmek, herkes için stresi azaltacak yararlı bir beceridir. Araştırmalar etkili zaman yönetimine sahip öğrencilerin daha az akademik stres yaşadıklarını ortaya koymaktadır. Sınavlara hazırlanırken belirli bir program dâhilinde çalışman daha etkili sonuçlar almanı sağlar. Bu süreçte haftalık ve günlük çalışma planları hazırlanman işini kolaylaştırabilir. Çalışma planı hazırlarken dürüst ve gerçekçi olmalısın, ders çalışma ile ilgili görevlerin yanı sıra sosyal aktiviteler ve egzersiz için de zaman ayrılmalısın. </a:t>
            </a:r>
          </a:p>
          <a:p>
            <a:pPr marL="0" indent="0" algn="just">
              <a:buNone/>
            </a:pPr>
            <a:r>
              <a:rPr lang="tr-TR" dirty="0" smtClean="0"/>
              <a:t>Zamanı planlama sürecinde hedeflerine ulaşmanı engelleyecek zaman tuzaklarının da farkına varmalısın. Televizyon programları, sosyal medya kullanımı, uzun telefon konuşmaları, bilgisayar oyunları gibi zaman tuzaklarını fark etmeli ve planlı çalışmanı engelleyen kişilere HAYIR diyebilmeyi öğrenmelisin. Ayrıca başarının çok ders çalışarak değil, çalışmanın sürekli hale getirildiği zaman kaçınılmaz olacağını hatırlamalısın.</a:t>
            </a:r>
            <a:endParaRPr lang="tr-TR" dirty="0"/>
          </a:p>
        </p:txBody>
      </p:sp>
    </p:spTree>
    <p:extLst>
      <p:ext uri="{BB962C8B-B14F-4D97-AF65-F5344CB8AC3E}">
        <p14:creationId xmlns:p14="http://schemas.microsoft.com/office/powerpoint/2010/main" val="1658068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Şunları Unutmayalım!</a:t>
            </a:r>
            <a:endParaRPr lang="tr-TR" b="1" dirty="0"/>
          </a:p>
        </p:txBody>
      </p:sp>
      <p:sp>
        <p:nvSpPr>
          <p:cNvPr id="3" name="İçerik Yer Tutucusu 2"/>
          <p:cNvSpPr>
            <a:spLocks noGrp="1"/>
          </p:cNvSpPr>
          <p:nvPr>
            <p:ph idx="1"/>
          </p:nvPr>
        </p:nvSpPr>
        <p:spPr/>
        <p:txBody>
          <a:bodyPr>
            <a:normAutofit/>
          </a:bodyPr>
          <a:lstStyle/>
          <a:p>
            <a:pPr algn="just"/>
            <a:r>
              <a:rPr lang="tr-TR" dirty="0" smtClean="0"/>
              <a:t>Ruhsal ve bedensel bağışıklığımıza, doğru beslenmeye ve uyku düzenine dikkat edelim, </a:t>
            </a:r>
          </a:p>
          <a:p>
            <a:pPr algn="just"/>
            <a:r>
              <a:rPr lang="tr-TR" dirty="0" smtClean="0"/>
              <a:t>Mümkün olduğu kadar yürüyüş yapalım, doğayla </a:t>
            </a:r>
            <a:r>
              <a:rPr lang="tr-TR" dirty="0" err="1" smtClean="0"/>
              <a:t>başbaşa</a:t>
            </a:r>
            <a:r>
              <a:rPr lang="tr-TR" dirty="0" smtClean="0"/>
              <a:t> kalalım,</a:t>
            </a:r>
          </a:p>
          <a:p>
            <a:pPr algn="just"/>
            <a:r>
              <a:rPr lang="tr-TR" dirty="0" smtClean="0"/>
              <a:t>Müzik dinleyelim,</a:t>
            </a:r>
          </a:p>
          <a:p>
            <a:pPr algn="just"/>
            <a:r>
              <a:rPr lang="tr-TR" dirty="0" smtClean="0"/>
              <a:t>Sevdiğimiz yazarların kitaplarını okuyalım, </a:t>
            </a:r>
          </a:p>
          <a:p>
            <a:pPr algn="just"/>
            <a:r>
              <a:rPr lang="tr-TR" dirty="0" smtClean="0"/>
              <a:t>Hedeflerimize ulaşma sürecinde kendimize küçük ödüller verelim. </a:t>
            </a:r>
          </a:p>
          <a:p>
            <a:pPr algn="just"/>
            <a:r>
              <a:rPr lang="tr-TR" dirty="0" smtClean="0"/>
              <a:t>Bizi motive edeceğine inandığımız, baktıkça bize hedef ya da hayallerimizi hatırlatacak resim ya da objeleri masamızda bulunduralım… </a:t>
            </a:r>
          </a:p>
          <a:p>
            <a:pPr algn="just"/>
            <a:r>
              <a:rPr lang="tr-TR" b="1" dirty="0" smtClean="0"/>
              <a:t>En önemlisi hedeflerimize ulaşmaktan asla vazgeçmeyelim.</a:t>
            </a:r>
            <a:endParaRPr lang="tr-TR" b="1" dirty="0"/>
          </a:p>
        </p:txBody>
      </p:sp>
    </p:spTree>
    <p:extLst>
      <p:ext uri="{BB962C8B-B14F-4D97-AF65-F5344CB8AC3E}">
        <p14:creationId xmlns:p14="http://schemas.microsoft.com/office/powerpoint/2010/main" val="369756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3600" b="1" dirty="0" smtClean="0"/>
              <a:t>HEPİNİZE BAŞARILAR DİLERİZ.</a:t>
            </a:r>
          </a:p>
          <a:p>
            <a:endParaRPr lang="tr-TR" sz="3600" dirty="0"/>
          </a:p>
          <a:p>
            <a:endParaRPr lang="tr-TR" dirty="0" smtClean="0"/>
          </a:p>
          <a:p>
            <a:endParaRPr lang="tr-TR" dirty="0"/>
          </a:p>
          <a:p>
            <a:endParaRPr lang="tr-TR" dirty="0" smtClean="0"/>
          </a:p>
          <a:p>
            <a:pPr marL="0" indent="0" algn="r">
              <a:buNone/>
            </a:pPr>
            <a:r>
              <a:rPr lang="tr-TR" dirty="0" smtClean="0"/>
              <a:t>SEYHAN REHBERLİK VE ARAŞTIRMA MERKEZİ</a:t>
            </a:r>
            <a:endParaRPr lang="tr-TR" dirty="0"/>
          </a:p>
        </p:txBody>
      </p:sp>
    </p:spTree>
    <p:extLst>
      <p:ext uri="{BB962C8B-B14F-4D97-AF65-F5344CB8AC3E}">
        <p14:creationId xmlns:p14="http://schemas.microsoft.com/office/powerpoint/2010/main" val="229098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LGS’ye</a:t>
            </a:r>
            <a:r>
              <a:rPr lang="tr-TR" b="1" dirty="0" smtClean="0"/>
              <a:t> Hazırlanan Öğrenciler İçin Zaman Yönetimi</a:t>
            </a:r>
            <a:endParaRPr lang="tr-TR" b="1" dirty="0"/>
          </a:p>
        </p:txBody>
      </p:sp>
      <p:sp>
        <p:nvSpPr>
          <p:cNvPr id="3" name="İçerik Yer Tutucusu 2"/>
          <p:cNvSpPr>
            <a:spLocks noGrp="1"/>
          </p:cNvSpPr>
          <p:nvPr>
            <p:ph idx="1"/>
          </p:nvPr>
        </p:nvSpPr>
        <p:spPr/>
        <p:txBody>
          <a:bodyPr>
            <a:normAutofit/>
          </a:bodyPr>
          <a:lstStyle/>
          <a:p>
            <a:pPr algn="just"/>
            <a:r>
              <a:rPr lang="tr-TR" dirty="0" err="1" smtClean="0"/>
              <a:t>Offf</a:t>
            </a:r>
            <a:r>
              <a:rPr lang="tr-TR" dirty="0" smtClean="0"/>
              <a:t> sınav yaklaşıyor!</a:t>
            </a:r>
          </a:p>
          <a:p>
            <a:pPr algn="just"/>
            <a:r>
              <a:rPr lang="tr-TR" dirty="0" smtClean="0"/>
              <a:t>Ders çalışmakta zorlanıyorum!</a:t>
            </a:r>
          </a:p>
          <a:p>
            <a:pPr algn="just"/>
            <a:r>
              <a:rPr lang="tr-TR" dirty="0" smtClean="0"/>
              <a:t>Nereden başlayacağımı bilemiyorum!</a:t>
            </a:r>
          </a:p>
          <a:p>
            <a:pPr algn="just"/>
            <a:r>
              <a:rPr lang="tr-TR" dirty="0" smtClean="0"/>
              <a:t>Bir türlü ders çalışmak için motive olamıyorum!</a:t>
            </a:r>
          </a:p>
          <a:p>
            <a:pPr algn="just"/>
            <a:r>
              <a:rPr lang="tr-TR" dirty="0" smtClean="0"/>
              <a:t>Konuları yetiştirememekten çok korkuyorum!</a:t>
            </a:r>
          </a:p>
          <a:p>
            <a:pPr marL="0" indent="0" algn="just">
              <a:buNone/>
            </a:pPr>
            <a:r>
              <a:rPr lang="tr-TR" dirty="0" smtClean="0"/>
              <a:t>Evet haklısın bunları düşünmen ve bu duyguları hissediyor olman gayet normal. Sınava hazırlanan pek çok öğrenci bu ve buna benzer duygu ve düşüncelere sahip. </a:t>
            </a:r>
          </a:p>
          <a:p>
            <a:pPr marL="0" indent="0" algn="just">
              <a:buNone/>
            </a:pPr>
            <a:r>
              <a:rPr lang="tr-TR" b="1" dirty="0" smtClean="0"/>
              <a:t>Peki, bu süreci nasıl yönetebiliriz? </a:t>
            </a:r>
          </a:p>
          <a:p>
            <a:pPr marL="0" indent="0" algn="just">
              <a:buNone/>
            </a:pPr>
            <a:r>
              <a:rPr lang="tr-TR" b="1" dirty="0" smtClean="0"/>
              <a:t>Haydi, birlikte neler yapabileceğimizi değerlendirelim!</a:t>
            </a:r>
            <a:endParaRPr lang="tr-TR" b="1" dirty="0"/>
          </a:p>
        </p:txBody>
      </p:sp>
    </p:spTree>
    <p:extLst>
      <p:ext uri="{BB962C8B-B14F-4D97-AF65-F5344CB8AC3E}">
        <p14:creationId xmlns:p14="http://schemas.microsoft.com/office/powerpoint/2010/main" val="3100776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 Stres düzeyi ve kaygılarının farkına varıp bunları yönetebilirsin. </a:t>
            </a:r>
            <a:endParaRPr lang="tr-TR" b="1" dirty="0"/>
          </a:p>
        </p:txBody>
      </p:sp>
      <p:sp>
        <p:nvSpPr>
          <p:cNvPr id="3" name="İçerik Yer Tutucusu 2"/>
          <p:cNvSpPr>
            <a:spLocks noGrp="1"/>
          </p:cNvSpPr>
          <p:nvPr>
            <p:ph idx="1"/>
          </p:nvPr>
        </p:nvSpPr>
        <p:spPr/>
        <p:txBody>
          <a:bodyPr/>
          <a:lstStyle/>
          <a:p>
            <a:r>
              <a:rPr lang="tr-TR" b="1" dirty="0" smtClean="0"/>
              <a:t>Araştırmalar stres düzeyinin farkında olan ve duygularını yönetebilen öğrencilerin sınav için daha fazla motive olabileceklerini ve sınavlarda daha başarılı olacaklarını göstermektedir. Sen de sınav ile ilgili çeşitli kaygılar yaşayabilirsin. Bu gayet normal, aslında seni başarıya götürecek olan da işte bu duygudur. Sınav için hiç kaygılanmadığını bir düşünsene! Başarılı olabilir miydin?</a:t>
            </a:r>
          </a:p>
          <a:p>
            <a:r>
              <a:rPr lang="tr-TR" b="1" dirty="0" smtClean="0"/>
              <a:t> Burada önemli olan duygularımızı tanımak, ifade etmek ve kabul edebilmektir.</a:t>
            </a:r>
            <a:endParaRPr lang="tr-TR" b="1" dirty="0"/>
          </a:p>
        </p:txBody>
      </p:sp>
    </p:spTree>
    <p:extLst>
      <p:ext uri="{BB962C8B-B14F-4D97-AF65-F5344CB8AC3E}">
        <p14:creationId xmlns:p14="http://schemas.microsoft.com/office/powerpoint/2010/main" val="26497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Calibri" panose="020F0502020204030204"/>
                <a:ea typeface="+mn-ea"/>
                <a:cs typeface="+mn-cs"/>
              </a:rPr>
              <a:t>Haydi bunu nasıl başarabileceğinizi konuşalım:</a:t>
            </a:r>
            <a:endParaRPr lang="tr-TR" b="1"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Duygular bizi harekete geçirici, bize yol gösterici bir işleve sahiptir ve hedeflerimize ulaşmamız için önemli bir enerji kaynağıdır. Duyguları yönetmek demek yok saymak ya da bastırmak değil; farkına varmak, bize ilettiği mesajları iyi okumak, onları dengelemek ve olumlu kullanmaktır. Bu süreçte duyguların kaynağını keşfederek olumsuz düşüncelerimizin farkına varmak büyük önem taşır. </a:t>
            </a:r>
          </a:p>
          <a:p>
            <a:pPr marL="0" indent="0" algn="just">
              <a:buNone/>
            </a:pPr>
            <a:r>
              <a:rPr lang="tr-TR" b="1" dirty="0" smtClean="0"/>
              <a:t>“Sınava hazır değilim.” </a:t>
            </a:r>
          </a:p>
          <a:p>
            <a:pPr marL="0" indent="0" algn="just">
              <a:buNone/>
            </a:pPr>
            <a:r>
              <a:rPr lang="tr-TR" b="1" dirty="0" smtClean="0"/>
              <a:t>“Sınava hazırlanmak için yeterli zamanım yok.” </a:t>
            </a:r>
          </a:p>
          <a:p>
            <a:pPr marL="0" indent="0" algn="just">
              <a:buNone/>
            </a:pPr>
            <a:r>
              <a:rPr lang="tr-TR" b="1" dirty="0" smtClean="0"/>
              <a:t>“Bu konuları anlamıyorum, sınavda başarılı olamayacağım!” </a:t>
            </a:r>
          </a:p>
          <a:p>
            <a:pPr marL="0" indent="0" algn="just">
              <a:buNone/>
            </a:pPr>
            <a:r>
              <a:rPr lang="tr-TR" b="1" dirty="0" smtClean="0"/>
              <a:t>“Sınavım kötü geçecek!” </a:t>
            </a:r>
          </a:p>
          <a:p>
            <a:pPr marL="0" indent="0" algn="just">
              <a:buNone/>
            </a:pPr>
            <a:r>
              <a:rPr lang="tr-TR" b="1" dirty="0" smtClean="0"/>
              <a:t>“Konular o kadar çok ki hangi birine hazır olacağımı bilemiyorum?” </a:t>
            </a:r>
            <a:r>
              <a:rPr lang="tr-TR" dirty="0" smtClean="0"/>
              <a:t>sıklıkla gözlenen olumsuz otomatik düşüncelerdir. </a:t>
            </a:r>
            <a:endParaRPr lang="tr-TR" dirty="0"/>
          </a:p>
        </p:txBody>
      </p:sp>
    </p:spTree>
    <p:extLst>
      <p:ext uri="{BB962C8B-B14F-4D97-AF65-F5344CB8AC3E}">
        <p14:creationId xmlns:p14="http://schemas.microsoft.com/office/powerpoint/2010/main" val="205977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t>Sınavla ilgili düşüncelerimizi yönetebilmek için kullanabileceğimiz olumlu ifadeler, şunlar olmalı:</a:t>
            </a:r>
            <a:endParaRPr lang="tr-TR" b="1" dirty="0"/>
          </a:p>
        </p:txBody>
      </p:sp>
      <p:sp>
        <p:nvSpPr>
          <p:cNvPr id="3" name="İçerik Yer Tutucusu 2"/>
          <p:cNvSpPr>
            <a:spLocks noGrp="1"/>
          </p:cNvSpPr>
          <p:nvPr>
            <p:ph idx="1"/>
          </p:nvPr>
        </p:nvSpPr>
        <p:spPr/>
        <p:txBody>
          <a:bodyPr/>
          <a:lstStyle/>
          <a:p>
            <a:pPr algn="just"/>
            <a:r>
              <a:rPr lang="tr-TR" dirty="0" smtClean="0"/>
              <a:t>“Başarmak için elimden gelenin en iyisini yapmaya çalışacağım.” </a:t>
            </a:r>
          </a:p>
          <a:p>
            <a:pPr algn="just"/>
            <a:r>
              <a:rPr lang="tr-TR" dirty="0" smtClean="0"/>
              <a:t>“Düzenli ve planlı çalışırsam başarabilirim.” </a:t>
            </a:r>
          </a:p>
          <a:p>
            <a:pPr algn="just"/>
            <a:r>
              <a:rPr lang="tr-TR" dirty="0" smtClean="0"/>
              <a:t>“Zamanımı etkili şekilde kullanabilirim.” </a:t>
            </a:r>
          </a:p>
          <a:p>
            <a:pPr algn="just"/>
            <a:r>
              <a:rPr lang="tr-TR" dirty="0" smtClean="0"/>
              <a:t>“Başarırsam hayatımın önemli bir dönüm noktasını aşacağım.” </a:t>
            </a:r>
          </a:p>
          <a:p>
            <a:pPr algn="just"/>
            <a:r>
              <a:rPr lang="tr-TR" dirty="0" smtClean="0"/>
              <a:t>“Zamanı verimli kullanmak benim elimde.”</a:t>
            </a:r>
          </a:p>
          <a:p>
            <a:pPr marL="0" indent="0" algn="just">
              <a:buNone/>
            </a:pPr>
            <a:r>
              <a:rPr lang="tr-TR" b="1" dirty="0" smtClean="0"/>
              <a:t>Çalışma alışkanlıklarını ve sınava ilişkin tutumları gözden geçirerek yeni bir zihinsel yapılanmayı sağlamak stres düzeyini kontrol etmede işe yarayacaktır</a:t>
            </a:r>
            <a:endParaRPr lang="tr-TR" b="1" dirty="0"/>
          </a:p>
        </p:txBody>
      </p:sp>
    </p:spTree>
    <p:extLst>
      <p:ext uri="{BB962C8B-B14F-4D97-AF65-F5344CB8AC3E}">
        <p14:creationId xmlns:p14="http://schemas.microsoft.com/office/powerpoint/2010/main" val="7024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Başarılı olacağına inanmalısın.</a:t>
            </a:r>
            <a:endParaRPr lang="tr-TR" b="1" dirty="0"/>
          </a:p>
        </p:txBody>
      </p:sp>
      <p:sp>
        <p:nvSpPr>
          <p:cNvPr id="3" name="İçerik Yer Tutucusu 2"/>
          <p:cNvSpPr>
            <a:spLocks noGrp="1"/>
          </p:cNvSpPr>
          <p:nvPr>
            <p:ph idx="1"/>
          </p:nvPr>
        </p:nvSpPr>
        <p:spPr/>
        <p:txBody>
          <a:bodyPr/>
          <a:lstStyle/>
          <a:p>
            <a:pPr marL="0" indent="0" algn="just">
              <a:buNone/>
            </a:pPr>
            <a:r>
              <a:rPr lang="tr-TR" dirty="0" smtClean="0"/>
              <a:t>Başarılı olabilmek için kendimize duyduğumuz güven ve başarıya olan inancımız hedeflerimize ulaşma noktasında büyük önem taşır. Birçok eğitimci, inanmanın başarmanın yarısı olduğunu ifade eder. Bu kavram öz-yetkinlik olarak adlandırılmaktadır. Öz yetkinlik, bireyin bir duruma hâkim olduğu ve olumlu sonuçlar elde edeceğine ilişkin inancıdır. İnanmak başarmanın yarısından fazlasını oluşturur. Bu süreçte bazı olumsuz düşüncelerini de gözden geçirmek faydalı olabilir. Bu düşünceleri olumluya çevirmek senin elinde…</a:t>
            </a:r>
            <a:endParaRPr lang="tr-TR" dirty="0"/>
          </a:p>
        </p:txBody>
      </p:sp>
    </p:spTree>
    <p:extLst>
      <p:ext uri="{BB962C8B-B14F-4D97-AF65-F5344CB8AC3E}">
        <p14:creationId xmlns:p14="http://schemas.microsoft.com/office/powerpoint/2010/main" val="178605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4" y="1676400"/>
            <a:ext cx="8760875" cy="4500563"/>
          </a:xfrm>
        </p:spPr>
        <p:txBody>
          <a:bodyPr/>
          <a:lstStyle/>
          <a:p>
            <a:pPr algn="just"/>
            <a:r>
              <a:rPr lang="tr-TR" dirty="0" smtClean="0"/>
              <a:t>Aklına gelen olumsuz düşünceleri kağıda yaz ve sonra da yırtıp at. Bunu birkaç defa yaptığında ne kadar etkili olduğunu göreceksin. </a:t>
            </a:r>
          </a:p>
          <a:p>
            <a:pPr algn="just"/>
            <a:r>
              <a:rPr lang="tr-TR" dirty="0" smtClean="0"/>
              <a:t>Seni rahatsız eden ve başarıya olan inancını zedeleyen olumsuz düşüncelerini gözden geçirebilirsin. Bu düşüncelerin gerçek olduğuna ilişkin elinde somut kanıtların olup olmadığını değerlendirebilirsin, gerçeği yansıtıp yansıtmadığını inceleyebilirsin. Böylece yerine hangi olumlu düşünceleri yerleştirebileceğine karar verebilirsin.</a:t>
            </a:r>
          </a:p>
          <a:p>
            <a:pPr algn="just"/>
            <a:r>
              <a:rPr lang="tr-TR" dirty="0" smtClean="0"/>
              <a:t> Sınav öncesinde veya süresince aklına eğer olumsuz şeyler gelirse kendine “Şu anda bunu düşünmemin bir yararı var mı?” diye sorabilirsin.</a:t>
            </a:r>
            <a:endParaRPr lang="tr-TR" dirty="0"/>
          </a:p>
        </p:txBody>
      </p:sp>
    </p:spTree>
    <p:extLst>
      <p:ext uri="{BB962C8B-B14F-4D97-AF65-F5344CB8AC3E}">
        <p14:creationId xmlns:p14="http://schemas.microsoft.com/office/powerpoint/2010/main" val="351562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92924" y="1904999"/>
            <a:ext cx="8760875" cy="4271963"/>
          </a:xfrm>
        </p:spPr>
        <p:txBody>
          <a:bodyPr>
            <a:normAutofit/>
          </a:bodyPr>
          <a:lstStyle/>
          <a:p>
            <a:pPr marL="0" indent="0" algn="just">
              <a:buNone/>
            </a:pPr>
            <a:r>
              <a:rPr lang="tr-TR" dirty="0" smtClean="0"/>
              <a:t>Bir işe başlarken o işi yapıp yapamayacağına olan inancın senin bu konuda ne kadar çaba sarf edeceğini, engellere ne kadar direneceğini belirler. Peki, nasıl oluyor da bazı konularda kendimize fazlasıyla güvenirken bazı konularda geride durmayı ya da o işe başlamamayı tercih ediyoruz? Bu sorununun cevabı “Kendini doğru tanıyarak ilgi, yetenek ve değerlerinin farkında olmaktır.” Kendini tanımak güçlü ve zayıf yönlerini objektif olarak görmeni sağlar. Böylelikle güçlü yönlerini daha çok besleyip, zayıf yönlerini güçlendirebilirsin. “Yapamam, kazanamam ve imkansız” gibi söylemler senin potansiyelini ortaya çıkarmana engel olan düşüncelerdir. Bunun yerine “Asla vazgeçmeyeceğim, denemeye devam edeceğim, çalışacağım ve başaracağım” gibi söylemler başarmaya dair inancını pekiştirecektir.</a:t>
            </a:r>
            <a:endParaRPr lang="tr-TR" dirty="0"/>
          </a:p>
        </p:txBody>
      </p:sp>
    </p:spTree>
    <p:extLst>
      <p:ext uri="{BB962C8B-B14F-4D97-AF65-F5344CB8AC3E}">
        <p14:creationId xmlns:p14="http://schemas.microsoft.com/office/powerpoint/2010/main" val="412393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 Kendine hedefler belirleyip motivasyonunu arttırabilirsin.</a:t>
            </a:r>
            <a:endParaRPr lang="tr-TR" b="1" dirty="0"/>
          </a:p>
        </p:txBody>
      </p:sp>
      <p:sp>
        <p:nvSpPr>
          <p:cNvPr id="3" name="İçerik Yer Tutucusu 2"/>
          <p:cNvSpPr>
            <a:spLocks noGrp="1"/>
          </p:cNvSpPr>
          <p:nvPr>
            <p:ph idx="1"/>
          </p:nvPr>
        </p:nvSpPr>
        <p:spPr/>
        <p:txBody>
          <a:bodyPr/>
          <a:lstStyle/>
          <a:p>
            <a:pPr marL="0" indent="0" algn="just">
              <a:buNone/>
            </a:pPr>
            <a:r>
              <a:rPr lang="tr-TR" b="1" dirty="0" smtClean="0"/>
              <a:t>Hedefler, bireyin yaşamını anlamlı kılarken, ona hayata sıkıca bağlanma motivasyonu kazandırır ve dolayısıyla bireyi zorluklar karşısında dirençli kılar.</a:t>
            </a:r>
            <a:r>
              <a:rPr lang="tr-TR" dirty="0" smtClean="0"/>
              <a:t> </a:t>
            </a:r>
          </a:p>
          <a:p>
            <a:pPr marL="0" indent="0" algn="just">
              <a:buNone/>
            </a:pPr>
            <a:r>
              <a:rPr lang="tr-TR" dirty="0" smtClean="0"/>
              <a:t>Motivasyon, başarı için en temel kavramlardan biridir. Başarıya yönelik motivasyon olmadığı zaman işleri başarmak oldukça güçtür. Bazen büyük başarılar için yüksek düzeyde motive olabilmek ve zamanı etkili planlamak güç olabilir. Ayrıca süreç boyunca küçük ödüller motivasyonu arttırıcı bir etki oluşturur. </a:t>
            </a:r>
          </a:p>
          <a:p>
            <a:pPr marL="0" indent="0" algn="just">
              <a:buNone/>
            </a:pPr>
            <a:r>
              <a:rPr lang="tr-TR" dirty="0" smtClean="0"/>
              <a:t>Hedeflerini belirlerken kendine öncelikle şu soruları sormalı ve verdiğin cevapların samimi olmasına dikkat etmelisin.</a:t>
            </a:r>
            <a:endParaRPr lang="tr-TR" dirty="0"/>
          </a:p>
        </p:txBody>
      </p:sp>
    </p:spTree>
    <p:extLst>
      <p:ext uri="{BB962C8B-B14F-4D97-AF65-F5344CB8AC3E}">
        <p14:creationId xmlns:p14="http://schemas.microsoft.com/office/powerpoint/2010/main" val="9375193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TotalTime>
  <Words>1415</Words>
  <Application>Microsoft Office PowerPoint</Application>
  <PresentationFormat>Geniş ekran</PresentationFormat>
  <Paragraphs>79</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Century Gothic</vt:lpstr>
      <vt:lpstr>Wingdings 3</vt:lpstr>
      <vt:lpstr>Duman</vt:lpstr>
      <vt:lpstr>LİSELERE GİRİŞ SINAVINA (LGS) HAZIRLANIRKEN ZAMANI DOĞRU YÖNETEBİLME</vt:lpstr>
      <vt:lpstr>LGS’ye Hazırlanan Öğrenciler İçin Zaman Yönetimi</vt:lpstr>
      <vt:lpstr>1- Stres düzeyi ve kaygılarının farkına varıp bunları yönetebilirsin. </vt:lpstr>
      <vt:lpstr>Haydi bunu nasıl başarabileceğinizi konuşalım:</vt:lpstr>
      <vt:lpstr>Sınavla ilgili düşüncelerimizi yönetebilmek için kullanabileceğimiz olumlu ifadeler, şunlar olmalı:</vt:lpstr>
      <vt:lpstr>2- Başarılı olacağına inanmalısın.</vt:lpstr>
      <vt:lpstr>PowerPoint Sunusu</vt:lpstr>
      <vt:lpstr>PowerPoint Sunusu</vt:lpstr>
      <vt:lpstr>3- Kendine hedefler belirleyip motivasyonunu arttırabilirsin.</vt:lpstr>
      <vt:lpstr>PowerPoint Sunusu</vt:lpstr>
      <vt:lpstr>Hedeflerini nasıl belirleyebilirsin?</vt:lpstr>
      <vt:lpstr>PowerPoint Sunusu</vt:lpstr>
      <vt:lpstr>PowerPoint Sunusu</vt:lpstr>
      <vt:lpstr>PowerPoint Sunusu</vt:lpstr>
      <vt:lpstr>PowerPoint Sunusu</vt:lpstr>
      <vt:lpstr>4- Zamanı etkili kullanabilirsin.</vt:lpstr>
      <vt:lpstr>Şunları Unutmayalım!</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LİSELERE GİRİŞ SINAVINA (LGS) HAZIRLANIRKEN ZAMANI DOĞRU YÖNETEBİLME</dc:title>
  <dc:creator>ronaldinho424</dc:creator>
  <cp:lastModifiedBy>ronaldinho424</cp:lastModifiedBy>
  <cp:revision>3</cp:revision>
  <dcterms:created xsi:type="dcterms:W3CDTF">2020-12-24T11:21:44Z</dcterms:created>
  <dcterms:modified xsi:type="dcterms:W3CDTF">2020-12-24T11:47:42Z</dcterms:modified>
</cp:coreProperties>
</file>