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EA319-C8B8-453B-A935-0249603B3A31}" type="datetimeFigureOut">
              <a:rPr lang="tr-TR" smtClean="0"/>
              <a:t>11.12.2020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C0CCE4-5FF6-4C29-AD88-ADFCCE6A0730}" type="slidenum">
              <a:rPr lang="tr-TR" smtClean="0"/>
              <a:t>‹#›</a:t>
            </a:fld>
            <a:endParaRPr lang="tr-TR"/>
          </a:p>
        </p:txBody>
      </p:sp>
    </p:spTree>
    <p:extLst>
      <p:ext uri="{BB962C8B-B14F-4D97-AF65-F5344CB8AC3E}">
        <p14:creationId xmlns:p14="http://schemas.microsoft.com/office/powerpoint/2010/main" val="4230164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1C0CCE4-5FF6-4C29-AD88-ADFCCE6A0730}" type="slidenum">
              <a:rPr lang="tr-TR" smtClean="0"/>
              <a:t>15</a:t>
            </a:fld>
            <a:endParaRPr lang="tr-TR"/>
          </a:p>
        </p:txBody>
      </p:sp>
    </p:spTree>
    <p:extLst>
      <p:ext uri="{BB962C8B-B14F-4D97-AF65-F5344CB8AC3E}">
        <p14:creationId xmlns:p14="http://schemas.microsoft.com/office/powerpoint/2010/main" val="3453520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335030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182735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7F37B9-6292-456B-940C-4787ADF543D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9025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99CC475-417D-4FCE-A11C-F528ABE54A85}"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1850633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99CC475-417D-4FCE-A11C-F528ABE54A85}"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F37B9-6292-456B-940C-4787ADF543D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9089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99CC475-417D-4FCE-A11C-F528ABE54A85}"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2460967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1951195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366648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252894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99CC475-417D-4FCE-A11C-F528ABE54A85}" type="datetimeFigureOut">
              <a:rPr lang="tr-TR" smtClean="0"/>
              <a:t>11.12.2020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274334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99CC475-417D-4FCE-A11C-F528ABE54A85}"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213982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99CC475-417D-4FCE-A11C-F528ABE54A85}" type="datetimeFigureOut">
              <a:rPr lang="tr-TR" smtClean="0"/>
              <a:t>11.12.2020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396179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99CC475-417D-4FCE-A11C-F528ABE54A85}" type="datetimeFigureOut">
              <a:rPr lang="tr-TR" smtClean="0"/>
              <a:t>11.12.2020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137637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CC475-417D-4FCE-A11C-F528ABE54A85}" type="datetimeFigureOut">
              <a:rPr lang="tr-TR" smtClean="0"/>
              <a:t>11.12.2020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214658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99CC475-417D-4FCE-A11C-F528ABE54A85}"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1858273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99CC475-417D-4FCE-A11C-F528ABE54A85}" type="datetimeFigureOut">
              <a:rPr lang="tr-TR" smtClean="0"/>
              <a:t>11.12.2020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7F37B9-6292-456B-940C-4787ADF543DE}" type="slidenum">
              <a:rPr lang="tr-TR" smtClean="0"/>
              <a:t>‹#›</a:t>
            </a:fld>
            <a:endParaRPr lang="tr-TR"/>
          </a:p>
        </p:txBody>
      </p:sp>
    </p:spTree>
    <p:extLst>
      <p:ext uri="{BB962C8B-B14F-4D97-AF65-F5344CB8AC3E}">
        <p14:creationId xmlns:p14="http://schemas.microsoft.com/office/powerpoint/2010/main" val="86746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99CC475-417D-4FCE-A11C-F528ABE54A85}" type="datetimeFigureOut">
              <a:rPr lang="tr-TR" smtClean="0"/>
              <a:t>11.12.2020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7F37B9-6292-456B-940C-4787ADF543DE}" type="slidenum">
              <a:rPr lang="tr-TR" smtClean="0"/>
              <a:t>‹#›</a:t>
            </a:fld>
            <a:endParaRPr lang="tr-TR"/>
          </a:p>
        </p:txBody>
      </p:sp>
    </p:spTree>
    <p:extLst>
      <p:ext uri="{BB962C8B-B14F-4D97-AF65-F5344CB8AC3E}">
        <p14:creationId xmlns:p14="http://schemas.microsoft.com/office/powerpoint/2010/main" val="41500129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773237"/>
          </a:xfrm>
        </p:spPr>
        <p:txBody>
          <a:bodyPr/>
          <a:lstStyle/>
          <a:p>
            <a:r>
              <a:rPr lang="tr-TR" dirty="0" smtClean="0"/>
              <a:t>ÖZ DİSİPLİNE GÖTÜREN YOL</a:t>
            </a:r>
            <a:endParaRPr lang="tr-TR" dirty="0"/>
          </a:p>
        </p:txBody>
      </p:sp>
      <p:sp>
        <p:nvSpPr>
          <p:cNvPr id="3" name="Alt Başlık 2"/>
          <p:cNvSpPr>
            <a:spLocks noGrp="1"/>
          </p:cNvSpPr>
          <p:nvPr>
            <p:ph type="subTitle" idx="1"/>
          </p:nvPr>
        </p:nvSpPr>
        <p:spPr>
          <a:xfrm>
            <a:off x="1940313" y="5252224"/>
            <a:ext cx="9564300" cy="1092820"/>
          </a:xfrm>
        </p:spPr>
        <p:txBody>
          <a:bodyPr>
            <a:normAutofit fontScale="92500" lnSpcReduction="10000"/>
          </a:bodyPr>
          <a:lstStyle/>
          <a:p>
            <a:pPr algn="ctr"/>
            <a:endParaRPr lang="tr-TR" b="1" dirty="0" smtClean="0"/>
          </a:p>
          <a:p>
            <a:pPr algn="ctr"/>
            <a:r>
              <a:rPr lang="tr-TR" b="1" dirty="0" smtClean="0"/>
              <a:t>SEYHAN </a:t>
            </a:r>
            <a:r>
              <a:rPr lang="tr-TR" b="1" dirty="0" smtClean="0"/>
              <a:t>REHBERLİK VE ARAŞTIRMA </a:t>
            </a:r>
            <a:r>
              <a:rPr lang="tr-TR" b="1" dirty="0" smtClean="0"/>
              <a:t>MERKEZİ</a:t>
            </a:r>
          </a:p>
          <a:p>
            <a:pPr algn="ctr"/>
            <a:r>
              <a:rPr lang="tr-TR" b="1" dirty="0" smtClean="0"/>
              <a:t>PDR BÖLÜMÜ</a:t>
            </a:r>
            <a:endParaRPr lang="tr-TR"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5320" y="3202643"/>
            <a:ext cx="2354317" cy="1902372"/>
          </a:xfrm>
          <a:prstGeom prst="rect">
            <a:avLst/>
          </a:prstGeom>
        </p:spPr>
      </p:pic>
    </p:spTree>
    <p:extLst>
      <p:ext uri="{BB962C8B-B14F-4D97-AF65-F5344CB8AC3E}">
        <p14:creationId xmlns:p14="http://schemas.microsoft.com/office/powerpoint/2010/main" val="31125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lstStyle/>
          <a:p>
            <a:pPr marL="0" indent="0">
              <a:buNone/>
            </a:pPr>
            <a:r>
              <a:rPr lang="tr-TR" b="1" dirty="0" smtClean="0"/>
              <a:t>Hedef Belirleme Aşamasında;</a:t>
            </a:r>
          </a:p>
          <a:p>
            <a:pPr algn="just"/>
            <a:r>
              <a:rPr lang="tr-TR" dirty="0" smtClean="0"/>
              <a:t>Kendini tanıma</a:t>
            </a:r>
          </a:p>
          <a:p>
            <a:pPr algn="just"/>
            <a:r>
              <a:rPr lang="tr-TR" dirty="0" smtClean="0"/>
              <a:t>Karar verme</a:t>
            </a:r>
          </a:p>
          <a:p>
            <a:pPr algn="just"/>
            <a:r>
              <a:rPr lang="tr-TR" dirty="0" smtClean="0"/>
              <a:t>Sorumluluk Alma</a:t>
            </a:r>
          </a:p>
          <a:p>
            <a:pPr algn="just"/>
            <a:r>
              <a:rPr lang="tr-TR" dirty="0" smtClean="0"/>
              <a:t>Eylem Planı Oluşturma önemli ve veli desteğini kaçınılmaz kılan basamaklardır.</a:t>
            </a:r>
          </a:p>
          <a:p>
            <a:endParaRPr lang="tr-TR" dirty="0"/>
          </a:p>
        </p:txBody>
      </p:sp>
    </p:spTree>
    <p:extLst>
      <p:ext uri="{BB962C8B-B14F-4D97-AF65-F5344CB8AC3E}">
        <p14:creationId xmlns:p14="http://schemas.microsoft.com/office/powerpoint/2010/main" val="1968633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KENDİNİ TANIMA</a:t>
            </a:r>
            <a:br>
              <a:rPr lang="tr-TR" dirty="0"/>
            </a:b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dirty="0" smtClean="0"/>
              <a:t>”</a:t>
            </a:r>
            <a:r>
              <a:rPr lang="tr-TR" dirty="0"/>
              <a:t>Ne olduğumuzu biliyoruz ama ne olabileceğimizi bilmiyoruz</a:t>
            </a:r>
            <a:r>
              <a:rPr lang="tr-TR" dirty="0" smtClean="0"/>
              <a:t>”</a:t>
            </a:r>
            <a:endParaRPr lang="tr-TR" dirty="0"/>
          </a:p>
          <a:p>
            <a:pPr marL="0" indent="0">
              <a:buNone/>
            </a:pPr>
            <a:r>
              <a:rPr lang="tr-TR" dirty="0" smtClean="0"/>
              <a:t>												</a:t>
            </a:r>
            <a:r>
              <a:rPr lang="tr-TR" dirty="0" err="1" smtClean="0"/>
              <a:t>Napoleon</a:t>
            </a:r>
            <a:endParaRPr lang="tr-TR" dirty="0"/>
          </a:p>
          <a:p>
            <a:endParaRPr lang="tr-TR" dirty="0"/>
          </a:p>
        </p:txBody>
      </p:sp>
    </p:spTree>
    <p:extLst>
      <p:ext uri="{BB962C8B-B14F-4D97-AF65-F5344CB8AC3E}">
        <p14:creationId xmlns:p14="http://schemas.microsoft.com/office/powerpoint/2010/main" val="648091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KENDİNİ TANIMA</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Bireyin </a:t>
            </a:r>
            <a:r>
              <a:rPr lang="tr-TR" dirty="0"/>
              <a:t>yeteneklerine, ilgilerine uygun, sahip olduğu güçlerle ulaşacağı türden hedefler belirlemesi çok önemlidir. Bu doğrultuda hedefini belirleyen gencin ailesinin beklentileri önemlidir. Bu beklentiler gerçekçi değilse genç üzerinde gerginliğe neden olabilir.</a:t>
            </a:r>
          </a:p>
          <a:p>
            <a:endParaRPr lang="tr-TR" dirty="0"/>
          </a:p>
        </p:txBody>
      </p:sp>
    </p:spTree>
    <p:extLst>
      <p:ext uri="{BB962C8B-B14F-4D97-AF65-F5344CB8AC3E}">
        <p14:creationId xmlns:p14="http://schemas.microsoft.com/office/powerpoint/2010/main" val="1097172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KENDİNİ TANIMA</a:t>
            </a:r>
            <a:endParaRPr lang="tr-TR" dirty="0"/>
          </a:p>
        </p:txBody>
      </p:sp>
      <p:sp>
        <p:nvSpPr>
          <p:cNvPr id="3" name="İçerik Yer Tutucusu 2"/>
          <p:cNvSpPr>
            <a:spLocks noGrp="1"/>
          </p:cNvSpPr>
          <p:nvPr>
            <p:ph idx="1"/>
          </p:nvPr>
        </p:nvSpPr>
        <p:spPr/>
        <p:txBody>
          <a:bodyPr>
            <a:normAutofit/>
          </a:bodyPr>
          <a:lstStyle/>
          <a:p>
            <a:pPr marL="0" indent="0">
              <a:buNone/>
            </a:pPr>
            <a:r>
              <a:rPr lang="tr-TR" b="1" dirty="0"/>
              <a:t>Anne baba olarak</a:t>
            </a:r>
            <a:r>
              <a:rPr lang="tr-TR" b="1" dirty="0" smtClean="0"/>
              <a:t>;</a:t>
            </a:r>
            <a:endParaRPr lang="tr-TR" dirty="0"/>
          </a:p>
          <a:p>
            <a:pPr algn="just"/>
            <a:r>
              <a:rPr lang="tr-TR" dirty="0" smtClean="0"/>
              <a:t>Gencin </a:t>
            </a:r>
            <a:r>
              <a:rPr lang="tr-TR" dirty="0"/>
              <a:t>isteklerini, beklentilerini, sınırlarını yok sayarak, kendimiz</a:t>
            </a:r>
            <a:r>
              <a:rPr lang="tr-TR" dirty="0" smtClean="0"/>
              <a:t>,  kendi </a:t>
            </a:r>
            <a:r>
              <a:rPr lang="tr-TR" dirty="0"/>
              <a:t>amaçlarımız, kendi yapamadıklarımız doğrultusunda beklenti oluşturmamalı ve çocuğumuzun bu beklentilere uygun davranmasını beklememeliyiz.</a:t>
            </a:r>
          </a:p>
          <a:p>
            <a:pPr algn="just"/>
            <a:r>
              <a:rPr lang="tr-TR" dirty="0" smtClean="0"/>
              <a:t>Gençten </a:t>
            </a:r>
            <a:r>
              <a:rPr lang="tr-TR" dirty="0"/>
              <a:t>beklentilerimiz </a:t>
            </a:r>
            <a:r>
              <a:rPr lang="tr-TR" dirty="0" smtClean="0"/>
              <a:t>”</a:t>
            </a:r>
            <a:r>
              <a:rPr lang="tr-TR" dirty="0"/>
              <a:t>Senin için bunları </a:t>
            </a:r>
            <a:r>
              <a:rPr lang="tr-TR" dirty="0" err="1"/>
              <a:t>bunları</a:t>
            </a:r>
            <a:r>
              <a:rPr lang="tr-TR" dirty="0"/>
              <a:t> yaptım, karşılığını vermelisin</a:t>
            </a:r>
            <a:r>
              <a:rPr lang="tr-TR" dirty="0" smtClean="0"/>
              <a:t>” </a:t>
            </a:r>
            <a:r>
              <a:rPr lang="tr-TR" dirty="0"/>
              <a:t>tarzında bir senet haline dönüşmemelidir.</a:t>
            </a:r>
          </a:p>
          <a:p>
            <a:pPr algn="just"/>
            <a:r>
              <a:rPr lang="tr-TR" dirty="0" smtClean="0"/>
              <a:t>Beklentiler </a:t>
            </a:r>
            <a:r>
              <a:rPr lang="tr-TR" dirty="0"/>
              <a:t>açık şekilde ifade edilmelidir.</a:t>
            </a:r>
          </a:p>
          <a:p>
            <a:pPr marL="0" indent="0">
              <a:buNone/>
            </a:pPr>
            <a:endParaRPr lang="tr-TR" dirty="0"/>
          </a:p>
          <a:p>
            <a:endParaRPr lang="tr-TR" dirty="0"/>
          </a:p>
        </p:txBody>
      </p:sp>
    </p:spTree>
    <p:extLst>
      <p:ext uri="{BB962C8B-B14F-4D97-AF65-F5344CB8AC3E}">
        <p14:creationId xmlns:p14="http://schemas.microsoft.com/office/powerpoint/2010/main" val="1537055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KENDİNİ TANIMA</a:t>
            </a:r>
            <a:endParaRPr lang="tr-TR" dirty="0"/>
          </a:p>
        </p:txBody>
      </p:sp>
      <p:sp>
        <p:nvSpPr>
          <p:cNvPr id="3" name="İçerik Yer Tutucusu 2"/>
          <p:cNvSpPr>
            <a:spLocks noGrp="1"/>
          </p:cNvSpPr>
          <p:nvPr>
            <p:ph idx="1"/>
          </p:nvPr>
        </p:nvSpPr>
        <p:spPr/>
        <p:txBody>
          <a:bodyPr/>
          <a:lstStyle/>
          <a:p>
            <a:pPr algn="just"/>
            <a:r>
              <a:rPr lang="tr-TR" dirty="0"/>
              <a:t>Beklentiler bu kriterlere uymadığında çocuklar kendi gelecekleriyle ilgili hedef belirleyememekte, aile bu sürece baskı yoluyla müdahale etmektedir. Hedefini kendi belirleyemeyen genç ya bunu kabul etmeyerek ailesiyle çatışmaya girecek ya da hayatını kolaylaştırmak için sorgusuz kabul yoluna giderek, seçme hakkından vazgeçecektir.</a:t>
            </a:r>
          </a:p>
          <a:p>
            <a:pPr algn="just"/>
            <a:r>
              <a:rPr lang="tr-TR" dirty="0"/>
              <a:t>Seçme hakkından vazgeçen genç hayatı boyunca her sorununda ailesinin sorumluluk üstlenmesini isteyecek, kendi kararlarıyla hayatını yönetmekten vazgeçecektir.</a:t>
            </a:r>
          </a:p>
        </p:txBody>
      </p:sp>
    </p:spTree>
    <p:extLst>
      <p:ext uri="{BB962C8B-B14F-4D97-AF65-F5344CB8AC3E}">
        <p14:creationId xmlns:p14="http://schemas.microsoft.com/office/powerpoint/2010/main" val="3699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t>KARAR VERME-SORUMLULUK ALMA</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i="1" dirty="0" smtClean="0"/>
              <a:t>”</a:t>
            </a:r>
            <a:r>
              <a:rPr lang="tr-TR" i="1" dirty="0"/>
              <a:t>En uzun yolculuklar bile küçük bir adımla başlar</a:t>
            </a:r>
            <a:r>
              <a:rPr lang="tr-TR" i="1" dirty="0" smtClean="0"/>
              <a:t>”</a:t>
            </a:r>
          </a:p>
          <a:p>
            <a:pPr marL="0" indent="0">
              <a:buNone/>
            </a:pPr>
            <a:endParaRPr lang="tr-TR" dirty="0"/>
          </a:p>
          <a:p>
            <a:pPr marL="0" indent="0" algn="just">
              <a:buNone/>
            </a:pPr>
            <a:r>
              <a:rPr lang="tr-TR" dirty="0"/>
              <a:t>Karar verme, </a:t>
            </a:r>
            <a:r>
              <a:rPr lang="tr-TR" dirty="0" smtClean="0"/>
              <a:t>”</a:t>
            </a:r>
            <a:r>
              <a:rPr lang="tr-TR" b="1" dirty="0"/>
              <a:t>sorumluluk alma</a:t>
            </a:r>
            <a:r>
              <a:rPr lang="tr-TR" dirty="0" smtClean="0"/>
              <a:t>”, “</a:t>
            </a:r>
            <a:r>
              <a:rPr lang="tr-TR" b="1" dirty="0" smtClean="0"/>
              <a:t>plan </a:t>
            </a:r>
            <a:r>
              <a:rPr lang="tr-TR" b="1" dirty="0"/>
              <a:t>ve program yapma</a:t>
            </a:r>
            <a:r>
              <a:rPr lang="tr-TR" dirty="0" smtClean="0"/>
              <a:t>”, ”</a:t>
            </a:r>
            <a:r>
              <a:rPr lang="tr-TR" b="1" dirty="0"/>
              <a:t>güçlükleri göze </a:t>
            </a:r>
            <a:r>
              <a:rPr lang="tr-TR" b="1" dirty="0" smtClean="0"/>
              <a:t>alma</a:t>
            </a:r>
            <a:r>
              <a:rPr lang="tr-TR" dirty="0" smtClean="0"/>
              <a:t>” </a:t>
            </a:r>
            <a:r>
              <a:rPr lang="tr-TR" dirty="0"/>
              <a:t>gibi etkenlerin de rol aldığı karmaşık bir süreçtir. Genci karar sürecinin karmaşasından koruma amacıyla anne babanın kararları vermesi ve kararların sonuçları ile ilgili sorumluğu da anne babanın üstlenmesi genel eğilimdir. Aileler </a:t>
            </a:r>
            <a:r>
              <a:rPr lang="tr-TR" dirty="0" smtClean="0"/>
              <a:t>”</a:t>
            </a:r>
            <a:r>
              <a:rPr lang="tr-TR" b="1" dirty="0"/>
              <a:t>ama biz yönlendirmezsek o hiçbir şeyi seçemiyor</a:t>
            </a:r>
            <a:r>
              <a:rPr lang="tr-TR" dirty="0" smtClean="0"/>
              <a:t>” </a:t>
            </a:r>
            <a:r>
              <a:rPr lang="tr-TR" dirty="0"/>
              <a:t>demektedirler. O kadar uzun bir süre gençlerin yerine büyükler karar vermişlerdir ki gençler karar vermeyi öğrenememiş</a:t>
            </a:r>
            <a:r>
              <a:rPr lang="tr-TR" dirty="0" smtClean="0"/>
              <a:t>, bunun </a:t>
            </a:r>
            <a:r>
              <a:rPr lang="tr-TR" dirty="0"/>
              <a:t>yerine başkalarının verdikleri kararlara uyma kolaylığını yeğler hale gelmişlerdir.</a:t>
            </a:r>
          </a:p>
          <a:p>
            <a:endParaRPr lang="tr-TR" dirty="0"/>
          </a:p>
        </p:txBody>
      </p:sp>
    </p:spTree>
    <p:extLst>
      <p:ext uri="{BB962C8B-B14F-4D97-AF65-F5344CB8AC3E}">
        <p14:creationId xmlns:p14="http://schemas.microsoft.com/office/powerpoint/2010/main" val="860921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KARAR VERME-SORUMLULUK ALMA</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   Gençlerde </a:t>
            </a:r>
            <a:r>
              <a:rPr lang="tr-TR" dirty="0"/>
              <a:t>karar verme becerisi ve sorumluluk bilinci oluşturabilmek için;</a:t>
            </a:r>
          </a:p>
          <a:p>
            <a:pPr algn="just"/>
            <a:r>
              <a:rPr lang="tr-TR" dirty="0" smtClean="0"/>
              <a:t>Yaş </a:t>
            </a:r>
            <a:r>
              <a:rPr lang="tr-TR" dirty="0"/>
              <a:t>dönemine ve gelişimsel düzeye uygun sorumluluklar vermek,</a:t>
            </a:r>
          </a:p>
          <a:p>
            <a:pPr algn="just"/>
            <a:r>
              <a:rPr lang="tr-TR" dirty="0" smtClean="0"/>
              <a:t>Kararları </a:t>
            </a:r>
            <a:r>
              <a:rPr lang="tr-TR" dirty="0"/>
              <a:t>onun vermesini istemek, onu bu yolda desteklemek,</a:t>
            </a:r>
          </a:p>
          <a:p>
            <a:pPr algn="just"/>
            <a:r>
              <a:rPr lang="tr-TR" dirty="0" smtClean="0"/>
              <a:t>Sonuçları </a:t>
            </a:r>
            <a:r>
              <a:rPr lang="tr-TR" dirty="0"/>
              <a:t>düşündürmek, değerlendirmek, eleştirmek ve onun bunu yapmasını sağlamak ,</a:t>
            </a:r>
          </a:p>
          <a:p>
            <a:pPr algn="just"/>
            <a:r>
              <a:rPr lang="tr-TR" dirty="0" smtClean="0"/>
              <a:t>Yanlışlarını </a:t>
            </a:r>
            <a:r>
              <a:rPr lang="tr-TR" dirty="0"/>
              <a:t>görmesine, yanlışlarını kabul etmesine yardımcı olacak analiz gücünü kazandırmak gerekir</a:t>
            </a:r>
            <a:r>
              <a:rPr lang="tr-TR" dirty="0" smtClean="0"/>
              <a:t>.</a:t>
            </a:r>
            <a:endParaRPr lang="tr-TR" dirty="0"/>
          </a:p>
          <a:p>
            <a:pPr marL="0" indent="0" algn="just">
              <a:buNone/>
            </a:pPr>
            <a:r>
              <a:rPr lang="tr-TR" dirty="0" smtClean="0"/>
              <a:t>   Hedeflerini </a:t>
            </a:r>
            <a:r>
              <a:rPr lang="tr-TR" dirty="0"/>
              <a:t>belirleyen ve bu hedeflere ulaşma konusunda harekete geçme sorumluluğu olan gencin ilk yapacağı bir plan oluşturmaktır.</a:t>
            </a:r>
          </a:p>
          <a:p>
            <a:endParaRPr lang="tr-TR" dirty="0"/>
          </a:p>
        </p:txBody>
      </p:sp>
    </p:spTree>
    <p:extLst>
      <p:ext uri="{BB962C8B-B14F-4D97-AF65-F5344CB8AC3E}">
        <p14:creationId xmlns:p14="http://schemas.microsoft.com/office/powerpoint/2010/main" val="3573031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 </a:t>
            </a:r>
            <a:r>
              <a:rPr lang="tr-TR" dirty="0"/>
              <a:t>OLUŞTURMA</a:t>
            </a:r>
            <a:br>
              <a:rPr lang="tr-TR" dirty="0"/>
            </a:b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smtClean="0"/>
              <a:t>“Planlamaya </a:t>
            </a:r>
            <a:r>
              <a:rPr lang="tr-TR" dirty="0"/>
              <a:t>ayrılan on dakika uygulamada bir saat kazandırır</a:t>
            </a:r>
            <a:r>
              <a:rPr lang="tr-TR" dirty="0" smtClean="0"/>
              <a:t>”</a:t>
            </a:r>
            <a:endParaRPr lang="tr-TR" dirty="0"/>
          </a:p>
          <a:p>
            <a:pPr marL="0" indent="0">
              <a:buNone/>
            </a:pPr>
            <a:r>
              <a:rPr lang="tr-TR" dirty="0" smtClean="0"/>
              <a:t>												Japon </a:t>
            </a:r>
            <a:r>
              <a:rPr lang="tr-TR" dirty="0"/>
              <a:t>Atasözü</a:t>
            </a:r>
          </a:p>
          <a:p>
            <a:endParaRPr lang="tr-TR" dirty="0"/>
          </a:p>
        </p:txBody>
      </p:sp>
    </p:spTree>
    <p:extLst>
      <p:ext uri="{BB962C8B-B14F-4D97-AF65-F5344CB8AC3E}">
        <p14:creationId xmlns:p14="http://schemas.microsoft.com/office/powerpoint/2010/main" val="1558065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 OLUŞTURMA</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Plan </a:t>
            </a:r>
            <a:r>
              <a:rPr lang="tr-TR" dirty="0"/>
              <a:t>yapmak pek çok kişinin gözünü korkutur. Çünkü planın özgürlüğü kısıtlayacağına dair yanlış bir inanış vardır. Özgürlüğüne aşırı düşkün ergen için plan yapmak tehlike anlamına gelmektedir. Oysa doğru hazırlanmış bir plan zamanı istekler ve zorunluluklar arasında dengeli olarak dağıtır.</a:t>
            </a:r>
          </a:p>
          <a:p>
            <a:pPr marL="0" indent="0" algn="just">
              <a:buNone/>
            </a:pPr>
            <a:r>
              <a:rPr lang="tr-TR" dirty="0"/>
              <a:t>Pek çok kişi çeşitli alanlarda plan yapmış ancak uygulamakta sıkıntı yaşamıştır. Bu şaşırtıcı değildir. Çünkü herkese uyan standart bir plan yoktur.</a:t>
            </a:r>
          </a:p>
          <a:p>
            <a:endParaRPr lang="tr-TR" dirty="0"/>
          </a:p>
        </p:txBody>
      </p:sp>
    </p:spTree>
    <p:extLst>
      <p:ext uri="{BB962C8B-B14F-4D97-AF65-F5344CB8AC3E}">
        <p14:creationId xmlns:p14="http://schemas.microsoft.com/office/powerpoint/2010/main" val="3875542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 OLUŞTURMA</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Plan;</a:t>
            </a:r>
          </a:p>
          <a:p>
            <a:pPr marL="0" indent="0">
              <a:buNone/>
            </a:pPr>
            <a:r>
              <a:rPr lang="tr-TR" dirty="0"/>
              <a:t> </a:t>
            </a:r>
          </a:p>
          <a:p>
            <a:pPr algn="just"/>
            <a:r>
              <a:rPr lang="tr-TR" dirty="0" smtClean="0"/>
              <a:t>Kişisel </a:t>
            </a:r>
            <a:r>
              <a:rPr lang="tr-TR" dirty="0"/>
              <a:t>olmalıdır. Bireysel özellikleri, ihtiyaçları, beklentileri, zorunlulukları dengelemelidir.</a:t>
            </a:r>
          </a:p>
          <a:p>
            <a:pPr algn="just"/>
            <a:r>
              <a:rPr lang="tr-TR" dirty="0" smtClean="0"/>
              <a:t>Uygulanabilir </a:t>
            </a:r>
            <a:r>
              <a:rPr lang="tr-TR" dirty="0"/>
              <a:t>olmalıdır. Olması gerekeni değil yapılabilecek olanı yansıtmalıdır.</a:t>
            </a:r>
          </a:p>
          <a:p>
            <a:pPr algn="just"/>
            <a:r>
              <a:rPr lang="tr-TR" dirty="0" smtClean="0"/>
              <a:t> </a:t>
            </a:r>
            <a:r>
              <a:rPr lang="tr-TR" dirty="0"/>
              <a:t>Sınırları olmalıdır. Genel ifadeler yerine özel hedefleri ifade etmelidir (Matematik çalışmalıyım yerine asal sayıları çalışacağım gibi.)</a:t>
            </a:r>
          </a:p>
          <a:p>
            <a:pPr algn="just"/>
            <a:r>
              <a:rPr lang="tr-TR" dirty="0" smtClean="0"/>
              <a:t>Esnek </a:t>
            </a:r>
            <a:r>
              <a:rPr lang="tr-TR" dirty="0"/>
              <a:t>olmalıdır. Uygulama aşamasında yaşanabilecek aksaklıklara karşı ek zamanlar belirlenmelidir.</a:t>
            </a:r>
          </a:p>
          <a:p>
            <a:pPr algn="just"/>
            <a:r>
              <a:rPr lang="tr-TR" dirty="0" smtClean="0"/>
              <a:t>Değerlendirme </a:t>
            </a:r>
            <a:r>
              <a:rPr lang="tr-TR" dirty="0"/>
              <a:t>aşaması </a:t>
            </a:r>
            <a:r>
              <a:rPr lang="tr-TR" dirty="0" smtClean="0"/>
              <a:t>göz ardı </a:t>
            </a:r>
            <a:r>
              <a:rPr lang="tr-TR" dirty="0"/>
              <a:t>edilmemelidir.</a:t>
            </a:r>
          </a:p>
          <a:p>
            <a:pPr algn="just"/>
            <a:r>
              <a:rPr lang="tr-TR" dirty="0" smtClean="0"/>
              <a:t>Mükemmel </a:t>
            </a:r>
            <a:r>
              <a:rPr lang="tr-TR" dirty="0"/>
              <a:t>bir plan olmadığı unutulmamalıdır. Planlar hata yapmamak için değil daha az hatta yapmak için oluşturulur.</a:t>
            </a:r>
          </a:p>
          <a:p>
            <a:endParaRPr lang="tr-TR" dirty="0"/>
          </a:p>
        </p:txBody>
      </p:sp>
    </p:spTree>
    <p:extLst>
      <p:ext uri="{BB962C8B-B14F-4D97-AF65-F5344CB8AC3E}">
        <p14:creationId xmlns:p14="http://schemas.microsoft.com/office/powerpoint/2010/main" val="1326908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 DİSİPLİNE GÖTÜREN YOL</a:t>
            </a:r>
            <a:endParaRPr lang="tr-TR" dirty="0"/>
          </a:p>
        </p:txBody>
      </p:sp>
      <p:sp>
        <p:nvSpPr>
          <p:cNvPr id="3" name="İçerik Yer Tutucusu 2"/>
          <p:cNvSpPr>
            <a:spLocks noGrp="1"/>
          </p:cNvSpPr>
          <p:nvPr>
            <p:ph idx="1"/>
          </p:nvPr>
        </p:nvSpPr>
        <p:spPr/>
        <p:txBody>
          <a:bodyPr/>
          <a:lstStyle/>
          <a:p>
            <a:r>
              <a:rPr lang="tr-TR" dirty="0" smtClean="0"/>
              <a:t>HEDEF BELİRLEME</a:t>
            </a:r>
          </a:p>
          <a:p>
            <a:r>
              <a:rPr lang="tr-TR" dirty="0" smtClean="0"/>
              <a:t>KENDİNİ TANIMA </a:t>
            </a:r>
          </a:p>
          <a:p>
            <a:r>
              <a:rPr lang="tr-TR" dirty="0" smtClean="0"/>
              <a:t>KARAR VERME-SORUMLULUK ALMA</a:t>
            </a:r>
          </a:p>
          <a:p>
            <a:r>
              <a:rPr lang="tr-TR" dirty="0" smtClean="0"/>
              <a:t>PLAN OLUŞTURMA</a:t>
            </a:r>
            <a:endParaRPr lang="tr-TR" dirty="0"/>
          </a:p>
        </p:txBody>
      </p:sp>
    </p:spTree>
    <p:extLst>
      <p:ext uri="{BB962C8B-B14F-4D97-AF65-F5344CB8AC3E}">
        <p14:creationId xmlns:p14="http://schemas.microsoft.com/office/powerpoint/2010/main" val="1856688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KARAYI GÖREBİLMEK</a:t>
            </a:r>
            <a:br>
              <a:rPr lang="tr-TR" dirty="0" smtClean="0"/>
            </a:b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4 </a:t>
            </a:r>
            <a:r>
              <a:rPr lang="tr-TR" dirty="0"/>
              <a:t>Temmuz 1952 Günü 34 yaşında bir kadın, Pasifik Okyanusu’na dalarak, </a:t>
            </a:r>
            <a:r>
              <a:rPr lang="tr-TR" dirty="0" err="1"/>
              <a:t>Catalina</a:t>
            </a:r>
            <a:r>
              <a:rPr lang="tr-TR" dirty="0"/>
              <a:t> Adası’ndan 30 km. Batıdaki Kaliforniya’ya doğru yüzmeye başladı. Eğer başarılı olursa, bunu yapan ilk kadın olacaktı. Adı</a:t>
            </a:r>
            <a:r>
              <a:rPr lang="tr-TR" dirty="0" smtClean="0"/>
              <a:t>, </a:t>
            </a:r>
            <a:r>
              <a:rPr lang="tr-TR" dirty="0" err="1" smtClean="0"/>
              <a:t>Florence</a:t>
            </a:r>
            <a:r>
              <a:rPr lang="tr-TR" dirty="0" smtClean="0"/>
              <a:t> </a:t>
            </a:r>
            <a:r>
              <a:rPr lang="tr-TR" dirty="0" err="1"/>
              <a:t>Chadwick</a:t>
            </a:r>
            <a:r>
              <a:rPr lang="tr-TR" dirty="0"/>
              <a:t> olan bu yüzücü, Manş Denizi’ni her iki yönde geçen ilk kadındı. O sabah su, vücudu uyuşturacak kadar soğuktu ve sis o kadar yoğundu ki beraberindeki tekneleri güçlükle seçebiliyordu. Milyonlarca insan televizyonlarından onu izliyordu. Köpek balıkları ve dondurucu soğuğun etkisini hiçe sayarak 15 saat yüzdü. Sonra dayanamayıp bırakmak istedi. Yakındaki bir teknede bulunan annesi ve </a:t>
            </a:r>
            <a:r>
              <a:rPr lang="tr-TR" dirty="0" smtClean="0"/>
              <a:t>antrenörü, karaya </a:t>
            </a:r>
            <a:r>
              <a:rPr lang="tr-TR" dirty="0"/>
              <a:t>çok yaklaştıklarını ve devam etmesini söyledilerse de o</a:t>
            </a:r>
            <a:r>
              <a:rPr lang="tr-TR" dirty="0" smtClean="0"/>
              <a:t>, sudan </a:t>
            </a:r>
            <a:r>
              <a:rPr lang="tr-TR" dirty="0"/>
              <a:t>çıkmakta kararlıydı. Azimli yüzücü, Kaliforniya kıyısına yarım mil kala sudan çıkışının nedenini şöyle açıkladı </a:t>
            </a:r>
            <a:r>
              <a:rPr lang="tr-TR" dirty="0" smtClean="0"/>
              <a:t>:Karayı </a:t>
            </a:r>
            <a:r>
              <a:rPr lang="tr-TR" dirty="0"/>
              <a:t>görebilseydim, başarabilirdim!</a:t>
            </a:r>
          </a:p>
          <a:p>
            <a:pPr marL="0" indent="0" algn="just">
              <a:buNone/>
            </a:pPr>
            <a:r>
              <a:rPr lang="tr-TR" dirty="0" smtClean="0"/>
              <a:t>Vazgeçmesinin </a:t>
            </a:r>
            <a:r>
              <a:rPr lang="tr-TR" dirty="0"/>
              <a:t>sebebi ne yorgunluk ne de soğuktu. Tek sebep sis yüzünden karayı görememekti.</a:t>
            </a:r>
          </a:p>
          <a:p>
            <a:endParaRPr lang="tr-TR" dirty="0"/>
          </a:p>
        </p:txBody>
      </p:sp>
    </p:spTree>
    <p:extLst>
      <p:ext uri="{BB962C8B-B14F-4D97-AF65-F5344CB8AC3E}">
        <p14:creationId xmlns:p14="http://schemas.microsoft.com/office/powerpoint/2010/main" val="247374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TEŞEKKÜRLER…</a:t>
            </a:r>
            <a:endParaRPr lang="tr-TR" dirty="0"/>
          </a:p>
        </p:txBody>
      </p:sp>
      <p:sp>
        <p:nvSpPr>
          <p:cNvPr id="3" name="İçerik Yer Tutucusu 2"/>
          <p:cNvSpPr>
            <a:spLocks noGrp="1"/>
          </p:cNvSpPr>
          <p:nvPr>
            <p:ph idx="1"/>
          </p:nvPr>
        </p:nvSpPr>
        <p:spPr/>
        <p:txBody>
          <a:bodyPr/>
          <a:lstStyle/>
          <a:p>
            <a:pPr marL="0" indent="0" algn="r">
              <a:buNone/>
            </a:pPr>
            <a:endParaRPr lang="tr-TR" dirty="0" smtClean="0"/>
          </a:p>
          <a:p>
            <a:pPr marL="0" indent="0" algn="r">
              <a:buNone/>
            </a:pPr>
            <a:endParaRPr lang="tr-TR" dirty="0"/>
          </a:p>
          <a:p>
            <a:pPr marL="0" indent="0" algn="r">
              <a:buNone/>
            </a:pPr>
            <a:endParaRPr lang="tr-TR" dirty="0" smtClean="0"/>
          </a:p>
          <a:p>
            <a:pPr marL="0" indent="0" algn="r">
              <a:buNone/>
            </a:pPr>
            <a:r>
              <a:rPr lang="tr-TR" dirty="0" smtClean="0"/>
              <a:t>SEYHAN REHBERLİK VE ARAŞTIRMA MERKEZİ</a:t>
            </a:r>
            <a:endParaRPr lang="tr-TR" dirty="0"/>
          </a:p>
        </p:txBody>
      </p:sp>
    </p:spTree>
    <p:extLst>
      <p:ext uri="{BB962C8B-B14F-4D97-AF65-F5344CB8AC3E}">
        <p14:creationId xmlns:p14="http://schemas.microsoft.com/office/powerpoint/2010/main" val="2462279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Hedef belirleme ile istek çoğu zaman karıştırılır. İsteğin hedefe dönüşmesi için eyleme geçmek gerekir. Eylem aşamasında küçük parçalara bölünmemiş hedefler , kişi için altından kalkılamaz bir yüktür. Bunun yük haline dönüşmemesi için hedefler nasıl planlanmalı? Belirlenen hedeflere ulaşabilmek için neler yapmalı?</a:t>
            </a:r>
            <a:endParaRPr lang="tr-TR" dirty="0"/>
          </a:p>
        </p:txBody>
      </p:sp>
    </p:spTree>
    <p:extLst>
      <p:ext uri="{BB962C8B-B14F-4D97-AF65-F5344CB8AC3E}">
        <p14:creationId xmlns:p14="http://schemas.microsoft.com/office/powerpoint/2010/main" val="1729181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Ergenlik döneminin zor geçmesinin nedenlerinden biri gencin bir yandan “”kendini bulma ve kendi olma”” savaşı verirken bir yandan da birçok seçim yapmak zorunda olmasıdır. Bu dönemde arkadaş seçme- hedef seçme-ilerde girilecek meslek alanını seçme gibi çok yönlü seçme zorunluluğu ortaya çıkar.</a:t>
            </a:r>
            <a:endParaRPr lang="tr-TR" dirty="0"/>
          </a:p>
        </p:txBody>
      </p:sp>
    </p:spTree>
    <p:extLst>
      <p:ext uri="{BB962C8B-B14F-4D97-AF65-F5344CB8AC3E}">
        <p14:creationId xmlns:p14="http://schemas.microsoft.com/office/powerpoint/2010/main" val="3192423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Seçimlerin en zoru hedef seçmedir ve günümüz ergenlerinin en zorlandığı konu da budur. Pek çok gencin ya hedefi yoktur ya da sık sık hedef değiştirmekte ,seçtiği hedefe güvenememektedir.</a:t>
            </a:r>
          </a:p>
          <a:p>
            <a:endParaRPr lang="tr-TR" dirty="0" smtClean="0"/>
          </a:p>
          <a:p>
            <a:pPr marL="0" indent="0">
              <a:buNone/>
            </a:pPr>
            <a:r>
              <a:rPr lang="tr-TR" dirty="0" smtClean="0"/>
              <a:t>”Gideceğiniz yeri bilmiyorsanız, vardığınız yerin önemi yoktur”</a:t>
            </a:r>
          </a:p>
          <a:p>
            <a:pPr marL="0" indent="0">
              <a:buNone/>
            </a:pPr>
            <a:r>
              <a:rPr lang="tr-TR" dirty="0" smtClean="0"/>
              <a:t>												</a:t>
            </a:r>
            <a:r>
              <a:rPr lang="tr-TR" dirty="0" err="1" smtClean="0"/>
              <a:t>P.Drucker</a:t>
            </a:r>
            <a:endParaRPr lang="tr-TR" dirty="0" smtClean="0"/>
          </a:p>
          <a:p>
            <a:endParaRPr lang="tr-TR" dirty="0"/>
          </a:p>
        </p:txBody>
      </p:sp>
    </p:spTree>
    <p:extLst>
      <p:ext uri="{BB962C8B-B14F-4D97-AF65-F5344CB8AC3E}">
        <p14:creationId xmlns:p14="http://schemas.microsoft.com/office/powerpoint/2010/main" val="1110670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Hedef Belirleme Kriterleri;</a:t>
            </a:r>
          </a:p>
          <a:p>
            <a:pPr marL="0" indent="0" algn="just">
              <a:buNone/>
            </a:pPr>
            <a:r>
              <a:rPr lang="tr-TR" dirty="0"/>
              <a:t> </a:t>
            </a:r>
            <a:r>
              <a:rPr lang="tr-TR" dirty="0" smtClean="0"/>
              <a:t>  Hedef belirleme ile istek çoğu zaman karıştırılır. İsteğin hedefe dönüşmesi için eyleme geçmek gerekir. Eylem aşamasında küçük parçalara bölünmemiş hedefler , kişi için altından kalkılamaz bir yüktür. Bunun yük haline dönüşmemesi için hedeflerin;</a:t>
            </a:r>
          </a:p>
          <a:p>
            <a:pPr algn="just"/>
            <a:r>
              <a:rPr lang="tr-TR" dirty="0" smtClean="0"/>
              <a:t>Kısa vadeli hedefler (1 ay içerisinde gerçekleşmesi planlanan hedefler)</a:t>
            </a:r>
          </a:p>
          <a:p>
            <a:pPr algn="just"/>
            <a:r>
              <a:rPr lang="tr-TR" dirty="0" smtClean="0"/>
              <a:t>Orta vadeli hedefler (1 yıl içerisinde gerçekleşmesi planlanan hedefler)</a:t>
            </a:r>
          </a:p>
          <a:p>
            <a:pPr algn="just"/>
            <a:r>
              <a:rPr lang="tr-TR" dirty="0" smtClean="0"/>
              <a:t>Uzun vadeli hedefler (2 yıl ve sonrasında gerçekleşmesi planlanan hedefler) şeklinde planlanması gerekir.</a:t>
            </a:r>
          </a:p>
          <a:p>
            <a:endParaRPr lang="tr-TR" dirty="0"/>
          </a:p>
        </p:txBody>
      </p:sp>
    </p:spTree>
    <p:extLst>
      <p:ext uri="{BB962C8B-B14F-4D97-AF65-F5344CB8AC3E}">
        <p14:creationId xmlns:p14="http://schemas.microsoft.com/office/powerpoint/2010/main" val="2850703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İngilizce sınavından 4 , Matematik sınavından 3 almak, Cumartesi günleri 2 saat arkadaşlarla vakit geçirmek, her gün konu tekrarı yapmak gibi hedefler kısa vadeli hedeflerdir.</a:t>
            </a:r>
          </a:p>
          <a:p>
            <a:pPr marL="0" indent="0">
              <a:buNone/>
            </a:pPr>
            <a:r>
              <a:rPr lang="tr-TR" dirty="0" smtClean="0"/>
              <a:t>   Yıl sonunda doğrudan sınıf geçmek, İngilizceyi konuşma düzeyinde ilerletmek, alan seçimi yapmak, üniversite sınavında hedeflenen üniversite ve bölüme girmek gibi hedefler orta vadeli hedeflerdir.</a:t>
            </a:r>
          </a:p>
          <a:p>
            <a:endParaRPr lang="tr-TR" dirty="0"/>
          </a:p>
        </p:txBody>
      </p:sp>
    </p:spTree>
    <p:extLst>
      <p:ext uri="{BB962C8B-B14F-4D97-AF65-F5344CB8AC3E}">
        <p14:creationId xmlns:p14="http://schemas.microsoft.com/office/powerpoint/2010/main" val="267466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lstStyle/>
          <a:p>
            <a:r>
              <a:rPr lang="tr-TR" dirty="0" smtClean="0"/>
              <a:t>Hedeflenen üniversite ve bölümü 4 yıl içinde tamamlamak, ilgi alanına uygun işte çalışmak, kazancın yeterli olması , araba sahibi olmak gibi hedefler uzun vadeli hedeflerdir.</a:t>
            </a:r>
          </a:p>
          <a:p>
            <a:r>
              <a:rPr lang="tr-TR" dirty="0" smtClean="0"/>
              <a:t>Görüldüğü gibi kısa-orta-uzun vadeli hedefler birbirini bütünleyen hedeflerdir. Bir basamak gerçekleşmeden diğer basamaktaki hedefe ulaşmak mümkün değildir. Bu basamakların doğru belirlenmesi ve adım adım gidilmesi çok önemlidir.</a:t>
            </a:r>
          </a:p>
          <a:p>
            <a:endParaRPr lang="tr-TR" dirty="0"/>
          </a:p>
        </p:txBody>
      </p:sp>
    </p:spTree>
    <p:extLst>
      <p:ext uri="{BB962C8B-B14F-4D97-AF65-F5344CB8AC3E}">
        <p14:creationId xmlns:p14="http://schemas.microsoft.com/office/powerpoint/2010/main" val="2437772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 BELİRLEME</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Hedef;</a:t>
            </a:r>
          </a:p>
          <a:p>
            <a:pPr algn="just"/>
            <a:r>
              <a:rPr lang="tr-TR" dirty="0" smtClean="0"/>
              <a:t>Kişinin sahip olduğu yetenek ve güçlerle ulaşabileceği türden olmalıdır.</a:t>
            </a:r>
          </a:p>
          <a:p>
            <a:pPr algn="just"/>
            <a:r>
              <a:rPr lang="tr-TR" dirty="0" smtClean="0"/>
              <a:t>Zaman ve nicelik açısından ölçülebilir olmalıdır. Genel ifadeler hedefe ulaşılıp ulaşılmadığını değerlendirmede güçlük yaratacaktır.</a:t>
            </a:r>
          </a:p>
          <a:p>
            <a:pPr algn="just"/>
            <a:r>
              <a:rPr lang="tr-TR" dirty="0" smtClean="0"/>
              <a:t>Kişinin ne yapması gerektiğini değil, gerçekten ne istediğini yansıtmalıdır.</a:t>
            </a:r>
          </a:p>
          <a:p>
            <a:pPr algn="just"/>
            <a:r>
              <a:rPr lang="tr-TR" dirty="0" smtClean="0"/>
              <a:t>Alternatifsiz olarak ifade edilmelidir. Araştırmacılar, hedefin “”şunu ya da bunu yapabilirim”” şeklinde ifade edildiğinde her ikisine de ulaşılamadığını göstermektedir.</a:t>
            </a:r>
          </a:p>
          <a:p>
            <a:pPr algn="just"/>
            <a:r>
              <a:rPr lang="tr-TR" dirty="0" smtClean="0"/>
              <a:t>Kişiye, çevresine ve topluma zarar verici nitelikte olmamalıdır.</a:t>
            </a:r>
          </a:p>
          <a:p>
            <a:endParaRPr lang="tr-TR" dirty="0"/>
          </a:p>
        </p:txBody>
      </p:sp>
    </p:spTree>
    <p:extLst>
      <p:ext uri="{BB962C8B-B14F-4D97-AF65-F5344CB8AC3E}">
        <p14:creationId xmlns:p14="http://schemas.microsoft.com/office/powerpoint/2010/main" val="960594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TotalTime>
  <Words>1052</Words>
  <Application>Microsoft Office PowerPoint</Application>
  <PresentationFormat>Geniş ekran</PresentationFormat>
  <Paragraphs>102</Paragraphs>
  <Slides>21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Century Gothic</vt:lpstr>
      <vt:lpstr>Wingdings 3</vt:lpstr>
      <vt:lpstr>Duman</vt:lpstr>
      <vt:lpstr>ÖZ DİSİPLİNE GÖTÜREN YOL</vt:lpstr>
      <vt:lpstr>ÖZ DİSİPLİNE GÖTÜREN YOL</vt:lpstr>
      <vt:lpstr>HEDEF BELİRLEME</vt:lpstr>
      <vt:lpstr>HEDEF BELİRLEME</vt:lpstr>
      <vt:lpstr>HEDEF BELİRLEME</vt:lpstr>
      <vt:lpstr>HEDEF BELİRLEME</vt:lpstr>
      <vt:lpstr>HEDEF BELİRLEME</vt:lpstr>
      <vt:lpstr>HEDEF BELİRLEME</vt:lpstr>
      <vt:lpstr>HEDEF BELİRLEME</vt:lpstr>
      <vt:lpstr>HEDEF BELİRLEME</vt:lpstr>
      <vt:lpstr>KENDİNİ TANIMA </vt:lpstr>
      <vt:lpstr>KENDİNİ TANIMA</vt:lpstr>
      <vt:lpstr>KENDİNİ TANIMA</vt:lpstr>
      <vt:lpstr>KENDİNİ TANIMA</vt:lpstr>
      <vt:lpstr> KARAR VERME-SORUMLULUK ALMA </vt:lpstr>
      <vt:lpstr>KARAR VERME-SORUMLULUK ALMA</vt:lpstr>
      <vt:lpstr>PLAN OLUŞTURMA </vt:lpstr>
      <vt:lpstr>PLAN OLUŞTURMA</vt:lpstr>
      <vt:lpstr>PLAN OLUŞTURMA</vt:lpstr>
      <vt:lpstr>KARAYI GÖREBİLMEK </vt:lpstr>
      <vt:lpstr>TEŞEKKÜRLER…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 DİSİPLİNE GÖTÜREN YOL</dc:title>
  <dc:creator>ronaldinho424</dc:creator>
  <cp:lastModifiedBy>ronaldinho424</cp:lastModifiedBy>
  <cp:revision>5</cp:revision>
  <dcterms:created xsi:type="dcterms:W3CDTF">2020-12-10T08:35:31Z</dcterms:created>
  <dcterms:modified xsi:type="dcterms:W3CDTF">2020-12-11T08:26:15Z</dcterms:modified>
</cp:coreProperties>
</file>