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4" r:id="rId3"/>
    <p:sldId id="265" r:id="rId4"/>
    <p:sldId id="266" r:id="rId5"/>
    <p:sldId id="267" r:id="rId6"/>
    <p:sldId id="268" r:id="rId7"/>
    <p:sldId id="269" r:id="rId8"/>
    <p:sldId id="257" r:id="rId9"/>
    <p:sldId id="258" r:id="rId10"/>
    <p:sldId id="259" r:id="rId11"/>
    <p:sldId id="260" r:id="rId12"/>
    <p:sldId id="261" r:id="rId13"/>
    <p:sldId id="262" r:id="rId14"/>
    <p:sldId id="263" r:id="rId15"/>
    <p:sldId id="271"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FA3856AC-6660-4BE2-B11A-B737FC25E755}" type="datetimeFigureOut">
              <a:rPr lang="tr-TR" smtClean="0"/>
              <a:t>12.11.2020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B6A3F6-46D2-4519-9963-658D16F58070}"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3153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Date Placeholder 2"/>
          <p:cNvSpPr>
            <a:spLocks noGrp="1"/>
          </p:cNvSpPr>
          <p:nvPr>
            <p:ph type="dt" sz="half" idx="10"/>
          </p:nvPr>
        </p:nvSpPr>
        <p:spPr/>
        <p:txBody>
          <a:bodyPr/>
          <a:lstStyle/>
          <a:p>
            <a:fld id="{FA3856AC-6660-4BE2-B11A-B737FC25E755}" type="datetimeFigureOut">
              <a:rPr lang="tr-TR" smtClean="0"/>
              <a:t>12.11.2020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8B6A3F6-46D2-4519-9963-658D16F58070}" type="slidenum">
              <a:rPr lang="tr-TR" smtClean="0"/>
              <a:t>‹#›</a:t>
            </a:fld>
            <a:endParaRPr lang="tr-TR"/>
          </a:p>
        </p:txBody>
      </p:sp>
    </p:spTree>
    <p:extLst>
      <p:ext uri="{BB962C8B-B14F-4D97-AF65-F5344CB8AC3E}">
        <p14:creationId xmlns:p14="http://schemas.microsoft.com/office/powerpoint/2010/main" val="47681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A3856AC-6660-4BE2-B11A-B737FC25E755}" type="datetimeFigureOut">
              <a:rPr lang="tr-TR" smtClean="0"/>
              <a:t>12.11.2020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B6A3F6-46D2-4519-9963-658D16F58070}" type="slidenum">
              <a:rPr lang="tr-TR" smtClean="0"/>
              <a:t>‹#›</a:t>
            </a:fld>
            <a:endParaRPr lang="tr-TR"/>
          </a:p>
        </p:txBody>
      </p:sp>
    </p:spTree>
    <p:extLst>
      <p:ext uri="{BB962C8B-B14F-4D97-AF65-F5344CB8AC3E}">
        <p14:creationId xmlns:p14="http://schemas.microsoft.com/office/powerpoint/2010/main" val="3880851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A3856AC-6660-4BE2-B11A-B737FC25E755}" type="datetimeFigureOut">
              <a:rPr lang="tr-TR" smtClean="0"/>
              <a:t>12.11.2020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B6A3F6-46D2-4519-9963-658D16F58070}"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88630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A3856AC-6660-4BE2-B11A-B737FC25E755}" type="datetimeFigureOut">
              <a:rPr lang="tr-TR" smtClean="0"/>
              <a:t>12.11.2020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B6A3F6-46D2-4519-9963-658D16F58070}" type="slidenum">
              <a:rPr lang="tr-TR" smtClean="0"/>
              <a:t>‹#›</a:t>
            </a:fld>
            <a:endParaRPr lang="tr-TR"/>
          </a:p>
        </p:txBody>
      </p:sp>
    </p:spTree>
    <p:extLst>
      <p:ext uri="{BB962C8B-B14F-4D97-AF65-F5344CB8AC3E}">
        <p14:creationId xmlns:p14="http://schemas.microsoft.com/office/powerpoint/2010/main" val="4091796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A3856AC-6660-4BE2-B11A-B737FC25E755}" type="datetimeFigureOut">
              <a:rPr lang="tr-TR" smtClean="0"/>
              <a:t>12.11.2020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B6A3F6-46D2-4519-9963-658D16F58070}"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34112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A3856AC-6660-4BE2-B11A-B737FC25E755}" type="datetimeFigureOut">
              <a:rPr lang="tr-TR" smtClean="0"/>
              <a:t>12.11.2020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B6A3F6-46D2-4519-9963-658D16F58070}" type="slidenum">
              <a:rPr lang="tr-TR" smtClean="0"/>
              <a:t>‹#›</a:t>
            </a:fld>
            <a:endParaRPr lang="tr-TR"/>
          </a:p>
        </p:txBody>
      </p:sp>
    </p:spTree>
    <p:extLst>
      <p:ext uri="{BB962C8B-B14F-4D97-AF65-F5344CB8AC3E}">
        <p14:creationId xmlns:p14="http://schemas.microsoft.com/office/powerpoint/2010/main" val="3475947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A3856AC-6660-4BE2-B11A-B737FC25E755}" type="datetimeFigureOut">
              <a:rPr lang="tr-TR" smtClean="0"/>
              <a:t>12.11.2020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B6A3F6-46D2-4519-9963-658D16F58070}" type="slidenum">
              <a:rPr lang="tr-TR" smtClean="0"/>
              <a:t>‹#›</a:t>
            </a:fld>
            <a:endParaRPr lang="tr-TR"/>
          </a:p>
        </p:txBody>
      </p:sp>
    </p:spTree>
    <p:extLst>
      <p:ext uri="{BB962C8B-B14F-4D97-AF65-F5344CB8AC3E}">
        <p14:creationId xmlns:p14="http://schemas.microsoft.com/office/powerpoint/2010/main" val="367319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A3856AC-6660-4BE2-B11A-B737FC25E755}" type="datetimeFigureOut">
              <a:rPr lang="tr-TR" smtClean="0"/>
              <a:t>12.11.2020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B6A3F6-46D2-4519-9963-658D16F58070}" type="slidenum">
              <a:rPr lang="tr-TR" smtClean="0"/>
              <a:t>‹#›</a:t>
            </a:fld>
            <a:endParaRPr lang="tr-TR"/>
          </a:p>
        </p:txBody>
      </p:sp>
    </p:spTree>
    <p:extLst>
      <p:ext uri="{BB962C8B-B14F-4D97-AF65-F5344CB8AC3E}">
        <p14:creationId xmlns:p14="http://schemas.microsoft.com/office/powerpoint/2010/main" val="495197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A3856AC-6660-4BE2-B11A-B737FC25E755}" type="datetimeFigureOut">
              <a:rPr lang="tr-TR" smtClean="0"/>
              <a:t>12.11.2020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B6A3F6-46D2-4519-9963-658D16F58070}" type="slidenum">
              <a:rPr lang="tr-TR" smtClean="0"/>
              <a:t>‹#›</a:t>
            </a:fld>
            <a:endParaRPr lang="tr-TR"/>
          </a:p>
        </p:txBody>
      </p:sp>
    </p:spTree>
    <p:extLst>
      <p:ext uri="{BB962C8B-B14F-4D97-AF65-F5344CB8AC3E}">
        <p14:creationId xmlns:p14="http://schemas.microsoft.com/office/powerpoint/2010/main" val="886420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A3856AC-6660-4BE2-B11A-B737FC25E755}" type="datetimeFigureOut">
              <a:rPr lang="tr-TR" smtClean="0"/>
              <a:t>12.11.2020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B6A3F6-46D2-4519-9963-658D16F58070}" type="slidenum">
              <a:rPr lang="tr-TR" smtClean="0"/>
              <a:t>‹#›</a:t>
            </a:fld>
            <a:endParaRPr lang="tr-TR"/>
          </a:p>
        </p:txBody>
      </p:sp>
    </p:spTree>
    <p:extLst>
      <p:ext uri="{BB962C8B-B14F-4D97-AF65-F5344CB8AC3E}">
        <p14:creationId xmlns:p14="http://schemas.microsoft.com/office/powerpoint/2010/main" val="3488141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A3856AC-6660-4BE2-B11A-B737FC25E755}" type="datetimeFigureOut">
              <a:rPr lang="tr-TR" smtClean="0"/>
              <a:t>12.11.2020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8B6A3F6-46D2-4519-9963-658D16F58070}" type="slidenum">
              <a:rPr lang="tr-TR" smtClean="0"/>
              <a:t>‹#›</a:t>
            </a:fld>
            <a:endParaRPr lang="tr-TR"/>
          </a:p>
        </p:txBody>
      </p:sp>
    </p:spTree>
    <p:extLst>
      <p:ext uri="{BB962C8B-B14F-4D97-AF65-F5344CB8AC3E}">
        <p14:creationId xmlns:p14="http://schemas.microsoft.com/office/powerpoint/2010/main" val="321712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A3856AC-6660-4BE2-B11A-B737FC25E755}" type="datetimeFigureOut">
              <a:rPr lang="tr-TR" smtClean="0"/>
              <a:t>12.11.2020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8B6A3F6-46D2-4519-9963-658D16F58070}" type="slidenum">
              <a:rPr lang="tr-TR" smtClean="0"/>
              <a:t>‹#›</a:t>
            </a:fld>
            <a:endParaRPr lang="tr-TR"/>
          </a:p>
        </p:txBody>
      </p:sp>
    </p:spTree>
    <p:extLst>
      <p:ext uri="{BB962C8B-B14F-4D97-AF65-F5344CB8AC3E}">
        <p14:creationId xmlns:p14="http://schemas.microsoft.com/office/powerpoint/2010/main" val="1630162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A3856AC-6660-4BE2-B11A-B737FC25E755}" type="datetimeFigureOut">
              <a:rPr lang="tr-TR" smtClean="0"/>
              <a:t>12.11.2020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8B6A3F6-46D2-4519-9963-658D16F58070}" type="slidenum">
              <a:rPr lang="tr-TR" smtClean="0"/>
              <a:t>‹#›</a:t>
            </a:fld>
            <a:endParaRPr lang="tr-TR"/>
          </a:p>
        </p:txBody>
      </p:sp>
    </p:spTree>
    <p:extLst>
      <p:ext uri="{BB962C8B-B14F-4D97-AF65-F5344CB8AC3E}">
        <p14:creationId xmlns:p14="http://schemas.microsoft.com/office/powerpoint/2010/main" val="1576924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856AC-6660-4BE2-B11A-B737FC25E755}" type="datetimeFigureOut">
              <a:rPr lang="tr-TR" smtClean="0"/>
              <a:t>12.11.2020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8B6A3F6-46D2-4519-9963-658D16F58070}" type="slidenum">
              <a:rPr lang="tr-TR" smtClean="0"/>
              <a:t>‹#›</a:t>
            </a:fld>
            <a:endParaRPr lang="tr-TR"/>
          </a:p>
        </p:txBody>
      </p:sp>
    </p:spTree>
    <p:extLst>
      <p:ext uri="{BB962C8B-B14F-4D97-AF65-F5344CB8AC3E}">
        <p14:creationId xmlns:p14="http://schemas.microsoft.com/office/powerpoint/2010/main" val="3702261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A3856AC-6660-4BE2-B11A-B737FC25E755}" type="datetimeFigureOut">
              <a:rPr lang="tr-TR" smtClean="0"/>
              <a:t>12.11.2020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8B6A3F6-46D2-4519-9963-658D16F58070}" type="slidenum">
              <a:rPr lang="tr-TR" smtClean="0"/>
              <a:t>‹#›</a:t>
            </a:fld>
            <a:endParaRPr lang="tr-TR"/>
          </a:p>
        </p:txBody>
      </p:sp>
    </p:spTree>
    <p:extLst>
      <p:ext uri="{BB962C8B-B14F-4D97-AF65-F5344CB8AC3E}">
        <p14:creationId xmlns:p14="http://schemas.microsoft.com/office/powerpoint/2010/main" val="169892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A3856AC-6660-4BE2-B11A-B737FC25E755}" type="datetimeFigureOut">
              <a:rPr lang="tr-TR" smtClean="0"/>
              <a:t>12.11.2020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8B6A3F6-46D2-4519-9963-658D16F58070}" type="slidenum">
              <a:rPr lang="tr-TR" smtClean="0"/>
              <a:t>‹#›</a:t>
            </a:fld>
            <a:endParaRPr lang="tr-TR"/>
          </a:p>
        </p:txBody>
      </p:sp>
    </p:spTree>
    <p:extLst>
      <p:ext uri="{BB962C8B-B14F-4D97-AF65-F5344CB8AC3E}">
        <p14:creationId xmlns:p14="http://schemas.microsoft.com/office/powerpoint/2010/main" val="328632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A3856AC-6660-4BE2-B11A-B737FC25E755}" type="datetimeFigureOut">
              <a:rPr lang="tr-TR" smtClean="0"/>
              <a:t>12.11.2020</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8B6A3F6-46D2-4519-9963-658D16F58070}" type="slidenum">
              <a:rPr lang="tr-TR" smtClean="0"/>
              <a:t>‹#›</a:t>
            </a:fld>
            <a:endParaRPr lang="tr-TR"/>
          </a:p>
        </p:txBody>
      </p:sp>
    </p:spTree>
    <p:extLst>
      <p:ext uri="{BB962C8B-B14F-4D97-AF65-F5344CB8AC3E}">
        <p14:creationId xmlns:p14="http://schemas.microsoft.com/office/powerpoint/2010/main" val="803543034"/>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810001" y="470264"/>
            <a:ext cx="10572000" cy="1188720"/>
          </a:xfrm>
        </p:spPr>
        <p:txBody>
          <a:bodyPr>
            <a:normAutofit fontScale="90000"/>
          </a:bodyPr>
          <a:lstStyle/>
          <a:p>
            <a:pPr algn="ctr"/>
            <a:r>
              <a:rPr lang="tr-TR" sz="4400" b="1" dirty="0" smtClean="0"/>
              <a:t>KADININ DEĞİŞEN TOPLUMSAL ROLÜ NEDİR ?</a:t>
            </a:r>
            <a:endParaRPr lang="tr-TR" sz="4400" b="1" dirty="0"/>
          </a:p>
        </p:txBody>
      </p:sp>
      <p:sp>
        <p:nvSpPr>
          <p:cNvPr id="3" name="Alt Başlık 2"/>
          <p:cNvSpPr>
            <a:spLocks noGrp="1"/>
          </p:cNvSpPr>
          <p:nvPr>
            <p:ph type="subTitle" idx="1"/>
          </p:nvPr>
        </p:nvSpPr>
        <p:spPr/>
        <p:txBody>
          <a:bodyPr/>
          <a:lstStyle/>
          <a:p>
            <a:r>
              <a:rPr lang="tr-TR" dirty="0" smtClean="0"/>
              <a:t> </a:t>
            </a:r>
            <a:endParaRPr lang="tr-TR" dirty="0"/>
          </a:p>
        </p:txBody>
      </p:sp>
      <p:pic>
        <p:nvPicPr>
          <p:cNvPr id="5" name="Resim 4"/>
          <p:cNvPicPr>
            <a:picLocks noChangeAspect="1"/>
          </p:cNvPicPr>
          <p:nvPr/>
        </p:nvPicPr>
        <p:blipFill>
          <a:blip r:embed="rId2"/>
          <a:stretch>
            <a:fillRect/>
          </a:stretch>
        </p:blipFill>
        <p:spPr>
          <a:xfrm>
            <a:off x="2618720" y="3091200"/>
            <a:ext cx="3477281" cy="2700000"/>
          </a:xfrm>
          <a:prstGeom prst="rect">
            <a:avLst/>
          </a:prstGeom>
          <a:ln>
            <a:noFill/>
          </a:ln>
          <a:effectLst>
            <a:softEdge rad="112500"/>
          </a:effectLst>
        </p:spPr>
      </p:pic>
    </p:spTree>
    <p:extLst>
      <p:ext uri="{BB962C8B-B14F-4D97-AF65-F5344CB8AC3E}">
        <p14:creationId xmlns:p14="http://schemas.microsoft.com/office/powerpoint/2010/main" val="388213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8823" y="404949"/>
            <a:ext cx="8839789" cy="4258491"/>
          </a:xfrm>
        </p:spPr>
        <p:txBody>
          <a:bodyPr>
            <a:normAutofit/>
          </a:bodyPr>
          <a:lstStyle/>
          <a:p>
            <a:pPr algn="just"/>
            <a:r>
              <a:rPr lang="tr-TR" sz="3200" b="1" cap="none" dirty="0" smtClean="0"/>
              <a:t>	Kadının meslek sahibi olup ev dışında çalışmaya başlaması onun, annelik statüsü ve rolünün dışında kadın olarak toplumda yer edinmesine ve kadın statüsünün önem kazanmasına yol açmıştır. Koruyucu yasal düzenlemeler yanında, kazanılan ekonomik özgürlük ve değişim kadına yeni sosyal statüler kazandırmıştır.</a:t>
            </a:r>
            <a:endParaRPr lang="tr-TR" sz="3200" b="1" cap="none" dirty="0"/>
          </a:p>
        </p:txBody>
      </p:sp>
      <p:pic>
        <p:nvPicPr>
          <p:cNvPr id="4" name="Resim 3"/>
          <p:cNvPicPr>
            <a:picLocks noChangeAspect="1"/>
          </p:cNvPicPr>
          <p:nvPr/>
        </p:nvPicPr>
        <p:blipFill>
          <a:blip r:embed="rId2"/>
          <a:stretch>
            <a:fillRect/>
          </a:stretch>
        </p:blipFill>
        <p:spPr>
          <a:xfrm>
            <a:off x="8530446" y="4572000"/>
            <a:ext cx="3463574" cy="2124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14016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2" y="391887"/>
            <a:ext cx="10837228" cy="927462"/>
          </a:xfrm>
        </p:spPr>
        <p:txBody>
          <a:bodyPr/>
          <a:lstStyle/>
          <a:p>
            <a:r>
              <a:rPr lang="tr-TR" b="1" dirty="0">
                <a:solidFill>
                  <a:srgbClr val="FFFF00"/>
                </a:solidFill>
              </a:rPr>
              <a:t>Geçmişten Günümüze Kadının Yeri </a:t>
            </a:r>
            <a:r>
              <a:rPr lang="tr-TR" b="1" dirty="0" smtClean="0">
                <a:solidFill>
                  <a:srgbClr val="FFFF00"/>
                </a:solidFill>
              </a:rPr>
              <a:t>Nedir ?</a:t>
            </a:r>
            <a:endParaRPr lang="tr-TR" b="1" dirty="0">
              <a:solidFill>
                <a:srgbClr val="FFFF00"/>
              </a:solidFill>
            </a:endParaRPr>
          </a:p>
        </p:txBody>
      </p:sp>
      <p:sp>
        <p:nvSpPr>
          <p:cNvPr id="4" name="Dikdörtgen 3"/>
          <p:cNvSpPr/>
          <p:nvPr/>
        </p:nvSpPr>
        <p:spPr>
          <a:xfrm>
            <a:off x="684212" y="1593669"/>
            <a:ext cx="10837228" cy="2585323"/>
          </a:xfrm>
          <a:prstGeom prst="rect">
            <a:avLst/>
          </a:prstGeom>
        </p:spPr>
        <p:txBody>
          <a:bodyPr wrap="square">
            <a:spAutoFit/>
          </a:bodyPr>
          <a:lstStyle/>
          <a:p>
            <a:pPr algn="just">
              <a:lnSpc>
                <a:spcPct val="150000"/>
              </a:lnSpc>
            </a:pPr>
            <a:r>
              <a:rPr lang="tr-TR" b="1" dirty="0" smtClean="0"/>
              <a:t>	Çok </a:t>
            </a:r>
            <a:r>
              <a:rPr lang="tr-TR" b="1" dirty="0"/>
              <a:t>eski çağlardan beri kadın ve erkek kendine yönelik roller edinmiş ve bunları benimsemiştir. Sümer’de, tanrıçalar tanrılardan önce geliyordu. Bu durum Sümer toplumunda kadına verilen değeri göstermektedir. Çin ve Bizans kaynaklarından öğrendiğimiz kadarıyla milattan önce iki yüzlü yıllarda Orta Asya’da göçebe yaşayan Türk kadınlarının erkekler yanında önemli bir rolü olduğu biliniyor. Eski Türklerde kadın, ailede ve toplumda saygın bir yere sahipti.</a:t>
            </a:r>
          </a:p>
        </p:txBody>
      </p:sp>
      <p:pic>
        <p:nvPicPr>
          <p:cNvPr id="5" name="Resim 4"/>
          <p:cNvPicPr>
            <a:picLocks noChangeAspect="1"/>
          </p:cNvPicPr>
          <p:nvPr/>
        </p:nvPicPr>
        <p:blipFill>
          <a:blip r:embed="rId2"/>
          <a:stretch>
            <a:fillRect/>
          </a:stretch>
        </p:blipFill>
        <p:spPr>
          <a:xfrm>
            <a:off x="6720840" y="3981178"/>
            <a:ext cx="4800600" cy="2762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8419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0446" y="339634"/>
            <a:ext cx="7667897" cy="5852160"/>
          </a:xfrm>
        </p:spPr>
        <p:txBody>
          <a:bodyPr>
            <a:normAutofit/>
          </a:bodyPr>
          <a:lstStyle/>
          <a:p>
            <a:pPr algn="just">
              <a:lnSpc>
                <a:spcPct val="150000"/>
              </a:lnSpc>
            </a:pPr>
            <a:r>
              <a:rPr lang="tr-TR" sz="2400" b="1" cap="none" dirty="0" smtClean="0"/>
              <a:t>	Türk töresinin ve </a:t>
            </a:r>
            <a:r>
              <a:rPr lang="tr-TR" sz="2400" b="1" cap="none" dirty="0"/>
              <a:t>İ</a:t>
            </a:r>
            <a:r>
              <a:rPr lang="tr-TR" sz="2400" b="1" cap="none" dirty="0" smtClean="0"/>
              <a:t>slami unsurların bir sentezinin oluşturduğu </a:t>
            </a:r>
            <a:r>
              <a:rPr lang="tr-TR" sz="2400" b="1" cap="none" dirty="0"/>
              <a:t>O</a:t>
            </a:r>
            <a:r>
              <a:rPr lang="tr-TR" sz="2400" b="1" cap="none" dirty="0" smtClean="0"/>
              <a:t>smanlı medeniyetinin üç kıtaya yayılmasında, devletin bir dünya devleti olmasında </a:t>
            </a:r>
            <a:r>
              <a:rPr lang="tr-TR" sz="2400" b="1" cap="none" dirty="0"/>
              <a:t>O</a:t>
            </a:r>
            <a:r>
              <a:rPr lang="tr-TR" sz="2400" b="1" cap="none" dirty="0" smtClean="0"/>
              <a:t>smanlı kadınının da erkeği kadar katkısı olmuştur. Osmanlı kadınlarının devletin kuruluşundan itibaren siyasi, askerî, hukuki ve sosyal, ekonomik ve kültürel faaliyetlere katıldığı </a:t>
            </a:r>
            <a:r>
              <a:rPr lang="tr-TR" sz="2400" b="1" cap="none" dirty="0"/>
              <a:t>O</a:t>
            </a:r>
            <a:r>
              <a:rPr lang="tr-TR" sz="2400" b="1" cap="none" dirty="0" smtClean="0"/>
              <a:t>smanlı arşivlerinde ve seyahatnamelerde belirtilmektedir.</a:t>
            </a:r>
            <a:endParaRPr lang="tr-TR" sz="2400" b="1" cap="none" dirty="0"/>
          </a:p>
        </p:txBody>
      </p:sp>
      <p:pic>
        <p:nvPicPr>
          <p:cNvPr id="4" name="Resim 3"/>
          <p:cNvPicPr>
            <a:picLocks noChangeAspect="1"/>
          </p:cNvPicPr>
          <p:nvPr/>
        </p:nvPicPr>
        <p:blipFill>
          <a:blip r:embed="rId2"/>
          <a:stretch>
            <a:fillRect/>
          </a:stretch>
        </p:blipFill>
        <p:spPr>
          <a:xfrm>
            <a:off x="9314905" y="339634"/>
            <a:ext cx="2340000" cy="21168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73307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6753" y="339634"/>
            <a:ext cx="6165669" cy="6178732"/>
          </a:xfrm>
        </p:spPr>
        <p:txBody>
          <a:bodyPr>
            <a:noAutofit/>
          </a:bodyPr>
          <a:lstStyle/>
          <a:p>
            <a:pPr algn="just">
              <a:lnSpc>
                <a:spcPct val="150000"/>
              </a:lnSpc>
            </a:pPr>
            <a:r>
              <a:rPr lang="tr-TR" sz="1800" b="1" cap="none" dirty="0" smtClean="0"/>
              <a:t>	Kadınlar</a:t>
            </a:r>
            <a:r>
              <a:rPr lang="tr-TR" sz="1800" b="1" cap="none" dirty="0"/>
              <a:t>, toplumun temel taşı olan ailenin en önemli varlığı olmuştur. Bu nedenle aile hukuku üzerinde yapılan çalışmalar özellikle kadınlar ile ilgili olmuş ve kadın hakları adı altında birçok düzenlemeler yapılmıştır. İslam dini ve çağdaş toplumlar aileye ve kadına her zaman önem vermiş ve bu hususta gerekli düzenlemeleri yapmışlardır. Cumhuriyet’in ilanı ile birlikte Türkiye’de de kadınlara birçok alanda haklar verilmiş ve kadınlar kamusal yaşamda daha fazla yer almıştır.</a:t>
            </a:r>
          </a:p>
        </p:txBody>
      </p:sp>
      <p:pic>
        <p:nvPicPr>
          <p:cNvPr id="4" name="Resim 3"/>
          <p:cNvPicPr>
            <a:picLocks noChangeAspect="1"/>
          </p:cNvPicPr>
          <p:nvPr/>
        </p:nvPicPr>
        <p:blipFill>
          <a:blip r:embed="rId2"/>
          <a:stretch>
            <a:fillRect/>
          </a:stretch>
        </p:blipFill>
        <p:spPr>
          <a:xfrm>
            <a:off x="7846006" y="656543"/>
            <a:ext cx="4048279" cy="1980000"/>
          </a:xfrm>
          <a:prstGeom prst="rect">
            <a:avLst/>
          </a:prstGeom>
        </p:spPr>
      </p:pic>
    </p:spTree>
    <p:extLst>
      <p:ext uri="{BB962C8B-B14F-4D97-AF65-F5344CB8AC3E}">
        <p14:creationId xmlns:p14="http://schemas.microsoft.com/office/powerpoint/2010/main" val="801288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1" y="313510"/>
            <a:ext cx="10876417" cy="1254033"/>
          </a:xfrm>
        </p:spPr>
        <p:txBody>
          <a:bodyPr>
            <a:normAutofit/>
          </a:bodyPr>
          <a:lstStyle/>
          <a:p>
            <a:pPr algn="ctr"/>
            <a:r>
              <a:rPr lang="tr-TR" sz="2800" b="1" cap="none" dirty="0"/>
              <a:t>Dünyada ve ülkemizde kadınlara verilen bazı haklar aşağıdaki tabloda verilmiştir:</a:t>
            </a:r>
          </a:p>
        </p:txBody>
      </p:sp>
      <p:pic>
        <p:nvPicPr>
          <p:cNvPr id="4" name="Resim 3"/>
          <p:cNvPicPr>
            <a:picLocks noChangeAspect="1"/>
          </p:cNvPicPr>
          <p:nvPr/>
        </p:nvPicPr>
        <p:blipFill>
          <a:blip r:embed="rId2"/>
          <a:stretch>
            <a:fillRect/>
          </a:stretch>
        </p:blipFill>
        <p:spPr>
          <a:xfrm>
            <a:off x="1596419" y="2001882"/>
            <a:ext cx="9052000" cy="4464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Dikdörtgen 2"/>
          <p:cNvSpPr/>
          <p:nvPr/>
        </p:nvSpPr>
        <p:spPr>
          <a:xfrm>
            <a:off x="3048000" y="2828836"/>
            <a:ext cx="6096000" cy="1200329"/>
          </a:xfrm>
          <a:prstGeom prst="rect">
            <a:avLst/>
          </a:prstGeom>
        </p:spPr>
        <p:txBody>
          <a:bodyPr>
            <a:spAutoFit/>
          </a:bodyPr>
          <a:lstStyle/>
          <a:p>
            <a:r>
              <a:rPr lang="tr-TR" dirty="0"/>
              <a:t>Dünyada hiçbir milletin kadını, ben, Anadolu kadınından daha fazla çalıştım, milletimi kurtuluşa ve zafere ***</a:t>
            </a:r>
            <a:r>
              <a:rPr lang="tr-TR" dirty="0" err="1"/>
              <a:t>ürmekte</a:t>
            </a:r>
            <a:r>
              <a:rPr lang="tr-TR" dirty="0"/>
              <a:t>, Anadolu Kadını kadar gayret gösterdim diyemez".</a:t>
            </a:r>
          </a:p>
        </p:txBody>
      </p:sp>
    </p:spTree>
    <p:extLst>
      <p:ext uri="{BB962C8B-B14F-4D97-AF65-F5344CB8AC3E}">
        <p14:creationId xmlns:p14="http://schemas.microsoft.com/office/powerpoint/2010/main" val="1639734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1" y="849087"/>
            <a:ext cx="10850291" cy="4637314"/>
          </a:xfrm>
        </p:spPr>
        <p:txBody>
          <a:bodyPr/>
          <a:lstStyle/>
          <a:p>
            <a:pPr algn="ctr">
              <a:lnSpc>
                <a:spcPct val="150000"/>
              </a:lnSpc>
            </a:pPr>
            <a:r>
              <a:rPr lang="tr-TR" b="1" dirty="0" smtClean="0"/>
              <a:t>KADINLARIN DAHA FAZLA HAKKA,ÖZGÜRLÜĞE,CAN GÜVENLİĞİNE,SAYGINLIĞA,İTİBARA,ÖNEME,</a:t>
            </a:r>
            <a:br>
              <a:rPr lang="tr-TR" b="1" dirty="0" smtClean="0"/>
            </a:br>
            <a:r>
              <a:rPr lang="tr-TR" b="1" dirty="0" smtClean="0"/>
              <a:t>DEĞERE SAHİP OLMASI DİLEĞİ İLE…</a:t>
            </a:r>
            <a:endParaRPr lang="tr-TR" b="1" dirty="0"/>
          </a:p>
        </p:txBody>
      </p:sp>
    </p:spTree>
    <p:extLst>
      <p:ext uri="{BB962C8B-B14F-4D97-AF65-F5344CB8AC3E}">
        <p14:creationId xmlns:p14="http://schemas.microsoft.com/office/powerpoint/2010/main" val="1087917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2" y="796834"/>
            <a:ext cx="10902542" cy="5197565"/>
          </a:xfrm>
        </p:spPr>
        <p:txBody>
          <a:bodyPr>
            <a:normAutofit/>
          </a:bodyPr>
          <a:lstStyle/>
          <a:p>
            <a:pPr algn="ctr">
              <a:lnSpc>
                <a:spcPct val="150000"/>
              </a:lnSpc>
            </a:pPr>
            <a:r>
              <a:rPr lang="tr-TR" sz="2800" b="1" dirty="0"/>
              <a:t>Dünyada hiçbir milletin kadını, ben, Anadolu kadınından daha fazla çalıştım, milletimi kurtuluşa ve zafere </a:t>
            </a:r>
            <a:r>
              <a:rPr lang="tr-TR" sz="2800" b="1" dirty="0" smtClean="0"/>
              <a:t>Götürmekte, </a:t>
            </a:r>
            <a:r>
              <a:rPr lang="tr-TR" sz="2800" b="1" dirty="0"/>
              <a:t>Anadolu Kadını kadar gayret gösterdim diyemez</a:t>
            </a:r>
            <a:r>
              <a:rPr lang="tr-TR" sz="2800" b="1" dirty="0" smtClean="0"/>
              <a:t>". </a:t>
            </a:r>
            <a:br>
              <a:rPr lang="tr-TR" sz="2800" b="1" dirty="0" smtClean="0"/>
            </a:br>
            <a:r>
              <a:rPr lang="tr-TR" sz="2800" b="1" dirty="0"/>
              <a:t/>
            </a:r>
            <a:br>
              <a:rPr lang="tr-TR" sz="2800" b="1" dirty="0"/>
            </a:br>
            <a:r>
              <a:rPr lang="tr-TR" sz="2800" b="1" dirty="0" smtClean="0"/>
              <a:t>                                                               MUSTAFA KEMAL ATATÜRK</a:t>
            </a:r>
            <a:endParaRPr lang="tr-TR" sz="2800" b="1" dirty="0"/>
          </a:p>
        </p:txBody>
      </p:sp>
    </p:spTree>
    <p:extLst>
      <p:ext uri="{BB962C8B-B14F-4D97-AF65-F5344CB8AC3E}">
        <p14:creationId xmlns:p14="http://schemas.microsoft.com/office/powerpoint/2010/main" val="2920850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3325" y="522514"/>
            <a:ext cx="11260183" cy="5290457"/>
          </a:xfrm>
        </p:spPr>
        <p:txBody>
          <a:bodyPr>
            <a:normAutofit/>
          </a:bodyPr>
          <a:lstStyle/>
          <a:p>
            <a:pPr>
              <a:lnSpc>
                <a:spcPct val="150000"/>
              </a:lnSpc>
            </a:pPr>
            <a:r>
              <a:rPr lang="tr-TR" sz="2800" b="1" cap="none" dirty="0" smtClean="0"/>
              <a:t>	 </a:t>
            </a:r>
            <a:r>
              <a:rPr lang="tr-TR" sz="2800" b="1" cap="none" dirty="0"/>
              <a:t>Nüfusumuzun yarısını teşkil </a:t>
            </a:r>
            <a:r>
              <a:rPr lang="tr-TR" sz="2800" b="1" cap="none" dirty="0" smtClean="0"/>
              <a:t>eden kadınların </a:t>
            </a:r>
            <a:r>
              <a:rPr lang="tr-TR" sz="2800" b="1" cap="none" dirty="0"/>
              <a:t>yasalarda eşitlik olmasına rağmen bu güne kadar çağdaş </a:t>
            </a:r>
            <a:r>
              <a:rPr lang="tr-TR" sz="2800" b="1" cap="none" dirty="0" smtClean="0"/>
              <a:t>ve hak </a:t>
            </a:r>
            <a:r>
              <a:rPr lang="tr-TR" sz="2800" b="1" cap="none" dirty="0"/>
              <a:t>eşitliğine dayalı bir statü kazanamamasının en temel sebebi kadının toplumdaki algılanma </a:t>
            </a:r>
            <a:r>
              <a:rPr lang="tr-TR" sz="2800" b="1" cap="none" dirty="0" smtClean="0"/>
              <a:t>biçimidir.</a:t>
            </a:r>
            <a:r>
              <a:rPr lang="tr-TR" sz="2800" b="1" cap="none" dirty="0"/>
              <a:t/>
            </a:r>
            <a:br>
              <a:rPr lang="tr-TR" sz="2800" b="1" cap="none" dirty="0"/>
            </a:br>
            <a:r>
              <a:rPr lang="tr-TR" sz="2800" b="1" cap="none" dirty="0" smtClean="0"/>
              <a:t>	Toplumda </a:t>
            </a:r>
            <a:r>
              <a:rPr lang="tr-TR" sz="2800" b="1" cap="none" dirty="0"/>
              <a:t>kadın-erkek eşitliği ve o toplumun uygarlık </a:t>
            </a:r>
            <a:r>
              <a:rPr lang="tr-TR" sz="2800" b="1" cap="none" dirty="0" smtClean="0"/>
              <a:t>düzeyini belirten </a:t>
            </a:r>
            <a:r>
              <a:rPr lang="tr-TR" sz="2800" b="1" cap="none" dirty="0"/>
              <a:t>en önemli kriter toplumda kadının durumudur. </a:t>
            </a:r>
          </a:p>
        </p:txBody>
      </p:sp>
      <p:sp>
        <p:nvSpPr>
          <p:cNvPr id="4" name="Yuvarlatılmış Dikdörtgen 3"/>
          <p:cNvSpPr/>
          <p:nvPr/>
        </p:nvSpPr>
        <p:spPr>
          <a:xfrm>
            <a:off x="483325" y="1084217"/>
            <a:ext cx="11312435" cy="4728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2"/>
          <a:stretch>
            <a:fillRect/>
          </a:stretch>
        </p:blipFill>
        <p:spPr>
          <a:xfrm>
            <a:off x="404891" y="783106"/>
            <a:ext cx="11382218" cy="5291787"/>
          </a:xfrm>
          <a:prstGeom prst="rect">
            <a:avLst/>
          </a:prstGeom>
        </p:spPr>
      </p:pic>
    </p:spTree>
    <p:extLst>
      <p:ext uri="{BB962C8B-B14F-4D97-AF65-F5344CB8AC3E}">
        <p14:creationId xmlns:p14="http://schemas.microsoft.com/office/powerpoint/2010/main" val="2091659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0263" y="143692"/>
            <a:ext cx="11273245" cy="4441372"/>
          </a:xfrm>
        </p:spPr>
        <p:txBody>
          <a:bodyPr>
            <a:noAutofit/>
          </a:bodyPr>
          <a:lstStyle/>
          <a:p>
            <a:pPr algn="just">
              <a:lnSpc>
                <a:spcPct val="150000"/>
              </a:lnSpc>
            </a:pPr>
            <a:r>
              <a:rPr lang="tr-TR" sz="2000" b="1" cap="none" dirty="0" smtClean="0"/>
              <a:t>	Toplumsal cinsiyet </a:t>
            </a:r>
            <a:r>
              <a:rPr lang="tr-TR" sz="2000" b="1" cap="none" dirty="0"/>
              <a:t>toplumun kadına verdiği görev ve sorumluluklar, toplumda</a:t>
            </a:r>
            <a:br>
              <a:rPr lang="tr-TR" sz="2000" b="1" cap="none" dirty="0"/>
            </a:br>
            <a:r>
              <a:rPr lang="tr-TR" sz="2000" b="1" cap="none" dirty="0"/>
              <a:t>kadının nasıl görüldüğü, algılandığı ve beklentileri ile ilgili bir kavramdır. Toplumsal cinsiyet üzerine yapılan araştırmaların çoğu kadınların erkeklerle kıyaslanması şeklinde yapılmaktadır. </a:t>
            </a:r>
            <a:r>
              <a:rPr lang="tr-TR" sz="2000" b="1" cap="none" dirty="0" smtClean="0"/>
              <a:t/>
            </a:r>
            <a:br>
              <a:rPr lang="tr-TR" sz="2000" b="1" cap="none" dirty="0" smtClean="0"/>
            </a:br>
            <a:r>
              <a:rPr lang="tr-TR" sz="2000" b="1" cap="none" dirty="0" smtClean="0"/>
              <a:t>	Toplumsal cinsiyet </a:t>
            </a:r>
            <a:r>
              <a:rPr lang="tr-TR" sz="2000" b="1" cap="none" dirty="0"/>
              <a:t>kişinin kültürel, toplumsal rolü, ruhsal-içsel tanımlanması ve</a:t>
            </a:r>
            <a:br>
              <a:rPr lang="tr-TR" sz="2000" b="1" cap="none" dirty="0"/>
            </a:br>
            <a:r>
              <a:rPr lang="tr-TR" sz="2000" b="1" cap="none" dirty="0"/>
              <a:t>onların temsil edilmesi anlamında kullanılmaktadır. Cinsiyeti doğa</a:t>
            </a:r>
            <a:br>
              <a:rPr lang="tr-TR" sz="2000" b="1" cap="none" dirty="0"/>
            </a:br>
            <a:r>
              <a:rPr lang="tr-TR" sz="2000" b="1" cap="none" dirty="0"/>
              <a:t>belirlerken toplumsal cinsiyeti kültür belirlemekte ve toplumsal cinsiyet kimliği hakkındaki anlayışlar cinsel eğitim ve tutum erken yaşlarda </a:t>
            </a:r>
            <a:r>
              <a:rPr lang="tr-TR" sz="2000" b="1" cap="none" dirty="0" smtClean="0"/>
              <a:t>oluşmaktadır.</a:t>
            </a:r>
            <a:endParaRPr lang="tr-TR" sz="2000" b="1" cap="none" dirty="0"/>
          </a:p>
        </p:txBody>
      </p:sp>
      <p:pic>
        <p:nvPicPr>
          <p:cNvPr id="5" name="Resim 4"/>
          <p:cNvPicPr>
            <a:picLocks noChangeAspect="1"/>
          </p:cNvPicPr>
          <p:nvPr/>
        </p:nvPicPr>
        <p:blipFill>
          <a:blip r:embed="rId2"/>
          <a:stretch>
            <a:fillRect/>
          </a:stretch>
        </p:blipFill>
        <p:spPr>
          <a:xfrm>
            <a:off x="8383508" y="4585064"/>
            <a:ext cx="3360000" cy="2016000"/>
          </a:xfrm>
          <a:prstGeom prst="rect">
            <a:avLst/>
          </a:prstGeom>
          <a:ln>
            <a:noFill/>
          </a:ln>
          <a:effectLst>
            <a:softEdge rad="112500"/>
          </a:effectLst>
        </p:spPr>
      </p:pic>
    </p:spTree>
    <p:extLst>
      <p:ext uri="{BB962C8B-B14F-4D97-AF65-F5344CB8AC3E}">
        <p14:creationId xmlns:p14="http://schemas.microsoft.com/office/powerpoint/2010/main" val="1298397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6389" y="783772"/>
            <a:ext cx="11155680" cy="5210628"/>
          </a:xfrm>
        </p:spPr>
        <p:txBody>
          <a:bodyPr>
            <a:normAutofit/>
          </a:bodyPr>
          <a:lstStyle/>
          <a:p>
            <a:pPr algn="just">
              <a:lnSpc>
                <a:spcPct val="150000"/>
              </a:lnSpc>
            </a:pPr>
            <a:r>
              <a:rPr lang="tr-TR" sz="2000" b="1" cap="none" dirty="0" smtClean="0"/>
              <a:t>	Kadın </a:t>
            </a:r>
            <a:r>
              <a:rPr lang="tr-TR" sz="2000" b="1" cap="none" dirty="0"/>
              <a:t>anadır, doğurgandır. Ancak tarih boyunca da kadın bu üstün özelliğine rağmen horlanmış, ezilmiş, sömürülmüştür. Cinsel kimliğinin istismar edilmesiyle birlikte kadın her konuda ezilmiş ve sömürülmüştür. </a:t>
            </a:r>
            <a:r>
              <a:rPr lang="tr-TR" sz="2000" b="1" cap="none" dirty="0" smtClean="0"/>
              <a:t/>
            </a:r>
            <a:br>
              <a:rPr lang="tr-TR" sz="2000" b="1" cap="none" dirty="0" smtClean="0"/>
            </a:br>
            <a:r>
              <a:rPr lang="tr-TR" sz="2000" b="1" cap="none" dirty="0" smtClean="0"/>
              <a:t>	“</a:t>
            </a:r>
            <a:r>
              <a:rPr lang="tr-TR" sz="2000" b="1" cap="none" dirty="0"/>
              <a:t>Kadının yeri evidir anlayışı” nedeniyle kadın </a:t>
            </a:r>
            <a:r>
              <a:rPr lang="tr-TR" sz="2000" b="1" cap="none" dirty="0" smtClean="0"/>
              <a:t>istihdamı engellenmekte </a:t>
            </a:r>
            <a:r>
              <a:rPr lang="tr-TR" sz="2000" b="1" cap="none" dirty="0"/>
              <a:t>ve kadın iş gücünün % 71’i kayıt dışına </a:t>
            </a:r>
            <a:r>
              <a:rPr lang="tr-TR" sz="2000" b="1" cap="none" dirty="0" smtClean="0"/>
              <a:t>itilmektedir. Kadınların </a:t>
            </a:r>
            <a:r>
              <a:rPr lang="tr-TR" sz="2000" b="1" cap="none" dirty="0"/>
              <a:t>% 85’i genellikle ücretsiz aile işçisi olarak </a:t>
            </a:r>
            <a:r>
              <a:rPr lang="tr-TR" sz="2000" b="1" cap="none" dirty="0" smtClean="0"/>
              <a:t>çalışmaktadır. Karar </a:t>
            </a:r>
            <a:r>
              <a:rPr lang="tr-TR" sz="2000" b="1" cap="none" dirty="0"/>
              <a:t>organlarındaki kadın oranları % 7’dir. Hamilelik, doğum, </a:t>
            </a:r>
            <a:r>
              <a:rPr lang="tr-TR" sz="2000" b="1" cap="none" dirty="0" smtClean="0"/>
              <a:t>çocuk bakımı </a:t>
            </a:r>
            <a:r>
              <a:rPr lang="tr-TR" sz="2000" b="1" cap="none" dirty="0"/>
              <a:t>vs. durumlardan dolayı kadınların çalışma hayatında </a:t>
            </a:r>
            <a:r>
              <a:rPr lang="tr-TR" sz="2000" b="1" cap="none" dirty="0" smtClean="0"/>
              <a:t>üretim kaybına </a:t>
            </a:r>
            <a:r>
              <a:rPr lang="tr-TR" sz="2000" b="1" cap="none" dirty="0"/>
              <a:t>neden olduğu düşünülmektedir. Bu nedenle kadınlar </a:t>
            </a:r>
            <a:r>
              <a:rPr lang="tr-TR" sz="2000" b="1" cap="none" dirty="0" smtClean="0"/>
              <a:t>hizmet sektöründe </a:t>
            </a:r>
            <a:r>
              <a:rPr lang="tr-TR" sz="2000" b="1" cap="none" dirty="0"/>
              <a:t>ve kayıt dışı alanlarda çalıştırılmaktadır. Her 4 </a:t>
            </a:r>
            <a:r>
              <a:rPr lang="tr-TR" sz="2000" b="1" cap="none" dirty="0" smtClean="0"/>
              <a:t>kadından 3’ü </a:t>
            </a:r>
            <a:r>
              <a:rPr lang="tr-TR" sz="2000" b="1" cap="none" dirty="0"/>
              <a:t>işsizdir. </a:t>
            </a:r>
          </a:p>
        </p:txBody>
      </p:sp>
    </p:spTree>
    <p:extLst>
      <p:ext uri="{BB962C8B-B14F-4D97-AF65-F5344CB8AC3E}">
        <p14:creationId xmlns:p14="http://schemas.microsoft.com/office/powerpoint/2010/main" val="270567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1" y="953590"/>
            <a:ext cx="10889479" cy="2860764"/>
          </a:xfrm>
        </p:spPr>
        <p:txBody>
          <a:bodyPr>
            <a:normAutofit/>
          </a:bodyPr>
          <a:lstStyle/>
          <a:p>
            <a:pPr algn="just">
              <a:lnSpc>
                <a:spcPct val="150000"/>
              </a:lnSpc>
            </a:pPr>
            <a:r>
              <a:rPr lang="tr-TR" sz="2400" b="1" cap="none" dirty="0" smtClean="0"/>
              <a:t>	Toplumların </a:t>
            </a:r>
            <a:r>
              <a:rPr lang="tr-TR" sz="2400" b="1" cap="none" dirty="0"/>
              <a:t>kalkınmasında bireylerin statülerinin yüksek olması</a:t>
            </a:r>
            <a:br>
              <a:rPr lang="tr-TR" sz="2400" b="1" cap="none" dirty="0"/>
            </a:br>
            <a:r>
              <a:rPr lang="tr-TR" sz="2400" b="1" cap="none" dirty="0"/>
              <a:t>önem arz etmektedir. Kadınların toplum içindeki yeri zaman içinde</a:t>
            </a:r>
            <a:br>
              <a:rPr lang="tr-TR" sz="2400" b="1" cap="none" dirty="0"/>
            </a:br>
            <a:r>
              <a:rPr lang="tr-TR" sz="2400" b="1" cap="none" dirty="0"/>
              <a:t>farklılıklar göstermiştir. Üretim sektöründe kadının yer almasının arttırılması kadının özgürleşmesi, kadına yapılan ayrımcılığın azaltılması, kalkınmada kadının yerini yükseltmeye çalışmıştır. </a:t>
            </a:r>
          </a:p>
        </p:txBody>
      </p:sp>
    </p:spTree>
    <p:extLst>
      <p:ext uri="{BB962C8B-B14F-4D97-AF65-F5344CB8AC3E}">
        <p14:creationId xmlns:p14="http://schemas.microsoft.com/office/powerpoint/2010/main" val="3812188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1887" y="679270"/>
            <a:ext cx="11482250" cy="2939141"/>
          </a:xfrm>
        </p:spPr>
        <p:txBody>
          <a:bodyPr>
            <a:normAutofit fontScale="90000"/>
          </a:bodyPr>
          <a:lstStyle/>
          <a:p>
            <a:pPr algn="just">
              <a:lnSpc>
                <a:spcPct val="150000"/>
              </a:lnSpc>
            </a:pPr>
            <a:r>
              <a:rPr lang="tr-TR" sz="2800" b="1" cap="none" dirty="0"/>
              <a:t> </a:t>
            </a:r>
            <a:r>
              <a:rPr lang="tr-TR" sz="2800" b="1" cap="none" dirty="0" smtClean="0"/>
              <a:t>	1970 yıllarında toplumsal </a:t>
            </a:r>
            <a:r>
              <a:rPr lang="tr-TR" sz="2800" b="1" cap="none" dirty="0"/>
              <a:t>cinsiyet ve kalkınma ortaya çıkan bir yaklaşım olmuştur. </a:t>
            </a:r>
            <a:r>
              <a:rPr lang="tr-TR" sz="2800" b="1" cap="none" dirty="0" smtClean="0"/>
              <a:t>Bu yaklaşımla </a:t>
            </a:r>
            <a:r>
              <a:rPr lang="tr-TR" sz="2800" b="1" cap="none" dirty="0"/>
              <a:t>kadının yaşamı ve üretim içinde yeri yeniden ele </a:t>
            </a:r>
            <a:r>
              <a:rPr lang="tr-TR" sz="2800" b="1" cap="none" dirty="0" smtClean="0"/>
              <a:t>alınmış, toplumsal </a:t>
            </a:r>
            <a:r>
              <a:rPr lang="tr-TR" sz="2800" b="1" cap="none" dirty="0"/>
              <a:t>cinsiyet etnik yapı ve kalkınma ilişkisinin kadın </a:t>
            </a:r>
            <a:r>
              <a:rPr lang="tr-TR" sz="2800" b="1" cap="none" dirty="0" smtClean="0"/>
              <a:t>hayatındaki  </a:t>
            </a:r>
            <a:r>
              <a:rPr lang="tr-TR" sz="2800" b="1" cap="none" dirty="0"/>
              <a:t>yerinin önemli olduğu vurgulanmıştır. Dünya </a:t>
            </a:r>
            <a:r>
              <a:rPr lang="tr-TR" sz="2800" b="1" cap="none" dirty="0" smtClean="0"/>
              <a:t>ekonomisindeki değişiklikler </a:t>
            </a:r>
            <a:r>
              <a:rPr lang="tr-TR" sz="2800" b="1" cap="none" dirty="0"/>
              <a:t>ve hayat şartlarının ağırlaşması kadının iş yaşamına katılımını gerekli hale getirmiştir.</a:t>
            </a:r>
          </a:p>
        </p:txBody>
      </p:sp>
      <p:pic>
        <p:nvPicPr>
          <p:cNvPr id="4" name="Resim 3"/>
          <p:cNvPicPr>
            <a:picLocks noChangeAspect="1"/>
          </p:cNvPicPr>
          <p:nvPr/>
        </p:nvPicPr>
        <p:blipFill>
          <a:blip r:embed="rId2"/>
          <a:stretch>
            <a:fillRect/>
          </a:stretch>
        </p:blipFill>
        <p:spPr>
          <a:xfrm>
            <a:off x="4088674" y="4075611"/>
            <a:ext cx="4088675" cy="26142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40467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1" y="444137"/>
            <a:ext cx="10967857" cy="5550263"/>
          </a:xfrm>
        </p:spPr>
        <p:txBody>
          <a:bodyPr>
            <a:normAutofit/>
          </a:bodyPr>
          <a:lstStyle/>
          <a:p>
            <a:pPr algn="just"/>
            <a:r>
              <a:rPr lang="tr-TR" b="1" cap="none" dirty="0"/>
              <a:t> </a:t>
            </a:r>
            <a:r>
              <a:rPr lang="tr-TR" b="1" cap="none" dirty="0" smtClean="0"/>
              <a:t>	Kadınlara </a:t>
            </a:r>
            <a:r>
              <a:rPr lang="tr-TR" b="1" cap="none" dirty="0"/>
              <a:t>biçilen rolün ortadan kaldırılmasıyla ilgili olarak sadece kadınların eğitilmesinin önemli olmadığı </a:t>
            </a:r>
            <a:r>
              <a:rPr lang="tr-TR" b="1" cap="none" dirty="0" smtClean="0"/>
              <a:t>erkek farkındalığının </a:t>
            </a:r>
            <a:r>
              <a:rPr lang="tr-TR" b="1" cap="none" dirty="0"/>
              <a:t>yaratılması ve erkeklerin </a:t>
            </a:r>
            <a:r>
              <a:rPr lang="tr-TR" b="1" cap="none" dirty="0" smtClean="0"/>
              <a:t>eğitilmesi </a:t>
            </a:r>
            <a:r>
              <a:rPr lang="tr-TR" b="1" cap="none" dirty="0"/>
              <a:t>toplumsal cinsiyet eşitliği için önemli </a:t>
            </a:r>
            <a:r>
              <a:rPr lang="tr-TR" b="1" cap="none" dirty="0" smtClean="0"/>
              <a:t>bir unsurdur.</a:t>
            </a:r>
            <a:endParaRPr lang="tr-TR" b="1" cap="none" dirty="0"/>
          </a:p>
        </p:txBody>
      </p:sp>
    </p:spTree>
    <p:extLst>
      <p:ext uri="{BB962C8B-B14F-4D97-AF65-F5344CB8AC3E}">
        <p14:creationId xmlns:p14="http://schemas.microsoft.com/office/powerpoint/2010/main" val="2985622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6389" y="365760"/>
            <a:ext cx="8722223" cy="3935307"/>
          </a:xfrm>
        </p:spPr>
        <p:txBody>
          <a:bodyPr/>
          <a:lstStyle/>
          <a:p>
            <a:pPr marL="0" indent="0" algn="just">
              <a:buNone/>
            </a:pPr>
            <a:r>
              <a:rPr lang="tr-TR" dirty="0" smtClean="0"/>
              <a:t>	</a:t>
            </a:r>
            <a:r>
              <a:rPr lang="tr-TR" sz="2800" b="1" dirty="0" smtClean="0">
                <a:solidFill>
                  <a:schemeClr val="tx1"/>
                </a:solidFill>
              </a:rPr>
              <a:t>Batı </a:t>
            </a:r>
            <a:r>
              <a:rPr lang="tr-TR" sz="2800" b="1" dirty="0">
                <a:solidFill>
                  <a:schemeClr val="tx1"/>
                </a:solidFill>
              </a:rPr>
              <a:t>toplumlarında yirminci yüzyılın ikinci çeyreğinden sonra başlayan geleneksel toplumsal yapıdaki değişim, 1990’lı yıllardan itibaren Türk toplumunda da etkisini hızla göstermeye başlamıştır.</a:t>
            </a:r>
          </a:p>
        </p:txBody>
      </p:sp>
      <p:pic>
        <p:nvPicPr>
          <p:cNvPr id="4" name="Resim 3"/>
          <p:cNvPicPr>
            <a:picLocks noChangeAspect="1"/>
          </p:cNvPicPr>
          <p:nvPr/>
        </p:nvPicPr>
        <p:blipFill>
          <a:blip r:embed="rId2"/>
          <a:stretch>
            <a:fillRect/>
          </a:stretch>
        </p:blipFill>
        <p:spPr>
          <a:xfrm>
            <a:off x="8382311" y="4627517"/>
            <a:ext cx="3587995" cy="2016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04272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26571" y="509451"/>
            <a:ext cx="10789920" cy="2862322"/>
          </a:xfrm>
          <a:prstGeom prst="rect">
            <a:avLst/>
          </a:prstGeom>
        </p:spPr>
        <p:txBody>
          <a:bodyPr wrap="square">
            <a:spAutoFit/>
          </a:bodyPr>
          <a:lstStyle/>
          <a:p>
            <a:pPr algn="just">
              <a:lnSpc>
                <a:spcPct val="150000"/>
              </a:lnSpc>
            </a:pPr>
            <a:r>
              <a:rPr lang="tr-TR" sz="2000" b="1" dirty="0" smtClean="0"/>
              <a:t>	Özellikle </a:t>
            </a:r>
            <a:r>
              <a:rPr lang="tr-TR" sz="2000" b="1" dirty="0"/>
              <a:t>son on yılda görülen hızlı değişim, geleneksel toplumsal yapımızdaki temel karakterler olan; büyükbaba ve büyükanne, anne ve baba ile çocukların tipik statü ve rollerini hızla değiştirmeye devam etmektedir</a:t>
            </a:r>
            <a:r>
              <a:rPr lang="tr-TR" sz="2000" b="1" dirty="0" smtClean="0"/>
              <a:t>.</a:t>
            </a:r>
          </a:p>
          <a:p>
            <a:pPr algn="just">
              <a:lnSpc>
                <a:spcPct val="150000"/>
              </a:lnSpc>
            </a:pPr>
            <a:r>
              <a:rPr lang="tr-TR" sz="2000" b="1" dirty="0" smtClean="0"/>
              <a:t>	Kadınların </a:t>
            </a:r>
            <a:r>
              <a:rPr lang="tr-TR" sz="2000" b="1" dirty="0"/>
              <a:t>çalışma hayatına girmesi, temel rolü olan annelik rolünü değiştirmemesine rağmen genel olarak kadınlık ve annelik kavramlarının algılanışını değiştirmiştir.</a:t>
            </a:r>
          </a:p>
        </p:txBody>
      </p:sp>
      <p:pic>
        <p:nvPicPr>
          <p:cNvPr id="6" name="Resim 5"/>
          <p:cNvPicPr>
            <a:picLocks noChangeAspect="1"/>
          </p:cNvPicPr>
          <p:nvPr/>
        </p:nvPicPr>
        <p:blipFill rotWithShape="1">
          <a:blip r:embed="rId2"/>
          <a:srcRect b="10510"/>
          <a:stretch/>
        </p:blipFill>
        <p:spPr>
          <a:xfrm>
            <a:off x="8961120" y="3995056"/>
            <a:ext cx="2936646" cy="2628000"/>
          </a:xfrm>
          <a:prstGeom prst="rect">
            <a:avLst/>
          </a:prstGeom>
          <a:ln>
            <a:noFill/>
          </a:ln>
          <a:effectLst>
            <a:softEdge rad="112500"/>
          </a:effectLst>
        </p:spPr>
      </p:pic>
    </p:spTree>
    <p:extLst>
      <p:ext uri="{BB962C8B-B14F-4D97-AF65-F5344CB8AC3E}">
        <p14:creationId xmlns:p14="http://schemas.microsoft.com/office/powerpoint/2010/main" val="4080855139"/>
      </p:ext>
    </p:extLst>
  </p:cSld>
  <p:clrMapOvr>
    <a:masterClrMapping/>
  </p:clrMapOvr>
</p:sld>
</file>

<file path=ppt/theme/theme1.xml><?xml version="1.0" encoding="utf-8"?>
<a:theme xmlns:a="http://schemas.openxmlformats.org/drawingml/2006/main" name="Dilim">
  <a:themeElements>
    <a:clrScheme name="Kayan Yazı">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178</TotalTime>
  <Words>85</Words>
  <Application>Microsoft Office PowerPoint</Application>
  <PresentationFormat>Geniş ekran</PresentationFormat>
  <Paragraphs>20</Paragraphs>
  <Slides>16</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16</vt:i4>
      </vt:variant>
    </vt:vector>
  </HeadingPairs>
  <TitlesOfParts>
    <vt:vector size="19" baseType="lpstr">
      <vt:lpstr>Century Gothic</vt:lpstr>
      <vt:lpstr>Wingdings 3</vt:lpstr>
      <vt:lpstr>Dilim</vt:lpstr>
      <vt:lpstr>KADININ DEĞİŞEN TOPLUMSAL ROLÜ NEDİR ?</vt:lpstr>
      <vt:lpstr>  Nüfusumuzun yarısını teşkil eden kadınların yasalarda eşitlik olmasına rağmen bu güne kadar çağdaş ve hak eşitliğine dayalı bir statü kazanamamasının en temel sebebi kadının toplumdaki algılanma biçimidir.  Toplumda kadın-erkek eşitliği ve o toplumun uygarlık düzeyini belirten en önemli kriter toplumda kadının durumudur. </vt:lpstr>
      <vt:lpstr> Toplumsal cinsiyet toplumun kadına verdiği görev ve sorumluluklar, toplumda kadının nasıl görüldüğü, algılandığı ve beklentileri ile ilgili bir kavramdır. Toplumsal cinsiyet üzerine yapılan araştırmaların çoğu kadınların erkeklerle kıyaslanması şeklinde yapılmaktadır.   Toplumsal cinsiyet kişinin kültürel, toplumsal rolü, ruhsal-içsel tanımlanması ve onların temsil edilmesi anlamında kullanılmaktadır. Cinsiyeti doğa belirlerken toplumsal cinsiyeti kültür belirlemekte ve toplumsal cinsiyet kimliği hakkındaki anlayışlar cinsel eğitim ve tutum erken yaşlarda oluşmaktadır.</vt:lpstr>
      <vt:lpstr> Kadın anadır, doğurgandır. Ancak tarih boyunca da kadın bu üstün özelliğine rağmen horlanmış, ezilmiş, sömürülmüştür. Cinsel kimliğinin istismar edilmesiyle birlikte kadın her konuda ezilmiş ve sömürülmüştür.   “Kadının yeri evidir anlayışı” nedeniyle kadın istihdamı engellenmekte ve kadın iş gücünün % 71’i kayıt dışına itilmektedir. Kadınların % 85’i genellikle ücretsiz aile işçisi olarak çalışmaktadır. Karar organlarındaki kadın oranları % 7’dir. Hamilelik, doğum, çocuk bakımı vs. durumlardan dolayı kadınların çalışma hayatında üretim kaybına neden olduğu düşünülmektedir. Bu nedenle kadınlar hizmet sektöründe ve kayıt dışı alanlarda çalıştırılmaktadır. Her 4 kadından 3’ü işsizdir. </vt:lpstr>
      <vt:lpstr> Toplumların kalkınmasında bireylerin statülerinin yüksek olması önem arz etmektedir. Kadınların toplum içindeki yeri zaman içinde farklılıklar göstermiştir. Üretim sektöründe kadının yer almasının arttırılması kadının özgürleşmesi, kadına yapılan ayrımcılığın azaltılması, kalkınmada kadının yerini yükseltmeye çalışmıştır. </vt:lpstr>
      <vt:lpstr>  1970 yıllarında toplumsal cinsiyet ve kalkınma ortaya çıkan bir yaklaşım olmuştur. Bu yaklaşımla kadının yaşamı ve üretim içinde yeri yeniden ele alınmış, toplumsal cinsiyet etnik yapı ve kalkınma ilişkisinin kadın hayatındaki  yerinin önemli olduğu vurgulanmıştır. Dünya ekonomisindeki değişiklikler ve hayat şartlarının ağırlaşması kadının iş yaşamına katılımını gerekli hale getirmiştir.</vt:lpstr>
      <vt:lpstr>  Kadınlara biçilen rolün ortadan kaldırılmasıyla ilgili olarak sadece kadınların eğitilmesinin önemli olmadığı erkek farkındalığının yaratılması ve erkeklerin eğitilmesi toplumsal cinsiyet eşitliği için önemli bir unsurdur.</vt:lpstr>
      <vt:lpstr>PowerPoint Sunusu</vt:lpstr>
      <vt:lpstr>PowerPoint Sunusu</vt:lpstr>
      <vt:lpstr> Kadının meslek sahibi olup ev dışında çalışmaya başlaması onun, annelik statüsü ve rolünün dışında kadın olarak toplumda yer edinmesine ve kadın statüsünün önem kazanmasına yol açmıştır. Koruyucu yasal düzenlemeler yanında, kazanılan ekonomik özgürlük ve değişim kadına yeni sosyal statüler kazandırmıştır.</vt:lpstr>
      <vt:lpstr>Geçmişten Günümüze Kadının Yeri Nedir ?</vt:lpstr>
      <vt:lpstr> Türk töresinin ve İslami unsurların bir sentezinin oluşturduğu Osmanlı medeniyetinin üç kıtaya yayılmasında, devletin bir dünya devleti olmasında Osmanlı kadınının da erkeği kadar katkısı olmuştur. Osmanlı kadınlarının devletin kuruluşundan itibaren siyasi, askerî, hukuki ve sosyal, ekonomik ve kültürel faaliyetlere katıldığı Osmanlı arşivlerinde ve seyahatnamelerde belirtilmektedir.</vt:lpstr>
      <vt:lpstr> Kadınlar, toplumun temel taşı olan ailenin en önemli varlığı olmuştur. Bu nedenle aile hukuku üzerinde yapılan çalışmalar özellikle kadınlar ile ilgili olmuş ve kadın hakları adı altında birçok düzenlemeler yapılmıştır. İslam dini ve çağdaş toplumlar aileye ve kadına her zaman önem vermiş ve bu hususta gerekli düzenlemeleri yapmışlardır. Cumhuriyet’in ilanı ile birlikte Türkiye’de de kadınlara birçok alanda haklar verilmiş ve kadınlar kamusal yaşamda daha fazla yer almıştır.</vt:lpstr>
      <vt:lpstr>Dünyada ve ülkemizde kadınlara verilen bazı haklar aşağıdaki tabloda verilmiştir:</vt:lpstr>
      <vt:lpstr>KADINLARIN DAHA FAZLA HAKKA,ÖZGÜRLÜĞE,CAN GÜVENLİĞİNE,SAYGINLIĞA,İTİBARA,ÖNEME, DEĞERE SAHİP OLMASI DİLEĞİ İLE…</vt:lpstr>
      <vt:lpstr>Dünyada hiçbir milletin kadını, ben, Anadolu kadınından daha fazla çalıştım, milletimi kurtuluşa ve zafere Götürmekte, Anadolu Kadını kadar gayret gösterdim diyemez".                                                                  MUSTAFA KEMAL ATATÜRK</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KADININ DEĞİŞEN TOPLUMSAL ROLÜ NEDİR ?</dc:title>
  <dc:creator>ronaldinho424</dc:creator>
  <cp:lastModifiedBy>ronaldinho424</cp:lastModifiedBy>
  <cp:revision>13</cp:revision>
  <dcterms:created xsi:type="dcterms:W3CDTF">2020-11-11T10:24:25Z</dcterms:created>
  <dcterms:modified xsi:type="dcterms:W3CDTF">2020-11-12T13:23:26Z</dcterms:modified>
</cp:coreProperties>
</file>