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28191B68-C0FC-4B52-94D4-06C3BE425BB7}"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D1C530-BF68-4D16-B55B-2F35014A2707}"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402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191B68-C0FC-4B52-94D4-06C3BE425BB7}"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D1C530-BF68-4D16-B55B-2F35014A2707}" type="slidenum">
              <a:rPr lang="tr-TR" smtClean="0"/>
              <a:t>‹#›</a:t>
            </a:fld>
            <a:endParaRPr lang="tr-TR"/>
          </a:p>
        </p:txBody>
      </p:sp>
    </p:spTree>
    <p:extLst>
      <p:ext uri="{BB962C8B-B14F-4D97-AF65-F5344CB8AC3E}">
        <p14:creationId xmlns:p14="http://schemas.microsoft.com/office/powerpoint/2010/main" val="617621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191B68-C0FC-4B52-94D4-06C3BE425BB7}"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D1C530-BF68-4D16-B55B-2F35014A2707}"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62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191B68-C0FC-4B52-94D4-06C3BE425BB7}"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D1C530-BF68-4D16-B55B-2F35014A2707}" type="slidenum">
              <a:rPr lang="tr-TR" smtClean="0"/>
              <a:t>‹#›</a:t>
            </a:fld>
            <a:endParaRPr lang="tr-TR"/>
          </a:p>
        </p:txBody>
      </p:sp>
    </p:spTree>
    <p:extLst>
      <p:ext uri="{BB962C8B-B14F-4D97-AF65-F5344CB8AC3E}">
        <p14:creationId xmlns:p14="http://schemas.microsoft.com/office/powerpoint/2010/main" val="270622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8191B68-C0FC-4B52-94D4-06C3BE425BB7}" type="datetimeFigureOut">
              <a:rPr lang="tr-TR" smtClean="0"/>
              <a:t>12.11.2020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D1C530-BF68-4D16-B55B-2F35014A2707}"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2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8191B68-C0FC-4B52-94D4-06C3BE425BB7}"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2D1C530-BF68-4D16-B55B-2F35014A2707}" type="slidenum">
              <a:rPr lang="tr-TR" smtClean="0"/>
              <a:t>‹#›</a:t>
            </a:fld>
            <a:endParaRPr lang="tr-TR"/>
          </a:p>
        </p:txBody>
      </p:sp>
    </p:spTree>
    <p:extLst>
      <p:ext uri="{BB962C8B-B14F-4D97-AF65-F5344CB8AC3E}">
        <p14:creationId xmlns:p14="http://schemas.microsoft.com/office/powerpoint/2010/main" val="815337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8191B68-C0FC-4B52-94D4-06C3BE425BB7}" type="datetimeFigureOut">
              <a:rPr lang="tr-TR" smtClean="0"/>
              <a:t>12.11.2020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2D1C530-BF68-4D16-B55B-2F35014A2707}" type="slidenum">
              <a:rPr lang="tr-TR" smtClean="0"/>
              <a:t>‹#›</a:t>
            </a:fld>
            <a:endParaRPr lang="tr-TR"/>
          </a:p>
        </p:txBody>
      </p:sp>
    </p:spTree>
    <p:extLst>
      <p:ext uri="{BB962C8B-B14F-4D97-AF65-F5344CB8AC3E}">
        <p14:creationId xmlns:p14="http://schemas.microsoft.com/office/powerpoint/2010/main" val="138282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8191B68-C0FC-4B52-94D4-06C3BE425BB7}" type="datetimeFigureOut">
              <a:rPr lang="tr-TR" smtClean="0"/>
              <a:t>12.11.2020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2D1C530-BF68-4D16-B55B-2F35014A2707}" type="slidenum">
              <a:rPr lang="tr-TR" smtClean="0"/>
              <a:t>‹#›</a:t>
            </a:fld>
            <a:endParaRPr lang="tr-TR"/>
          </a:p>
        </p:txBody>
      </p:sp>
    </p:spTree>
    <p:extLst>
      <p:ext uri="{BB962C8B-B14F-4D97-AF65-F5344CB8AC3E}">
        <p14:creationId xmlns:p14="http://schemas.microsoft.com/office/powerpoint/2010/main" val="309000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91B68-C0FC-4B52-94D4-06C3BE425BB7}" type="datetimeFigureOut">
              <a:rPr lang="tr-TR" smtClean="0"/>
              <a:t>12.11.2020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2D1C530-BF68-4D16-B55B-2F35014A2707}" type="slidenum">
              <a:rPr lang="tr-TR" smtClean="0"/>
              <a:t>‹#›</a:t>
            </a:fld>
            <a:endParaRPr lang="tr-TR"/>
          </a:p>
        </p:txBody>
      </p:sp>
    </p:spTree>
    <p:extLst>
      <p:ext uri="{BB962C8B-B14F-4D97-AF65-F5344CB8AC3E}">
        <p14:creationId xmlns:p14="http://schemas.microsoft.com/office/powerpoint/2010/main" val="3223232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8191B68-C0FC-4B52-94D4-06C3BE425BB7}"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2D1C530-BF68-4D16-B55B-2F35014A2707}" type="slidenum">
              <a:rPr lang="tr-TR" smtClean="0"/>
              <a:t>‹#›</a:t>
            </a:fld>
            <a:endParaRPr lang="tr-TR"/>
          </a:p>
        </p:txBody>
      </p:sp>
    </p:spTree>
    <p:extLst>
      <p:ext uri="{BB962C8B-B14F-4D97-AF65-F5344CB8AC3E}">
        <p14:creationId xmlns:p14="http://schemas.microsoft.com/office/powerpoint/2010/main" val="3444763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8191B68-C0FC-4B52-94D4-06C3BE425BB7}" type="datetimeFigureOut">
              <a:rPr lang="tr-TR" smtClean="0"/>
              <a:t>12.11.2020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2D1C530-BF68-4D16-B55B-2F35014A2707}"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617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8191B68-C0FC-4B52-94D4-06C3BE425BB7}" type="datetimeFigureOut">
              <a:rPr lang="tr-TR" smtClean="0"/>
              <a:t>12.11.2020</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2D1C530-BF68-4D16-B55B-2F35014A2707}"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42873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ŞİDDETE UĞRADIĞINIZDA HANGİ KANUNLARDAN YARARLANABİLİRSİNİZ?</a:t>
            </a:r>
            <a:endParaRPr lang="tr-TR" b="1" dirty="0"/>
          </a:p>
        </p:txBody>
      </p:sp>
      <p:sp>
        <p:nvSpPr>
          <p:cNvPr id="3" name="Alt Başlık 2"/>
          <p:cNvSpPr>
            <a:spLocks noGrp="1"/>
          </p:cNvSpPr>
          <p:nvPr>
            <p:ph type="subTitle" idx="1"/>
          </p:nvPr>
        </p:nvSpPr>
        <p:spPr/>
        <p:txBody>
          <a:bodyPr/>
          <a:lstStyle/>
          <a:p>
            <a:endParaRPr lang="tr-TR" dirty="0" smtClean="0"/>
          </a:p>
          <a:p>
            <a:pPr algn="r"/>
            <a:r>
              <a:rPr lang="tr-TR" b="1" dirty="0" smtClean="0"/>
              <a:t>SEYHAN REHBERLİK VE ARAŞTIRMA MERKEZİ</a:t>
            </a:r>
            <a:endParaRPr lang="tr-TR" b="1" dirty="0"/>
          </a:p>
        </p:txBody>
      </p:sp>
    </p:spTree>
    <p:extLst>
      <p:ext uri="{BB962C8B-B14F-4D97-AF65-F5344CB8AC3E}">
        <p14:creationId xmlns:p14="http://schemas.microsoft.com/office/powerpoint/2010/main" val="1104899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sz="4900" b="1" dirty="0" smtClean="0"/>
              <a:t>Kimler Şikâyet ve İhbar Başvurusunda Bulunabilir?</a:t>
            </a:r>
            <a:br>
              <a:rPr lang="tr-TR" sz="4900" b="1" dirty="0" smtClean="0"/>
            </a:br>
            <a:endParaRPr lang="tr-TR" sz="4900" b="1" dirty="0"/>
          </a:p>
        </p:txBody>
      </p:sp>
      <p:sp>
        <p:nvSpPr>
          <p:cNvPr id="3" name="İçerik Yer Tutucusu 2"/>
          <p:cNvSpPr>
            <a:spLocks noGrp="1"/>
          </p:cNvSpPr>
          <p:nvPr>
            <p:ph idx="1"/>
          </p:nvPr>
        </p:nvSpPr>
        <p:spPr/>
        <p:txBody>
          <a:bodyPr/>
          <a:lstStyle/>
          <a:p>
            <a:pPr marL="0" indent="0" algn="just">
              <a:buNone/>
            </a:pPr>
            <a:endParaRPr lang="tr-TR" dirty="0" smtClean="0"/>
          </a:p>
          <a:p>
            <a:pPr marL="0" indent="0" algn="just">
              <a:buNone/>
            </a:pPr>
            <a:r>
              <a:rPr lang="tr-TR" dirty="0" smtClean="0"/>
              <a:t>• Şiddete uğrayan kişi,</a:t>
            </a:r>
          </a:p>
          <a:p>
            <a:pPr marL="0" indent="0" algn="just">
              <a:buNone/>
            </a:pPr>
            <a:r>
              <a:rPr lang="tr-TR" dirty="0" smtClean="0"/>
              <a:t>• Diğer kişiler (aynı evde oturan kişiler, kardeş, çocuk, akraba ya da şiddeti gören, duyan, tanık olan komşu, öğretmen, doktor gibi kişiler).</a:t>
            </a:r>
          </a:p>
        </p:txBody>
      </p:sp>
    </p:spTree>
    <p:extLst>
      <p:ext uri="{BB962C8B-B14F-4D97-AF65-F5344CB8AC3E}">
        <p14:creationId xmlns:p14="http://schemas.microsoft.com/office/powerpoint/2010/main" val="2554968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b="1" dirty="0" smtClean="0"/>
              <a:t>Nerelere Başvurulabilir?</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Valilik ya da Kaymakamlığa, Polis Merkezine, Jandarma Karakoluna, Cumhuriyet Başsavcılığına veya Aile Mahkemesi Hâkimliğine müracaat edebilirsiniz. Eğer bulunduğunuz yerde Aile Mahkemesi yoksa, Asliye Hukuk Mahkemesine başvurabilirsiniz. </a:t>
            </a:r>
            <a:endParaRPr lang="tr-TR" dirty="0"/>
          </a:p>
        </p:txBody>
      </p:sp>
    </p:spTree>
    <p:extLst>
      <p:ext uri="{BB962C8B-B14F-4D97-AF65-F5344CB8AC3E}">
        <p14:creationId xmlns:p14="http://schemas.microsoft.com/office/powerpoint/2010/main" val="4251037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Başvururken ne kadar ücret ödenir?</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6284 Sayılı Ailenin Korunması ve Kadına Karşı Şiddetin Önlenmesine Dair Kanun kapsamında yapılan başvurularda harç ve işlemler için masraf alınmaz.</a:t>
            </a:r>
          </a:p>
          <a:p>
            <a:pPr marL="0" indent="0">
              <a:buNone/>
            </a:pPr>
            <a:endParaRPr lang="tr-TR" dirty="0"/>
          </a:p>
        </p:txBody>
      </p:sp>
    </p:spTree>
    <p:extLst>
      <p:ext uri="{BB962C8B-B14F-4D97-AF65-F5344CB8AC3E}">
        <p14:creationId xmlns:p14="http://schemas.microsoft.com/office/powerpoint/2010/main" val="941066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Nafaka ödenir mi?</a:t>
            </a:r>
            <a:endParaRPr lang="tr-TR" b="1" dirty="0"/>
          </a:p>
        </p:txBody>
      </p:sp>
      <p:sp>
        <p:nvSpPr>
          <p:cNvPr id="3" name="İçerik Yer Tutucusu 2"/>
          <p:cNvSpPr>
            <a:spLocks noGrp="1"/>
          </p:cNvSpPr>
          <p:nvPr>
            <p:ph idx="1"/>
          </p:nvPr>
        </p:nvSpPr>
        <p:spPr/>
        <p:txBody>
          <a:bodyPr>
            <a:normAutofit/>
          </a:bodyPr>
          <a:lstStyle/>
          <a:p>
            <a:pPr marL="0" indent="0" algn="just">
              <a:buNone/>
            </a:pPr>
            <a:r>
              <a:rPr lang="tr-TR" dirty="0" smtClean="0"/>
              <a:t>Nafaka eşinizin gelirinden size ödenmesine hükmedilen mali yardımdır. Eğer eşinizden aldığınız başka bir nafaka yoksa eşinizin evden uzaklaştırıldığı süre boyunca sizin ve çocuklarınızın geçimini sağlamak için nafaka ödemesini isteyebilirsiniz.</a:t>
            </a:r>
          </a:p>
          <a:p>
            <a:pPr marL="0" indent="0" algn="just">
              <a:buNone/>
            </a:pPr>
            <a:r>
              <a:rPr lang="tr-TR" dirty="0" smtClean="0"/>
              <a:t>• Bunun için verdiğiniz dilekçeye geçiminiz için gerekli nafaka tutarını yazıp talepte bulununuz.</a:t>
            </a:r>
          </a:p>
          <a:p>
            <a:pPr marL="0" indent="0" algn="just">
              <a:buNone/>
            </a:pPr>
            <a:r>
              <a:rPr lang="tr-TR" dirty="0" smtClean="0"/>
              <a:t>• Eşinizin gelir durumunu ve nereden maaş aldığını gösteren maaş bordrosu vb. belgeleri veya bilgileri</a:t>
            </a:r>
          </a:p>
          <a:p>
            <a:pPr marL="0" indent="0" algn="just">
              <a:buNone/>
            </a:pPr>
            <a:r>
              <a:rPr lang="tr-TR" dirty="0" smtClean="0"/>
              <a:t>mahkemeye vereceğiniz dilekçeye ekleyiniz.</a:t>
            </a:r>
          </a:p>
          <a:p>
            <a:pPr marL="0" indent="0" algn="just">
              <a:buNone/>
            </a:pPr>
            <a:r>
              <a:rPr lang="tr-TR" dirty="0" smtClean="0"/>
              <a:t>• Mahkeme kararıyla hükmedilen nafakanın tahsili için yapılan icra takip işlemleri ücretsizdir.</a:t>
            </a:r>
          </a:p>
          <a:p>
            <a:pPr marL="0" indent="0">
              <a:buNone/>
            </a:pPr>
            <a:endParaRPr lang="tr-TR" dirty="0"/>
          </a:p>
        </p:txBody>
      </p:sp>
    </p:spTree>
    <p:extLst>
      <p:ext uri="{BB962C8B-B14F-4D97-AF65-F5344CB8AC3E}">
        <p14:creationId xmlns:p14="http://schemas.microsoft.com/office/powerpoint/2010/main" val="4186011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Tedbir kararına uyulup uyulmadığı nasıl denetlenir?</a:t>
            </a:r>
            <a:endParaRPr lang="tr-TR" b="1"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Cumhuriyet Başsavcılığı tedbir kararının uygulanmasını kolluk kuvvetleri (polis veya jandarma) aracılığı ile izler.</a:t>
            </a:r>
          </a:p>
          <a:p>
            <a:pPr marL="0" indent="0">
              <a:buNone/>
            </a:pPr>
            <a:r>
              <a:rPr lang="tr-TR" dirty="0" smtClean="0"/>
              <a:t>Bunun için polis ya da jandarma;</a:t>
            </a:r>
          </a:p>
          <a:p>
            <a:pPr marL="0" indent="0">
              <a:buNone/>
            </a:pPr>
            <a:r>
              <a:rPr lang="tr-TR" dirty="0" smtClean="0"/>
              <a:t>• Bulunduğunuz evi haftada bir kez ziyaret eder.</a:t>
            </a:r>
          </a:p>
          <a:p>
            <a:pPr marL="0" indent="0">
              <a:buNone/>
            </a:pPr>
            <a:r>
              <a:rPr lang="tr-TR" dirty="0" smtClean="0"/>
              <a:t>• Birinci derece yakınlarınız ile iletişim kurar.</a:t>
            </a:r>
          </a:p>
          <a:p>
            <a:pPr marL="0" indent="0">
              <a:buNone/>
            </a:pPr>
            <a:r>
              <a:rPr lang="tr-TR" dirty="0" smtClean="0"/>
              <a:t>• Komşularınızın bilgisine başvurur.</a:t>
            </a:r>
          </a:p>
          <a:p>
            <a:pPr marL="0" indent="0">
              <a:buNone/>
            </a:pPr>
            <a:r>
              <a:rPr lang="tr-TR" dirty="0" smtClean="0"/>
              <a:t>• Oturduğunuz yerin muhtarından bilgi alır.</a:t>
            </a:r>
          </a:p>
          <a:p>
            <a:pPr marL="0" indent="0">
              <a:buNone/>
            </a:pPr>
            <a:r>
              <a:rPr lang="tr-TR" dirty="0" smtClean="0"/>
              <a:t>• Evinizin çevresinde araştırma yapar.</a:t>
            </a:r>
          </a:p>
          <a:p>
            <a:pPr marL="0" indent="0">
              <a:buNone/>
            </a:pPr>
            <a:r>
              <a:rPr lang="tr-TR" dirty="0" smtClean="0"/>
              <a:t>Ayrıca Şiddet Önleme ve İzleme Merkezleri tarafından da tedbir kararlarının uygulanması takip edilir.</a:t>
            </a:r>
          </a:p>
          <a:p>
            <a:pPr marL="0" indent="0">
              <a:buNone/>
            </a:pPr>
            <a:endParaRPr lang="tr-TR" dirty="0"/>
          </a:p>
        </p:txBody>
      </p:sp>
    </p:spTree>
    <p:extLst>
      <p:ext uri="{BB962C8B-B14F-4D97-AF65-F5344CB8AC3E}">
        <p14:creationId xmlns:p14="http://schemas.microsoft.com/office/powerpoint/2010/main" val="2184161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Tedbir kararına uyulmaması durumunda ne yapılabilir?</a:t>
            </a:r>
            <a:endParaRPr lang="tr-TR" b="1" dirty="0"/>
          </a:p>
        </p:txBody>
      </p:sp>
      <p:sp>
        <p:nvSpPr>
          <p:cNvPr id="3" name="İçerik Yer Tutucusu 2"/>
          <p:cNvSpPr>
            <a:spLocks noGrp="1"/>
          </p:cNvSpPr>
          <p:nvPr>
            <p:ph idx="1"/>
          </p:nvPr>
        </p:nvSpPr>
        <p:spPr/>
        <p:txBody>
          <a:bodyPr>
            <a:normAutofit/>
          </a:bodyPr>
          <a:lstStyle/>
          <a:p>
            <a:pPr marL="0" indent="0" algn="just">
              <a:buNone/>
            </a:pPr>
            <a:r>
              <a:rPr lang="tr-TR" dirty="0" smtClean="0"/>
              <a:t>Sizin veya başka bir kişinin, şiddet uygulayan kişinin tedbir kararına uymadığını polis merkezine, jandarma karakoluna ya da Cumhuriyet Başsavcılığına bildirmesi durumunda, ya da polisin veya jandarmanın, kontrol işlemleri sonucunda, şiddet uygulayan kişinin, tedbir kararına uymadığını tespit etmesi durumunda, kişi hâkim kararıyla üç günden on güne kadar zorlama hapsi ile cezalandırılabilir.</a:t>
            </a:r>
          </a:p>
          <a:p>
            <a:pPr marL="0" indent="0" algn="just">
              <a:buNone/>
            </a:pPr>
            <a:r>
              <a:rPr lang="tr-TR" dirty="0" smtClean="0"/>
              <a:t>Şiddet uygulayan kişinin fiilinin ayrı bir suç oluşturması halinde zorlama hapsi ile cezalandırılması, hakkında ayrı bir ceza davası açılmasına engel değildir.</a:t>
            </a:r>
          </a:p>
        </p:txBody>
      </p:sp>
    </p:spTree>
    <p:extLst>
      <p:ext uri="{BB962C8B-B14F-4D97-AF65-F5344CB8AC3E}">
        <p14:creationId xmlns:p14="http://schemas.microsoft.com/office/powerpoint/2010/main" val="2150123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 Türk Ceza Kanunu</a:t>
            </a:r>
            <a:endParaRPr lang="tr-TR" b="1" dirty="0"/>
          </a:p>
        </p:txBody>
      </p:sp>
      <p:sp>
        <p:nvSpPr>
          <p:cNvPr id="3" name="İçerik Yer Tutucusu 2"/>
          <p:cNvSpPr>
            <a:spLocks noGrp="1"/>
          </p:cNvSpPr>
          <p:nvPr>
            <p:ph idx="1"/>
          </p:nvPr>
        </p:nvSpPr>
        <p:spPr/>
        <p:txBody>
          <a:bodyPr/>
          <a:lstStyle/>
          <a:p>
            <a:pPr marL="0" indent="0" algn="just">
              <a:buNone/>
            </a:pPr>
            <a:endParaRPr lang="tr-TR" dirty="0" smtClean="0"/>
          </a:p>
          <a:p>
            <a:pPr marL="0" indent="0" algn="just">
              <a:buNone/>
            </a:pPr>
            <a:r>
              <a:rPr lang="tr-TR" dirty="0" smtClean="0"/>
              <a:t>Kanunlara göre, eşinizin ya da diğer aile bireylerinin size psikolojik, fiziksel ya da cinsel şiddet uygulaması suçtur. Bu şiddet türlerinden herhangi birine maruz kaldığınızda, hem 6284 Sayılı Ailenin Korunması ve Kadına Karşı Şiddetin Önlenmesine Dair Kanun kapsamında tedbir kararı talep edebilirsiniz, hem de Türk Ceza Kanunu hükümlerine göre şikayetçi olabilir ve bu kişinin cezalandırılmasını isteyebilirsiniz.</a:t>
            </a:r>
          </a:p>
          <a:p>
            <a:pPr marL="0" indent="0" algn="just">
              <a:buNone/>
            </a:pPr>
            <a:endParaRPr lang="tr-TR" dirty="0"/>
          </a:p>
        </p:txBody>
      </p:sp>
    </p:spTree>
    <p:extLst>
      <p:ext uri="{BB962C8B-B14F-4D97-AF65-F5344CB8AC3E}">
        <p14:creationId xmlns:p14="http://schemas.microsoft.com/office/powerpoint/2010/main" val="2403070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Türk Ceza Kanununa Göre;</a:t>
            </a:r>
            <a:endParaRPr lang="tr-TR" b="1" dirty="0"/>
          </a:p>
        </p:txBody>
      </p:sp>
      <p:sp>
        <p:nvSpPr>
          <p:cNvPr id="3" name="İçerik Yer Tutucusu 2"/>
          <p:cNvSpPr>
            <a:spLocks noGrp="1"/>
          </p:cNvSpPr>
          <p:nvPr>
            <p:ph idx="1"/>
          </p:nvPr>
        </p:nvSpPr>
        <p:spPr/>
        <p:txBody>
          <a:bodyPr/>
          <a:lstStyle/>
          <a:p>
            <a:pPr marL="0" indent="0" algn="just">
              <a:buNone/>
            </a:pPr>
            <a:r>
              <a:rPr lang="tr-TR" b="1" dirty="0" smtClean="0"/>
              <a:t>Kasten veya Tedbirsizlik Nedeniyle Yaralamak</a:t>
            </a:r>
          </a:p>
          <a:p>
            <a:pPr marL="0" indent="0" algn="just">
              <a:buNone/>
            </a:pPr>
            <a:r>
              <a:rPr lang="tr-TR" dirty="0" smtClean="0"/>
              <a:t>Bir başka kişiye kasıtlı olarak veya tedbirsizlik nedeniyle zarar veren, onun sağlığının bozulmasına neden olan kişi cezalandırılmaktadır. Bu suç aile bireylerine yönelik işlenirse, ceza daha da artırılmaktadır.</a:t>
            </a:r>
          </a:p>
          <a:p>
            <a:pPr marL="0" indent="0" algn="just">
              <a:buNone/>
            </a:pPr>
            <a:r>
              <a:rPr lang="tr-TR" b="1" dirty="0" smtClean="0"/>
              <a:t>Eziyet</a:t>
            </a:r>
          </a:p>
          <a:p>
            <a:pPr marL="0" indent="0" algn="just">
              <a:buNone/>
            </a:pPr>
            <a:r>
              <a:rPr lang="tr-TR" dirty="0" smtClean="0"/>
              <a:t>Eziyet yapan kişiler ağır biçimde cezalandırılmaktadır. Bu suçlar aile bireylerine karşı işlenirse cezası daha da ağırlaştırılmaktadır.</a:t>
            </a:r>
          </a:p>
          <a:p>
            <a:pPr marL="0" indent="0" algn="just">
              <a:buNone/>
            </a:pPr>
            <a:endParaRPr lang="tr-TR" dirty="0"/>
          </a:p>
        </p:txBody>
      </p:sp>
    </p:spTree>
    <p:extLst>
      <p:ext uri="{BB962C8B-B14F-4D97-AF65-F5344CB8AC3E}">
        <p14:creationId xmlns:p14="http://schemas.microsoft.com/office/powerpoint/2010/main" val="2672556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Türk Ceza Kanununa Göre;</a:t>
            </a:r>
            <a:endParaRPr lang="tr-TR" b="1" dirty="0"/>
          </a:p>
        </p:txBody>
      </p:sp>
      <p:sp>
        <p:nvSpPr>
          <p:cNvPr id="3" name="İçerik Yer Tutucusu 2"/>
          <p:cNvSpPr>
            <a:spLocks noGrp="1"/>
          </p:cNvSpPr>
          <p:nvPr>
            <p:ph idx="1"/>
          </p:nvPr>
        </p:nvSpPr>
        <p:spPr/>
        <p:txBody>
          <a:bodyPr>
            <a:normAutofit/>
          </a:bodyPr>
          <a:lstStyle/>
          <a:p>
            <a:pPr marL="0" indent="0" algn="just">
              <a:buNone/>
            </a:pPr>
            <a:r>
              <a:rPr lang="tr-TR" b="1" dirty="0" smtClean="0"/>
              <a:t>Çocuk Düşürtmek</a:t>
            </a:r>
          </a:p>
          <a:p>
            <a:pPr marL="0" indent="0" algn="just">
              <a:buNone/>
            </a:pPr>
            <a:r>
              <a:rPr lang="tr-TR" dirty="0" smtClean="0"/>
              <a:t>• Çocuk düşürmek (aldırmak), yasal olarak en çok hamileliğin 10. haftasında yapılabilir.</a:t>
            </a:r>
          </a:p>
          <a:p>
            <a:pPr marL="0" indent="0" algn="just">
              <a:buNone/>
            </a:pPr>
            <a:r>
              <a:rPr lang="tr-TR" dirty="0" smtClean="0"/>
              <a:t>• Hamile kadının izni olmadan çocuğunu düşürten kişi cezalandırılmaktadır.</a:t>
            </a:r>
          </a:p>
          <a:p>
            <a:pPr marL="0" indent="0" algn="just">
              <a:buNone/>
            </a:pPr>
            <a:r>
              <a:rPr lang="tr-TR" dirty="0" smtClean="0"/>
              <a:t>• Kadının rızası olsa bile, 10 haftayı geçmiş hamileliklerde kadın ve çocuğun hamileliğin sonlandırılmasını gerektiren bir sağlık sorunu olmadıkça, hamileliği sonlandırmak suçtur ve cezalandırılmaktadır.</a:t>
            </a:r>
          </a:p>
          <a:p>
            <a:pPr marL="0" indent="0" algn="just">
              <a:buNone/>
            </a:pPr>
            <a:r>
              <a:rPr lang="tr-TR" dirty="0" smtClean="0"/>
              <a:t>• Tecavüz sonunda hamile kalınması halinde, hamilelik 20 haftayı geçtikten sonra çocuğun düşürtülmesi suçtur ve cezalandırılmaktadır.</a:t>
            </a:r>
          </a:p>
          <a:p>
            <a:pPr marL="0" indent="0" algn="just">
              <a:buNone/>
            </a:pPr>
            <a:endParaRPr lang="tr-TR" dirty="0"/>
          </a:p>
        </p:txBody>
      </p:sp>
    </p:spTree>
    <p:extLst>
      <p:ext uri="{BB962C8B-B14F-4D97-AF65-F5344CB8AC3E}">
        <p14:creationId xmlns:p14="http://schemas.microsoft.com/office/powerpoint/2010/main" val="2907416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Türk Ceza Kanununa Göre;</a:t>
            </a:r>
            <a:endParaRPr lang="tr-TR" b="1" dirty="0"/>
          </a:p>
        </p:txBody>
      </p:sp>
      <p:sp>
        <p:nvSpPr>
          <p:cNvPr id="3" name="İçerik Yer Tutucusu 2"/>
          <p:cNvSpPr>
            <a:spLocks noGrp="1"/>
          </p:cNvSpPr>
          <p:nvPr>
            <p:ph idx="1"/>
          </p:nvPr>
        </p:nvSpPr>
        <p:spPr/>
        <p:txBody>
          <a:bodyPr>
            <a:normAutofit fontScale="92500" lnSpcReduction="20000"/>
          </a:bodyPr>
          <a:lstStyle/>
          <a:p>
            <a:pPr marL="0" indent="0" algn="just">
              <a:buNone/>
            </a:pPr>
            <a:r>
              <a:rPr lang="tr-TR" b="1" dirty="0" smtClean="0"/>
              <a:t>İzinsiz Kısırlaştırmak</a:t>
            </a:r>
          </a:p>
          <a:p>
            <a:pPr marL="0" indent="0" algn="just">
              <a:buNone/>
            </a:pPr>
            <a:r>
              <a:rPr lang="tr-TR" dirty="0" smtClean="0"/>
              <a:t>Bir kişiyi, kendisinin izni olmadan kısırlaştıran kişi cezalandırılmaktadır.</a:t>
            </a:r>
          </a:p>
          <a:p>
            <a:pPr marL="0" indent="0" algn="just">
              <a:buNone/>
            </a:pPr>
            <a:r>
              <a:rPr lang="tr-TR" b="1" dirty="0" smtClean="0"/>
              <a:t>Bir Kişiyi Zorla Alıkoymak</a:t>
            </a:r>
          </a:p>
          <a:p>
            <a:pPr marL="0" indent="0" algn="just">
              <a:buNone/>
            </a:pPr>
            <a:r>
              <a:rPr lang="tr-TR" dirty="0" smtClean="0"/>
              <a:t>Bir kişiyi hukuka aykırı olarak bir yere gitmeye veya bir yerde kalmaya zorlayan kişi cezalandırılmaktadır</a:t>
            </a:r>
          </a:p>
          <a:p>
            <a:pPr marL="0" indent="0" algn="just">
              <a:buNone/>
            </a:pPr>
            <a:r>
              <a:rPr lang="tr-TR" b="1" dirty="0" smtClean="0"/>
              <a:t>Çalışma Özgürlüğünü Engellemek</a:t>
            </a:r>
          </a:p>
          <a:p>
            <a:pPr marL="0" indent="0" algn="just">
              <a:buNone/>
            </a:pPr>
            <a:r>
              <a:rPr lang="tr-TR" dirty="0" smtClean="0"/>
              <a:t>Bir kişinin iş ve çalışma özgürlüğünün zor ya da tehdit yoluyla engellenmesi suçtur ve cezalandırılmaktadır.</a:t>
            </a:r>
          </a:p>
          <a:p>
            <a:pPr marL="0" indent="0" algn="just">
              <a:buNone/>
            </a:pPr>
            <a:r>
              <a:rPr lang="tr-TR" b="1" dirty="0" smtClean="0"/>
              <a:t>Birden Fazla Evlilik</a:t>
            </a:r>
          </a:p>
          <a:p>
            <a:pPr marL="0" indent="0" algn="just">
              <a:buNone/>
            </a:pPr>
            <a:r>
              <a:rPr lang="tr-TR" dirty="0" smtClean="0"/>
              <a:t>Birden çok kişiyle evlenmek yasaktır ve resmi nikâh olmaksızın imam nikâhı yaptırılması suçtur. Resmi nikâh yaptırmaksızın imam nikâhı yaptıranlar ve yapan kişiler cezalandırılmaktadır.</a:t>
            </a:r>
          </a:p>
          <a:p>
            <a:pPr marL="0" indent="0" algn="just">
              <a:buNone/>
            </a:pPr>
            <a:endParaRPr lang="tr-TR" dirty="0"/>
          </a:p>
        </p:txBody>
      </p:sp>
    </p:spTree>
    <p:extLst>
      <p:ext uri="{BB962C8B-B14F-4D97-AF65-F5344CB8AC3E}">
        <p14:creationId xmlns:p14="http://schemas.microsoft.com/office/powerpoint/2010/main" val="2684802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YARARLANABİLECEĞİMİZ KANUNLAR</a:t>
            </a:r>
            <a:endParaRPr lang="tr-TR" b="1" dirty="0"/>
          </a:p>
        </p:txBody>
      </p:sp>
      <p:sp>
        <p:nvSpPr>
          <p:cNvPr id="3" name="İçerik Yer Tutucusu 2"/>
          <p:cNvSpPr>
            <a:spLocks noGrp="1"/>
          </p:cNvSpPr>
          <p:nvPr>
            <p:ph idx="1"/>
          </p:nvPr>
        </p:nvSpPr>
        <p:spPr/>
        <p:txBody>
          <a:bodyPr/>
          <a:lstStyle/>
          <a:p>
            <a:pPr marL="514350" indent="-514350">
              <a:buFont typeface="+mj-lt"/>
              <a:buAutoNum type="arabicPeriod"/>
            </a:pPr>
            <a:endParaRPr lang="tr-TR" dirty="0" smtClean="0"/>
          </a:p>
          <a:p>
            <a:pPr marL="514350" indent="-514350">
              <a:buFont typeface="+mj-lt"/>
              <a:buAutoNum type="arabicPeriod"/>
            </a:pPr>
            <a:r>
              <a:rPr lang="tr-TR" dirty="0" smtClean="0"/>
              <a:t>6284 </a:t>
            </a:r>
            <a:r>
              <a:rPr lang="tr-TR" dirty="0"/>
              <a:t>Sayılı Ailenin Korunması ve Kadına Karşı Şiddetin Önlenmesine Dair Kanun</a:t>
            </a:r>
          </a:p>
          <a:p>
            <a:pPr marL="514350" indent="-514350">
              <a:buFont typeface="+mj-lt"/>
              <a:buAutoNum type="arabicPeriod"/>
            </a:pPr>
            <a:r>
              <a:rPr lang="tr-TR" dirty="0"/>
              <a:t>Türk Ceza Kanunu</a:t>
            </a:r>
          </a:p>
          <a:p>
            <a:pPr marL="514350" indent="-514350">
              <a:buFont typeface="+mj-lt"/>
              <a:buAutoNum type="arabicPeriod"/>
            </a:pPr>
            <a:r>
              <a:rPr lang="tr-TR" dirty="0"/>
              <a:t>Türk Medeni Kanunu</a:t>
            </a:r>
          </a:p>
        </p:txBody>
      </p:sp>
    </p:spTree>
    <p:extLst>
      <p:ext uri="{BB962C8B-B14F-4D97-AF65-F5344CB8AC3E}">
        <p14:creationId xmlns:p14="http://schemas.microsoft.com/office/powerpoint/2010/main" val="3116787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Türk Ceza Kanununa Göre;</a:t>
            </a:r>
            <a:endParaRPr lang="tr-TR" b="1"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b="1" dirty="0" smtClean="0"/>
              <a:t>Töre veya Namus Cinayetleri</a:t>
            </a:r>
          </a:p>
          <a:p>
            <a:pPr marL="0" indent="0" algn="just">
              <a:buNone/>
            </a:pPr>
            <a:r>
              <a:rPr lang="tr-TR" dirty="0" smtClean="0"/>
              <a:t>• Töre veya namus cinayeti işleyen kişiye, Türk Ceza Kanununa göre en ağır ceza verilmektedir ve bu suçta ceza indirimi yapılmamaktadır.</a:t>
            </a:r>
          </a:p>
          <a:p>
            <a:pPr marL="0" indent="0" algn="just">
              <a:buNone/>
            </a:pPr>
            <a:r>
              <a:rPr lang="tr-TR" dirty="0" smtClean="0"/>
              <a:t>• Evlilik dışı doğan çocuğun, annesi tarafından namus kurtarma gerekçesiyle öldürülmesi ağır biçimde cezalandırılmaktadır.</a:t>
            </a:r>
          </a:p>
          <a:p>
            <a:pPr marL="0" indent="0" algn="just">
              <a:buNone/>
            </a:pPr>
            <a:r>
              <a:rPr lang="tr-TR" b="1" dirty="0" smtClean="0"/>
              <a:t>Kötü Davranışta Bulunmak</a:t>
            </a:r>
          </a:p>
          <a:p>
            <a:pPr marL="0" indent="0" algn="just">
              <a:buNone/>
            </a:pPr>
            <a:r>
              <a:rPr lang="tr-TR" dirty="0" smtClean="0"/>
              <a:t>Aynı konutta birlikte yaşadığı kişiye kötü davranışta bulunan ve şiddet uygulayan kişi cezalandırılmaktadır.</a:t>
            </a:r>
          </a:p>
          <a:p>
            <a:pPr marL="0" indent="0" algn="just">
              <a:buNone/>
            </a:pPr>
            <a:r>
              <a:rPr lang="tr-TR" b="1" dirty="0" smtClean="0"/>
              <a:t>Destek ve Bakım Yükümlülüğü</a:t>
            </a:r>
          </a:p>
          <a:p>
            <a:pPr marL="0" indent="0" algn="just">
              <a:buNone/>
            </a:pPr>
            <a:r>
              <a:rPr lang="tr-TR" dirty="0" smtClean="0"/>
              <a:t> Aileye destek ve bakım yükümlülüğünü yerine getirmemek suçtur, bu kişi hakkında dava açılabilir ve kişi cezalandırılır.</a:t>
            </a:r>
          </a:p>
          <a:p>
            <a:pPr marL="0" indent="0">
              <a:buNone/>
            </a:pPr>
            <a:endParaRPr lang="tr-TR" dirty="0"/>
          </a:p>
        </p:txBody>
      </p:sp>
    </p:spTree>
    <p:extLst>
      <p:ext uri="{BB962C8B-B14F-4D97-AF65-F5344CB8AC3E}">
        <p14:creationId xmlns:p14="http://schemas.microsoft.com/office/powerpoint/2010/main" val="2732840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Türk Ceza Kanununa Göre;</a:t>
            </a:r>
            <a:endParaRPr lang="tr-TR" b="1" dirty="0"/>
          </a:p>
        </p:txBody>
      </p:sp>
      <p:sp>
        <p:nvSpPr>
          <p:cNvPr id="3" name="İçerik Yer Tutucusu 2"/>
          <p:cNvSpPr>
            <a:spLocks noGrp="1"/>
          </p:cNvSpPr>
          <p:nvPr>
            <p:ph idx="1"/>
          </p:nvPr>
        </p:nvSpPr>
        <p:spPr/>
        <p:txBody>
          <a:bodyPr/>
          <a:lstStyle/>
          <a:p>
            <a:pPr marL="0" indent="0" algn="just">
              <a:buNone/>
            </a:pPr>
            <a:endParaRPr lang="tr-TR" b="1" dirty="0" smtClean="0"/>
          </a:p>
          <a:p>
            <a:pPr marL="0" indent="0" algn="just">
              <a:buNone/>
            </a:pPr>
            <a:r>
              <a:rPr lang="tr-TR" b="1" dirty="0" smtClean="0"/>
              <a:t>Hakaret Etmek</a:t>
            </a:r>
          </a:p>
          <a:p>
            <a:pPr marL="0" indent="0" algn="just">
              <a:buNone/>
            </a:pPr>
            <a:r>
              <a:rPr lang="tr-TR" dirty="0" smtClean="0"/>
              <a:t>Bir kimseye karşı, onun onur, şeref ve saygınlığını rencide edebilecek şekilde davranışta bulunmak veya sövmek cezalandırılmaktadır.</a:t>
            </a:r>
          </a:p>
          <a:p>
            <a:pPr marL="0" indent="0" algn="just">
              <a:buNone/>
            </a:pPr>
            <a:r>
              <a:rPr lang="tr-TR" b="1" dirty="0" smtClean="0"/>
              <a:t>Tehdit Etmek</a:t>
            </a:r>
          </a:p>
          <a:p>
            <a:pPr marL="0" indent="0" algn="just">
              <a:buNone/>
            </a:pPr>
            <a:r>
              <a:rPr lang="tr-TR" dirty="0" smtClean="0"/>
              <a:t>Bir başkasını, kendisine veya yakınına zarar verileceği, saldırı gerçekleştirileceği şeklinde tehdit etmek suçtur ve cezalandırılmaktadır.</a:t>
            </a:r>
          </a:p>
          <a:p>
            <a:pPr marL="0" indent="0" algn="just">
              <a:buNone/>
            </a:pPr>
            <a:endParaRPr lang="tr-TR" dirty="0"/>
          </a:p>
        </p:txBody>
      </p:sp>
    </p:spTree>
    <p:extLst>
      <p:ext uri="{BB962C8B-B14F-4D97-AF65-F5344CB8AC3E}">
        <p14:creationId xmlns:p14="http://schemas.microsoft.com/office/powerpoint/2010/main" val="2095518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Türk Ceza Kanununa Göre;</a:t>
            </a:r>
            <a:endParaRPr lang="tr-TR" b="1" dirty="0"/>
          </a:p>
        </p:txBody>
      </p:sp>
      <p:sp>
        <p:nvSpPr>
          <p:cNvPr id="3" name="İçerik Yer Tutucusu 2"/>
          <p:cNvSpPr>
            <a:spLocks noGrp="1"/>
          </p:cNvSpPr>
          <p:nvPr>
            <p:ph idx="1"/>
          </p:nvPr>
        </p:nvSpPr>
        <p:spPr/>
        <p:txBody>
          <a:bodyPr>
            <a:normAutofit/>
          </a:bodyPr>
          <a:lstStyle/>
          <a:p>
            <a:pPr marL="0" indent="0" algn="just">
              <a:buNone/>
            </a:pPr>
            <a:r>
              <a:rPr lang="tr-TR" b="1" dirty="0" smtClean="0"/>
              <a:t>Cinsel Taciz ve Saldırı</a:t>
            </a:r>
          </a:p>
          <a:p>
            <a:pPr marL="0" indent="0" algn="just">
              <a:buNone/>
            </a:pPr>
            <a:r>
              <a:rPr lang="tr-TR" dirty="0" smtClean="0"/>
              <a:t>• Tecavüz gibi cinsel saldırı eylemleri cezalandırılmaktadır. Tecavüz eylemi sonucunda tecavüze uğrayan kişinin beden ve ruh sağlığı bozulmuş ise cezası daha ağırdır.</a:t>
            </a:r>
          </a:p>
          <a:p>
            <a:pPr marL="0" indent="0" algn="just">
              <a:buNone/>
            </a:pPr>
            <a:r>
              <a:rPr lang="tr-TR" dirty="0" smtClean="0"/>
              <a:t>• Evlilik içinde eşler arasındaki cinsel saldırı eylemi (tecavüz) de suçtur.</a:t>
            </a:r>
          </a:p>
          <a:p>
            <a:pPr marL="0" indent="0" algn="just">
              <a:buNone/>
            </a:pPr>
            <a:r>
              <a:rPr lang="tr-TR" dirty="0" smtClean="0"/>
              <a:t>• Cinsel taciz cezalandırılmaktadır. Bu eylem iş yerinde olursa ceza artırılmaktadır.</a:t>
            </a:r>
          </a:p>
          <a:p>
            <a:pPr marL="0" indent="0" algn="just">
              <a:buNone/>
            </a:pPr>
            <a:r>
              <a:rPr lang="tr-TR" dirty="0" smtClean="0"/>
              <a:t>• Çocuklara yönelik cinsel amaçlı saldırılar “cinsel istismar” olarak tanımlanmakta ve ağır biçimde cezalandırılmaktadır. Eğer cinsel istismarı aile bireylerinden ya da akrabalardan biri yaparsa ceza artırılmakta, istismarı gerçekleştiren kişinin konumuna göre bu kişinin velayet veya vesayet hakkı elinden alınmaktadır.</a:t>
            </a:r>
          </a:p>
          <a:p>
            <a:pPr marL="0" indent="0" algn="just">
              <a:buNone/>
            </a:pPr>
            <a:endParaRPr lang="tr-TR" dirty="0"/>
          </a:p>
        </p:txBody>
      </p:sp>
    </p:spTree>
    <p:extLst>
      <p:ext uri="{BB962C8B-B14F-4D97-AF65-F5344CB8AC3E}">
        <p14:creationId xmlns:p14="http://schemas.microsoft.com/office/powerpoint/2010/main" val="25527596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Türk Ceza Kanununa Göre;</a:t>
            </a:r>
            <a:endParaRPr lang="tr-TR" b="1" dirty="0"/>
          </a:p>
        </p:txBody>
      </p:sp>
      <p:sp>
        <p:nvSpPr>
          <p:cNvPr id="3" name="İçerik Yer Tutucusu 2"/>
          <p:cNvSpPr>
            <a:spLocks noGrp="1"/>
          </p:cNvSpPr>
          <p:nvPr>
            <p:ph idx="1"/>
          </p:nvPr>
        </p:nvSpPr>
        <p:spPr/>
        <p:txBody>
          <a:bodyPr>
            <a:normAutofit/>
          </a:bodyPr>
          <a:lstStyle/>
          <a:p>
            <a:pPr marL="0" indent="0" algn="just">
              <a:buNone/>
            </a:pPr>
            <a:r>
              <a:rPr lang="tr-TR" b="1" dirty="0" smtClean="0"/>
              <a:t>Bekâret Kontrolü</a:t>
            </a:r>
          </a:p>
          <a:p>
            <a:pPr marL="0" indent="0" algn="just">
              <a:buNone/>
            </a:pPr>
            <a:r>
              <a:rPr lang="tr-TR" dirty="0" smtClean="0"/>
              <a:t>Yetkili hâkim ya da savcı kararı olmaksızın, kişiyi bekâret kontrolüne götüren ve bu muayeneyi böyle bir karar olmaksızın yapan kişi cezalandırılmaktadır.</a:t>
            </a:r>
          </a:p>
          <a:p>
            <a:pPr marL="0" indent="0" algn="just">
              <a:buNone/>
            </a:pPr>
            <a:r>
              <a:rPr lang="tr-TR" b="1" dirty="0" err="1" smtClean="0"/>
              <a:t>Fuhuşa</a:t>
            </a:r>
            <a:r>
              <a:rPr lang="tr-TR" b="1" dirty="0" smtClean="0"/>
              <a:t> Zorlamak</a:t>
            </a:r>
          </a:p>
          <a:p>
            <a:pPr marL="0" indent="0" algn="just">
              <a:buNone/>
            </a:pPr>
            <a:r>
              <a:rPr lang="tr-TR" dirty="0" smtClean="0"/>
              <a:t>Bir kişinin ya da çocuğun, </a:t>
            </a:r>
            <a:r>
              <a:rPr lang="tr-TR" dirty="0" err="1" smtClean="0"/>
              <a:t>fuhuşa</a:t>
            </a:r>
            <a:r>
              <a:rPr lang="tr-TR" dirty="0" smtClean="0"/>
              <a:t> teşvik edilmesi ya da zorlanması suç kabul edilmektedir ve cezalandırılmaktadır.</a:t>
            </a:r>
          </a:p>
          <a:p>
            <a:pPr marL="0" indent="0" algn="just">
              <a:buNone/>
            </a:pPr>
            <a:r>
              <a:rPr lang="tr-TR" b="1" dirty="0" smtClean="0"/>
              <a:t>Huzur Bozmak</a:t>
            </a:r>
          </a:p>
          <a:p>
            <a:pPr marL="0" indent="0" algn="just">
              <a:buNone/>
            </a:pPr>
            <a:r>
              <a:rPr lang="tr-TR" dirty="0" smtClean="0"/>
              <a:t>Bir kimsenin huzurunu bozmak için ısrarla telefon eden ya da gürültü yapan kişi cezalandırılmaktadır.</a:t>
            </a:r>
          </a:p>
          <a:p>
            <a:pPr marL="0" indent="0" algn="just">
              <a:buNone/>
            </a:pPr>
            <a:endParaRPr lang="tr-TR" dirty="0"/>
          </a:p>
        </p:txBody>
      </p:sp>
    </p:spTree>
    <p:extLst>
      <p:ext uri="{BB962C8B-B14F-4D97-AF65-F5344CB8AC3E}">
        <p14:creationId xmlns:p14="http://schemas.microsoft.com/office/powerpoint/2010/main" val="4085823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Türk Ceza Kanununa Göre;</a:t>
            </a:r>
            <a:endParaRPr lang="tr-TR" b="1" dirty="0"/>
          </a:p>
        </p:txBody>
      </p:sp>
      <p:sp>
        <p:nvSpPr>
          <p:cNvPr id="3" name="İçerik Yer Tutucusu 2"/>
          <p:cNvSpPr>
            <a:spLocks noGrp="1"/>
          </p:cNvSpPr>
          <p:nvPr>
            <p:ph idx="1"/>
          </p:nvPr>
        </p:nvSpPr>
        <p:spPr/>
        <p:txBody>
          <a:bodyPr>
            <a:normAutofit/>
          </a:bodyPr>
          <a:lstStyle/>
          <a:p>
            <a:pPr marL="0" indent="0" algn="just">
              <a:buNone/>
            </a:pPr>
            <a:r>
              <a:rPr lang="tr-TR" b="1" dirty="0" smtClean="0"/>
              <a:t>Konut Dokunulmazlığının İhlali</a:t>
            </a:r>
          </a:p>
          <a:p>
            <a:pPr marL="0" indent="0" algn="just">
              <a:buNone/>
            </a:pPr>
            <a:r>
              <a:rPr lang="tr-TR" dirty="0" smtClean="0"/>
              <a:t>Bir kimsenin konutuna, o kişinin izni olmadan girmek veya izin alıp girdikten sonra buradan çıkmamak suç kabul edilmektedir ve cezalandırılmaktadır.</a:t>
            </a:r>
          </a:p>
          <a:p>
            <a:pPr marL="0" indent="0" algn="just">
              <a:buNone/>
            </a:pPr>
            <a:r>
              <a:rPr lang="tr-TR" b="1" dirty="0" smtClean="0"/>
              <a:t>Çocuğun Kaçırılması ve Alıkonulması</a:t>
            </a:r>
          </a:p>
          <a:p>
            <a:pPr marL="0" indent="0" algn="just">
              <a:buNone/>
            </a:pPr>
            <a:r>
              <a:rPr lang="tr-TR" dirty="0" smtClean="0"/>
              <a:t>Velayet yetkisi elinden alınmış olan anne veya babanın (ya da bir akrabanın) </a:t>
            </a:r>
            <a:r>
              <a:rPr lang="tr-TR" dirty="0" err="1" smtClean="0"/>
              <a:t>onaltı</a:t>
            </a:r>
            <a:r>
              <a:rPr lang="tr-TR" dirty="0" smtClean="0"/>
              <a:t> yaşını bitirmemiş bir çocuğu veli, vasi veya bakım ve gözetimi altında bulunan kimsenin yanından kaçırması veya alıkoyması suçtur ve cezalandırılmaktadır. Çocuk henüz </a:t>
            </a:r>
            <a:r>
              <a:rPr lang="tr-TR" dirty="0" err="1" smtClean="0"/>
              <a:t>oniki</a:t>
            </a:r>
            <a:r>
              <a:rPr lang="tr-TR" dirty="0" smtClean="0"/>
              <a:t> yaşını bitirmemiş ise, ceza daha da artırılmaktadır.</a:t>
            </a:r>
          </a:p>
          <a:p>
            <a:pPr marL="0" indent="0" algn="just">
              <a:buNone/>
            </a:pPr>
            <a:endParaRPr lang="tr-TR" dirty="0"/>
          </a:p>
        </p:txBody>
      </p:sp>
    </p:spTree>
    <p:extLst>
      <p:ext uri="{BB962C8B-B14F-4D97-AF65-F5344CB8AC3E}">
        <p14:creationId xmlns:p14="http://schemas.microsoft.com/office/powerpoint/2010/main" val="40359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3) Türk Medeni Kanunu</a:t>
            </a:r>
            <a:endParaRPr lang="tr-TR" b="1" dirty="0"/>
          </a:p>
        </p:txBody>
      </p:sp>
      <p:sp>
        <p:nvSpPr>
          <p:cNvPr id="3" name="İçerik Yer Tutucusu 2"/>
          <p:cNvSpPr>
            <a:spLocks noGrp="1"/>
          </p:cNvSpPr>
          <p:nvPr>
            <p:ph idx="1"/>
          </p:nvPr>
        </p:nvSpPr>
        <p:spPr/>
        <p:txBody>
          <a:bodyPr>
            <a:normAutofit/>
          </a:bodyPr>
          <a:lstStyle/>
          <a:p>
            <a:pPr marL="0" indent="0" algn="just">
              <a:buNone/>
            </a:pPr>
            <a:r>
              <a:rPr lang="tr-TR" dirty="0" smtClean="0"/>
              <a:t>Medeni Kanunda, aile içi şiddetin önlenmesi ve mağdurların korunması için düzenlemeler bulunmaktadır. Aile içi şiddet boşanma nedenidir. Eşiniz size şiddet uyguluyorsa, hayatınıza kast ediyorsa, kötü davranıyorsa, boşanma davası açabilirsiniz.</a:t>
            </a:r>
          </a:p>
          <a:p>
            <a:pPr marL="0" indent="0" algn="just">
              <a:buNone/>
            </a:pPr>
            <a:r>
              <a:rPr lang="tr-TR" b="1" dirty="0" smtClean="0"/>
              <a:t>Kimse sizi zorla evlendiremez.</a:t>
            </a:r>
          </a:p>
          <a:p>
            <a:pPr marL="0" indent="0" algn="just">
              <a:buNone/>
            </a:pPr>
            <a:r>
              <a:rPr lang="tr-TR" dirty="0" smtClean="0"/>
              <a:t>• Kanuna göre herkesin evleneceği kişiyi kendisinin seçme hakkı vardır.</a:t>
            </a:r>
          </a:p>
          <a:p>
            <a:pPr marL="0" indent="0" algn="just">
              <a:buNone/>
            </a:pPr>
            <a:r>
              <a:rPr lang="tr-TR" dirty="0" smtClean="0"/>
              <a:t>• Zorla, tehditle ya da hileyle yapılan evliliğin iptali için evlilik tarihinden itibaren 5 yıl içinde dava açılabilir.</a:t>
            </a:r>
          </a:p>
          <a:p>
            <a:pPr marL="0" indent="0" algn="just">
              <a:buNone/>
            </a:pPr>
            <a:endParaRPr lang="tr-TR" dirty="0"/>
          </a:p>
        </p:txBody>
      </p:sp>
    </p:spTree>
    <p:extLst>
      <p:ext uri="{BB962C8B-B14F-4D97-AF65-F5344CB8AC3E}">
        <p14:creationId xmlns:p14="http://schemas.microsoft.com/office/powerpoint/2010/main" val="361200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Medeni Kanuna göre Ekonomik şiddete izin verilmemektedir.</a:t>
            </a:r>
            <a:endParaRPr lang="tr-TR" b="1" dirty="0"/>
          </a:p>
        </p:txBody>
      </p:sp>
      <p:sp>
        <p:nvSpPr>
          <p:cNvPr id="3" name="İçerik Yer Tutucusu 2"/>
          <p:cNvSpPr>
            <a:spLocks noGrp="1"/>
          </p:cNvSpPr>
          <p:nvPr>
            <p:ph idx="1"/>
          </p:nvPr>
        </p:nvSpPr>
        <p:spPr/>
        <p:txBody>
          <a:bodyPr>
            <a:normAutofit/>
          </a:bodyPr>
          <a:lstStyle/>
          <a:p>
            <a:pPr marL="0" indent="0" algn="just">
              <a:buNone/>
            </a:pPr>
            <a:r>
              <a:rPr lang="tr-TR" dirty="0" smtClean="0"/>
              <a:t>• Eşlerden biri, meslek veya iş seçiminde diğerinin iznini almak zorunda değildir. Ancak, meslek ve iş seçiminde ve bunların yürütülmesinde evlilik birliğinin huzur ve yararı göz önünde tutulur.</a:t>
            </a:r>
          </a:p>
          <a:p>
            <a:pPr marL="0" indent="0" algn="just">
              <a:buNone/>
            </a:pPr>
            <a:r>
              <a:rPr lang="tr-TR" dirty="0" smtClean="0"/>
              <a:t>• Aynı evde yaşarken, evin geçimine kazancı ile katkıda bulunmayan eşinizden nafaka isteyebilirsiniz. Aynı evde yaşamak eşinizden nafaka istemeye engel değildir.</a:t>
            </a:r>
          </a:p>
          <a:p>
            <a:pPr marL="0" indent="0" algn="just">
              <a:buNone/>
            </a:pPr>
            <a:r>
              <a:rPr lang="tr-TR" dirty="0" smtClean="0"/>
              <a:t>• Eşiniz evden ayrılmış, evi terk etmiş ve ailenin geçimine katkıda bulunmuyorsa kendiniz ve çocuklarınız için nafaka isteyebilirsiniz.</a:t>
            </a:r>
          </a:p>
          <a:p>
            <a:pPr marL="0" indent="0" algn="just">
              <a:buNone/>
            </a:pPr>
            <a:r>
              <a:rPr lang="tr-TR" dirty="0" smtClean="0"/>
              <a:t>• Eğer eşiniz aile huzurunuzu ciddi biçimde tehlikeye düşürüyorsa, ayrı yaşama hakkına sahipsiniz. Aile mahkemesinden eşinizin sizin ve çocuklarınız geçimini sağlamak üzere nafakaya hükmedilmesini talep edebilirsiniz.</a:t>
            </a:r>
          </a:p>
          <a:p>
            <a:pPr marL="0" indent="0" algn="just">
              <a:buNone/>
            </a:pPr>
            <a:endParaRPr lang="tr-TR" dirty="0"/>
          </a:p>
        </p:txBody>
      </p:sp>
    </p:spTree>
    <p:extLst>
      <p:ext uri="{BB962C8B-B14F-4D97-AF65-F5344CB8AC3E}">
        <p14:creationId xmlns:p14="http://schemas.microsoft.com/office/powerpoint/2010/main" val="4058750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Medeni Kanuna göre Ekonomik şiddete izin verilmemektedir.</a:t>
            </a:r>
            <a:endParaRPr lang="tr-TR" b="1" dirty="0"/>
          </a:p>
        </p:txBody>
      </p:sp>
      <p:sp>
        <p:nvSpPr>
          <p:cNvPr id="3" name="İçerik Yer Tutucusu 2"/>
          <p:cNvSpPr>
            <a:spLocks noGrp="1"/>
          </p:cNvSpPr>
          <p:nvPr>
            <p:ph idx="1"/>
          </p:nvPr>
        </p:nvSpPr>
        <p:spPr/>
        <p:txBody>
          <a:bodyPr>
            <a:normAutofit/>
          </a:bodyPr>
          <a:lstStyle/>
          <a:p>
            <a:pPr marL="0" indent="0" algn="just">
              <a:buNone/>
            </a:pPr>
            <a:r>
              <a:rPr lang="tr-TR" dirty="0" smtClean="0"/>
              <a:t>• Ailenin ekonomik varlığının korunmasını isteyebilirsiniz. Bunun için, eşinizin malları üzerindeki harcama, satma gibi yetkilerinin sınırlandırılmasını isteyebilirsiniz. Buna ilişkin olarak 6284 sayılı Kanun kapsamında “aile konutu şerhi” tedbir kararı için aile mahkemesine başvuruda bulunabilirsiniz. Hâkim bu kararı verdikten sonra, eşiniz kendi üzerine olan malları veya eşinize ve size ait ortak olan malları sizin izniniz olmadan kiralayamaz ve satamaz.</a:t>
            </a:r>
          </a:p>
          <a:p>
            <a:pPr marL="0" indent="0" algn="just">
              <a:buNone/>
            </a:pPr>
            <a:r>
              <a:rPr lang="tr-TR" dirty="0" smtClean="0"/>
              <a:t>• Boşanma davasını siz ya da kocanız açmış olsa da, eğer barınacağınız bir yeriniz yoksa, geliriniz yeterli değilse ve çocukların bakım ve korunması söz konusu ise, hâkim dava süresince tedbir nafakası ödenmesine karar verebilir.</a:t>
            </a:r>
          </a:p>
          <a:p>
            <a:pPr marL="0" indent="0" algn="just">
              <a:buNone/>
            </a:pPr>
            <a:endParaRPr lang="tr-TR" dirty="0"/>
          </a:p>
        </p:txBody>
      </p:sp>
    </p:spTree>
    <p:extLst>
      <p:ext uri="{BB962C8B-B14F-4D97-AF65-F5344CB8AC3E}">
        <p14:creationId xmlns:p14="http://schemas.microsoft.com/office/powerpoint/2010/main" val="38023554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Medeni Kanuna göre Ekonomik </a:t>
            </a:r>
            <a:r>
              <a:rPr lang="tr-TR" b="1" dirty="0" err="1" smtClean="0"/>
              <a:t>şiddeten</a:t>
            </a:r>
            <a:r>
              <a:rPr lang="tr-TR" b="1" dirty="0" smtClean="0"/>
              <a:t> izin verilmemektedir.</a:t>
            </a:r>
            <a:endParaRPr lang="tr-TR" b="1" dirty="0"/>
          </a:p>
        </p:txBody>
      </p:sp>
      <p:sp>
        <p:nvSpPr>
          <p:cNvPr id="3" name="İçerik Yer Tutucusu 2"/>
          <p:cNvSpPr>
            <a:spLocks noGrp="1"/>
          </p:cNvSpPr>
          <p:nvPr>
            <p:ph idx="1"/>
          </p:nvPr>
        </p:nvSpPr>
        <p:spPr/>
        <p:txBody>
          <a:bodyPr>
            <a:normAutofit/>
          </a:bodyPr>
          <a:lstStyle/>
          <a:p>
            <a:pPr marL="0" indent="0" algn="just">
              <a:buNone/>
            </a:pPr>
            <a:r>
              <a:rPr lang="tr-TR" dirty="0" smtClean="0"/>
              <a:t>• Boşanma davası açıldığında (siz ya da eşiniz tarafından), eşinizden maddi ve/veya manevi tazminat isteyebilirsiniz. Eğer boşanmaya neden olan olaylarda eşiniz kusurlu ise ve sizin haklarınız ihlal edilmiş ise ve bunları şahitlerle veya belgelerle ispat ederseniz manevi tazminat isteyebilirsiniz. Ayrıca maddi tazminat da talep edebilirsiniz.</a:t>
            </a:r>
          </a:p>
          <a:p>
            <a:pPr marL="0" indent="0" algn="just">
              <a:buNone/>
            </a:pPr>
            <a:r>
              <a:rPr lang="tr-TR" dirty="0" smtClean="0"/>
              <a:t>• Boşanmaya neden olan olaylarda eşiniz daha kusurlu ise, bir işiniz ya da geliriniz yoksa, eşinizden sürekli olmak üzere “nafaka” isteyebilirsiniz. Bu nafakanın ödenmesi bir geliriniz olana ya da siz yeniden evleninceye dek devam eder. Nafaka almak istediğinizi boşanma davasında mutlaka dile getirin. Bu nafakanın sonraki yıllar için ne kadar olacağının belirlenmesini de isteyebilirsiniz.</a:t>
            </a:r>
          </a:p>
          <a:p>
            <a:pPr marL="0" indent="0" algn="just">
              <a:buNone/>
            </a:pPr>
            <a:endParaRPr lang="tr-TR" dirty="0"/>
          </a:p>
        </p:txBody>
      </p:sp>
    </p:spTree>
    <p:extLst>
      <p:ext uri="{BB962C8B-B14F-4D97-AF65-F5344CB8AC3E}">
        <p14:creationId xmlns:p14="http://schemas.microsoft.com/office/powerpoint/2010/main" val="16983283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Medeni Kanuna göre Ekonomik şiddete izin verilmemektedir.</a:t>
            </a:r>
            <a:endParaRPr lang="tr-TR" b="1"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 Nafaka ve tazminat taleplerinizi ya boşanma davası sırasında dile getirmeniz gerekir, ya da boşanma davası kesinleştikten sonraki bir yıl içerisinde nafaka ve tazminat davası açmanız gerekir.</a:t>
            </a:r>
          </a:p>
          <a:p>
            <a:pPr marL="0" indent="0" algn="just">
              <a:buNone/>
            </a:pPr>
            <a:r>
              <a:rPr lang="tr-TR" dirty="0" smtClean="0"/>
              <a:t>• Boşanma davası sırasında, çocukların velayetinin size verilmesini ve onlar için nafakaya hükmedilmesini talep edebilirsiniz.</a:t>
            </a:r>
          </a:p>
          <a:p>
            <a:pPr marL="0" indent="0" algn="just">
              <a:buNone/>
            </a:pPr>
            <a:r>
              <a:rPr lang="tr-TR" dirty="0" smtClean="0"/>
              <a:t>• Eşiniz size nafaka ödemesine ilişkin mahkeme kararı kesinleştiği halde nafaka ödemiyorsa,</a:t>
            </a:r>
          </a:p>
          <a:p>
            <a:pPr marL="0" indent="0" algn="just">
              <a:buNone/>
            </a:pPr>
            <a:r>
              <a:rPr lang="tr-TR" dirty="0" smtClean="0"/>
              <a:t>cezalandırılması için Cumhuriyet Savcılığına başvurabilirsiniz.</a:t>
            </a:r>
          </a:p>
          <a:p>
            <a:pPr marL="0" indent="0" algn="just">
              <a:buNone/>
            </a:pPr>
            <a:r>
              <a:rPr lang="tr-TR" dirty="0" smtClean="0"/>
              <a:t>• Medeni Kanuna göre, yasal mal rejimi “edinilmiş mallara katılma rejimidir”. 1 Ocak 2002 tarihinden sonra evlendiyseniz ve farklı bir mal rejimi seçmediyseniz yasal olarak bu rejime tabisiniz demektir.</a:t>
            </a:r>
          </a:p>
          <a:p>
            <a:pPr marL="0" indent="0" algn="just">
              <a:buNone/>
            </a:pPr>
            <a:r>
              <a:rPr lang="tr-TR" dirty="0" smtClean="0"/>
              <a:t>Buna göre, evlilik süresince satın alınan tüm mallar evlilik sona ererken eşler arasında paylaştırılır. Malın kimin üzerine kayıtlı olduğu önemli değildir.</a:t>
            </a:r>
          </a:p>
          <a:p>
            <a:pPr marL="0" indent="0" algn="just">
              <a:buNone/>
            </a:pPr>
            <a:endParaRPr lang="tr-TR" dirty="0"/>
          </a:p>
        </p:txBody>
      </p:sp>
    </p:spTree>
    <p:extLst>
      <p:ext uri="{BB962C8B-B14F-4D97-AF65-F5344CB8AC3E}">
        <p14:creationId xmlns:p14="http://schemas.microsoft.com/office/powerpoint/2010/main" val="1767450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1.	6284 Sayılı Ailenin Korunması ve Kadına Karşı Şiddetin Önlenmesine Dair Kanun</a:t>
            </a:r>
            <a:endParaRPr lang="tr-TR" b="1" dirty="0"/>
          </a:p>
        </p:txBody>
      </p:sp>
      <p:sp>
        <p:nvSpPr>
          <p:cNvPr id="3" name="İçerik Yer Tutucusu 2"/>
          <p:cNvSpPr>
            <a:spLocks noGrp="1"/>
          </p:cNvSpPr>
          <p:nvPr>
            <p:ph idx="1"/>
          </p:nvPr>
        </p:nvSpPr>
        <p:spPr/>
        <p:txBody>
          <a:bodyPr>
            <a:normAutofit/>
          </a:bodyPr>
          <a:lstStyle/>
          <a:p>
            <a:pPr marL="0" indent="0">
              <a:buNone/>
            </a:pPr>
            <a:r>
              <a:rPr lang="tr-TR" b="1" dirty="0" smtClean="0"/>
              <a:t> Kanunun Amaç ve Kapsamı</a:t>
            </a:r>
          </a:p>
          <a:p>
            <a:pPr marL="0" indent="0" algn="just">
              <a:buNone/>
            </a:pPr>
            <a:r>
              <a:rPr lang="tr-TR" dirty="0" smtClean="0"/>
              <a:t>• Kanun; şiddete uğrayan veya uğrama tehlikesi bulunan kadınları, çocukları, aile bireylerini ve tek taraflı ısrarlı takip mağdurlarını korumayı ve şiddeti önlemeyi amaçlamaktadır.</a:t>
            </a:r>
          </a:p>
          <a:p>
            <a:pPr marL="0" indent="0" algn="just">
              <a:buNone/>
            </a:pPr>
            <a:r>
              <a:rPr lang="tr-TR" dirty="0" smtClean="0"/>
              <a:t>• Kanunda, şiddete uğrayan veya uğrama tehlikesi bulunan kişiler ile şiddet uygulayan veya uygulama tehlikesi bulunan kişiler hakkında alınabilecek tedbirler yer almaktadır.</a:t>
            </a:r>
          </a:p>
          <a:p>
            <a:pPr marL="0" indent="0" algn="just">
              <a:buNone/>
            </a:pPr>
            <a:r>
              <a:rPr lang="tr-TR" dirty="0" smtClean="0"/>
              <a:t>• Tedbir kararı ilk defasında en çok altı ay için verilebilir. Ancak şiddetin veya şiddet uygulanma tehlikesinin devam edeceğinin anlaşıldığı hâllerde, yeniden tedbir kararı alınması için başvurabilirsiniz.</a:t>
            </a:r>
          </a:p>
          <a:p>
            <a:endParaRPr lang="tr-TR" dirty="0"/>
          </a:p>
        </p:txBody>
      </p:sp>
    </p:spTree>
    <p:extLst>
      <p:ext uri="{BB962C8B-B14F-4D97-AF65-F5344CB8AC3E}">
        <p14:creationId xmlns:p14="http://schemas.microsoft.com/office/powerpoint/2010/main" val="36902280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Medeni Kanuna göre Ekonomik şiddete izin verilmemektedir.</a:t>
            </a:r>
            <a:endParaRPr lang="tr-TR" b="1" dirty="0"/>
          </a:p>
        </p:txBody>
      </p:sp>
      <p:sp>
        <p:nvSpPr>
          <p:cNvPr id="3" name="İçerik Yer Tutucusu 2"/>
          <p:cNvSpPr>
            <a:spLocks noGrp="1"/>
          </p:cNvSpPr>
          <p:nvPr>
            <p:ph idx="1"/>
          </p:nvPr>
        </p:nvSpPr>
        <p:spPr/>
        <p:txBody>
          <a:bodyPr>
            <a:normAutofit/>
          </a:bodyPr>
          <a:lstStyle/>
          <a:p>
            <a:pPr marL="0" indent="0" algn="just">
              <a:buNone/>
            </a:pPr>
            <a:r>
              <a:rPr lang="tr-TR" dirty="0" smtClean="0"/>
              <a:t>• 1 Ocak 2002 tarihinden önce evlendiyseniz ve farklı bir mal rejimi seçmediyseniz, “mal ayrılığı rejimine” tabisinizdir. Ancak bu süre zarfında malların edinilmesinde katkınız varsa (çalışmış olduğunuza ilişkin belgeler, emekli ikramiyeniz ya da miras katkınız gibi) bu katkınızı dava açarak talep edebilirsiniz. Kanunun yürürlüğe girdiği tarihten başlayarak 1 yıl içinde başka bir mal rejimi seçmediyseniz, bu tarihten itibaren geçerli olmak üzere yasal mal rejimi olan “edinilmiş mallara katılma rejimini” seçmiş sayılırsınız.</a:t>
            </a:r>
          </a:p>
          <a:p>
            <a:pPr marL="0" indent="0" algn="just">
              <a:buNone/>
            </a:pPr>
            <a:endParaRPr lang="tr-TR" dirty="0"/>
          </a:p>
        </p:txBody>
      </p:sp>
    </p:spTree>
    <p:extLst>
      <p:ext uri="{BB962C8B-B14F-4D97-AF65-F5344CB8AC3E}">
        <p14:creationId xmlns:p14="http://schemas.microsoft.com/office/powerpoint/2010/main" val="34581712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5400" dirty="0" smtClean="0"/>
              <a:t>Teşekkürler…</a:t>
            </a:r>
          </a:p>
          <a:p>
            <a:pPr marL="0" indent="0" algn="just">
              <a:buNone/>
            </a:pPr>
            <a:endParaRPr lang="tr-TR" sz="5400" dirty="0"/>
          </a:p>
          <a:p>
            <a:pPr marL="0" indent="0" algn="r">
              <a:buNone/>
            </a:pPr>
            <a:r>
              <a:rPr lang="tr-TR" sz="3200" b="1" dirty="0" smtClean="0"/>
              <a:t>SEYHAN REHBERLİK VE ARAŞTIRMA MERKEZİ</a:t>
            </a:r>
            <a:endParaRPr lang="tr-TR" sz="3200" b="1" dirty="0"/>
          </a:p>
        </p:txBody>
      </p:sp>
    </p:spTree>
    <p:extLst>
      <p:ext uri="{BB962C8B-B14F-4D97-AF65-F5344CB8AC3E}">
        <p14:creationId xmlns:p14="http://schemas.microsoft.com/office/powerpoint/2010/main" val="1485602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Ne Tür Tedbirler Alınabilir?</a:t>
            </a:r>
            <a:endParaRPr lang="tr-TR" b="1" dirty="0"/>
          </a:p>
        </p:txBody>
      </p:sp>
      <p:sp>
        <p:nvSpPr>
          <p:cNvPr id="3" name="İçerik Yer Tutucusu 2"/>
          <p:cNvSpPr>
            <a:spLocks noGrp="1"/>
          </p:cNvSpPr>
          <p:nvPr>
            <p:ph idx="1"/>
          </p:nvPr>
        </p:nvSpPr>
        <p:spPr/>
        <p:txBody>
          <a:bodyPr>
            <a:normAutofit fontScale="92500" lnSpcReduction="20000"/>
          </a:bodyPr>
          <a:lstStyle/>
          <a:p>
            <a:pPr marL="0" indent="0" algn="just">
              <a:buNone/>
            </a:pPr>
            <a:r>
              <a:rPr lang="tr-TR" b="1" dirty="0" smtClean="0"/>
              <a:t>Kaymakam, Vali ya da Gecikmesinde Sakınca Bulunan Hallerde Kolluk Amiri;</a:t>
            </a:r>
          </a:p>
          <a:p>
            <a:pPr marL="0" indent="0" algn="just">
              <a:buNone/>
            </a:pPr>
            <a:r>
              <a:rPr lang="tr-TR" dirty="0" smtClean="0"/>
              <a:t>• Size ve çocuklarınıza bulunduğunuz ilde veya başka bir ilde uygun barınma yeri sağlanmasına,</a:t>
            </a:r>
          </a:p>
          <a:p>
            <a:pPr marL="0" indent="0" algn="just">
              <a:buNone/>
            </a:pPr>
            <a:r>
              <a:rPr lang="tr-TR" dirty="0" smtClean="0"/>
              <a:t>• Hayatî tehlikeniz bulunması hâlinde, geçici koruma altına alınmanıza karar verebilir.</a:t>
            </a:r>
          </a:p>
          <a:p>
            <a:pPr marL="0" indent="0" algn="just">
              <a:buNone/>
            </a:pPr>
            <a:r>
              <a:rPr lang="tr-TR" b="1" dirty="0" smtClean="0"/>
              <a:t>Kaymakam ya da Vali;</a:t>
            </a:r>
          </a:p>
          <a:p>
            <a:pPr marL="0" indent="0" algn="just">
              <a:buNone/>
            </a:pPr>
            <a:r>
              <a:rPr lang="tr-TR" dirty="0" smtClean="0"/>
              <a:t>• Geçici maddi yardım yapılmasına,</a:t>
            </a:r>
          </a:p>
          <a:p>
            <a:pPr marL="0" indent="0" algn="just">
              <a:buNone/>
            </a:pPr>
            <a:r>
              <a:rPr lang="tr-TR" dirty="0" smtClean="0"/>
              <a:t>• Psikolojik, meslekî, hukukî ve sosyal bakımdan rehberlik ve danışmanlık hizmeti verilmesine,</a:t>
            </a:r>
          </a:p>
          <a:p>
            <a:pPr marL="0" indent="0" algn="just">
              <a:buNone/>
            </a:pPr>
            <a:r>
              <a:rPr lang="tr-TR" dirty="0" smtClean="0"/>
              <a:t>• Çalışmıyorsanız dört ay, çalışıyorsanız iki ay süreyle ücretsiz kreş imkânının sağlanmasına</a:t>
            </a:r>
          </a:p>
          <a:p>
            <a:pPr marL="0" indent="0" algn="just">
              <a:buNone/>
            </a:pPr>
            <a:r>
              <a:rPr lang="tr-TR" dirty="0" smtClean="0"/>
              <a:t>karar verebilir.</a:t>
            </a:r>
          </a:p>
          <a:p>
            <a:pPr marL="0" indent="0" algn="just">
              <a:buNone/>
            </a:pPr>
            <a:r>
              <a:rPr lang="tr-TR" dirty="0" smtClean="0"/>
              <a:t>Şiddetten korunmanız için vali, kaymakam ya da kolluk amiri bu tedbirlerden birinin ya da bir kaçının alınmasına karar verebilir.</a:t>
            </a:r>
          </a:p>
          <a:p>
            <a:pPr marL="0" indent="0">
              <a:buNone/>
            </a:pPr>
            <a:endParaRPr lang="tr-TR" dirty="0"/>
          </a:p>
        </p:txBody>
      </p:sp>
    </p:spTree>
    <p:extLst>
      <p:ext uri="{BB962C8B-B14F-4D97-AF65-F5344CB8AC3E}">
        <p14:creationId xmlns:p14="http://schemas.microsoft.com/office/powerpoint/2010/main" val="729710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Ne Tür Tedbirler Alınabilir?</a:t>
            </a:r>
            <a:endParaRPr lang="tr-TR" b="1" dirty="0"/>
          </a:p>
        </p:txBody>
      </p:sp>
      <p:sp>
        <p:nvSpPr>
          <p:cNvPr id="3" name="İçerik Yer Tutucusu 2"/>
          <p:cNvSpPr>
            <a:spLocks noGrp="1"/>
          </p:cNvSpPr>
          <p:nvPr>
            <p:ph idx="1"/>
          </p:nvPr>
        </p:nvSpPr>
        <p:spPr/>
        <p:txBody>
          <a:bodyPr>
            <a:normAutofit/>
          </a:bodyPr>
          <a:lstStyle/>
          <a:p>
            <a:pPr marL="0" indent="0">
              <a:buNone/>
            </a:pPr>
            <a:r>
              <a:rPr lang="tr-TR" b="1" dirty="0" smtClean="0"/>
              <a:t>Hâkim ya da Gecikmesinde Sakınca Bulunan Hallerde Kolluk Amiri;</a:t>
            </a:r>
          </a:p>
          <a:p>
            <a:pPr marL="0" indent="0" algn="just">
              <a:buNone/>
            </a:pPr>
            <a:r>
              <a:rPr lang="tr-TR" dirty="0" smtClean="0"/>
              <a:t>• Şiddet uygulayan veya uygulama ihtimali bulunan kişinin 6 aya kadar yaşadığınız evden uzaklaştırılması (eve yaklaşamaması) için karar verebilir.</a:t>
            </a:r>
          </a:p>
          <a:p>
            <a:pPr marL="0" indent="0" algn="just">
              <a:buNone/>
            </a:pPr>
            <a:r>
              <a:rPr lang="tr-TR" dirty="0" smtClean="0"/>
              <a:t>• Ayrıca, ortak eviniz dışında bir yerde kalıyorsanız, bu eve, okula gidiyorsanız veya çocuklarınız gidiyorsa bu okula ve çalışıyorsanız iş yerinize gelmesini de engelleyebilir.</a:t>
            </a:r>
          </a:p>
          <a:p>
            <a:pPr marL="0" indent="0" algn="just">
              <a:buNone/>
            </a:pPr>
            <a:r>
              <a:rPr lang="tr-TR" dirty="0" smtClean="0"/>
              <a:t>• Size yönelik olarak, şiddet tehdidi, hakaret, aşağılama veya küçük düşürmeyi içeren söz ve davranışlarda bulunmamasını sağlayıcı tedbire karar verebilir.</a:t>
            </a:r>
          </a:p>
          <a:p>
            <a:pPr marL="0" indent="0" algn="just">
              <a:buNone/>
            </a:pPr>
            <a:r>
              <a:rPr lang="tr-TR" dirty="0" smtClean="0"/>
              <a:t>• Gerekli görülmesi hâlinde korunan kişinin, şiddete uğramamış olsa bile yakınlarına, tanıklarına ve kişisel ilişki kurulmasına ilişkin hâller saklı kalmak üzere çocuklarına yaklaşmamasına karar verebilir.</a:t>
            </a:r>
          </a:p>
          <a:p>
            <a:endParaRPr lang="tr-TR" dirty="0"/>
          </a:p>
        </p:txBody>
      </p:sp>
    </p:spTree>
    <p:extLst>
      <p:ext uri="{BB962C8B-B14F-4D97-AF65-F5344CB8AC3E}">
        <p14:creationId xmlns:p14="http://schemas.microsoft.com/office/powerpoint/2010/main" val="181387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Ne Tür Tedbirler Alınabilir?</a:t>
            </a:r>
            <a:endParaRPr lang="tr-TR" b="1" dirty="0"/>
          </a:p>
        </p:txBody>
      </p:sp>
      <p:sp>
        <p:nvSpPr>
          <p:cNvPr id="3" name="İçerik Yer Tutucusu 2"/>
          <p:cNvSpPr>
            <a:spLocks noGrp="1"/>
          </p:cNvSpPr>
          <p:nvPr>
            <p:ph idx="1"/>
          </p:nvPr>
        </p:nvSpPr>
        <p:spPr/>
        <p:txBody>
          <a:bodyPr>
            <a:normAutofit fontScale="92500" lnSpcReduction="20000"/>
          </a:bodyPr>
          <a:lstStyle/>
          <a:p>
            <a:pPr marL="0" indent="0">
              <a:buNone/>
            </a:pPr>
            <a:r>
              <a:rPr lang="tr-TR" b="1" dirty="0" smtClean="0"/>
              <a:t>Hâkim;</a:t>
            </a:r>
          </a:p>
          <a:p>
            <a:pPr marL="0" indent="0" algn="just">
              <a:buNone/>
            </a:pPr>
            <a:r>
              <a:rPr lang="tr-TR" dirty="0" smtClean="0"/>
              <a:t>• İş yerinizin değiştirilmesini sağlayabilir.</a:t>
            </a:r>
          </a:p>
          <a:p>
            <a:pPr marL="0" indent="0" algn="just">
              <a:buNone/>
            </a:pPr>
            <a:r>
              <a:rPr lang="tr-TR" dirty="0" smtClean="0"/>
              <a:t>• Evli olmanız hâlinde müşterek yerleşim yerinden ayrı yerleşim yeri belirlenmesine hükmedebilir.</a:t>
            </a:r>
          </a:p>
          <a:p>
            <a:pPr marL="0" indent="0" algn="just">
              <a:buNone/>
            </a:pPr>
            <a:r>
              <a:rPr lang="tr-TR" dirty="0" smtClean="0"/>
              <a:t>• Talebiniz üzerine tapu kütüğüne aile konutu şerhi konulmasına karar verebilir.</a:t>
            </a:r>
          </a:p>
          <a:p>
            <a:pPr marL="0" indent="0" algn="just">
              <a:buNone/>
            </a:pPr>
            <a:r>
              <a:rPr lang="tr-TR" dirty="0" smtClean="0"/>
              <a:t>• Evden uzaklaştırma tedbirinin uygulanması, eşinizin veya şiddet uygulayan diğer aile bireyinin, uzaklaştırıldığı konutun kira, elektrik, su, ve benzeri giderlerini karşılamasına engel değildir. Kişinin evden uzaklaştırıldığı zaman bu ödemeleri yapmayacağını düşünüyorsanız, hâkime bu hususu belirtmekten kaçınmayınız. Hâkim uzaklaştırılan kişinin bu tür yükümlülüklerini yerine getirmesine karar verebilir.</a:t>
            </a:r>
          </a:p>
          <a:p>
            <a:pPr marL="0" indent="0" algn="just">
              <a:buNone/>
            </a:pPr>
            <a:r>
              <a:rPr lang="tr-TR" dirty="0" smtClean="0"/>
              <a:t>• Hayatî tehlikenizin bulunması ve bu tehlikenin önlenmesi için diğer tedbirlerin yeterli olmayacağının anlaşılması hâlinde ve aydınlatılmış rızanıza dayalı olarak kimlik ve ilgili diğer bilgi ve belgelerinin değiştirilmesine karar verebilir.</a:t>
            </a:r>
          </a:p>
        </p:txBody>
      </p:sp>
    </p:spTree>
    <p:extLst>
      <p:ext uri="{BB962C8B-B14F-4D97-AF65-F5344CB8AC3E}">
        <p14:creationId xmlns:p14="http://schemas.microsoft.com/office/powerpoint/2010/main" val="267014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Ne Tür Tedbirler Alınabilir?</a:t>
            </a:r>
            <a:endParaRPr lang="tr-TR" b="1" dirty="0"/>
          </a:p>
        </p:txBody>
      </p:sp>
      <p:sp>
        <p:nvSpPr>
          <p:cNvPr id="3" name="İçerik Yer Tutucusu 2"/>
          <p:cNvSpPr>
            <a:spLocks noGrp="1"/>
          </p:cNvSpPr>
          <p:nvPr>
            <p:ph idx="1"/>
          </p:nvPr>
        </p:nvSpPr>
        <p:spPr>
          <a:xfrm>
            <a:off x="838200" y="1825625"/>
            <a:ext cx="10383982" cy="4351338"/>
          </a:xfrm>
        </p:spPr>
        <p:txBody>
          <a:bodyPr>
            <a:normAutofit fontScale="77500" lnSpcReduction="20000"/>
          </a:bodyPr>
          <a:lstStyle/>
          <a:p>
            <a:pPr marL="0" indent="0" algn="just">
              <a:buNone/>
            </a:pPr>
            <a:r>
              <a:rPr lang="tr-TR" b="1" dirty="0" smtClean="0"/>
              <a:t>Hâkim bunların yanı sıra, şiddet uygulayan kişinin;</a:t>
            </a:r>
          </a:p>
          <a:p>
            <a:pPr marL="0" indent="0" algn="just">
              <a:buNone/>
            </a:pPr>
            <a:r>
              <a:rPr lang="tr-TR" dirty="0" smtClean="0"/>
              <a:t>• Size yönelik olarak, şiddet tehdidi, hakaret, aşağılama veya küçük düşürmeyi içeren söz ve  davranışlarda bulunmamasını,</a:t>
            </a:r>
          </a:p>
          <a:p>
            <a:pPr marL="0" indent="0" algn="just">
              <a:buNone/>
            </a:pPr>
            <a:r>
              <a:rPr lang="tr-TR" dirty="0" smtClean="0"/>
              <a:t>• Şahsi eşyalarınıza ve ev eşyalarınıza zarar vermemesini,</a:t>
            </a:r>
          </a:p>
          <a:p>
            <a:pPr marL="0" indent="0" algn="just">
              <a:buNone/>
            </a:pPr>
            <a:r>
              <a:rPr lang="tr-TR" dirty="0" smtClean="0"/>
              <a:t>• Kaldığınız eve ya da iş yerinize alkollü veya uyuşturucu herhangi bir madde kullanmış olarak gelmemesini veya bu tür maddeleri bu yerlerde kullanmamasını,</a:t>
            </a:r>
          </a:p>
          <a:p>
            <a:pPr marL="0" indent="0" algn="just">
              <a:buNone/>
            </a:pPr>
            <a:r>
              <a:rPr lang="tr-TR" dirty="0" smtClean="0"/>
              <a:t>• Telefon, mektup vs. iletişim vasıtalarıyla sizi rahatsız etmemesini,</a:t>
            </a:r>
          </a:p>
          <a:p>
            <a:pPr marL="0" indent="0" algn="just">
              <a:buNone/>
            </a:pPr>
            <a:r>
              <a:rPr lang="tr-TR" dirty="0" smtClean="0"/>
              <a:t>• Varsa silahının elinden alınmasını, silah taşıması zorunlu olan bir kamu görevi olsa bile silahı kurumuna teslim etmesini,</a:t>
            </a:r>
          </a:p>
          <a:p>
            <a:pPr marL="0" indent="0" algn="just">
              <a:buNone/>
            </a:pPr>
            <a:r>
              <a:rPr lang="tr-TR" dirty="0" smtClean="0"/>
              <a:t>• Bir sağlık kuruluşuna muayene veya tedavi için başvurmasını,</a:t>
            </a:r>
          </a:p>
          <a:p>
            <a:pPr marL="0" indent="0" algn="just">
              <a:buNone/>
            </a:pPr>
            <a:r>
              <a:rPr lang="tr-TR" dirty="0" smtClean="0"/>
              <a:t>• Çocuklarınızla kişisel ilişkisinin sınırlanması ya da tümüyle kaldırılmasını ya da çocuklarınıza yaklaşmamasını</a:t>
            </a:r>
          </a:p>
          <a:p>
            <a:pPr marL="0" indent="0" algn="just">
              <a:buNone/>
            </a:pPr>
            <a:r>
              <a:rPr lang="tr-TR" dirty="0" smtClean="0"/>
              <a:t>sağlayıcı tedbirlere karar verebilir.</a:t>
            </a:r>
          </a:p>
          <a:p>
            <a:pPr marL="0" indent="0" algn="just">
              <a:buNone/>
            </a:pPr>
            <a:r>
              <a:rPr lang="tr-TR" dirty="0" smtClean="0"/>
              <a:t>Şiddetten korunmanız için hâkim bu tedbirlerden birinin ya da birkaçının alınmasına karar verebilir.</a:t>
            </a:r>
          </a:p>
          <a:p>
            <a:pPr marL="0" indent="0" algn="just">
              <a:buNone/>
            </a:pPr>
            <a:r>
              <a:rPr lang="tr-TR" dirty="0" smtClean="0"/>
              <a:t>Hâkim bu tedbirlerin alınmasına dosya üzerinde yapacağı evrak incelemesi ile karar verir.</a:t>
            </a:r>
          </a:p>
          <a:p>
            <a:pPr marL="0" indent="0" algn="just">
              <a:buNone/>
            </a:pPr>
            <a:endParaRPr lang="tr-TR" dirty="0"/>
          </a:p>
        </p:txBody>
      </p:sp>
    </p:spTree>
    <p:extLst>
      <p:ext uri="{BB962C8B-B14F-4D97-AF65-F5344CB8AC3E}">
        <p14:creationId xmlns:p14="http://schemas.microsoft.com/office/powerpoint/2010/main" val="2410336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Ne Tür Tedbirler Alınabilir?</a:t>
            </a:r>
            <a:endParaRPr lang="tr-TR" dirty="0"/>
          </a:p>
        </p:txBody>
      </p:sp>
      <p:sp>
        <p:nvSpPr>
          <p:cNvPr id="3" name="İçerik Yer Tutucusu 2"/>
          <p:cNvSpPr>
            <a:spLocks noGrp="1"/>
          </p:cNvSpPr>
          <p:nvPr>
            <p:ph idx="1"/>
          </p:nvPr>
        </p:nvSpPr>
        <p:spPr/>
        <p:txBody>
          <a:bodyPr/>
          <a:lstStyle/>
          <a:p>
            <a:pPr marL="0" indent="0">
              <a:buNone/>
            </a:pPr>
            <a:r>
              <a:rPr lang="tr-TR" b="1" dirty="0" smtClean="0"/>
              <a:t>Şiddet gördüğünüzü </a:t>
            </a:r>
            <a:r>
              <a:rPr lang="tr-TR" b="1" dirty="0"/>
              <a:t>i</a:t>
            </a:r>
            <a:r>
              <a:rPr lang="tr-TR" b="1" dirty="0" smtClean="0"/>
              <a:t>spatlamak zorunda değilsiniz.</a:t>
            </a:r>
          </a:p>
          <a:p>
            <a:pPr marL="0" indent="0" algn="just">
              <a:buNone/>
            </a:pPr>
            <a:r>
              <a:rPr lang="tr-TR" dirty="0" smtClean="0"/>
              <a:t>Kanundan yararlanabilmek için aynı evde yaşamak şartı yoktur. Kendi isteğiniz ya da mahkeme kararı ile</a:t>
            </a:r>
          </a:p>
          <a:p>
            <a:pPr marL="0" indent="0" algn="just">
              <a:buNone/>
            </a:pPr>
            <a:r>
              <a:rPr lang="tr-TR" dirty="0" smtClean="0"/>
              <a:t>eşinizle ayrı evlerde oturuyorsanız da, eşinizden boşanmış olsanız da eşinizin size şiddet uygulaması</a:t>
            </a:r>
          </a:p>
          <a:p>
            <a:pPr marL="0" indent="0" algn="just">
              <a:buNone/>
            </a:pPr>
            <a:r>
              <a:rPr lang="tr-TR" dirty="0" smtClean="0"/>
              <a:t>durumunda Kanun sizi korumaktadır. Kanunun uygulanması sadece fiziksel şiddete yönelik değildir.</a:t>
            </a:r>
          </a:p>
          <a:p>
            <a:pPr marL="0" indent="0" algn="just">
              <a:buNone/>
            </a:pPr>
            <a:r>
              <a:rPr lang="tr-TR" dirty="0" smtClean="0"/>
              <a:t>Bütün şiddet türlerini kapsamaktadır.</a:t>
            </a:r>
          </a:p>
          <a:p>
            <a:pPr marL="0" indent="0">
              <a:buNone/>
            </a:pPr>
            <a:endParaRPr lang="tr-TR" dirty="0"/>
          </a:p>
        </p:txBody>
      </p:sp>
    </p:spTree>
    <p:extLst>
      <p:ext uri="{BB962C8B-B14F-4D97-AF65-F5344CB8AC3E}">
        <p14:creationId xmlns:p14="http://schemas.microsoft.com/office/powerpoint/2010/main" val="2682086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Bu Kanunun Korumasından Kimler Yararlanabilir?</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Şiddete maruz kalan kişi, çocukları, diğer aile bireyleri (akrabalar),</a:t>
            </a:r>
          </a:p>
          <a:p>
            <a:pPr marL="0" indent="0" algn="just">
              <a:buNone/>
            </a:pPr>
            <a:r>
              <a:rPr lang="tr-TR" dirty="0" smtClean="0"/>
              <a:t>• Mahkemece ayrılık kararı verilen veya yasal olarak ayrı yaşama hakkı olan, evli olmalarına rağmen fiilen ayrı yaşayan ya da boşanmış olan aile bireyleri,</a:t>
            </a:r>
          </a:p>
          <a:p>
            <a:pPr marL="0" indent="0" algn="just">
              <a:buNone/>
            </a:pPr>
            <a:r>
              <a:rPr lang="tr-TR" dirty="0" smtClean="0"/>
              <a:t>• Tek taraflı ısrarlı takip mağdurları.</a:t>
            </a:r>
          </a:p>
          <a:p>
            <a:pPr marL="0" indent="0">
              <a:buNone/>
            </a:pPr>
            <a:endParaRPr lang="tr-TR" dirty="0"/>
          </a:p>
        </p:txBody>
      </p:sp>
    </p:spTree>
    <p:extLst>
      <p:ext uri="{BB962C8B-B14F-4D97-AF65-F5344CB8AC3E}">
        <p14:creationId xmlns:p14="http://schemas.microsoft.com/office/powerpoint/2010/main" val="2292868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97</TotalTime>
  <Words>2408</Words>
  <Application>Microsoft Office PowerPoint</Application>
  <PresentationFormat>Geniş ekran</PresentationFormat>
  <Paragraphs>170</Paragraphs>
  <Slides>31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31</vt:i4>
      </vt:variant>
    </vt:vector>
  </HeadingPairs>
  <TitlesOfParts>
    <vt:vector size="35" baseType="lpstr">
      <vt:lpstr>Tw Cen MT</vt:lpstr>
      <vt:lpstr>Tw Cen MT Condensed</vt:lpstr>
      <vt:lpstr>Wingdings 3</vt:lpstr>
      <vt:lpstr>Entegral</vt:lpstr>
      <vt:lpstr>ŞİDDETE UĞRADIĞINIZDA HANGİ KANUNLARDAN YARARLANABİLİRSİNİZ?</vt:lpstr>
      <vt:lpstr>YARARLANABİLECEĞİMİZ KANUNLAR</vt:lpstr>
      <vt:lpstr>1. 6284 Sayılı Ailenin Korunması ve Kadına Karşı Şiddetin Önlenmesine Dair Kanun</vt:lpstr>
      <vt:lpstr>Ne Tür Tedbirler Alınabilir?</vt:lpstr>
      <vt:lpstr>Ne Tür Tedbirler Alınabilir?</vt:lpstr>
      <vt:lpstr>Ne Tür Tedbirler Alınabilir?</vt:lpstr>
      <vt:lpstr>Ne Tür Tedbirler Alınabilir?</vt:lpstr>
      <vt:lpstr>Ne Tür Tedbirler Alınabilir?</vt:lpstr>
      <vt:lpstr>Bu Kanunun Korumasından Kimler Yararlanabilir?</vt:lpstr>
      <vt:lpstr> Kimler Şikâyet ve İhbar Başvurusunda Bulunabilir? </vt:lpstr>
      <vt:lpstr> Nerelere Başvurulabilir?</vt:lpstr>
      <vt:lpstr>Başvururken ne kadar ücret ödenir?</vt:lpstr>
      <vt:lpstr>Nafaka ödenir mi?</vt:lpstr>
      <vt:lpstr>Tedbir kararına uyulup uyulmadığı nasıl denetlenir?</vt:lpstr>
      <vt:lpstr>Tedbir kararına uyulmaması durumunda ne yapılabilir?</vt:lpstr>
      <vt:lpstr>2) Türk Ceza Kanunu</vt:lpstr>
      <vt:lpstr>Türk Ceza Kanununa Göre;</vt:lpstr>
      <vt:lpstr>Türk Ceza Kanununa Göre;</vt:lpstr>
      <vt:lpstr>Türk Ceza Kanununa Göre;</vt:lpstr>
      <vt:lpstr>Türk Ceza Kanununa Göre;</vt:lpstr>
      <vt:lpstr>Türk Ceza Kanununa Göre;</vt:lpstr>
      <vt:lpstr>Türk Ceza Kanununa Göre;</vt:lpstr>
      <vt:lpstr>Türk Ceza Kanununa Göre;</vt:lpstr>
      <vt:lpstr>Türk Ceza Kanununa Göre;</vt:lpstr>
      <vt:lpstr>3) Türk Medeni Kanunu</vt:lpstr>
      <vt:lpstr>Medeni Kanuna göre Ekonomik şiddete izin verilmemektedir.</vt:lpstr>
      <vt:lpstr>Medeni Kanuna göre Ekonomik şiddete izin verilmemektedir.</vt:lpstr>
      <vt:lpstr>Medeni Kanuna göre Ekonomik şiddeten izin verilmemektedir.</vt:lpstr>
      <vt:lpstr>Medeni Kanuna göre Ekonomik şiddete izin verilmemektedir.</vt:lpstr>
      <vt:lpstr>Medeni Kanuna göre Ekonomik şiddete izin verilmemektedir.</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8</cp:revision>
  <dcterms:created xsi:type="dcterms:W3CDTF">2020-11-12T07:01:01Z</dcterms:created>
  <dcterms:modified xsi:type="dcterms:W3CDTF">2020-11-12T11:48:30Z</dcterms:modified>
</cp:coreProperties>
</file>