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45BB-3134-46E1-A8B5-456C5DE25C0B}" type="datetimeFigureOut">
              <a:rPr lang="tr-TR" smtClean="0"/>
              <a:t>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469-B2FC-4A7D-9985-ADDB6663CAD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50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45BB-3134-46E1-A8B5-456C5DE25C0B}" type="datetimeFigureOut">
              <a:rPr lang="tr-TR" smtClean="0"/>
              <a:t>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469-B2FC-4A7D-9985-ADDB6663CA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17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45BB-3134-46E1-A8B5-456C5DE25C0B}" type="datetimeFigureOut">
              <a:rPr lang="tr-TR" smtClean="0"/>
              <a:t>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469-B2FC-4A7D-9985-ADDB6663CA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551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45BB-3134-46E1-A8B5-456C5DE25C0B}" type="datetimeFigureOut">
              <a:rPr lang="tr-TR" smtClean="0"/>
              <a:t>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469-B2FC-4A7D-9985-ADDB6663CA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45BB-3134-46E1-A8B5-456C5DE25C0B}" type="datetimeFigureOut">
              <a:rPr lang="tr-TR" smtClean="0"/>
              <a:t>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469-B2FC-4A7D-9985-ADDB6663CAD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40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45BB-3134-46E1-A8B5-456C5DE25C0B}" type="datetimeFigureOut">
              <a:rPr lang="tr-TR" smtClean="0"/>
              <a:t>6.11.2020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469-B2FC-4A7D-9985-ADDB6663CA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956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45BB-3134-46E1-A8B5-456C5DE25C0B}" type="datetimeFigureOut">
              <a:rPr lang="tr-TR" smtClean="0"/>
              <a:t>6.11.2020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469-B2FC-4A7D-9985-ADDB6663CA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98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45BB-3134-46E1-A8B5-456C5DE25C0B}" type="datetimeFigureOut">
              <a:rPr lang="tr-TR" smtClean="0"/>
              <a:t>6.11.2020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469-B2FC-4A7D-9985-ADDB6663CA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68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45BB-3134-46E1-A8B5-456C5DE25C0B}" type="datetimeFigureOut">
              <a:rPr lang="tr-TR" smtClean="0"/>
              <a:t>6.11.2020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469-B2FC-4A7D-9985-ADDB6663CA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185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D9F45BB-3134-46E1-A8B5-456C5DE25C0B}" type="datetimeFigureOut">
              <a:rPr lang="tr-TR" smtClean="0"/>
              <a:t>6.11.2020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E4E469-B2FC-4A7D-9985-ADDB6663CA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988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45BB-3134-46E1-A8B5-456C5DE25C0B}" type="datetimeFigureOut">
              <a:rPr lang="tr-TR" smtClean="0"/>
              <a:t>6.11.2020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E469-B2FC-4A7D-9985-ADDB6663CA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25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9F45BB-3134-46E1-A8B5-456C5DE25C0B}" type="datetimeFigureOut">
              <a:rPr lang="tr-TR" smtClean="0"/>
              <a:t>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E4E469-B2FC-4A7D-9985-ADDB6663CAD3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11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63034"/>
          </a:xfrm>
        </p:spPr>
        <p:txBody>
          <a:bodyPr>
            <a:normAutofit/>
          </a:bodyPr>
          <a:lstStyle/>
          <a:p>
            <a:r>
              <a:rPr lang="tr-TR" sz="6600" b="1" dirty="0" smtClean="0">
                <a:solidFill>
                  <a:srgbClr val="C00000"/>
                </a:solidFill>
              </a:rPr>
              <a:t>TEKNOLOJİ KULLANIMININ ÇOCUKLARIN GELİŞİMİ VE</a:t>
            </a:r>
            <a:br>
              <a:rPr lang="tr-TR" sz="6600" b="1" dirty="0" smtClean="0">
                <a:solidFill>
                  <a:srgbClr val="C00000"/>
                </a:solidFill>
              </a:rPr>
            </a:br>
            <a:r>
              <a:rPr lang="tr-TR" sz="6600" b="1" dirty="0" smtClean="0">
                <a:solidFill>
                  <a:srgbClr val="C00000"/>
                </a:solidFill>
              </a:rPr>
              <a:t>SAĞLIĞI ÜZERİNE  ETKİLERİ</a:t>
            </a:r>
            <a:endParaRPr lang="tr-TR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93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00891" y="653143"/>
            <a:ext cx="109989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	</a:t>
            </a:r>
            <a:r>
              <a:rPr lang="tr-TR" sz="2800" b="1" dirty="0" err="1" smtClean="0">
                <a:solidFill>
                  <a:srgbClr val="C00000"/>
                </a:solidFill>
              </a:rPr>
              <a:t>İnternet:</a:t>
            </a:r>
            <a:r>
              <a:rPr lang="tr-TR" sz="2000" dirty="0" err="1" smtClean="0"/>
              <a:t>Günümüzde</a:t>
            </a:r>
            <a:r>
              <a:rPr lang="tr-TR" sz="2000" dirty="0" smtClean="0"/>
              <a:t> </a:t>
            </a:r>
            <a:r>
              <a:rPr lang="tr-TR" sz="2000" dirty="0"/>
              <a:t>okul çağındaki çocukların </a:t>
            </a:r>
            <a:r>
              <a:rPr lang="tr-TR" sz="2000" dirty="0" smtClean="0"/>
              <a:t>farklı teknolojik </a:t>
            </a:r>
            <a:r>
              <a:rPr lang="tr-TR" sz="2000" dirty="0"/>
              <a:t>cihazlar üzerinden internete erişimleri çok kolaylaşmıştır. Ancak, </a:t>
            </a:r>
            <a:r>
              <a:rPr lang="tr-TR" sz="2000" dirty="0" smtClean="0"/>
              <a:t>internet kullanımının </a:t>
            </a:r>
            <a:r>
              <a:rPr lang="tr-TR" sz="2000" dirty="0"/>
              <a:t>çocuklar için yarattığı riskler de mutlaka akılda tutulmalıdır. </a:t>
            </a:r>
            <a:r>
              <a:rPr lang="tr-TR" sz="2000" dirty="0" smtClean="0"/>
              <a:t>Yasal olmayan</a:t>
            </a:r>
            <a:r>
              <a:rPr lang="tr-TR" sz="2000" dirty="0"/>
              <a:t>, şiddet ve cinsellik içeren sitelere kolay erişim, tehlikeli insanlarla iletişim </a:t>
            </a:r>
            <a:r>
              <a:rPr lang="tr-TR" sz="2000" dirty="0" smtClean="0"/>
              <a:t>ve oyunlara </a:t>
            </a:r>
            <a:r>
              <a:rPr lang="tr-TR" sz="2000" dirty="0"/>
              <a:t>bağımlılık bu önemli risklerden </a:t>
            </a:r>
            <a:r>
              <a:rPr lang="tr-TR" sz="2000" dirty="0" smtClean="0"/>
              <a:t>bazılarıdır.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916" y="3901985"/>
            <a:ext cx="3436901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6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7647" y="548640"/>
            <a:ext cx="1069848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>
                <a:solidFill>
                  <a:srgbClr val="C00000"/>
                </a:solidFill>
              </a:rPr>
              <a:t>	Akıllı </a:t>
            </a:r>
            <a:r>
              <a:rPr lang="tr-TR" sz="2400" b="1" dirty="0">
                <a:solidFill>
                  <a:srgbClr val="C00000"/>
                </a:solidFill>
              </a:rPr>
              <a:t>telefonlar. </a:t>
            </a:r>
            <a:r>
              <a:rPr lang="tr-TR" dirty="0"/>
              <a:t>Akıllı telefonların piyasaya çıkmasıyla birlikte cep </a:t>
            </a:r>
            <a:r>
              <a:rPr lang="tr-TR" dirty="0" smtClean="0"/>
              <a:t>telefonu kullanımının </a:t>
            </a:r>
            <a:r>
              <a:rPr lang="tr-TR" dirty="0"/>
              <a:t>yaygınlığı hızla artmaktadır. Rekabet ve çok hızlı yenilenme ile </a:t>
            </a:r>
            <a:r>
              <a:rPr lang="tr-TR" dirty="0" smtClean="0"/>
              <a:t>bu teknolojiler</a:t>
            </a:r>
            <a:r>
              <a:rPr lang="tr-TR" dirty="0"/>
              <a:t>, her geçen gün yeni bir özellikle karşımıza çıkmaktadır. Akıllı telefonların toplum </a:t>
            </a:r>
            <a:r>
              <a:rPr lang="tr-TR" dirty="0" smtClean="0"/>
              <a:t>üzerinde davranışları</a:t>
            </a:r>
            <a:r>
              <a:rPr lang="tr-TR" dirty="0"/>
              <a:t>, alışkanlıkları, sosyal yapıyı ve kişiliği değiştiren </a:t>
            </a:r>
            <a:r>
              <a:rPr lang="tr-TR" dirty="0" err="1" smtClean="0"/>
              <a:t>biyo</a:t>
            </a:r>
            <a:r>
              <a:rPr lang="tr-TR" dirty="0" smtClean="0"/>
              <a:t>-</a:t>
            </a:r>
            <a:r>
              <a:rPr lang="tr-TR" dirty="0" err="1" smtClean="0"/>
              <a:t>psiko</a:t>
            </a:r>
            <a:r>
              <a:rPr lang="tr-TR" dirty="0" smtClean="0"/>
              <a:t>-sosyal etkileri </a:t>
            </a:r>
            <a:r>
              <a:rPr lang="tr-TR" dirty="0"/>
              <a:t>mevcuttur. Akıllı telefon kullanımının artmasının en çok pasif, </a:t>
            </a:r>
            <a:r>
              <a:rPr lang="tr-TR" dirty="0" smtClean="0"/>
              <a:t>agresif, özgüvensiz</a:t>
            </a:r>
            <a:r>
              <a:rPr lang="tr-TR" dirty="0"/>
              <a:t>, sosyal açıdan uyumsuz olma; obsesif, bağımlı ya da anti-sosyal </a:t>
            </a:r>
            <a:r>
              <a:rPr lang="tr-TR" dirty="0" smtClean="0"/>
              <a:t>özellikler taşıma</a:t>
            </a:r>
            <a:r>
              <a:rPr lang="tr-TR" dirty="0"/>
              <a:t>; sık moral bozukluğu, </a:t>
            </a:r>
            <a:r>
              <a:rPr lang="tr-TR" dirty="0" err="1"/>
              <a:t>anksiyete</a:t>
            </a:r>
            <a:r>
              <a:rPr lang="tr-TR" dirty="0"/>
              <a:t> yaşama ile ilişkili olduğu bildirilmiştir 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131" y="3680867"/>
            <a:ext cx="3299996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75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6206" y="286603"/>
            <a:ext cx="10881360" cy="1450757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solidFill>
                  <a:srgbClr val="C00000"/>
                </a:solidFill>
              </a:rPr>
              <a:t>Dijital Teknoloji Kullanımının Çocukların Sağlığı Üzerine Olumsuz Etkileri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6206" y="1845734"/>
            <a:ext cx="10763794" cy="4023360"/>
          </a:xfrm>
        </p:spPr>
        <p:txBody>
          <a:bodyPr>
            <a:normAutofit/>
          </a:bodyPr>
          <a:lstStyle/>
          <a:p>
            <a:pPr marL="201168" lvl="1" indent="0" algn="ctr">
              <a:lnSpc>
                <a:spcPct val="150000"/>
              </a:lnSpc>
              <a:buNone/>
            </a:pPr>
            <a:r>
              <a:rPr lang="tr-TR" sz="2000" dirty="0" smtClean="0"/>
              <a:t>	</a:t>
            </a:r>
            <a:r>
              <a:rPr lang="tr-TR" sz="2800" b="1" dirty="0" smtClean="0">
                <a:solidFill>
                  <a:srgbClr val="C00000"/>
                </a:solidFill>
              </a:rPr>
              <a:t>Dijital </a:t>
            </a:r>
            <a:r>
              <a:rPr lang="tr-TR" sz="2800" b="1" dirty="0">
                <a:solidFill>
                  <a:srgbClr val="C00000"/>
                </a:solidFill>
              </a:rPr>
              <a:t>Teknoloji Kullanımının Çocukların Gelişimi </a:t>
            </a:r>
            <a:r>
              <a:rPr lang="tr-TR" sz="2800" b="1" dirty="0" smtClean="0">
                <a:solidFill>
                  <a:srgbClr val="C00000"/>
                </a:solidFill>
              </a:rPr>
              <a:t>Üzerine</a:t>
            </a:r>
          </a:p>
          <a:p>
            <a:pPr marL="201168" lvl="1" indent="0" algn="ctr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>
                <a:solidFill>
                  <a:srgbClr val="C00000"/>
                </a:solidFill>
              </a:rPr>
              <a:t>Olumsuz Etkisi</a:t>
            </a:r>
          </a:p>
          <a:p>
            <a:pPr marL="201168" lvl="1" indent="0">
              <a:lnSpc>
                <a:spcPct val="150000"/>
              </a:lnSpc>
              <a:buNone/>
            </a:pPr>
            <a:r>
              <a:rPr lang="tr-TR" sz="2000" dirty="0" smtClean="0"/>
              <a:t>	Dijital </a:t>
            </a:r>
            <a:r>
              <a:rPr lang="tr-TR" sz="2000" dirty="0"/>
              <a:t>teknoloji kullanımı, okul öncesi ve okul çağındaki çocuklarda dikkat </a:t>
            </a:r>
            <a:r>
              <a:rPr lang="tr-TR" sz="2000" dirty="0" err="1" smtClean="0"/>
              <a:t>sorunları,agresif</a:t>
            </a:r>
            <a:r>
              <a:rPr lang="tr-TR" sz="2000" dirty="0" smtClean="0"/>
              <a:t> </a:t>
            </a:r>
            <a:r>
              <a:rPr lang="tr-TR" sz="2000" dirty="0"/>
              <a:t>davranışlar, fiziksel </a:t>
            </a:r>
            <a:r>
              <a:rPr lang="tr-TR" sz="2000" dirty="0" err="1"/>
              <a:t>inaktivite</a:t>
            </a:r>
            <a:r>
              <a:rPr lang="tr-TR" sz="2000" dirty="0"/>
              <a:t>, </a:t>
            </a:r>
            <a:r>
              <a:rPr lang="tr-TR" sz="2000" dirty="0" err="1"/>
              <a:t>obezite</a:t>
            </a:r>
            <a:r>
              <a:rPr lang="tr-TR" sz="2000" dirty="0"/>
              <a:t> ve uyku sorunları ile </a:t>
            </a:r>
            <a:r>
              <a:rPr lang="tr-TR" sz="2000" dirty="0" smtClean="0"/>
              <a:t>ilişkilendirilmiştir. Aşırı </a:t>
            </a:r>
            <a:r>
              <a:rPr lang="tr-TR" sz="2000" dirty="0"/>
              <a:t>teknolojik cihaz kullanımı; oyun oynama, yemek yeme ve uyku için </a:t>
            </a:r>
            <a:r>
              <a:rPr lang="tr-TR" sz="2000" dirty="0" smtClean="0"/>
              <a:t>ayrılması gereken </a:t>
            </a:r>
            <a:r>
              <a:rPr lang="tr-TR" sz="2000" dirty="0"/>
              <a:t>zamanın kötüye kullanımına sebep olmaktadır. Ayrıca çocukların bilişsel </a:t>
            </a:r>
            <a:r>
              <a:rPr lang="tr-TR" sz="2000" dirty="0" smtClean="0"/>
              <a:t>ve duygusal </a:t>
            </a:r>
            <a:r>
              <a:rPr lang="tr-TR" sz="2000" dirty="0"/>
              <a:t>gelişimi üzerine endişe verici sonuçlara zemin hazırlamaktadır </a:t>
            </a:r>
            <a:r>
              <a:rPr lang="tr-TR" sz="2000" dirty="0" smtClean="0"/>
              <a:t>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13428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6834" y="653143"/>
            <a:ext cx="10358846" cy="5215951"/>
          </a:xfrm>
        </p:spPr>
        <p:txBody>
          <a:bodyPr>
            <a:normAutofit lnSpcReduction="10000"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dirty="0" smtClean="0"/>
              <a:t>	Teknolojik </a:t>
            </a:r>
            <a:r>
              <a:rPr lang="tr-TR" sz="2400" dirty="0"/>
              <a:t>cihazlarla erken yaşlarda tanışmış olmaları, onlarla fazla </a:t>
            </a:r>
            <a:r>
              <a:rPr lang="tr-TR" sz="2400" dirty="0" smtClean="0"/>
              <a:t>zaman harcamaları</a:t>
            </a:r>
            <a:r>
              <a:rPr lang="tr-TR" sz="2400" dirty="0"/>
              <a:t>, düşük kaliteli ve uygunsuz içerikler izlemeleri çocuklarda, </a:t>
            </a:r>
            <a:r>
              <a:rPr lang="tr-TR" sz="2400" dirty="0" smtClean="0"/>
              <a:t>bilişsel işlevlerini </a:t>
            </a:r>
            <a:r>
              <a:rPr lang="tr-TR" sz="2400" dirty="0"/>
              <a:t>(dürtü kontrolü, öz düzenleme, zihinsel esneklik, diğerlerinin </a:t>
            </a:r>
            <a:r>
              <a:rPr lang="tr-TR" sz="2400" dirty="0" smtClean="0"/>
              <a:t>düşüncelerini ve </a:t>
            </a:r>
            <a:r>
              <a:rPr lang="tr-TR" sz="2400" dirty="0"/>
              <a:t>duygularını anlama becerisi) olumsuz yönde etkilemektedir . Dikkat, bilginin kodlamasını ve </a:t>
            </a:r>
            <a:r>
              <a:rPr lang="tr-TR" sz="2400" dirty="0" smtClean="0"/>
              <a:t>hafızanın gelişimini </a:t>
            </a:r>
            <a:r>
              <a:rPr lang="tr-TR" sz="2400" dirty="0"/>
              <a:t>destekler ve şekillendirir. </a:t>
            </a:r>
            <a:r>
              <a:rPr lang="tr-TR" sz="2400" dirty="0" smtClean="0"/>
              <a:t>	Dikkat</a:t>
            </a:r>
            <a:r>
              <a:rPr lang="tr-TR" sz="2400" dirty="0"/>
              <a:t>, hafıza oluşumu için gereklidir ve </a:t>
            </a:r>
            <a:r>
              <a:rPr lang="tr-TR" sz="2400" dirty="0" smtClean="0"/>
              <a:t>ortaya çıkan </a:t>
            </a:r>
            <a:r>
              <a:rPr lang="tr-TR" sz="2400" dirty="0"/>
              <a:t>erken okur-yazarlık becerilerinin geliştirilmesi için kritik önem </a:t>
            </a:r>
            <a:r>
              <a:rPr lang="tr-TR" sz="2400" dirty="0" smtClean="0"/>
              <a:t>taşımaktadır. Teknolojik </a:t>
            </a:r>
            <a:r>
              <a:rPr lang="tr-TR" sz="2400" dirty="0"/>
              <a:t>cihazların çeşitliliğinin artmasının, dikkat sürelerinin </a:t>
            </a:r>
            <a:r>
              <a:rPr lang="tr-TR" sz="2400" dirty="0" smtClean="0"/>
              <a:t>kısalmasına, yoğunlaşmanın </a:t>
            </a:r>
            <a:r>
              <a:rPr lang="tr-TR" sz="2400" dirty="0"/>
              <a:t>zayıflamasına ve dağılma düzeylerinin yükselmesine neden </a:t>
            </a:r>
            <a:r>
              <a:rPr lang="tr-TR" sz="2400" dirty="0" smtClean="0"/>
              <a:t>olduğunu bildirilmiştir 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01418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7645" y="248194"/>
            <a:ext cx="10750731" cy="5620900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000" dirty="0" smtClean="0"/>
              <a:t>	Teknolojik </a:t>
            </a:r>
            <a:r>
              <a:rPr lang="tr-TR" sz="2000" dirty="0"/>
              <a:t>cihazlar, pasiflik ve sedanter   </a:t>
            </a:r>
            <a:r>
              <a:rPr lang="tr-TR" sz="2000" dirty="0" smtClean="0"/>
              <a:t>(düzensiz </a:t>
            </a:r>
            <a:r>
              <a:rPr lang="tr-TR" sz="2000" dirty="0"/>
              <a:t>fiziksel aktivitenin olduğu ya da fiziksel aktivitenin olmadığı bir yaşam </a:t>
            </a:r>
            <a:r>
              <a:rPr lang="tr-TR" sz="2000" dirty="0" smtClean="0"/>
              <a:t>tarzıdır)   </a:t>
            </a:r>
            <a:r>
              <a:rPr lang="tr-TR" sz="2000" dirty="0"/>
              <a:t>davranışları teşvik ettiğinden </a:t>
            </a:r>
            <a:r>
              <a:rPr lang="tr-TR" sz="2000" dirty="0" smtClean="0"/>
              <a:t>çocukların hayal </a:t>
            </a:r>
            <a:r>
              <a:rPr lang="tr-TR" sz="2000" dirty="0"/>
              <a:t>gücü ve dil gelişimini </a:t>
            </a:r>
            <a:r>
              <a:rPr lang="tr-TR" sz="2000" dirty="0" smtClean="0"/>
              <a:t>engellemektedir. Ayrıca </a:t>
            </a:r>
            <a:r>
              <a:rPr lang="tr-TR" sz="2000" dirty="0"/>
              <a:t>çocukların bilgiyi işleme yeteneklerini, erken okur-yazarlık </a:t>
            </a:r>
            <a:r>
              <a:rPr lang="tr-TR" sz="2000" dirty="0" smtClean="0"/>
              <a:t>becerilerinin oluşmasını </a:t>
            </a:r>
            <a:r>
              <a:rPr lang="tr-TR" sz="2000" dirty="0"/>
              <a:t>önemli derecede olumsuz yönde etkilemektedir. Çocukların sayısal </a:t>
            </a:r>
            <a:r>
              <a:rPr lang="tr-TR" sz="2000" dirty="0" smtClean="0"/>
              <a:t>bilgiler içeren </a:t>
            </a:r>
            <a:r>
              <a:rPr lang="tr-TR" sz="2000" dirty="0"/>
              <a:t>uyaranlara duyarlı oldukları ve dijital medyanın bu duyarlılık </a:t>
            </a:r>
            <a:r>
              <a:rPr lang="tr-TR" sz="2000" dirty="0" smtClean="0"/>
              <a:t>seviyelerini yavaşlattığı </a:t>
            </a:r>
            <a:r>
              <a:rPr lang="tr-TR" sz="2000" dirty="0"/>
              <a:t>belirtilmektedir. </a:t>
            </a:r>
            <a:endParaRPr lang="tr-TR" sz="2000" dirty="0" smtClean="0"/>
          </a:p>
          <a:p>
            <a:pPr marL="201168" lvl="1" indent="0" algn="just">
              <a:lnSpc>
                <a:spcPct val="150000"/>
              </a:lnSpc>
              <a:buNone/>
            </a:pPr>
            <a:r>
              <a:rPr lang="tr-TR" sz="2000" dirty="0"/>
              <a:t>	</a:t>
            </a:r>
            <a:r>
              <a:rPr lang="tr-TR" sz="2000" dirty="0" smtClean="0"/>
              <a:t>Teknolojik </a:t>
            </a:r>
            <a:r>
              <a:rPr lang="tr-TR" sz="2000" dirty="0"/>
              <a:t>cihazların aşırı kullanımı çocukların </a:t>
            </a:r>
            <a:r>
              <a:rPr lang="tr-TR" sz="2000" dirty="0" smtClean="0"/>
              <a:t>işbirliği ve </a:t>
            </a:r>
            <a:r>
              <a:rPr lang="tr-TR" sz="2000" dirty="0"/>
              <a:t>paylaşma becerilerinin gelişimini engellemekte, motivasyonlarını azaltmakta </a:t>
            </a:r>
            <a:r>
              <a:rPr lang="tr-TR" sz="2000" dirty="0" smtClean="0"/>
              <a:t>ve sorumluluk </a:t>
            </a:r>
            <a:r>
              <a:rPr lang="tr-TR" sz="2000" dirty="0"/>
              <a:t>alma becerilerini etkilemekte, böylece çocukların duygusal </a:t>
            </a:r>
            <a:r>
              <a:rPr lang="tr-TR" sz="2000" dirty="0" smtClean="0"/>
              <a:t>gelişimleri risk </a:t>
            </a:r>
            <a:r>
              <a:rPr lang="tr-TR" sz="2000" dirty="0"/>
              <a:t>altına girmektedir 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2935"/>
          <a:stretch/>
        </p:blipFill>
        <p:spPr>
          <a:xfrm>
            <a:off x="9616575" y="4092485"/>
            <a:ext cx="2181225" cy="203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74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5577" y="496389"/>
            <a:ext cx="10620103" cy="537270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  </a:t>
            </a:r>
            <a:r>
              <a:rPr lang="tr-TR" sz="2400" dirty="0" smtClean="0"/>
              <a:t>	 </a:t>
            </a:r>
            <a:r>
              <a:rPr lang="tr-TR" sz="2400" dirty="0"/>
              <a:t>Gelişim çağında olan çocukların motor becerileri çok çeşitli </a:t>
            </a:r>
            <a:r>
              <a:rPr lang="tr-TR" sz="2400" dirty="0" smtClean="0"/>
              <a:t>etkinliklerle gelişmektedir. </a:t>
            </a:r>
            <a:r>
              <a:rPr lang="tr-TR" sz="2400" dirty="0"/>
              <a:t>Bu dönemde teknolojik cihazlar uygun koşullarda, uygun </a:t>
            </a:r>
            <a:r>
              <a:rPr lang="tr-TR" sz="2400" dirty="0" smtClean="0"/>
              <a:t>yazılımlarla ve </a:t>
            </a:r>
            <a:r>
              <a:rPr lang="tr-TR" sz="2400" dirty="0"/>
              <a:t>uygun süre ile kullanılmadığında çocukların motor gelişimleri </a:t>
            </a:r>
            <a:r>
              <a:rPr lang="tr-TR" sz="2400" dirty="0" smtClean="0"/>
              <a:t>gecikmektedir. Çocukların </a:t>
            </a:r>
            <a:r>
              <a:rPr lang="tr-TR" sz="2400" dirty="0"/>
              <a:t>uzun süre hareketsiz olarak teknolojik cihazlarla vakit geçirmeleri </a:t>
            </a:r>
            <a:r>
              <a:rPr lang="tr-TR" sz="2400" dirty="0" smtClean="0"/>
              <a:t>büyük ve </a:t>
            </a:r>
            <a:r>
              <a:rPr lang="tr-TR" sz="2400" dirty="0"/>
              <a:t>küçük kas becerileri, el ve göz koordinasyonu gibi kaba ve ince motor </a:t>
            </a:r>
            <a:r>
              <a:rPr lang="tr-TR" sz="2400" dirty="0" smtClean="0"/>
              <a:t>gelişimlerini olumsuz etkilemektedir.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217" y="4044586"/>
            <a:ext cx="3492463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95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3326" y="286603"/>
            <a:ext cx="10672354" cy="784551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C00000"/>
                </a:solidFill>
              </a:rPr>
              <a:t>Dijital Teknoloji Kullanımı ve Kas-İskelet Sistemi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3326" y="1175657"/>
            <a:ext cx="10672354" cy="4693437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000" dirty="0" smtClean="0"/>
              <a:t>	Çocukların </a:t>
            </a:r>
            <a:r>
              <a:rPr lang="tr-TR" sz="2000" dirty="0"/>
              <a:t>teknolojik cihazlarla erken </a:t>
            </a:r>
            <a:r>
              <a:rPr lang="tr-TR" sz="2000" dirty="0" smtClean="0"/>
              <a:t>yaşlardan itibaren </a:t>
            </a:r>
            <a:r>
              <a:rPr lang="tr-TR" sz="2000" dirty="0"/>
              <a:t>tanışmış olması ve teknolojik ürünlerin yetişkinlere göre </a:t>
            </a:r>
            <a:r>
              <a:rPr lang="tr-TR" sz="2000" dirty="0" smtClean="0"/>
              <a:t>tasarlanmış olmasından </a:t>
            </a:r>
            <a:r>
              <a:rPr lang="tr-TR" sz="2000" dirty="0"/>
              <a:t>dolayı kas-iskelet sistemi sorunları bakımından çocukların </a:t>
            </a:r>
            <a:r>
              <a:rPr lang="tr-TR" sz="2000" dirty="0" smtClean="0"/>
              <a:t>yetişkinlerden daha </a:t>
            </a:r>
            <a:r>
              <a:rPr lang="tr-TR" sz="2000" dirty="0"/>
              <a:t>fazla risk altında olduğu bildirilmiştir. </a:t>
            </a:r>
            <a:r>
              <a:rPr lang="tr-TR" sz="2000" dirty="0" smtClean="0"/>
              <a:t>Fiziksel olarak </a:t>
            </a:r>
            <a:r>
              <a:rPr lang="tr-TR" sz="2000" dirty="0"/>
              <a:t>gelişen ve büyüyen çocuklar, eğitim ve eğlence için teknolojik </a:t>
            </a:r>
            <a:r>
              <a:rPr lang="tr-TR" sz="2000" dirty="0" smtClean="0"/>
              <a:t>cihazları oturma</a:t>
            </a:r>
            <a:r>
              <a:rPr lang="tr-TR" sz="2000" dirty="0"/>
              <a:t>, çömelme ve uzanma gibi farklı pozisyonlarda kullanmaktadırlar</a:t>
            </a:r>
            <a:r>
              <a:rPr lang="tr-TR" sz="2000" b="1" dirty="0"/>
              <a:t> </a:t>
            </a:r>
            <a:r>
              <a:rPr lang="tr-TR" sz="2000" b="1" dirty="0" smtClean="0"/>
              <a:t>. </a:t>
            </a:r>
            <a:r>
              <a:rPr lang="tr-TR" sz="2000" dirty="0"/>
              <a:t>Teknolojik cihazlara maruz kalma ile ilişkili kas-iskelet </a:t>
            </a:r>
            <a:r>
              <a:rPr lang="tr-TR" sz="2000" dirty="0" smtClean="0"/>
              <a:t>sistemi rahatsızlıklarının </a:t>
            </a:r>
            <a:r>
              <a:rPr lang="tr-TR" sz="2000" dirty="0"/>
              <a:t>cinsiyet, yaş, vücut kütle indeksi (VKİ) ve sedanter aktiviteler </a:t>
            </a:r>
            <a:r>
              <a:rPr lang="tr-TR" sz="2000" dirty="0" smtClean="0"/>
              <a:t>gibi fiziksel </a:t>
            </a:r>
            <a:r>
              <a:rPr lang="tr-TR" sz="2000" dirty="0"/>
              <a:t>faktörlere, izleme kaygısı ve somatik şikâyet (baş ağrısı ve karın ağrısı) </a:t>
            </a:r>
            <a:r>
              <a:rPr lang="tr-TR" sz="2000" dirty="0" smtClean="0"/>
              <a:t>gibi psikolojik </a:t>
            </a:r>
            <a:r>
              <a:rPr lang="tr-TR" sz="2000" dirty="0"/>
              <a:t>faktörlere bağlı olarak arttığı </a:t>
            </a:r>
            <a:r>
              <a:rPr lang="tr-TR" sz="2000" dirty="0" smtClean="0"/>
              <a:t>bildirilmiştir.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619483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2698" y="470263"/>
            <a:ext cx="5617028" cy="539883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	Bu nedenle</a:t>
            </a:r>
            <a:r>
              <a:rPr lang="tr-TR" sz="2400" dirty="0"/>
              <a:t>, çocuklarda potansiyel kas-iskelet sistemi rahatsızlıklarını ve sedanter </a:t>
            </a:r>
            <a:r>
              <a:rPr lang="tr-TR" sz="2400" dirty="0" smtClean="0"/>
              <a:t>yaşam tarzını </a:t>
            </a:r>
            <a:r>
              <a:rPr lang="tr-TR" sz="2400" dirty="0"/>
              <a:t>en aza indirgemek için teknolojik cihazların kullanılması yerine </a:t>
            </a:r>
            <a:r>
              <a:rPr lang="tr-TR" sz="2400" dirty="0" smtClean="0"/>
              <a:t>oyuncakla oynamanın </a:t>
            </a:r>
            <a:r>
              <a:rPr lang="tr-TR" sz="2400" dirty="0"/>
              <a:t>teşvik edilmesi gerektiği bildirilmiştir. Ebeveynler ve bakıcılar için </a:t>
            </a:r>
            <a:r>
              <a:rPr lang="tr-TR" sz="2400" dirty="0" smtClean="0"/>
              <a:t>tablet ve </a:t>
            </a:r>
            <a:r>
              <a:rPr lang="tr-TR" sz="2400" dirty="0"/>
              <a:t>diğer teknolojik cihazların bilinçli kullanım kılavuzlarının oluşturulması </a:t>
            </a:r>
            <a:r>
              <a:rPr lang="tr-TR" sz="2400" dirty="0" smtClean="0"/>
              <a:t>gerektiği ileri sürülmüştür.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580" y="2568484"/>
            <a:ext cx="4037536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2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45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C00000"/>
                </a:solidFill>
              </a:rPr>
              <a:t>Dijital Teknoloji Kullanımı ve </a:t>
            </a:r>
            <a:r>
              <a:rPr lang="tr-TR" sz="4000" b="1" dirty="0" err="1">
                <a:solidFill>
                  <a:srgbClr val="C00000"/>
                </a:solidFill>
              </a:rPr>
              <a:t>Obezite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9451" y="1214846"/>
            <a:ext cx="10646229" cy="4654248"/>
          </a:xfrm>
        </p:spPr>
        <p:txBody>
          <a:bodyPr/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dirty="0" smtClean="0"/>
              <a:t>	</a:t>
            </a:r>
            <a:r>
              <a:rPr lang="tr-TR" sz="2000" dirty="0" smtClean="0"/>
              <a:t>Çocuklarda </a:t>
            </a:r>
            <a:r>
              <a:rPr lang="tr-TR" sz="2000" dirty="0" err="1"/>
              <a:t>obezite</a:t>
            </a:r>
            <a:r>
              <a:rPr lang="tr-TR" sz="2000" dirty="0"/>
              <a:t> oranı son 20 yılda 3 kat artmıştır. Günümüzde </a:t>
            </a:r>
            <a:r>
              <a:rPr lang="tr-TR" sz="2000" dirty="0" smtClean="0"/>
              <a:t>çocuklar, yürümek </a:t>
            </a:r>
            <a:r>
              <a:rPr lang="tr-TR" sz="2000" dirty="0"/>
              <a:t>yerine daha çok araçla seyahat etmekte ve merdiven yerine </a:t>
            </a:r>
            <a:r>
              <a:rPr lang="tr-TR" sz="2000" dirty="0" smtClean="0"/>
              <a:t>asansör kullanmaktadırlar</a:t>
            </a:r>
            <a:r>
              <a:rPr lang="tr-TR" sz="2000" dirty="0"/>
              <a:t>. Dijital oyunlar ile çocukların hayatları da daha otomatik </a:t>
            </a:r>
            <a:r>
              <a:rPr lang="tr-TR" sz="2000" dirty="0" smtClean="0"/>
              <a:t>hale gelmekte</a:t>
            </a:r>
            <a:r>
              <a:rPr lang="tr-TR" sz="2000" dirty="0"/>
              <a:t>, bunun sonucunda çocuklar günlük hayatta daha az aktif </a:t>
            </a:r>
            <a:r>
              <a:rPr lang="tr-TR" sz="2000" dirty="0" smtClean="0"/>
              <a:t>olmaktadırlar. Çocuklar </a:t>
            </a:r>
            <a:r>
              <a:rPr lang="tr-TR" sz="2000" dirty="0"/>
              <a:t>sağlıklı bir şekilde gelişim göstermeleri için günde 3-4 saat fiziksel </a:t>
            </a:r>
            <a:r>
              <a:rPr lang="tr-TR" sz="2000" dirty="0" smtClean="0"/>
              <a:t>aktivite ve </a:t>
            </a:r>
            <a:r>
              <a:rPr lang="tr-TR" sz="2000" dirty="0"/>
              <a:t>sosyal etkileşime gereksinim duymaktadırlar. Televizyon izleme, çocuklarda </a:t>
            </a:r>
            <a:r>
              <a:rPr lang="tr-TR" sz="2000" dirty="0" smtClean="0"/>
              <a:t>kilo ve </a:t>
            </a:r>
            <a:r>
              <a:rPr lang="tr-TR" sz="2000" dirty="0" err="1"/>
              <a:t>obezite</a:t>
            </a:r>
            <a:r>
              <a:rPr lang="tr-TR" sz="2000" dirty="0"/>
              <a:t> ile ilişkili önemli bir davranış olarak </a:t>
            </a:r>
            <a:r>
              <a:rPr lang="tr-TR" sz="2000" dirty="0" smtClean="0"/>
              <a:t>tanımlanmıştır.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162" y="3869660"/>
            <a:ext cx="23040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46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0891" y="627017"/>
            <a:ext cx="10907485" cy="524207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/>
              <a:t> 	Aşırı düzeyde teknoloji kullanımının hayat boyu </a:t>
            </a:r>
            <a:r>
              <a:rPr lang="tr-TR" sz="2400" dirty="0" err="1" smtClean="0"/>
              <a:t>obezite</a:t>
            </a:r>
            <a:r>
              <a:rPr lang="tr-TR" sz="2400" dirty="0" smtClean="0"/>
              <a:t> ve </a:t>
            </a:r>
            <a:r>
              <a:rPr lang="tr-TR" sz="2400" dirty="0" err="1" smtClean="0"/>
              <a:t>kardiyovasküler</a:t>
            </a:r>
            <a:r>
              <a:rPr lang="tr-TR" sz="2400" dirty="0" smtClean="0"/>
              <a:t> riskle bağlantılı olduğu ve bu ilişkinin günümüzde artık erken çocukluk döneminden itibaren başladığı ileri sürülmüştür . Televizyon izleme süresinin artmasının, çocuklukta </a:t>
            </a:r>
            <a:r>
              <a:rPr lang="tr-TR" sz="2400" dirty="0" err="1" smtClean="0"/>
              <a:t>obezite</a:t>
            </a:r>
            <a:r>
              <a:rPr lang="tr-TR" sz="2400" dirty="0" smtClean="0"/>
              <a:t> ile pozitif ilişkili olduğu bildirilmiştir.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	Çocuklarda </a:t>
            </a:r>
            <a:r>
              <a:rPr lang="tr-TR" sz="2400" dirty="0" err="1"/>
              <a:t>obezite</a:t>
            </a:r>
            <a:r>
              <a:rPr lang="tr-TR" sz="2400" dirty="0"/>
              <a:t> sıklığının artışının bir başka nedeni de yatak </a:t>
            </a:r>
            <a:r>
              <a:rPr lang="tr-TR" sz="2400" dirty="0" smtClean="0"/>
              <a:t>odalarında televizyonun </a:t>
            </a:r>
            <a:r>
              <a:rPr lang="tr-TR" sz="2400" dirty="0"/>
              <a:t>olmasıdır. Yakın tarihli bir araştırmada, yatak odasında </a:t>
            </a:r>
            <a:r>
              <a:rPr lang="tr-TR" sz="2400" dirty="0" smtClean="0"/>
              <a:t>televizyon bulundurmanın </a:t>
            </a:r>
            <a:r>
              <a:rPr lang="tr-TR" sz="2400" dirty="0" err="1"/>
              <a:t>obezitenin</a:t>
            </a:r>
            <a:r>
              <a:rPr lang="tr-TR" sz="2400" dirty="0"/>
              <a:t> artışında bağımsız bir risk faktörü olduğu öne sürülmüştür </a:t>
            </a:r>
            <a:r>
              <a:rPr lang="tr-TR" sz="2400" dirty="0" smtClean="0"/>
              <a:t>.</a:t>
            </a:r>
            <a:endParaRPr lang="tr-TR" sz="2400" dirty="0"/>
          </a:p>
          <a:p>
            <a:pPr algn="just">
              <a:lnSpc>
                <a:spcPct val="150000"/>
              </a:lnSpc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4465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97280" y="444137"/>
            <a:ext cx="10061171" cy="4976949"/>
          </a:xfrm>
        </p:spPr>
        <p:txBody>
          <a:bodyPr>
            <a:normAutofit/>
          </a:bodyPr>
          <a:lstStyle/>
          <a:p>
            <a:pPr algn="just"/>
            <a:r>
              <a:rPr lang="tr-TR" cap="none" dirty="0" smtClean="0">
                <a:solidFill>
                  <a:schemeClr val="tx1"/>
                </a:solidFill>
              </a:rPr>
              <a:t>	Teknolojik cihazların (televizyon, bilgisayar, tablet, cep telefonu vb.) çocukların günlük yaşamına girdiği ve bilişsel, duygusal ve sosyal gelişimlerini etkilediği fikri gün geçtikçe daha da yaygınlaşmaktadır. Günümüzde çocukların </a:t>
            </a:r>
            <a:r>
              <a:rPr lang="tr-TR" cap="none" dirty="0" err="1" smtClean="0">
                <a:solidFill>
                  <a:schemeClr val="tx1"/>
                </a:solidFill>
              </a:rPr>
              <a:t>dinleme,konuşma</a:t>
            </a:r>
            <a:r>
              <a:rPr lang="tr-TR" cap="none" dirty="0" smtClean="0">
                <a:solidFill>
                  <a:schemeClr val="tx1"/>
                </a:solidFill>
              </a:rPr>
              <a:t>, okuma ve yazma gibi becerilerini geliştirebilmeleri için birçok fırsat</a:t>
            </a:r>
          </a:p>
          <a:p>
            <a:pPr algn="just"/>
            <a:r>
              <a:rPr lang="tr-TR" cap="none" dirty="0" smtClean="0">
                <a:solidFill>
                  <a:schemeClr val="tx1"/>
                </a:solidFill>
              </a:rPr>
              <a:t>mevcuttur. </a:t>
            </a:r>
          </a:p>
          <a:p>
            <a:pPr algn="just"/>
            <a:r>
              <a:rPr lang="tr-TR" cap="none" dirty="0" smtClean="0">
                <a:solidFill>
                  <a:schemeClr val="tx1"/>
                </a:solidFill>
              </a:rPr>
              <a:t>	Çocuklar, erken okur-yazarlık faaliyetlerine okul öncesi dönemlerinden itibaren </a:t>
            </a:r>
            <a:r>
              <a:rPr lang="tr-TR" cap="none" dirty="0" err="1" smtClean="0">
                <a:solidFill>
                  <a:schemeClr val="tx1"/>
                </a:solidFill>
              </a:rPr>
              <a:t>katılabilmektedirler.Günümüz</a:t>
            </a:r>
            <a:r>
              <a:rPr lang="tr-TR" cap="none" dirty="0" smtClean="0">
                <a:solidFill>
                  <a:schemeClr val="tx1"/>
                </a:solidFill>
              </a:rPr>
              <a:t> dünyasında teknoloji, çocuklara oynama, keşfetme ve öğrenme için birçok fırsat sunmaktadır.</a:t>
            </a:r>
            <a:endParaRPr lang="tr-TR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16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9451" y="286604"/>
            <a:ext cx="10646229" cy="849866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C00000"/>
                </a:solidFill>
              </a:rPr>
              <a:t>Dijital Teknoloji Kullanımı ve Uyku Kalitesi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9451" y="1319349"/>
            <a:ext cx="5695405" cy="45497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/>
              <a:t> </a:t>
            </a:r>
            <a:r>
              <a:rPr lang="tr-TR" sz="2200" dirty="0" smtClean="0"/>
              <a:t>	Erken </a:t>
            </a:r>
            <a:r>
              <a:rPr lang="tr-TR" sz="2200" dirty="0"/>
              <a:t>çocukluk döneminde yatak odasında </a:t>
            </a:r>
            <a:r>
              <a:rPr lang="tr-TR" sz="2200" dirty="0" smtClean="0"/>
              <a:t>televizyon, bilgisayar </a:t>
            </a:r>
            <a:r>
              <a:rPr lang="tr-TR" sz="2200" dirty="0"/>
              <a:t>veya cep telefonu bulundurma alışkanlığının artması ile uyku </a:t>
            </a:r>
            <a:r>
              <a:rPr lang="tr-TR" sz="2200" dirty="0" smtClean="0"/>
              <a:t>süresinin azaldığı </a:t>
            </a:r>
            <a:r>
              <a:rPr lang="tr-TR" sz="2200" dirty="0"/>
              <a:t>bildirilmiştir </a:t>
            </a:r>
            <a:r>
              <a:rPr lang="tr-TR" sz="2200" dirty="0" smtClean="0"/>
              <a:t>.Çocukların </a:t>
            </a:r>
            <a:r>
              <a:rPr lang="tr-TR" sz="2200" dirty="0"/>
              <a:t>teknolojik cihaz </a:t>
            </a:r>
            <a:r>
              <a:rPr lang="tr-TR" sz="2200" dirty="0" smtClean="0"/>
              <a:t>kullanımı sırasında </a:t>
            </a:r>
            <a:r>
              <a:rPr lang="tr-TR" sz="2200" dirty="0"/>
              <a:t>şiddet içeren video ve oyunlar sonrasında uykuya dalamaması ve </a:t>
            </a:r>
            <a:r>
              <a:rPr lang="tr-TR" sz="2200" dirty="0" smtClean="0"/>
              <a:t>ekrandan yayılan </a:t>
            </a:r>
            <a:r>
              <a:rPr lang="tr-TR" sz="2200" dirty="0"/>
              <a:t>mavi ışıkların melatonin salınımını engellemesi, çocuklarda az </a:t>
            </a:r>
            <a:r>
              <a:rPr lang="tr-TR" sz="2200" dirty="0" smtClean="0"/>
              <a:t>uyumanın diğer </a:t>
            </a:r>
            <a:r>
              <a:rPr lang="tr-TR" sz="2200" dirty="0"/>
              <a:t>olası </a:t>
            </a:r>
            <a:r>
              <a:rPr lang="tr-TR" sz="2200" dirty="0" smtClean="0"/>
              <a:t>nedenlerindendir. </a:t>
            </a:r>
            <a:endParaRPr lang="tr-TR" sz="2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983" y="4991946"/>
            <a:ext cx="463101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76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9635" y="352697"/>
            <a:ext cx="11364686" cy="4689567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200" dirty="0" smtClean="0"/>
              <a:t>	</a:t>
            </a:r>
            <a:r>
              <a:rPr lang="tr-TR" sz="2400" dirty="0" smtClean="0"/>
              <a:t>Gündüz </a:t>
            </a:r>
            <a:r>
              <a:rPr lang="tr-TR" sz="2400" dirty="0"/>
              <a:t>saatlerinde teknolojik cihaz kullanımı da uyku kalitesini </a:t>
            </a:r>
            <a:r>
              <a:rPr lang="tr-TR" sz="2400" dirty="0" smtClean="0"/>
              <a:t>etkileyebilmektedir</a:t>
            </a:r>
            <a:r>
              <a:rPr lang="tr-TR" sz="2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Gündüz teknolojik cihazların kullanımı, kısa uyku süresine ve uykuya dalma süresinin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gecikmesine neden </a:t>
            </a:r>
            <a:r>
              <a:rPr lang="tr-TR" sz="2400" dirty="0" smtClean="0"/>
              <a:t>olmaktadır.</a:t>
            </a:r>
          </a:p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dirty="0" smtClean="0"/>
              <a:t>	Kötü </a:t>
            </a:r>
            <a:r>
              <a:rPr lang="tr-TR" sz="2400" dirty="0"/>
              <a:t>veya </a:t>
            </a:r>
            <a:r>
              <a:rPr lang="tr-TR" sz="2400" dirty="0" smtClean="0"/>
              <a:t>yetersiz  uyku </a:t>
            </a:r>
            <a:r>
              <a:rPr lang="tr-TR" sz="2400" dirty="0"/>
              <a:t>alışkanlığı, çocukların ruhsal durumunu, </a:t>
            </a:r>
            <a:r>
              <a:rPr lang="tr-TR" sz="2400" dirty="0" smtClean="0"/>
              <a:t>davranışlarını</a:t>
            </a:r>
            <a:r>
              <a:rPr lang="tr-TR" sz="2400" dirty="0"/>
              <a:t>, akademik </a:t>
            </a:r>
            <a:r>
              <a:rPr lang="tr-TR" sz="2400" dirty="0" smtClean="0"/>
              <a:t>başarılarını, büyüme </a:t>
            </a:r>
            <a:r>
              <a:rPr lang="tr-TR" sz="2400" dirty="0"/>
              <a:t>ve gelişme hızlarını olumsuz etkilediğinden, çocuklarda uyku </a:t>
            </a:r>
            <a:r>
              <a:rPr lang="tr-TR" sz="2400" dirty="0" smtClean="0"/>
              <a:t>kalitesine özen </a:t>
            </a:r>
            <a:r>
              <a:rPr lang="tr-TR" sz="2400" dirty="0"/>
              <a:t>gösterilmesi özellikle önemlidir </a:t>
            </a:r>
            <a:r>
              <a:rPr lang="tr-TR" sz="2400" dirty="0" smtClean="0"/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723" y="4170725"/>
            <a:ext cx="292131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25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9054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ÖNERİLER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8194" y="1175659"/>
            <a:ext cx="10907486" cy="4693436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dirty="0" smtClean="0"/>
              <a:t>	Aileler </a:t>
            </a:r>
            <a:r>
              <a:rPr lang="tr-TR" sz="2400" dirty="0"/>
              <a:t>çocukların yaşına, sağlık </a:t>
            </a:r>
            <a:r>
              <a:rPr lang="tr-TR" sz="2400" dirty="0" err="1" smtClean="0"/>
              <a:t>durumuna,karakterine</a:t>
            </a:r>
            <a:r>
              <a:rPr lang="tr-TR" sz="2400" dirty="0" smtClean="0"/>
              <a:t> </a:t>
            </a:r>
            <a:r>
              <a:rPr lang="tr-TR" sz="2400" dirty="0"/>
              <a:t>ve gelişim seviyesine göre plan yaparak, çocuğun sağlıklı büyüme </a:t>
            </a:r>
            <a:r>
              <a:rPr lang="tr-TR" sz="2400" dirty="0" smtClean="0"/>
              <a:t>ve gelişmesi </a:t>
            </a:r>
            <a:r>
              <a:rPr lang="tr-TR" sz="2400" dirty="0"/>
              <a:t>için dengeli beslenme, kaliteli uyku, yeterli fiziksel aktivite ve olumlu </a:t>
            </a:r>
            <a:r>
              <a:rPr lang="tr-TR" sz="2400" dirty="0" smtClean="0"/>
              <a:t>sosyal etkileşim </a:t>
            </a:r>
            <a:r>
              <a:rPr lang="tr-TR" sz="2400" dirty="0"/>
              <a:t>gibi esasları uygulayabilmesini ve bunlardan yararlanabilmesini </a:t>
            </a:r>
            <a:r>
              <a:rPr lang="tr-TR" sz="2400" dirty="0" smtClean="0"/>
              <a:t>sağlamak için </a:t>
            </a:r>
            <a:r>
              <a:rPr lang="tr-TR" sz="2400" dirty="0"/>
              <a:t>çaba göstermelidirler</a:t>
            </a:r>
            <a:r>
              <a:rPr lang="tr-TR" sz="2400" dirty="0" smtClean="0"/>
              <a:t>.</a:t>
            </a:r>
          </a:p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dirty="0"/>
              <a:t>	E</a:t>
            </a:r>
            <a:r>
              <a:rPr lang="tr-TR" sz="2400" dirty="0" smtClean="0"/>
              <a:t>beveynler </a:t>
            </a:r>
            <a:r>
              <a:rPr lang="tr-TR" sz="2400" dirty="0"/>
              <a:t>çocuklarının teknolojiyi </a:t>
            </a:r>
            <a:r>
              <a:rPr lang="tr-TR" sz="2400" dirty="0" smtClean="0"/>
              <a:t>uygun kullanım </a:t>
            </a:r>
            <a:r>
              <a:rPr lang="tr-TR" sz="2400" dirty="0"/>
              <a:t>zamanı ve diğer aktiviteler arasında dengeyi sağlaması için kendi görev </a:t>
            </a:r>
            <a:r>
              <a:rPr lang="tr-TR" sz="2400" dirty="0" smtClean="0"/>
              <a:t>ve sorumluluklarının </a:t>
            </a:r>
            <a:r>
              <a:rPr lang="tr-TR" sz="2400" dirty="0"/>
              <a:t>bilincinde olmalıdırlar.</a:t>
            </a:r>
          </a:p>
        </p:txBody>
      </p:sp>
    </p:spTree>
    <p:extLst>
      <p:ext uri="{BB962C8B-B14F-4D97-AF65-F5344CB8AC3E}">
        <p14:creationId xmlns:p14="http://schemas.microsoft.com/office/powerpoint/2010/main" val="101563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8457" y="679269"/>
            <a:ext cx="10437223" cy="51898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	Aileler </a:t>
            </a:r>
            <a:r>
              <a:rPr lang="tr-TR" sz="2400" dirty="0"/>
              <a:t>çocuklarının kötü alışkanlıklarını </a:t>
            </a:r>
            <a:r>
              <a:rPr lang="tr-TR" sz="2400" dirty="0" smtClean="0"/>
              <a:t>en aza </a:t>
            </a:r>
            <a:r>
              <a:rPr lang="tr-TR" sz="2400" dirty="0"/>
              <a:t>indirgemek, onların sağlığını, iyilik halini, sosyal/kişisel gelişimini ve </a:t>
            </a:r>
            <a:r>
              <a:rPr lang="tr-TR" sz="2400" dirty="0" smtClean="0"/>
              <a:t>akademik performansını </a:t>
            </a:r>
            <a:r>
              <a:rPr lang="tr-TR" sz="2400" dirty="0"/>
              <a:t>olumsuz yönde etkileyebilecek geleneksel ve yeni teknolojik </a:t>
            </a:r>
            <a:r>
              <a:rPr lang="tr-TR" sz="2400" dirty="0" smtClean="0"/>
              <a:t>cihaz kullanımıyla </a:t>
            </a:r>
            <a:r>
              <a:rPr lang="tr-TR" sz="2400" dirty="0"/>
              <a:t>ilgili sorunların farkında olmakla birlikte, bunları ele almak için </a:t>
            </a:r>
            <a:r>
              <a:rPr lang="tr-TR" sz="2400" dirty="0" smtClean="0"/>
              <a:t>sağlık çalışanlarıyla </a:t>
            </a:r>
            <a:r>
              <a:rPr lang="tr-TR" sz="2400" dirty="0"/>
              <a:t>iş birliği içinde bulunma gerekliliğini unutmamalıdırlar</a:t>
            </a:r>
            <a:r>
              <a:rPr lang="tr-TR" sz="2400" dirty="0" smtClean="0"/>
              <a:t>.</a:t>
            </a:r>
          </a:p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dirty="0"/>
              <a:t>Ebeveynler kendi kullandıkları teknolojik cihazların da çocuklarının </a:t>
            </a:r>
            <a:r>
              <a:rPr lang="tr-TR" sz="2400" dirty="0" smtClean="0"/>
              <a:t>üzerinde olumsuz </a:t>
            </a:r>
            <a:r>
              <a:rPr lang="tr-TR" sz="2400" dirty="0"/>
              <a:t>etkisi olabileceğinin farkında olmalıdırlar. </a:t>
            </a:r>
          </a:p>
        </p:txBody>
      </p:sp>
    </p:spTree>
    <p:extLst>
      <p:ext uri="{BB962C8B-B14F-4D97-AF65-F5344CB8AC3E}">
        <p14:creationId xmlns:p14="http://schemas.microsoft.com/office/powerpoint/2010/main" val="1053295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4137" y="509451"/>
            <a:ext cx="10711543" cy="53596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/>
              <a:t>Ebeveynlerin çocukla </a:t>
            </a:r>
            <a:r>
              <a:rPr lang="tr-TR" sz="2400" dirty="0" smtClean="0"/>
              <a:t>aktif olarak </a:t>
            </a:r>
            <a:r>
              <a:rPr lang="tr-TR" sz="2400" dirty="0"/>
              <a:t>oynayacak vakti yok ise, o çocuğun başka bir yetişkin veya çocuk ile </a:t>
            </a:r>
            <a:r>
              <a:rPr lang="tr-TR" sz="2400" dirty="0" smtClean="0"/>
              <a:t>beraber oyun </a:t>
            </a:r>
            <a:r>
              <a:rPr lang="tr-TR" sz="2400" dirty="0"/>
              <a:t>oynamasının önemli bir etmen olduğu bilinmelidir. </a:t>
            </a:r>
            <a:endParaRPr lang="tr-TR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Dört </a:t>
            </a:r>
            <a:r>
              <a:rPr lang="tr-TR" sz="2400" dirty="0"/>
              <a:t>yaş altı </a:t>
            </a:r>
            <a:r>
              <a:rPr lang="tr-TR" sz="2400" dirty="0" smtClean="0"/>
              <a:t>çocukların teknolojik </a:t>
            </a:r>
            <a:r>
              <a:rPr lang="tr-TR" sz="2400" dirty="0"/>
              <a:t>cihazlara maruz kalmak yerine yalnız başına oyun oynamasının, o </a:t>
            </a:r>
            <a:r>
              <a:rPr lang="tr-TR" sz="2400" dirty="0" smtClean="0"/>
              <a:t>çocuğun yaratıcı </a:t>
            </a:r>
            <a:r>
              <a:rPr lang="tr-TR" sz="2400" dirty="0"/>
              <a:t>düşünme ve bireysel problem çözme becerileri geliştirmesine </a:t>
            </a:r>
            <a:r>
              <a:rPr lang="tr-TR" sz="2400" dirty="0" smtClean="0"/>
              <a:t>yardımcı olacağı </a:t>
            </a:r>
            <a:r>
              <a:rPr lang="tr-TR" sz="2400" dirty="0"/>
              <a:t>bilinmelidir. </a:t>
            </a:r>
            <a:endParaRPr lang="tr-TR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Gün </a:t>
            </a:r>
            <a:r>
              <a:rPr lang="tr-TR" sz="2400" dirty="0"/>
              <a:t>içerisinde toplam teknoloji kullanım süresi (</a:t>
            </a:r>
            <a:r>
              <a:rPr lang="tr-TR" sz="2400" dirty="0" smtClean="0"/>
              <a:t>televizyon, bilgisayar</a:t>
            </a:r>
            <a:r>
              <a:rPr lang="tr-TR" sz="2400" dirty="0"/>
              <a:t>, tablet ve cep telefonu) 1-2 saat arasında sınırlanmalıdır</a:t>
            </a:r>
            <a:r>
              <a:rPr lang="tr-TR" sz="2400" dirty="0" smtClean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 </a:t>
            </a:r>
            <a:r>
              <a:rPr lang="tr-TR" sz="2400" dirty="0"/>
              <a:t>İki yaş </a:t>
            </a:r>
            <a:r>
              <a:rPr lang="tr-TR" sz="2400" dirty="0" smtClean="0"/>
              <a:t>ve altındaki </a:t>
            </a:r>
            <a:r>
              <a:rPr lang="tr-TR" sz="2400" dirty="0"/>
              <a:t>çocukların ekran karşısına geçmemesine özen gösterilmelidir.</a:t>
            </a:r>
          </a:p>
        </p:txBody>
      </p:sp>
    </p:spTree>
    <p:extLst>
      <p:ext uri="{BB962C8B-B14F-4D97-AF65-F5344CB8AC3E}">
        <p14:creationId xmlns:p14="http://schemas.microsoft.com/office/powerpoint/2010/main" val="2986650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496389"/>
            <a:ext cx="10058400" cy="57084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 Televizyon </a:t>
            </a:r>
            <a:r>
              <a:rPr lang="tr-TR" sz="2400" dirty="0" smtClean="0"/>
              <a:t>ve internetin </a:t>
            </a:r>
            <a:r>
              <a:rPr lang="tr-TR" sz="2400" dirty="0"/>
              <a:t>çocuğun yatak odasından uzak tutulmasına dikkat edilmelidir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 Çocukların ziyaret </a:t>
            </a:r>
            <a:r>
              <a:rPr lang="tr-TR" sz="2400" dirty="0"/>
              <a:t>ettikleri internet siteleri ve sosyal medya kullanımı da dâhil olmak üzere,</a:t>
            </a:r>
          </a:p>
          <a:p>
            <a:r>
              <a:rPr lang="tr-TR" sz="2400" dirty="0"/>
              <a:t>kullandıkları teknolojik cihazlar mutlaka takip edilmelidir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 </a:t>
            </a:r>
            <a:r>
              <a:rPr lang="tr-TR" sz="2400" dirty="0"/>
              <a:t>Çocuklarının </a:t>
            </a:r>
            <a:r>
              <a:rPr lang="tr-TR" sz="2400" dirty="0" smtClean="0"/>
              <a:t>teknolojik cihaz </a:t>
            </a:r>
            <a:r>
              <a:rPr lang="tr-TR" sz="2400" dirty="0"/>
              <a:t>kullanımına izin verilecekse, bu cihazların kullanımı belirli kurallara </a:t>
            </a:r>
            <a:r>
              <a:rPr lang="tr-TR" sz="2400" dirty="0" smtClean="0"/>
              <a:t>tabi olmalıdır.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 </a:t>
            </a:r>
            <a:r>
              <a:rPr lang="tr-TR" sz="2400" dirty="0"/>
              <a:t>Ebeveyn tarafından önerilen televizyon programları ve çocukların </a:t>
            </a:r>
            <a:r>
              <a:rPr lang="tr-TR" sz="2400" dirty="0" smtClean="0"/>
              <a:t>izlediği film </a:t>
            </a:r>
            <a:r>
              <a:rPr lang="tr-TR" sz="2400" dirty="0"/>
              <a:t>ve video oyunları onların anlayabileceği şekilde tartışılabilir ve bu </a:t>
            </a:r>
            <a:r>
              <a:rPr lang="tr-TR" sz="2400" dirty="0" smtClean="0"/>
              <a:t>tartışmanın önemli </a:t>
            </a:r>
            <a:r>
              <a:rPr lang="tr-TR" sz="2400" dirty="0"/>
              <a:t>bir aile değeri olduğu gösterilebilir. </a:t>
            </a:r>
          </a:p>
        </p:txBody>
      </p:sp>
    </p:spTree>
    <p:extLst>
      <p:ext uri="{BB962C8B-B14F-4D97-AF65-F5344CB8AC3E}">
        <p14:creationId xmlns:p14="http://schemas.microsoft.com/office/powerpoint/2010/main" val="4236045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548640"/>
            <a:ext cx="10058400" cy="532045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 Cep telefonları da dâhil olmak </a:t>
            </a:r>
            <a:r>
              <a:rPr lang="tr-TR" dirty="0" smtClean="0"/>
              <a:t>üzere teknolojik </a:t>
            </a:r>
            <a:r>
              <a:rPr lang="tr-TR" dirty="0"/>
              <a:t>cihazların kullanımını sınırlandırmak için yemek zamanı ve yatma </a:t>
            </a:r>
            <a:r>
              <a:rPr lang="tr-TR" dirty="0" smtClean="0"/>
              <a:t>zamanı “yasağı</a:t>
            </a:r>
            <a:r>
              <a:rPr lang="tr-TR" dirty="0"/>
              <a:t>” uygulanabilir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Televizyon, bilgisayar oyunları, cep telefonları, internet </a:t>
            </a:r>
            <a:r>
              <a:rPr lang="tr-TR" dirty="0" smtClean="0"/>
              <a:t>ve sosyal </a:t>
            </a:r>
            <a:r>
              <a:rPr lang="tr-TR" dirty="0"/>
              <a:t>medya kullanımı ile ilgili makul ama dayanaklı kurallar oluşturulabilir ve </a:t>
            </a:r>
            <a:r>
              <a:rPr lang="tr-TR" dirty="0" smtClean="0"/>
              <a:t>bu kurallardan </a:t>
            </a:r>
            <a:r>
              <a:rPr lang="tr-TR" dirty="0"/>
              <a:t>taviz vermemeye özen gösterilebilir.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476" y="3791495"/>
            <a:ext cx="450000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3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1885" y="457200"/>
            <a:ext cx="6818811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	Bu </a:t>
            </a:r>
            <a:r>
              <a:rPr lang="tr-TR" sz="2400" dirty="0"/>
              <a:t>öğrenme fırsatları, çocukların gelişiminde </a:t>
            </a:r>
            <a:r>
              <a:rPr lang="tr-TR" sz="2400" dirty="0" smtClean="0"/>
              <a:t>kritik bir </a:t>
            </a:r>
            <a:r>
              <a:rPr lang="tr-TR" sz="2400" dirty="0"/>
              <a:t>döneme denk gelmektedir. Çünkü bu dönemde çocukların beyinleri son </a:t>
            </a:r>
            <a:r>
              <a:rPr lang="tr-TR" sz="2400" dirty="0" smtClean="0"/>
              <a:t>derece esnektir </a:t>
            </a:r>
            <a:r>
              <a:rPr lang="tr-TR" sz="2400" dirty="0"/>
              <a:t>ve kendi dünyaları hakkında doğal bir keşfetme ve araştırma </a:t>
            </a:r>
            <a:r>
              <a:rPr lang="tr-TR" sz="2400" dirty="0" smtClean="0"/>
              <a:t>duygusuyla edindikleri </a:t>
            </a:r>
            <a:r>
              <a:rPr lang="tr-TR" sz="2400" dirty="0"/>
              <a:t>her tecrübe ile nöronlar arası yeni bağlantılar oluşmakta ve var </a:t>
            </a:r>
            <a:r>
              <a:rPr lang="tr-TR" sz="2400" dirty="0" smtClean="0"/>
              <a:t>olan bağlantılar </a:t>
            </a:r>
            <a:r>
              <a:rPr lang="tr-TR" sz="2400" dirty="0"/>
              <a:t>daha da </a:t>
            </a:r>
            <a:r>
              <a:rPr lang="tr-TR" sz="2400" dirty="0" smtClean="0"/>
              <a:t>güçlenmektedir. </a:t>
            </a:r>
            <a:endParaRPr lang="tr-TR" sz="2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483" y="1081639"/>
            <a:ext cx="3105151" cy="266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9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44138" y="418012"/>
            <a:ext cx="109597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/>
              <a:t>	Bağımlılık</a:t>
            </a:r>
            <a:r>
              <a:rPr lang="tr-TR" sz="2000" dirty="0"/>
              <a:t>, kişinin zarar verici sonuçları olmasına rağmen bir maddeyi </a:t>
            </a:r>
            <a:r>
              <a:rPr lang="tr-TR" sz="2000" dirty="0" smtClean="0"/>
              <a:t>kullanması ya </a:t>
            </a:r>
            <a:r>
              <a:rPr lang="tr-TR" sz="2000" dirty="0"/>
              <a:t>da bir davranışı devam ettirmesi, bunları kontrol edememesi olarak </a:t>
            </a:r>
            <a:r>
              <a:rPr lang="tr-TR" sz="2000" dirty="0" err="1" smtClean="0"/>
              <a:t>tanımlanabilir.</a:t>
            </a:r>
            <a:r>
              <a:rPr lang="tr-TR" sz="2000" b="1" dirty="0" err="1" smtClean="0"/>
              <a:t>Davranışsal</a:t>
            </a:r>
            <a:r>
              <a:rPr lang="tr-TR" sz="2000" b="1" dirty="0" smtClean="0"/>
              <a:t> </a:t>
            </a:r>
            <a:r>
              <a:rPr lang="tr-TR" sz="2000" b="1" dirty="0"/>
              <a:t>bağımlılık</a:t>
            </a:r>
            <a:r>
              <a:rPr lang="tr-TR" sz="2000" dirty="0"/>
              <a:t>, bir maddeye bağımlılık olmaksızın madde arayışı </a:t>
            </a:r>
            <a:r>
              <a:rPr lang="tr-TR" sz="2000" dirty="0" smtClean="0"/>
              <a:t>içeren davranış </a:t>
            </a:r>
            <a:r>
              <a:rPr lang="tr-TR" sz="2000" dirty="0"/>
              <a:t>özelliklerinin sergilendiği bağımlılık durumudur. Günümüzde teknolojinin yaygınlaşmasıyla birlikte bilgisayar oyunları, </a:t>
            </a:r>
            <a:r>
              <a:rPr lang="tr-TR" sz="2000" dirty="0" err="1" smtClean="0"/>
              <a:t>televizyon,cep</a:t>
            </a:r>
            <a:r>
              <a:rPr lang="tr-TR" sz="2000" dirty="0" smtClean="0"/>
              <a:t> </a:t>
            </a:r>
            <a:r>
              <a:rPr lang="tr-TR" sz="2000" dirty="0"/>
              <a:t>telefonu ve internet bağımlılığı gibi yeni davranışsal bağımlılıklar ortaya</a:t>
            </a:r>
          </a:p>
          <a:p>
            <a:pPr algn="just">
              <a:lnSpc>
                <a:spcPct val="150000"/>
              </a:lnSpc>
            </a:pPr>
            <a:r>
              <a:rPr lang="tr-TR" sz="2000" dirty="0"/>
              <a:t>çıkmıştır. Davranışsal bağımlılık, olası sonuçları açısından son derece </a:t>
            </a:r>
            <a:r>
              <a:rPr lang="tr-TR" sz="2000" dirty="0" err="1" smtClean="0"/>
              <a:t>önemlidir.Televizyon</a:t>
            </a:r>
            <a:r>
              <a:rPr lang="tr-TR" sz="2000" dirty="0"/>
              <a:t>, bilgisayar, internet, telefon gibi dijital teknolojilerle gelişen ve </a:t>
            </a:r>
            <a:r>
              <a:rPr lang="tr-TR" sz="2000" dirty="0" smtClean="0"/>
              <a:t>değişen sanal </a:t>
            </a:r>
            <a:r>
              <a:rPr lang="tr-TR" sz="2000" dirty="0"/>
              <a:t>dünyanın çocuklar üzerindeki olumlu ve olumsuz etkileri hakkında </a:t>
            </a:r>
            <a:r>
              <a:rPr lang="tr-TR" sz="2000" dirty="0" smtClean="0"/>
              <a:t>tartışmalar ülkemizde </a:t>
            </a:r>
            <a:r>
              <a:rPr lang="tr-TR" sz="2000" dirty="0"/>
              <a:t>de her geçen gün artmaktadır</a:t>
            </a:r>
            <a:r>
              <a:rPr lang="tr-TR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000" dirty="0"/>
              <a:t>	</a:t>
            </a:r>
            <a:r>
              <a:rPr lang="tr-TR" sz="2000" dirty="0" smtClean="0"/>
              <a:t> </a:t>
            </a:r>
            <a:r>
              <a:rPr lang="tr-TR" sz="2000" dirty="0"/>
              <a:t>Çocukların küçük yaşlarda </a:t>
            </a:r>
            <a:r>
              <a:rPr lang="tr-TR" sz="2000" dirty="0" smtClean="0"/>
              <a:t>teknolojiyle tanışmasının </a:t>
            </a:r>
            <a:r>
              <a:rPr lang="tr-TR" sz="2000" dirty="0"/>
              <a:t>faydalarına işaret eden görüşlere karşın, bu teknolojinin doğru bir </a:t>
            </a:r>
            <a:r>
              <a:rPr lang="tr-TR" sz="2000" dirty="0" smtClean="0"/>
              <a:t>şekilde kullanılmaması </a:t>
            </a:r>
            <a:r>
              <a:rPr lang="tr-TR" sz="2000" dirty="0"/>
              <a:t>durumunda çocukların gelişimine ve sağlığına zararlı </a:t>
            </a:r>
            <a:r>
              <a:rPr lang="tr-TR" sz="2000" dirty="0" smtClean="0"/>
              <a:t>olabileceğine dair </a:t>
            </a:r>
            <a:r>
              <a:rPr lang="tr-TR" sz="2000" dirty="0"/>
              <a:t>bulgular </a:t>
            </a:r>
            <a:r>
              <a:rPr lang="tr-TR" sz="2000" dirty="0" smtClean="0"/>
              <a:t>mevcuttur.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74605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66206" y="640081"/>
            <a:ext cx="5329645" cy="558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/>
              <a:t>	Dijital </a:t>
            </a:r>
            <a:r>
              <a:rPr lang="tr-TR" sz="2000" dirty="0"/>
              <a:t>teknoloji kullanım alanlarının çoğalmasının ve özellikle de </a:t>
            </a:r>
            <a:r>
              <a:rPr lang="tr-TR" sz="2000" dirty="0" smtClean="0"/>
              <a:t>çocukların günlük </a:t>
            </a:r>
            <a:r>
              <a:rPr lang="tr-TR" sz="2000" dirty="0"/>
              <a:t>yaşamlarının vazgeçilmez bir parçası haline gelmesinin, dış mekân </a:t>
            </a:r>
            <a:r>
              <a:rPr lang="tr-TR" sz="2000" dirty="0" smtClean="0"/>
              <a:t>oyun alanlarının </a:t>
            </a:r>
            <a:r>
              <a:rPr lang="tr-TR" sz="2000" dirty="0"/>
              <a:t>giderek azalmasının çocuklar üzerinde olumsuz etkilere neden </a:t>
            </a:r>
            <a:r>
              <a:rPr lang="tr-TR" sz="2000" dirty="0" smtClean="0"/>
              <a:t>olduğu düşünülmektedir</a:t>
            </a:r>
            <a:r>
              <a:rPr lang="tr-TR" sz="2000" dirty="0"/>
              <a:t>. Bu nedenle ekran bağımlılığının ve teknolojik cihazlarda </a:t>
            </a:r>
            <a:r>
              <a:rPr lang="tr-TR" sz="2000" dirty="0" smtClean="0"/>
              <a:t>oyuna ayrılan </a:t>
            </a:r>
            <a:r>
              <a:rPr lang="tr-TR" sz="2000" dirty="0"/>
              <a:t>sürenin uzamasının çocukların akranları ile yüz yüze iletişiminin ve </a:t>
            </a:r>
            <a:r>
              <a:rPr lang="tr-TR" sz="2000" dirty="0" smtClean="0"/>
              <a:t>grup oyunlarının </a:t>
            </a:r>
            <a:r>
              <a:rPr lang="tr-TR" sz="2000" dirty="0"/>
              <a:t>azalmasına yol açtığı, tek başına oynanan oyunların ise artmasına </a:t>
            </a:r>
            <a:r>
              <a:rPr lang="tr-TR" sz="2000" dirty="0" smtClean="0"/>
              <a:t>neden olduğu görülmektedir.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209" y="1729602"/>
            <a:ext cx="381046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7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62149" y="587829"/>
            <a:ext cx="106331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/>
              <a:t>	Teknolojik </a:t>
            </a:r>
            <a:r>
              <a:rPr lang="tr-TR" sz="2000" dirty="0"/>
              <a:t>cihazlarda oynanan </a:t>
            </a:r>
            <a:r>
              <a:rPr lang="tr-TR" sz="2000" dirty="0" smtClean="0"/>
              <a:t>oyunların eğlenceli </a:t>
            </a:r>
            <a:r>
              <a:rPr lang="tr-TR" sz="2000" dirty="0"/>
              <a:t>ve merak uyandırıcı olmasına karşın birçok oyunun şiddet içeriğine </a:t>
            </a:r>
            <a:r>
              <a:rPr lang="tr-TR" sz="2000" dirty="0" smtClean="0"/>
              <a:t>sahip olduğu </a:t>
            </a:r>
            <a:r>
              <a:rPr lang="tr-TR" sz="2000" dirty="0"/>
              <a:t>bildirilmiştir. Şiddet içeren dijital oyunlarda sürekli olarak şiddetin bir </a:t>
            </a:r>
            <a:r>
              <a:rPr lang="tr-TR" sz="2000" dirty="0" smtClean="0"/>
              <a:t>sorun çözme </a:t>
            </a:r>
            <a:r>
              <a:rPr lang="tr-TR" sz="2000" dirty="0"/>
              <a:t>aracı olduğu, amaca ulaşmak, yenmek, daha fazla kişiye hükmetmek için </a:t>
            </a:r>
            <a:r>
              <a:rPr lang="tr-TR" sz="2000" dirty="0" smtClean="0"/>
              <a:t>her yolun </a:t>
            </a:r>
            <a:r>
              <a:rPr lang="tr-TR" sz="2000" dirty="0"/>
              <a:t>kullanılması gerektiği mesajı verilmektedir. 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/>
              <a:t>	</a:t>
            </a:r>
            <a:r>
              <a:rPr lang="tr-TR" sz="2000" dirty="0" smtClean="0"/>
              <a:t>Bununla </a:t>
            </a:r>
            <a:r>
              <a:rPr lang="tr-TR" sz="2000" dirty="0"/>
              <a:t>birlikte dijital </a:t>
            </a:r>
            <a:r>
              <a:rPr lang="tr-TR" sz="2000" dirty="0" smtClean="0"/>
              <a:t>teknoloji kullanımı </a:t>
            </a:r>
            <a:r>
              <a:rPr lang="tr-TR" sz="2000" dirty="0"/>
              <a:t>çocukların fazla enerji gerektirmeden bireysel zaman geçirmelerine </a:t>
            </a:r>
            <a:r>
              <a:rPr lang="tr-TR" sz="2000" dirty="0" smtClean="0"/>
              <a:t>neden olmakta</a:t>
            </a:r>
            <a:r>
              <a:rPr lang="tr-TR" sz="2000" dirty="0"/>
              <a:t>, çocukların pasif alıcılar olmalarına ve çocuğun çevresi ile “</a:t>
            </a:r>
            <a:r>
              <a:rPr lang="tr-TR" sz="2000" dirty="0" smtClean="0"/>
              <a:t>temassızlığına” yol </a:t>
            </a:r>
            <a:r>
              <a:rPr lang="tr-TR" sz="2000" dirty="0"/>
              <a:t>açmaktadır. Aynı zamanda ebeveynler ile çocuklar arasında disiplinle </a:t>
            </a:r>
            <a:r>
              <a:rPr lang="tr-TR" sz="2000" dirty="0" smtClean="0"/>
              <a:t>ilgili tartışmalara </a:t>
            </a:r>
            <a:r>
              <a:rPr lang="tr-TR" sz="2000" dirty="0"/>
              <a:t>da yol </a:t>
            </a:r>
            <a:r>
              <a:rPr lang="tr-TR" sz="2000" dirty="0" smtClean="0"/>
              <a:t>açabilmektedir. 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811" y="4373480"/>
            <a:ext cx="3384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4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3740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solidFill>
                  <a:srgbClr val="C00000"/>
                </a:solidFill>
              </a:rPr>
              <a:t>Kullanılan Teknolojik Araçlar Ve Etkileri</a:t>
            </a:r>
            <a:endParaRPr lang="tr-TR" sz="44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4766" y="1845734"/>
            <a:ext cx="9235440" cy="4023360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000" dirty="0" smtClean="0"/>
              <a:t>	</a:t>
            </a:r>
            <a:r>
              <a:rPr lang="tr-TR" sz="2000" dirty="0" smtClean="0">
                <a:solidFill>
                  <a:srgbClr val="C00000"/>
                </a:solidFill>
              </a:rPr>
              <a:t>Televizyon:</a:t>
            </a:r>
            <a:r>
              <a:rPr lang="tr-TR" sz="2000" dirty="0" smtClean="0"/>
              <a:t> </a:t>
            </a:r>
            <a:r>
              <a:rPr lang="tr-TR" sz="2000" dirty="0"/>
              <a:t>Çocukların yaşamları, </a:t>
            </a:r>
            <a:r>
              <a:rPr lang="tr-TR" sz="2400" dirty="0"/>
              <a:t>doğumdan</a:t>
            </a:r>
            <a:r>
              <a:rPr lang="tr-TR" sz="2000" dirty="0"/>
              <a:t> itibaren ekran önünde geçmekte </a:t>
            </a:r>
            <a:r>
              <a:rPr lang="tr-TR" sz="2000" dirty="0" smtClean="0"/>
              <a:t>ve televizyon </a:t>
            </a:r>
            <a:r>
              <a:rPr lang="tr-TR" sz="2000" dirty="0"/>
              <a:t>izlemek için ayrılan süre, erken çocukluk döneminden başlayarak </a:t>
            </a:r>
            <a:r>
              <a:rPr lang="tr-TR" sz="2000" dirty="0" smtClean="0"/>
              <a:t>ergenlik dönemine </a:t>
            </a:r>
            <a:r>
              <a:rPr lang="tr-TR" sz="2000" dirty="0"/>
              <a:t>kadar artarak devam etmektedir . Televizyonun </a:t>
            </a:r>
            <a:r>
              <a:rPr lang="tr-TR" sz="2000" dirty="0" smtClean="0"/>
              <a:t>eğlendirici, eğitici </a:t>
            </a:r>
            <a:r>
              <a:rPr lang="tr-TR" sz="2000" dirty="0"/>
              <a:t>özelliklerinin yanında izlenme süresi arttığında olumsuz etkilerinin daha </a:t>
            </a:r>
            <a:r>
              <a:rPr lang="tr-TR" sz="2000" dirty="0" smtClean="0"/>
              <a:t>baskın olarak </a:t>
            </a:r>
            <a:r>
              <a:rPr lang="tr-TR" sz="2000" dirty="0"/>
              <a:t>çocukları etkilediği görülmektedir. Uzun süre televizyon izlemenin </a:t>
            </a:r>
            <a:r>
              <a:rPr lang="tr-TR" sz="2000" dirty="0" smtClean="0"/>
              <a:t>olumsuz yanlarından </a:t>
            </a:r>
            <a:r>
              <a:rPr lang="tr-TR" sz="2000" dirty="0"/>
              <a:t>biri çocukların sosyal çevreleriyle etkileşimlerinde ve oyunlarında </a:t>
            </a:r>
            <a:r>
              <a:rPr lang="tr-TR" sz="2000" dirty="0" smtClean="0"/>
              <a:t>zihinsel faaliyetlerini </a:t>
            </a:r>
            <a:r>
              <a:rPr lang="tr-TR" sz="2000" dirty="0"/>
              <a:t>etkin olarak </a:t>
            </a:r>
            <a:r>
              <a:rPr lang="tr-TR" sz="2000" dirty="0" smtClean="0"/>
              <a:t>kullanamamalarıdır.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88718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9269" y="613955"/>
            <a:ext cx="10476411" cy="52551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 </a:t>
            </a:r>
            <a:r>
              <a:rPr lang="tr-TR" sz="2400" dirty="0" smtClean="0"/>
              <a:t>	İki </a:t>
            </a:r>
            <a:r>
              <a:rPr lang="tr-TR" sz="2400" dirty="0"/>
              <a:t>yaş altı </a:t>
            </a:r>
            <a:r>
              <a:rPr lang="tr-TR" sz="2400" dirty="0" smtClean="0"/>
              <a:t>çocukların aşırı </a:t>
            </a:r>
            <a:r>
              <a:rPr lang="tr-TR" sz="2400" dirty="0"/>
              <a:t>televizyon ve video izlemelerinin dil gelişimlerini önemli derecede </a:t>
            </a:r>
            <a:r>
              <a:rPr lang="tr-TR" sz="2400" dirty="0" smtClean="0"/>
              <a:t>etkilediği bildirilmiştir. </a:t>
            </a:r>
            <a:r>
              <a:rPr lang="tr-TR" sz="2400" dirty="0"/>
              <a:t>Çocukların erken yaştan </a:t>
            </a:r>
            <a:r>
              <a:rPr lang="tr-TR" sz="2400" dirty="0" smtClean="0"/>
              <a:t>itibaren dijital </a:t>
            </a:r>
            <a:r>
              <a:rPr lang="tr-TR" sz="2400" dirty="0"/>
              <a:t>teknolojiyle tanışmasının okul çağı dönemlerinde dikkat problemlerine </a:t>
            </a:r>
            <a:r>
              <a:rPr lang="tr-TR" sz="2400" dirty="0" smtClean="0"/>
              <a:t>neden olabileceği </a:t>
            </a:r>
            <a:r>
              <a:rPr lang="tr-TR" sz="2400" dirty="0"/>
              <a:t>ileri sürülmüştür </a:t>
            </a:r>
            <a:r>
              <a:rPr lang="tr-TR" sz="2400" dirty="0" smtClean="0"/>
              <a:t>. </a:t>
            </a:r>
            <a:r>
              <a:rPr lang="tr-TR" sz="2400" dirty="0"/>
              <a:t>Bir diğer çalışmada </a:t>
            </a:r>
            <a:r>
              <a:rPr lang="tr-TR" sz="2400" dirty="0" smtClean="0"/>
              <a:t>ise uzun </a:t>
            </a:r>
            <a:r>
              <a:rPr lang="tr-TR" sz="2400" dirty="0"/>
              <a:t>süre televizyon izlemenin okul öncesi çocuklarda davranış bozukluklarına </a:t>
            </a:r>
            <a:r>
              <a:rPr lang="tr-TR" sz="2400" dirty="0" smtClean="0"/>
              <a:t>neden olabileceği bildirilmiştir.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928" y="3663722"/>
            <a:ext cx="2556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8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0891" y="287383"/>
            <a:ext cx="10972800" cy="558171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rgbClr val="C00000"/>
                </a:solidFill>
              </a:rPr>
              <a:t>Bilgisayar:</a:t>
            </a:r>
            <a:r>
              <a:rPr lang="tr-TR" sz="2400" dirty="0" smtClean="0"/>
              <a:t> </a:t>
            </a:r>
            <a:r>
              <a:rPr lang="tr-TR" dirty="0"/>
              <a:t>Günümüzde televizyon gibi bilgisayarlar da çocukların </a:t>
            </a:r>
            <a:r>
              <a:rPr lang="tr-TR" dirty="0" smtClean="0"/>
              <a:t>yaşamında vazgeçilmez </a:t>
            </a:r>
            <a:r>
              <a:rPr lang="tr-TR" dirty="0"/>
              <a:t>unsurlardan biri haline gelmiştir. Temel olarak çocukların bilgisayarı </a:t>
            </a:r>
            <a:r>
              <a:rPr lang="tr-TR" dirty="0" smtClean="0"/>
              <a:t> kullanma </a:t>
            </a:r>
            <a:r>
              <a:rPr lang="tr-TR" dirty="0"/>
              <a:t>amacı oyunlardır. Bireysel uğraşı olma özelliği, çocuğun </a:t>
            </a:r>
            <a:r>
              <a:rPr lang="tr-TR" dirty="0" smtClean="0"/>
              <a:t>yaratıcılık yeteneğinin </a:t>
            </a:r>
            <a:r>
              <a:rPr lang="tr-TR" dirty="0"/>
              <a:t>gelişmesini de olumsuz yönde </a:t>
            </a:r>
            <a:r>
              <a:rPr lang="tr-TR" dirty="0" smtClean="0"/>
              <a:t>etkileyebilmektedir. </a:t>
            </a:r>
            <a:r>
              <a:rPr lang="tr-TR" dirty="0"/>
              <a:t>Erken yaşlardan itibaren bilgisayar başında fazla zaman </a:t>
            </a:r>
            <a:r>
              <a:rPr lang="tr-TR" dirty="0" smtClean="0"/>
              <a:t>harcamanın çocuklarda </a:t>
            </a:r>
            <a:r>
              <a:rPr lang="tr-TR" dirty="0"/>
              <a:t>dikkat eksikliği ve </a:t>
            </a:r>
            <a:r>
              <a:rPr lang="tr-TR" dirty="0" smtClean="0"/>
              <a:t>dağınıklığı, </a:t>
            </a:r>
            <a:r>
              <a:rPr lang="tr-TR" dirty="0"/>
              <a:t>dil becerisi kazanamama, yaratıcılık ve </a:t>
            </a:r>
            <a:r>
              <a:rPr lang="tr-TR" dirty="0" smtClean="0"/>
              <a:t>hayal gücünün </a:t>
            </a:r>
            <a:r>
              <a:rPr lang="tr-TR" dirty="0"/>
              <a:t>gelişememesi, akademik başarının olumsuz </a:t>
            </a:r>
            <a:r>
              <a:rPr lang="tr-TR" dirty="0" smtClean="0"/>
              <a:t> </a:t>
            </a:r>
            <a:r>
              <a:rPr lang="tr-TR" dirty="0" err="1" smtClean="0"/>
              <a:t>tkilenmesi</a:t>
            </a:r>
            <a:r>
              <a:rPr lang="tr-TR" dirty="0" smtClean="0"/>
              <a:t> </a:t>
            </a:r>
            <a:r>
              <a:rPr lang="tr-TR" dirty="0"/>
              <a:t>gibi </a:t>
            </a:r>
            <a:r>
              <a:rPr lang="tr-TR" dirty="0" smtClean="0"/>
              <a:t>istenmeyecek etkilere </a:t>
            </a:r>
            <a:r>
              <a:rPr lang="tr-TR" dirty="0"/>
              <a:t>neden </a:t>
            </a:r>
            <a:r>
              <a:rPr lang="tr-TR" dirty="0" smtClean="0"/>
              <a:t>olabilmektedir.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691" y="3350213"/>
            <a:ext cx="266400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37841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</TotalTime>
  <Words>329</Words>
  <Application>Microsoft Office PowerPoint</Application>
  <PresentationFormat>Geniş ekran</PresentationFormat>
  <Paragraphs>54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Calibri</vt:lpstr>
      <vt:lpstr>Calibri Light</vt:lpstr>
      <vt:lpstr>Wingdings</vt:lpstr>
      <vt:lpstr>Geçmişe bakış</vt:lpstr>
      <vt:lpstr>TEKNOLOJİ KULLANIMININ ÇOCUKLARIN GELİŞİMİ VE SAĞLIĞI ÜZERİNE  ETKİLERİ</vt:lpstr>
      <vt:lpstr>PowerPoint Sunusu</vt:lpstr>
      <vt:lpstr>PowerPoint Sunusu</vt:lpstr>
      <vt:lpstr>PowerPoint Sunusu</vt:lpstr>
      <vt:lpstr>PowerPoint Sunusu</vt:lpstr>
      <vt:lpstr>PowerPoint Sunusu</vt:lpstr>
      <vt:lpstr>Kullanılan Teknolojik Araçlar Ve Etkileri</vt:lpstr>
      <vt:lpstr>PowerPoint Sunusu</vt:lpstr>
      <vt:lpstr>PowerPoint Sunusu</vt:lpstr>
      <vt:lpstr>PowerPoint Sunusu</vt:lpstr>
      <vt:lpstr>PowerPoint Sunusu</vt:lpstr>
      <vt:lpstr>Dijital Teknoloji Kullanımının Çocukların Sağlığı Üzerine Olumsuz Etkileri</vt:lpstr>
      <vt:lpstr>PowerPoint Sunusu</vt:lpstr>
      <vt:lpstr>PowerPoint Sunusu</vt:lpstr>
      <vt:lpstr>PowerPoint Sunusu</vt:lpstr>
      <vt:lpstr>Dijital Teknoloji Kullanımı ve Kas-İskelet Sistemi</vt:lpstr>
      <vt:lpstr>PowerPoint Sunusu</vt:lpstr>
      <vt:lpstr>Dijital Teknoloji Kullanımı ve Obezite</vt:lpstr>
      <vt:lpstr>PowerPoint Sunusu</vt:lpstr>
      <vt:lpstr>Dijital Teknoloji Kullanımı ve Uyku Kalitesi</vt:lpstr>
      <vt:lpstr>PowerPoint Sunusu</vt:lpstr>
      <vt:lpstr>ÖNERİLER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TEKNOLOJİ KULLANIMININ ÇOCUKLARIN GELİŞİMİ VE SAĞLIĞI ÜZERİNE  ETKİLERİ</dc:title>
  <dc:creator>ronaldinho424</dc:creator>
  <cp:lastModifiedBy>ronaldinho424</cp:lastModifiedBy>
  <cp:revision>13</cp:revision>
  <dcterms:created xsi:type="dcterms:W3CDTF">2020-11-03T07:05:12Z</dcterms:created>
  <dcterms:modified xsi:type="dcterms:W3CDTF">2020-11-06T06:23:58Z</dcterms:modified>
</cp:coreProperties>
</file>