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70" r:id="rId3"/>
    <p:sldId id="27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1" d="100"/>
          <a:sy n="91"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20862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23945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178C39-CDF9-4CE4-BB60-B74B4FEAF6C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883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634608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178C39-CDF9-4CE4-BB60-B74B4FEAF6C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541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405818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27034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404883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172219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3A3012F-537E-4EB2-9459-1F167518F337}" type="datetimeFigureOut">
              <a:rPr lang="tr-TR" smtClean="0"/>
              <a:t>5.11.2020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289153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310125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3A3012F-537E-4EB2-9459-1F167518F337}" type="datetimeFigureOut">
              <a:rPr lang="tr-TR" smtClean="0"/>
              <a:t>5.11.2020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216094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3A3012F-537E-4EB2-9459-1F167518F337}" type="datetimeFigureOut">
              <a:rPr lang="tr-TR" smtClean="0"/>
              <a:t>5.11.2020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313913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3012F-537E-4EB2-9459-1F167518F337}" type="datetimeFigureOut">
              <a:rPr lang="tr-TR" smtClean="0"/>
              <a:t>5.11.2020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95371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130305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3A3012F-537E-4EB2-9459-1F167518F337}" type="datetimeFigureOut">
              <a:rPr lang="tr-TR" smtClean="0"/>
              <a:t>5.11.2020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178C39-CDF9-4CE4-BB60-B74B4FEAF6CC}" type="slidenum">
              <a:rPr lang="tr-TR" smtClean="0"/>
              <a:t>‹#›</a:t>
            </a:fld>
            <a:endParaRPr lang="tr-TR"/>
          </a:p>
        </p:txBody>
      </p:sp>
    </p:spTree>
    <p:extLst>
      <p:ext uri="{BB962C8B-B14F-4D97-AF65-F5344CB8AC3E}">
        <p14:creationId xmlns:p14="http://schemas.microsoft.com/office/powerpoint/2010/main" val="174369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tint val="90000"/>
                <a:satMod val="92000"/>
                <a:lumMod val="120000"/>
              </a:schemeClr>
            </a:gs>
            <a:gs pos="100000">
              <a:schemeClr val="bg2">
                <a:shade val="98000"/>
                <a:satMod val="120000"/>
                <a:lumMod val="98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A3012F-537E-4EB2-9459-1F167518F337}" type="datetimeFigureOut">
              <a:rPr lang="tr-TR" smtClean="0"/>
              <a:t>5.11.2020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178C39-CDF9-4CE4-BB60-B74B4FEAF6CC}" type="slidenum">
              <a:rPr lang="tr-TR" smtClean="0"/>
              <a:t>‹#›</a:t>
            </a:fld>
            <a:endParaRPr lang="tr-TR"/>
          </a:p>
        </p:txBody>
      </p:sp>
    </p:spTree>
    <p:extLst>
      <p:ext uri="{BB962C8B-B14F-4D97-AF65-F5344CB8AC3E}">
        <p14:creationId xmlns:p14="http://schemas.microsoft.com/office/powerpoint/2010/main" val="426745675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175642" y="624109"/>
            <a:ext cx="8082455" cy="2402869"/>
          </a:xfrm>
        </p:spPr>
        <p:txBody>
          <a:bodyPr>
            <a:normAutofit/>
          </a:bodyPr>
          <a:lstStyle/>
          <a:p>
            <a:pPr algn="ctr"/>
            <a:r>
              <a:rPr lang="tr-TR" dirty="0" smtClean="0"/>
              <a:t>	</a:t>
            </a:r>
            <a:br>
              <a:rPr lang="tr-TR" dirty="0" smtClean="0"/>
            </a:br>
            <a:r>
              <a:rPr lang="tr-TR" dirty="0"/>
              <a:t/>
            </a:r>
            <a:br>
              <a:rPr lang="tr-TR" dirty="0"/>
            </a:br>
            <a:r>
              <a:rPr lang="tr-TR" b="1" dirty="0" smtClean="0"/>
              <a:t>TEKNOLOJİNİN BİLİNÇLİ </a:t>
            </a:r>
            <a:r>
              <a:rPr lang="tr-TR" b="1" dirty="0" smtClean="0"/>
              <a:t>KULLANIMI      ORTAOKUL ÖĞRENCİ</a:t>
            </a:r>
            <a:endParaRPr lang="tr-TR" b="1" dirty="0"/>
          </a:p>
        </p:txBody>
      </p:sp>
      <p:sp>
        <p:nvSpPr>
          <p:cNvPr id="5" name="İçerik Yer Tutucusu 4"/>
          <p:cNvSpPr>
            <a:spLocks noGrp="1"/>
          </p:cNvSpPr>
          <p:nvPr>
            <p:ph idx="1"/>
          </p:nvPr>
        </p:nvSpPr>
        <p:spPr>
          <a:xfrm>
            <a:off x="1303283" y="2837792"/>
            <a:ext cx="10201329" cy="3073429"/>
          </a:xfrm>
        </p:spPr>
        <p:txBody>
          <a:bodyPr/>
          <a:lstStyle/>
          <a:p>
            <a:pPr marL="0" indent="0" algn="ctr">
              <a:buNone/>
            </a:pPr>
            <a:r>
              <a:rPr lang="tr-TR" dirty="0" smtClean="0"/>
              <a:t>	</a:t>
            </a:r>
          </a:p>
          <a:p>
            <a:pPr marL="0" indent="0" algn="ctr">
              <a:buNone/>
            </a:pPr>
            <a:endParaRPr lang="tr-TR" sz="3600" b="1" dirty="0"/>
          </a:p>
          <a:p>
            <a:pPr marL="0" indent="0" algn="ctr">
              <a:buNone/>
            </a:pPr>
            <a:r>
              <a:rPr lang="tr-TR" sz="3600" b="1" dirty="0" smtClean="0"/>
              <a:t>SEYHAN REHBERLİK VE ARAŞTIRMA MERKEZİ</a:t>
            </a:r>
            <a:endParaRPr lang="tr-TR" sz="3600" b="1" dirty="0"/>
          </a:p>
        </p:txBody>
      </p:sp>
    </p:spTree>
    <p:extLst>
      <p:ext uri="{BB962C8B-B14F-4D97-AF65-F5344CB8AC3E}">
        <p14:creationId xmlns:p14="http://schemas.microsoft.com/office/powerpoint/2010/main" val="93126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Görsel ve işitsel öğelerle yaşamın kalitesini artırma</a:t>
            </a:r>
            <a:endParaRPr lang="tr-TR" dirty="0"/>
          </a:p>
        </p:txBody>
      </p:sp>
      <p:sp>
        <p:nvSpPr>
          <p:cNvPr id="3" name="İçerik Yer Tutucusu 2"/>
          <p:cNvSpPr>
            <a:spLocks noGrp="1"/>
          </p:cNvSpPr>
          <p:nvPr>
            <p:ph idx="1"/>
          </p:nvPr>
        </p:nvSpPr>
        <p:spPr/>
        <p:txBody>
          <a:bodyPr/>
          <a:lstStyle/>
          <a:p>
            <a:pPr marL="0" indent="0" algn="just">
              <a:buNone/>
            </a:pPr>
            <a:r>
              <a:rPr lang="tr-TR" altLang="tr-TR" dirty="0" smtClean="0"/>
              <a:t>	</a:t>
            </a:r>
          </a:p>
          <a:p>
            <a:pPr marL="0" indent="0" algn="just">
              <a:buNone/>
            </a:pPr>
            <a:r>
              <a:rPr lang="tr-TR" altLang="tr-TR" sz="2400" dirty="0"/>
              <a:t>	</a:t>
            </a:r>
            <a:r>
              <a:rPr lang="tr-TR" altLang="tr-TR" sz="2400" dirty="0" smtClean="0"/>
              <a:t>İnternetin </a:t>
            </a:r>
            <a:r>
              <a:rPr lang="tr-TR" altLang="tr-TR" sz="2400" dirty="0"/>
              <a:t>getirdiği iletişim ve paylaşım imkânı, görsel ya da görüntülü unsurları da barındırmaktadır. Bu özellik, ilişkilerin, alışverişin, çalışma hayatının hatta eğitimin içeriğinin de yeniden şekillenmesi sonucunu doğurmuştur.</a:t>
            </a:r>
          </a:p>
          <a:p>
            <a:pPr algn="just"/>
            <a:endParaRPr lang="tr-TR" sz="2400" dirty="0"/>
          </a:p>
        </p:txBody>
      </p:sp>
    </p:spTree>
    <p:extLst>
      <p:ext uri="{BB962C8B-B14F-4D97-AF65-F5344CB8AC3E}">
        <p14:creationId xmlns:p14="http://schemas.microsoft.com/office/powerpoint/2010/main" val="220131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Kişisel veriler ve bilgi güvenliği</a:t>
            </a:r>
            <a:endParaRPr lang="tr-TR" dirty="0"/>
          </a:p>
        </p:txBody>
      </p:sp>
      <p:sp>
        <p:nvSpPr>
          <p:cNvPr id="3" name="İçerik Yer Tutucusu 2"/>
          <p:cNvSpPr>
            <a:spLocks noGrp="1"/>
          </p:cNvSpPr>
          <p:nvPr>
            <p:ph idx="1"/>
          </p:nvPr>
        </p:nvSpPr>
        <p:spPr/>
        <p:txBody>
          <a:bodyPr/>
          <a:lstStyle/>
          <a:p>
            <a:pPr marL="0" indent="0" algn="just">
              <a:buNone/>
              <a:defRPr/>
            </a:pPr>
            <a:r>
              <a:rPr lang="tr-TR" dirty="0" smtClean="0"/>
              <a:t>	</a:t>
            </a:r>
          </a:p>
          <a:p>
            <a:pPr marL="0" indent="0" algn="just">
              <a:buNone/>
              <a:defRPr/>
            </a:pPr>
            <a:r>
              <a:rPr lang="tr-TR" sz="2400" dirty="0"/>
              <a:t>	</a:t>
            </a:r>
            <a:r>
              <a:rPr lang="tr-TR" sz="2400" dirty="0" smtClean="0"/>
              <a:t>Kişisel </a:t>
            </a:r>
            <a:r>
              <a:rPr lang="tr-TR" sz="2400" dirty="0"/>
              <a:t>verilerin korunmasında yasaların ve uluslararası sözleşmelerin getirmiş olduğu birtakım uygulama ve yaptırımlar olsa da temel gizlilik ve güvenlik kişinin kendisinde başlamaktadır. Bu yüzden kişisel bilgi güvenliği önemli hale gelmektedir. Bu güvenlik ve gizliliğe de özellikle internet alanında dikkat edilmesi gerekmektedir. Bu konuda da kullanıcılara şu önerileri sunabiliriz</a:t>
            </a:r>
          </a:p>
        </p:txBody>
      </p:sp>
    </p:spTree>
    <p:extLst>
      <p:ext uri="{BB962C8B-B14F-4D97-AF65-F5344CB8AC3E}">
        <p14:creationId xmlns:p14="http://schemas.microsoft.com/office/powerpoint/2010/main" val="1277116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Kişisel veriler ve bilgi güvenliği</a:t>
            </a:r>
          </a:p>
        </p:txBody>
      </p:sp>
      <p:sp>
        <p:nvSpPr>
          <p:cNvPr id="3" name="İçerik Yer Tutucusu 2"/>
          <p:cNvSpPr>
            <a:spLocks noGrp="1"/>
          </p:cNvSpPr>
          <p:nvPr>
            <p:ph idx="1"/>
          </p:nvPr>
        </p:nvSpPr>
        <p:spPr/>
        <p:txBody>
          <a:bodyPr>
            <a:noAutofit/>
          </a:bodyPr>
          <a:lstStyle/>
          <a:p>
            <a:pPr algn="just"/>
            <a:r>
              <a:rPr lang="tr-TR" altLang="tr-TR" sz="2400" dirty="0"/>
              <a:t>İnternette ve sosyal ağlarda kendinizi tasvir edici, betimleyici bilgiler paylaşmayınız. Çok fazla konum bilgisi, adres ve diğer iletişim bilgilerinizi vermeyiniz.</a:t>
            </a:r>
          </a:p>
          <a:p>
            <a:pPr algn="just"/>
            <a:r>
              <a:rPr lang="tr-TR" altLang="tr-TR" sz="2400" dirty="0"/>
              <a:t>Bilinen ve güvenli sitelerden işlem (alışveriş, iletişim, ticaret, dosya indirme vs.) yapınız.</a:t>
            </a:r>
          </a:p>
          <a:p>
            <a:pPr algn="just"/>
            <a:r>
              <a:rPr lang="tr-TR" altLang="tr-TR" sz="2400" dirty="0"/>
              <a:t>Başka bir internet sayfası üzerinden, arama motoru ya da e-posta ile gelen linklerden değil, doğrudan internet adresi yazılarak işlem yapmak istediğiniz sitelere bağlanınız. Bunun için web tarayıcınızda sık kullanılanlar oluşturunuz.</a:t>
            </a:r>
          </a:p>
          <a:p>
            <a:pPr algn="just"/>
            <a:endParaRPr lang="tr-TR" sz="2400" dirty="0"/>
          </a:p>
        </p:txBody>
      </p:sp>
    </p:spTree>
    <p:extLst>
      <p:ext uri="{BB962C8B-B14F-4D97-AF65-F5344CB8AC3E}">
        <p14:creationId xmlns:p14="http://schemas.microsoft.com/office/powerpoint/2010/main" val="235941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Kişisel veriler ve bilgi güvenliği</a:t>
            </a:r>
          </a:p>
        </p:txBody>
      </p:sp>
      <p:sp>
        <p:nvSpPr>
          <p:cNvPr id="3" name="İçerik Yer Tutucusu 2"/>
          <p:cNvSpPr>
            <a:spLocks noGrp="1"/>
          </p:cNvSpPr>
          <p:nvPr>
            <p:ph idx="1"/>
          </p:nvPr>
        </p:nvSpPr>
        <p:spPr/>
        <p:txBody>
          <a:bodyPr/>
          <a:lstStyle/>
          <a:p>
            <a:pPr algn="just"/>
            <a:r>
              <a:rPr lang="tr-TR" altLang="tr-TR" sz="2400" dirty="0"/>
              <a:t>İnternet kafe ve alışveriş merkezleri gibi internetin ortak kullanıldığı alanlar yerine kendi bilgisayarlarınızdan işlemler yapınız. Bu gibi yerlerdeki interneti sadece bilgi alma ve eğlence gibi temel amaçlar için kullanınız.</a:t>
            </a:r>
          </a:p>
          <a:p>
            <a:pPr algn="just"/>
            <a:r>
              <a:rPr lang="tr-TR" altLang="tr-TR" sz="2400" dirty="0"/>
              <a:t>İşlem yaptığınız (alışveriş, iletişim, ticaret, dosya indirme vs.) web sitelerin </a:t>
            </a:r>
            <a:r>
              <a:rPr lang="tr-TR" altLang="tr-TR" sz="2400" dirty="0" smtClean="0"/>
              <a:t>http </a:t>
            </a:r>
            <a:r>
              <a:rPr lang="tr-TR" altLang="tr-TR" sz="2400" dirty="0"/>
              <a:t>bağlantısına sahip olduğunu ve geçerli bir sertifikasının olduğunu kontrol ediniz.</a:t>
            </a:r>
          </a:p>
          <a:p>
            <a:endParaRPr lang="tr-TR" dirty="0"/>
          </a:p>
        </p:txBody>
      </p:sp>
    </p:spTree>
    <p:extLst>
      <p:ext uri="{BB962C8B-B14F-4D97-AF65-F5344CB8AC3E}">
        <p14:creationId xmlns:p14="http://schemas.microsoft.com/office/powerpoint/2010/main" val="3077909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Kişisel veriler ve bilgi güvenliği</a:t>
            </a:r>
          </a:p>
        </p:txBody>
      </p:sp>
      <p:sp>
        <p:nvSpPr>
          <p:cNvPr id="3" name="İçerik Yer Tutucusu 2"/>
          <p:cNvSpPr>
            <a:spLocks noGrp="1"/>
          </p:cNvSpPr>
          <p:nvPr>
            <p:ph idx="1"/>
          </p:nvPr>
        </p:nvSpPr>
        <p:spPr/>
        <p:txBody>
          <a:bodyPr/>
          <a:lstStyle/>
          <a:p>
            <a:pPr algn="just"/>
            <a:r>
              <a:rPr lang="tr-TR" altLang="tr-TR" sz="2400" dirty="0"/>
              <a:t>İnternetten yaptığınız ödemeleri mutlaka kredi kartı ekstrenizden kontrol ediniz. Bunun için sanal kredi kartı veya sanal limit oluşturunuz. Bilgisayarınızda da sanal klavye kullanınız.</a:t>
            </a:r>
          </a:p>
          <a:p>
            <a:pPr algn="just"/>
            <a:r>
              <a:rPr lang="tr-TR" altLang="tr-TR" sz="2400" dirty="0"/>
              <a:t>Gerek internette işlem yaptığınız sayfalarda gerek bilgisayarınızda tahmin edilmesi güç şifreler belirleyiniz ve bu şifreleri belirli periyotlarla değiştiriniz.</a:t>
            </a:r>
          </a:p>
          <a:p>
            <a:pPr algn="just"/>
            <a:r>
              <a:rPr lang="tr-TR" altLang="tr-TR" sz="2400" dirty="0"/>
              <a:t>Lisansız yazılımlar kullanmayınız, işletim sisteminizi güncel tutunuz ve anti-virüs yazılımlar kullanınız.</a:t>
            </a:r>
          </a:p>
          <a:p>
            <a:endParaRPr lang="tr-TR" dirty="0"/>
          </a:p>
        </p:txBody>
      </p:sp>
    </p:spTree>
    <p:extLst>
      <p:ext uri="{BB962C8B-B14F-4D97-AF65-F5344CB8AC3E}">
        <p14:creationId xmlns:p14="http://schemas.microsoft.com/office/powerpoint/2010/main" val="3182396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Kişisel veriler ve bilgi güvenliği</a:t>
            </a:r>
          </a:p>
        </p:txBody>
      </p:sp>
      <p:sp>
        <p:nvSpPr>
          <p:cNvPr id="3" name="İçerik Yer Tutucusu 2"/>
          <p:cNvSpPr>
            <a:spLocks noGrp="1"/>
          </p:cNvSpPr>
          <p:nvPr>
            <p:ph idx="1"/>
          </p:nvPr>
        </p:nvSpPr>
        <p:spPr>
          <a:xfrm>
            <a:off x="2589212" y="2181496"/>
            <a:ext cx="8915400" cy="3729725"/>
          </a:xfrm>
        </p:spPr>
        <p:txBody>
          <a:bodyPr>
            <a:noAutofit/>
          </a:bodyPr>
          <a:lstStyle/>
          <a:p>
            <a:pPr algn="just">
              <a:defRPr/>
            </a:pPr>
            <a:r>
              <a:rPr lang="tr-TR" sz="2000" dirty="0"/>
              <a:t>Dışarıdan (harici bellekler) veya internetten bilgisayarınıza yüklediğiniz dosyaları virüs ve casus yazılım taramalarından geçiriniz.</a:t>
            </a:r>
          </a:p>
          <a:p>
            <a:pPr algn="just">
              <a:defRPr/>
            </a:pPr>
            <a:r>
              <a:rPr lang="tr-TR" sz="2000" dirty="0"/>
              <a:t>Telefon veya internetten sosyal ağlar aracılığı telefon numarası isteği, hediye çeki arzı, para isteği gibi tuzaklara düşmeyiniz. Hatta bu istek arkadaşınızdan veya polisten gelmiş olsa bile arkadaşınızın hesabı büyük bir ihtimalle ele geçirilmiş veya kendini polis gibi göstermeye çalışan kişilerin tuzağına düşürülmeye çalışıyorsunuz demektir. Böylesi bir durumda savcılık ve polis kanallarını kullanınız.</a:t>
            </a:r>
          </a:p>
          <a:p>
            <a:pPr algn="just">
              <a:defRPr/>
            </a:pPr>
            <a:r>
              <a:rPr lang="tr-TR" sz="2000" dirty="0"/>
              <a:t>Akıllı cep telefonlarınıza işinize çok yaramayan ve birçok bilginize kolayla erişebilen uygulamaları yüklemeyiniz. Uygulama marketlerinin izin vermediği uygulamaları kullanmayınız ve telefonunuza bir ekran kilidi belirleyiniz.</a:t>
            </a:r>
          </a:p>
          <a:p>
            <a:endParaRPr lang="tr-TR" sz="2000" dirty="0"/>
          </a:p>
        </p:txBody>
      </p:sp>
    </p:spTree>
    <p:extLst>
      <p:ext uri="{BB962C8B-B14F-4D97-AF65-F5344CB8AC3E}">
        <p14:creationId xmlns:p14="http://schemas.microsoft.com/office/powerpoint/2010/main" val="538995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İnternet ve bilgi doğruluğu</a:t>
            </a:r>
            <a:endParaRPr lang="tr-TR" dirty="0"/>
          </a:p>
        </p:txBody>
      </p:sp>
      <p:sp>
        <p:nvSpPr>
          <p:cNvPr id="3" name="İçerik Yer Tutucusu 2"/>
          <p:cNvSpPr>
            <a:spLocks noGrp="1"/>
          </p:cNvSpPr>
          <p:nvPr>
            <p:ph idx="1"/>
          </p:nvPr>
        </p:nvSpPr>
        <p:spPr/>
        <p:txBody>
          <a:bodyPr>
            <a:normAutofit/>
          </a:bodyPr>
          <a:lstStyle/>
          <a:p>
            <a:pPr algn="just"/>
            <a:r>
              <a:rPr lang="tr-TR" sz="2400" dirty="0"/>
              <a:t>İnternette her bilgiye güvenmemek </a:t>
            </a:r>
            <a:r>
              <a:rPr lang="tr-TR" sz="2400" dirty="0" smtClean="0"/>
              <a:t>gerekir</a:t>
            </a:r>
            <a:endParaRPr lang="tr-TR" sz="2400" dirty="0"/>
          </a:p>
          <a:p>
            <a:pPr algn="just"/>
            <a:r>
              <a:rPr lang="tr-TR" sz="2400" dirty="0"/>
              <a:t>İnternette ulaşılan her bilgi doğru değildir</a:t>
            </a:r>
          </a:p>
          <a:p>
            <a:pPr algn="just"/>
            <a:r>
              <a:rPr lang="tr-TR" sz="2400" dirty="0"/>
              <a:t>Şüpheci davranmalı</a:t>
            </a:r>
          </a:p>
          <a:p>
            <a:pPr algn="just"/>
            <a:r>
              <a:rPr lang="tr-TR" sz="2400" dirty="0"/>
              <a:t>Bilgi hemen doğru kabul edilmemeli</a:t>
            </a:r>
          </a:p>
          <a:p>
            <a:pPr algn="just"/>
            <a:r>
              <a:rPr lang="tr-TR" sz="2400" dirty="0"/>
              <a:t>Bilgi en az 3 kaynaktan karşılaştırılmalı</a:t>
            </a:r>
          </a:p>
          <a:p>
            <a:pPr algn="just"/>
            <a:r>
              <a:rPr lang="tr-TR" sz="2400" dirty="0"/>
              <a:t>Bilginin doğruluğu için kaynağına bakılmalı</a:t>
            </a:r>
          </a:p>
          <a:p>
            <a:pPr algn="just"/>
            <a:endParaRPr lang="tr-TR" sz="2400" dirty="0"/>
          </a:p>
        </p:txBody>
      </p:sp>
    </p:spTree>
    <p:extLst>
      <p:ext uri="{BB962C8B-B14F-4D97-AF65-F5344CB8AC3E}">
        <p14:creationId xmlns:p14="http://schemas.microsoft.com/office/powerpoint/2010/main" val="3701759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Teknoloji ve riskleri</a:t>
            </a:r>
            <a:endParaRPr lang="tr-TR" dirty="0"/>
          </a:p>
        </p:txBody>
      </p:sp>
      <p:sp>
        <p:nvSpPr>
          <p:cNvPr id="3" name="İçerik Yer Tutucusu 2"/>
          <p:cNvSpPr>
            <a:spLocks noGrp="1"/>
          </p:cNvSpPr>
          <p:nvPr>
            <p:ph idx="1"/>
          </p:nvPr>
        </p:nvSpPr>
        <p:spPr/>
        <p:txBody>
          <a:bodyPr>
            <a:noAutofit/>
          </a:bodyPr>
          <a:lstStyle/>
          <a:p>
            <a:pPr algn="just"/>
            <a:r>
              <a:rPr lang="tr-TR" sz="2400" dirty="0"/>
              <a:t>Pornografi / Çocuk İstismarı</a:t>
            </a:r>
          </a:p>
          <a:p>
            <a:pPr algn="just"/>
            <a:r>
              <a:rPr lang="tr-TR" sz="2400" dirty="0"/>
              <a:t>Kişisel bilgilerin paylaşımı</a:t>
            </a:r>
          </a:p>
          <a:p>
            <a:pPr algn="just"/>
            <a:r>
              <a:rPr lang="tr-TR" sz="2400" dirty="0"/>
              <a:t>Cinsel içerikli mesajlar</a:t>
            </a:r>
          </a:p>
          <a:p>
            <a:pPr algn="just"/>
            <a:r>
              <a:rPr lang="tr-TR" sz="2400" dirty="0"/>
              <a:t>Sanal dolandırıcılık</a:t>
            </a:r>
          </a:p>
          <a:p>
            <a:pPr algn="just"/>
            <a:r>
              <a:rPr lang="tr-TR" sz="2400" dirty="0"/>
              <a:t>Siber zorbalık</a:t>
            </a:r>
          </a:p>
          <a:p>
            <a:pPr algn="just"/>
            <a:r>
              <a:rPr lang="tr-TR" sz="2400" dirty="0"/>
              <a:t>Şiddet/ Nefret/ Irkçılık</a:t>
            </a:r>
          </a:p>
          <a:p>
            <a:pPr algn="just"/>
            <a:r>
              <a:rPr lang="tr-TR" sz="2400" dirty="0"/>
              <a:t>Çevrim içi oyunlar ve internet bağımlılığı</a:t>
            </a:r>
          </a:p>
          <a:p>
            <a:pPr algn="just"/>
            <a:r>
              <a:rPr lang="tr-TR" sz="2400" dirty="0"/>
              <a:t>Yabancılarla çevrimiçi ve çevrimdışı iletişim</a:t>
            </a:r>
          </a:p>
          <a:p>
            <a:pPr algn="just"/>
            <a:endParaRPr lang="tr-TR" sz="2400" dirty="0"/>
          </a:p>
        </p:txBody>
      </p:sp>
    </p:spTree>
    <p:extLst>
      <p:ext uri="{BB962C8B-B14F-4D97-AF65-F5344CB8AC3E}">
        <p14:creationId xmlns:p14="http://schemas.microsoft.com/office/powerpoint/2010/main" val="3736497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dirty="0" smtClean="0"/>
              <a:t>Sosyal ağlar kullanılırken dikkat edilmesi gereken hususlar</a:t>
            </a:r>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a:t>Kişisel bilgilerinizi herkesle paylaşmayınız.</a:t>
            </a:r>
          </a:p>
          <a:p>
            <a:pPr algn="just"/>
            <a:r>
              <a:rPr lang="tr-TR" sz="2400" dirty="0"/>
              <a:t>Telefon numaranız</a:t>
            </a:r>
          </a:p>
          <a:p>
            <a:pPr algn="just"/>
            <a:r>
              <a:rPr lang="tr-TR" sz="2400" dirty="0"/>
              <a:t>Ev, okul ve iş adresiniz</a:t>
            </a:r>
          </a:p>
          <a:p>
            <a:pPr algn="just"/>
            <a:r>
              <a:rPr lang="tr-TR" sz="2400" dirty="0"/>
              <a:t>Doğum gününüz, yaşınız</a:t>
            </a:r>
          </a:p>
          <a:p>
            <a:pPr algn="just"/>
            <a:r>
              <a:rPr lang="tr-TR" sz="2400" dirty="0"/>
              <a:t>E-mail adresiniz</a:t>
            </a:r>
          </a:p>
          <a:p>
            <a:pPr algn="just"/>
            <a:r>
              <a:rPr lang="tr-TR" sz="2400" dirty="0"/>
              <a:t>Özel </a:t>
            </a:r>
            <a:r>
              <a:rPr lang="tr-TR" sz="2400" dirty="0" smtClean="0"/>
              <a:t>bilgilerinizi</a:t>
            </a:r>
            <a:endParaRPr lang="tr-TR" sz="2400" dirty="0"/>
          </a:p>
        </p:txBody>
      </p:sp>
    </p:spTree>
    <p:extLst>
      <p:ext uri="{BB962C8B-B14F-4D97-AF65-F5344CB8AC3E}">
        <p14:creationId xmlns:p14="http://schemas.microsoft.com/office/powerpoint/2010/main" val="172742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dirty="0"/>
              <a:t>Sosyal ağlar kullanılırken dikkat edilmesi gereken hususlar</a:t>
            </a:r>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2400" dirty="0"/>
              <a:t>Paylaştığınız şeyleri, istemediğiniz kişilere kapatın.</a:t>
            </a:r>
          </a:p>
          <a:p>
            <a:pPr algn="just"/>
            <a:r>
              <a:rPr lang="tr-TR" sz="2400" dirty="0"/>
              <a:t>Gönderilerinizi,</a:t>
            </a:r>
          </a:p>
          <a:p>
            <a:pPr algn="just"/>
            <a:r>
              <a:rPr lang="tr-TR" sz="2400" dirty="0"/>
              <a:t>Ailenizle ilgili bilgilerinizi,</a:t>
            </a:r>
          </a:p>
          <a:p>
            <a:pPr algn="just"/>
            <a:r>
              <a:rPr lang="tr-TR" sz="2400" dirty="0"/>
              <a:t>İlişki durumunuzu,</a:t>
            </a:r>
          </a:p>
          <a:p>
            <a:pPr algn="just"/>
            <a:r>
              <a:rPr lang="tr-TR" sz="2400" dirty="0"/>
              <a:t>İlgilendiklerinizi,</a:t>
            </a:r>
          </a:p>
          <a:p>
            <a:pPr algn="just"/>
            <a:r>
              <a:rPr lang="tr-TR" sz="2400" dirty="0"/>
              <a:t>Dini inanç ve siyasi görüşünüzü,</a:t>
            </a:r>
          </a:p>
          <a:p>
            <a:pPr algn="just"/>
            <a:r>
              <a:rPr lang="tr-TR" sz="2400" dirty="0"/>
              <a:t>Bulunduğunuz yeri,</a:t>
            </a:r>
          </a:p>
          <a:p>
            <a:pPr algn="just"/>
            <a:r>
              <a:rPr lang="tr-TR" sz="2400" dirty="0"/>
              <a:t>Size ait fotoğraf ve videolarınızı.</a:t>
            </a:r>
          </a:p>
          <a:p>
            <a:endParaRPr lang="tr-TR" dirty="0"/>
          </a:p>
        </p:txBody>
      </p:sp>
    </p:spTree>
    <p:extLst>
      <p:ext uri="{BB962C8B-B14F-4D97-AF65-F5344CB8AC3E}">
        <p14:creationId xmlns:p14="http://schemas.microsoft.com/office/powerpoint/2010/main" val="1213179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İnternette 1 dakikada neler oluyor?</a:t>
            </a:r>
            <a:endParaRPr lang="tr-TR" dirty="0"/>
          </a:p>
        </p:txBody>
      </p:sp>
      <p:pic>
        <p:nvPicPr>
          <p:cNvPr id="4" name="İçerik Yer Tutucusu 3"/>
          <p:cNvPicPr>
            <a:picLocks noGrp="1" noChangeAspect="1"/>
          </p:cNvPicPr>
          <p:nvPr>
            <p:ph idx="1"/>
          </p:nvPr>
        </p:nvPicPr>
        <p:blipFill>
          <a:blip r:embed="rId2"/>
          <a:stretch>
            <a:fillRect/>
          </a:stretch>
        </p:blipFill>
        <p:spPr>
          <a:xfrm>
            <a:off x="4253033" y="2133600"/>
            <a:ext cx="5019434" cy="3778250"/>
          </a:xfrm>
          <a:prstGeom prst="rect">
            <a:avLst/>
          </a:prstGeom>
        </p:spPr>
      </p:pic>
    </p:spTree>
    <p:extLst>
      <p:ext uri="{BB962C8B-B14F-4D97-AF65-F5344CB8AC3E}">
        <p14:creationId xmlns:p14="http://schemas.microsoft.com/office/powerpoint/2010/main" val="357081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dirty="0"/>
              <a:t>Sosyal ağlar kullanılırken dikkat edilmesi gereken hususlar</a:t>
            </a:r>
          </a:p>
        </p:txBody>
      </p:sp>
      <p:sp>
        <p:nvSpPr>
          <p:cNvPr id="3" name="İçerik Yer Tutucusu 2"/>
          <p:cNvSpPr>
            <a:spLocks noGrp="1"/>
          </p:cNvSpPr>
          <p:nvPr>
            <p:ph idx="1"/>
          </p:nvPr>
        </p:nvSpPr>
        <p:spPr/>
        <p:txBody>
          <a:bodyPr/>
          <a:lstStyle/>
          <a:p>
            <a:r>
              <a:rPr lang="tr-TR" dirty="0"/>
              <a:t>Paylaştığınız şeyleri, istemediğiniz kişilere kapatın. </a:t>
            </a:r>
          </a:p>
          <a:p>
            <a:endParaRPr lang="tr-TR" dirty="0"/>
          </a:p>
        </p:txBody>
      </p:sp>
      <p:pic>
        <p:nvPicPr>
          <p:cNvPr id="4" name="Resim 3"/>
          <p:cNvPicPr>
            <a:picLocks noChangeAspect="1"/>
          </p:cNvPicPr>
          <p:nvPr/>
        </p:nvPicPr>
        <p:blipFill>
          <a:blip r:embed="rId2"/>
          <a:stretch>
            <a:fillRect/>
          </a:stretch>
        </p:blipFill>
        <p:spPr>
          <a:xfrm>
            <a:off x="2717076" y="2551198"/>
            <a:ext cx="7001691" cy="3956647"/>
          </a:xfrm>
          <a:prstGeom prst="rect">
            <a:avLst/>
          </a:prstGeom>
        </p:spPr>
      </p:pic>
    </p:spTree>
    <p:extLst>
      <p:ext uri="{BB962C8B-B14F-4D97-AF65-F5344CB8AC3E}">
        <p14:creationId xmlns:p14="http://schemas.microsoft.com/office/powerpoint/2010/main" val="413492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dirty="0"/>
              <a:t>Sosyal ağlar kullanılırken dikkat edilmesi gereken hususlar</a:t>
            </a:r>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2400" dirty="0"/>
              <a:t>Tanımadığınız kişilerin arkadaşlık tekliflerini reddedin. Çünkü,</a:t>
            </a:r>
          </a:p>
          <a:p>
            <a:pPr algn="just"/>
            <a:r>
              <a:rPr lang="tr-TR" sz="2400" dirty="0"/>
              <a:t>Tanımıyorsunuz,</a:t>
            </a:r>
          </a:p>
          <a:p>
            <a:pPr algn="just"/>
            <a:r>
              <a:rPr lang="tr-TR" sz="2400" dirty="0"/>
              <a:t>Niyetini bilmiyorsunuz,</a:t>
            </a:r>
          </a:p>
          <a:p>
            <a:pPr algn="just"/>
            <a:r>
              <a:rPr lang="tr-TR" sz="2400" dirty="0"/>
              <a:t>Zarar görebilirsiniz,</a:t>
            </a:r>
          </a:p>
          <a:p>
            <a:pPr algn="just"/>
            <a:r>
              <a:rPr lang="tr-TR" sz="2400" dirty="0"/>
              <a:t>Üzülebilirsiniz,</a:t>
            </a:r>
          </a:p>
          <a:p>
            <a:pPr algn="just"/>
            <a:r>
              <a:rPr lang="tr-TR" sz="2400" dirty="0"/>
              <a:t>Güçlü şifreler oluşturun ve şifrenizi kimseyle paylaşmayın.</a:t>
            </a:r>
          </a:p>
          <a:p>
            <a:pPr algn="just"/>
            <a:endParaRPr lang="tr-TR" sz="2400" dirty="0"/>
          </a:p>
        </p:txBody>
      </p:sp>
    </p:spTree>
    <p:extLst>
      <p:ext uri="{BB962C8B-B14F-4D97-AF65-F5344CB8AC3E}">
        <p14:creationId xmlns:p14="http://schemas.microsoft.com/office/powerpoint/2010/main" val="4271791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316173"/>
            <a:ext cx="10515600" cy="4351338"/>
          </a:xfrm>
        </p:spPr>
        <p:txBody>
          <a:bodyPr/>
          <a:lstStyle/>
          <a:p>
            <a:endParaRPr lang="tr-TR" dirty="0"/>
          </a:p>
        </p:txBody>
      </p:sp>
      <p:pic>
        <p:nvPicPr>
          <p:cNvPr id="4"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7" y="129993"/>
            <a:ext cx="9871755" cy="6440623"/>
          </a:xfrm>
          <a:prstGeom prst="rect">
            <a:avLst/>
          </a:prstGeom>
        </p:spPr>
      </p:pic>
    </p:spTree>
    <p:extLst>
      <p:ext uri="{BB962C8B-B14F-4D97-AF65-F5344CB8AC3E}">
        <p14:creationId xmlns:p14="http://schemas.microsoft.com/office/powerpoint/2010/main" val="3555955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Paylaşımlardaki riskler</a:t>
            </a:r>
            <a:endParaRPr lang="tr-TR" dirty="0"/>
          </a:p>
        </p:txBody>
      </p:sp>
      <p:sp>
        <p:nvSpPr>
          <p:cNvPr id="3" name="İçerik Yer Tutucusu 2"/>
          <p:cNvSpPr>
            <a:spLocks noGrp="1"/>
          </p:cNvSpPr>
          <p:nvPr>
            <p:ph idx="1"/>
          </p:nvPr>
        </p:nvSpPr>
        <p:spPr/>
        <p:txBody>
          <a:bodyPr>
            <a:normAutofit lnSpcReduction="10000"/>
          </a:bodyPr>
          <a:lstStyle/>
          <a:p>
            <a:pPr algn="just"/>
            <a:r>
              <a:rPr lang="tr-TR" sz="2400" dirty="0"/>
              <a:t>Paylaşmak güzeldir. Fakat her bilgi herkesle paylaşılmamalı!</a:t>
            </a:r>
          </a:p>
          <a:p>
            <a:pPr algn="just"/>
            <a:r>
              <a:rPr lang="tr-TR" sz="2400" dirty="0"/>
              <a:t>Paylaştığınız her türlü bilgi silinmeden kalabilir</a:t>
            </a:r>
          </a:p>
          <a:p>
            <a:pPr algn="just"/>
            <a:r>
              <a:rPr lang="tr-TR" sz="2400" dirty="0"/>
              <a:t>Kolaylıkla gönderebilirsiniz ancak, geri alamazsınız</a:t>
            </a:r>
          </a:p>
          <a:p>
            <a:pPr algn="just"/>
            <a:r>
              <a:rPr lang="tr-TR" sz="2400" dirty="0"/>
              <a:t>Gönderileriniz masum görünse de, sonradan hayatınızı etkileyebilir</a:t>
            </a:r>
          </a:p>
          <a:p>
            <a:pPr algn="just"/>
            <a:r>
              <a:rPr lang="tr-TR" sz="2400" dirty="0"/>
              <a:t>Günlük hayatınızı, arkadaşlarınız ve öğretmenlerinizle olan ilişkilerinizi etkileyebilir</a:t>
            </a:r>
          </a:p>
          <a:p>
            <a:pPr algn="just"/>
            <a:r>
              <a:rPr lang="tr-TR" sz="2400" dirty="0"/>
              <a:t>Keşke paylaşmasaydım demenize sebep olabilir</a:t>
            </a:r>
          </a:p>
          <a:p>
            <a:endParaRPr lang="tr-TR" dirty="0"/>
          </a:p>
        </p:txBody>
      </p:sp>
    </p:spTree>
    <p:extLst>
      <p:ext uri="{BB962C8B-B14F-4D97-AF65-F5344CB8AC3E}">
        <p14:creationId xmlns:p14="http://schemas.microsoft.com/office/powerpoint/2010/main" val="1825668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Paylaşımlar sizi zor durumlarda bırakabilir</a:t>
            </a:r>
            <a:endParaRPr lang="tr-TR" dirty="0"/>
          </a:p>
        </p:txBody>
      </p:sp>
      <p:sp>
        <p:nvSpPr>
          <p:cNvPr id="3" name="İçerik Yer Tutucusu 2"/>
          <p:cNvSpPr>
            <a:spLocks noGrp="1"/>
          </p:cNvSpPr>
          <p:nvPr>
            <p:ph idx="1"/>
          </p:nvPr>
        </p:nvSpPr>
        <p:spPr/>
        <p:txBody>
          <a:bodyPr/>
          <a:lstStyle/>
          <a:p>
            <a:pPr algn="just"/>
            <a:endParaRPr lang="tr-TR" sz="2400" dirty="0" smtClean="0"/>
          </a:p>
          <a:p>
            <a:pPr algn="just"/>
            <a:r>
              <a:rPr lang="tr-TR" sz="2400" dirty="0" smtClean="0"/>
              <a:t>Özel paylaşımlar yapmamalıyız, çok özelse, bırakın sizde kalsın!</a:t>
            </a:r>
          </a:p>
          <a:p>
            <a:endParaRPr lang="tr-TR" dirty="0"/>
          </a:p>
        </p:txBody>
      </p:sp>
    </p:spTree>
    <p:extLst>
      <p:ext uri="{BB962C8B-B14F-4D97-AF65-F5344CB8AC3E}">
        <p14:creationId xmlns:p14="http://schemas.microsoft.com/office/powerpoint/2010/main" val="2955291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Yaşanan mağduriyetler</a:t>
            </a:r>
            <a:endParaRPr lang="tr-TR" dirty="0"/>
          </a:p>
        </p:txBody>
      </p:sp>
      <p:sp>
        <p:nvSpPr>
          <p:cNvPr id="3" name="İçerik Yer Tutucusu 2"/>
          <p:cNvSpPr>
            <a:spLocks noGrp="1"/>
          </p:cNvSpPr>
          <p:nvPr>
            <p:ph idx="1"/>
          </p:nvPr>
        </p:nvSpPr>
        <p:spPr/>
        <p:txBody>
          <a:bodyPr/>
          <a:lstStyle/>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86694"/>
            <a:ext cx="9951720" cy="528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60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smtClean="0"/>
          </a:p>
          <a:p>
            <a:pPr marL="0" indent="0">
              <a:buNone/>
            </a:pPr>
            <a:r>
              <a:rPr lang="tr-TR" sz="3600" dirty="0">
                <a:solidFill>
                  <a:prstClr val="black">
                    <a:lumMod val="85000"/>
                    <a:lumOff val="15000"/>
                  </a:prstClr>
                </a:solidFill>
                <a:ea typeface="+mj-ea"/>
                <a:cs typeface="+mj-cs"/>
              </a:rPr>
              <a:t>Teşekkürler</a:t>
            </a:r>
            <a:r>
              <a:rPr lang="tr-TR" sz="3600" dirty="0" smtClean="0">
                <a:solidFill>
                  <a:prstClr val="black">
                    <a:lumMod val="85000"/>
                    <a:lumOff val="15000"/>
                  </a:prstClr>
                </a:solidFill>
                <a:ea typeface="+mj-ea"/>
                <a:cs typeface="+mj-cs"/>
              </a:rPr>
              <a:t>…</a:t>
            </a:r>
            <a:endParaRPr lang="tr-TR" sz="3600" dirty="0">
              <a:solidFill>
                <a:prstClr val="black">
                  <a:lumMod val="85000"/>
                  <a:lumOff val="15000"/>
                </a:prstClr>
              </a:solidFill>
              <a:ea typeface="+mj-ea"/>
              <a:cs typeface="+mj-cs"/>
            </a:endParaRPr>
          </a:p>
        </p:txBody>
      </p:sp>
    </p:spTree>
    <p:extLst>
      <p:ext uri="{BB962C8B-B14F-4D97-AF65-F5344CB8AC3E}">
        <p14:creationId xmlns:p14="http://schemas.microsoft.com/office/powerpoint/2010/main" val="414047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internet</a:t>
            </a:r>
            <a:endParaRPr lang="tr-TR" dirty="0"/>
          </a:p>
        </p:txBody>
      </p:sp>
      <p:sp>
        <p:nvSpPr>
          <p:cNvPr id="3" name="İçerik Yer Tutucusu 2"/>
          <p:cNvSpPr>
            <a:spLocks noGrp="1"/>
          </p:cNvSpPr>
          <p:nvPr>
            <p:ph idx="1"/>
          </p:nvPr>
        </p:nvSpPr>
        <p:spPr/>
        <p:txBody>
          <a:bodyPr>
            <a:normAutofit lnSpcReduction="10000"/>
          </a:bodyPr>
          <a:lstStyle/>
          <a:p>
            <a:pPr algn="just"/>
            <a:r>
              <a:rPr lang="tr-TR" sz="2400" dirty="0"/>
              <a:t>Dünyamızı değiştiriyor</a:t>
            </a:r>
          </a:p>
          <a:p>
            <a:pPr algn="just"/>
            <a:r>
              <a:rPr lang="tr-TR" sz="2400" dirty="0"/>
              <a:t>Ailenin yeni üyesi</a:t>
            </a:r>
          </a:p>
          <a:p>
            <a:pPr algn="just"/>
            <a:r>
              <a:rPr lang="tr-TR" sz="2400" dirty="0"/>
              <a:t>Hayatımızın vazgeçilmez bir parçası</a:t>
            </a:r>
          </a:p>
          <a:p>
            <a:pPr algn="just"/>
            <a:r>
              <a:rPr lang="tr-TR" sz="2400" dirty="0"/>
              <a:t>Eşsiz bir bilgi kaynağı, kütüphane</a:t>
            </a:r>
          </a:p>
          <a:p>
            <a:pPr algn="just"/>
            <a:r>
              <a:rPr lang="tr-TR" sz="2400" dirty="0"/>
              <a:t>Bir okul, banka şubesi, bilet satış ofisi</a:t>
            </a:r>
          </a:p>
          <a:p>
            <a:pPr algn="just"/>
            <a:r>
              <a:rPr lang="tr-TR" sz="2400" dirty="0"/>
              <a:t>Amacına uygun ve bilinçli kullanıldığında, mükemmel teknolojik araç</a:t>
            </a:r>
          </a:p>
          <a:p>
            <a:pPr algn="just"/>
            <a:r>
              <a:rPr lang="tr-TR" sz="2400" dirty="0"/>
              <a:t>Kötü amaçlarla kullanıldığında bir suç aleti</a:t>
            </a:r>
          </a:p>
          <a:p>
            <a:endParaRPr lang="tr-TR" dirty="0"/>
          </a:p>
        </p:txBody>
      </p:sp>
    </p:spTree>
    <p:extLst>
      <p:ext uri="{BB962C8B-B14F-4D97-AF65-F5344CB8AC3E}">
        <p14:creationId xmlns:p14="http://schemas.microsoft.com/office/powerpoint/2010/main" val="14234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İnternet kullanımı</a:t>
            </a:r>
            <a:endParaRPr lang="tr-TR" dirty="0"/>
          </a:p>
        </p:txBody>
      </p:sp>
      <p:sp>
        <p:nvSpPr>
          <p:cNvPr id="3" name="İçerik Yer Tutucusu 2"/>
          <p:cNvSpPr>
            <a:spLocks noGrp="1"/>
          </p:cNvSpPr>
          <p:nvPr>
            <p:ph idx="1"/>
          </p:nvPr>
        </p:nvSpPr>
        <p:spPr/>
        <p:txBody>
          <a:bodyPr/>
          <a:lstStyle/>
          <a:p>
            <a:pPr marL="0" indent="0" algn="just">
              <a:buNone/>
            </a:pPr>
            <a:r>
              <a:rPr lang="tr-TR" altLang="tr-TR" dirty="0" smtClean="0"/>
              <a:t>	</a:t>
            </a:r>
            <a:r>
              <a:rPr lang="tr-TR" altLang="tr-TR" sz="2400" dirty="0" smtClean="0"/>
              <a:t> İnternet teknolojilerinin gelişmesi insanların birbiriyle olan iletişimini kolaylaştırırken, birçok yenilikleri de beraberinde getirmiştir. İnternet, haberleşmeden bilgi paylaşımına, habercilikten medyaya, tanıtım ve reklamdan seyahat ve tatile, kamu hizmetlerinden bankacılık ve ticarete, eğlenceden sosyal ilişkiler ve kültürler arası etkileşime, çevre ve sağlıktan eğitime ve günlük yaşamı ilgilendiren pek çok alanda olumlu getiriler ve yenilikleri hayatımıza getirmiştir</a:t>
            </a:r>
            <a:r>
              <a:rPr lang="tr-TR" altLang="tr-TR" dirty="0" smtClean="0"/>
              <a:t>.</a:t>
            </a:r>
            <a:endParaRPr lang="tr-TR" dirty="0"/>
          </a:p>
        </p:txBody>
      </p:sp>
    </p:spTree>
    <p:extLst>
      <p:ext uri="{BB962C8B-B14F-4D97-AF65-F5344CB8AC3E}">
        <p14:creationId xmlns:p14="http://schemas.microsoft.com/office/powerpoint/2010/main" val="3958864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İnternet kullanımı</a:t>
            </a:r>
          </a:p>
        </p:txBody>
      </p:sp>
      <p:sp>
        <p:nvSpPr>
          <p:cNvPr id="3" name="İçerik Yer Tutucusu 2"/>
          <p:cNvSpPr>
            <a:spLocks noGrp="1"/>
          </p:cNvSpPr>
          <p:nvPr>
            <p:ph idx="1"/>
          </p:nvPr>
        </p:nvSpPr>
        <p:spPr/>
        <p:txBody>
          <a:bodyPr/>
          <a:lstStyle/>
          <a:p>
            <a:pPr marL="0" indent="0" algn="just">
              <a:buNone/>
            </a:pPr>
            <a:r>
              <a:rPr lang="tr-TR" altLang="tr-TR" dirty="0" smtClean="0"/>
              <a:t>	</a:t>
            </a:r>
          </a:p>
          <a:p>
            <a:pPr marL="0" indent="0" algn="just">
              <a:buNone/>
            </a:pPr>
            <a:r>
              <a:rPr lang="tr-TR" altLang="tr-TR" sz="2400" dirty="0"/>
              <a:t>	</a:t>
            </a:r>
            <a:r>
              <a:rPr lang="tr-TR" altLang="tr-TR" sz="2400" dirty="0" smtClean="0"/>
              <a:t>İnternet birçok bilgiye rahatlıkla ulaşabilme, insanları duygu ve düşüncelerini rahatlıkla ifade edebilme ve dijital platformda oluşturduğu sosyal arkadaşlıklar ile iletişim kurma olanağı sağlamıştır. İnternetin sağladığı fırsatları ana başlıklarla şöyle sıralamak mümkündür</a:t>
            </a:r>
            <a:endParaRPr lang="tr-TR" sz="2400" dirty="0"/>
          </a:p>
        </p:txBody>
      </p:sp>
    </p:spTree>
    <p:extLst>
      <p:ext uri="{BB962C8B-B14F-4D97-AF65-F5344CB8AC3E}">
        <p14:creationId xmlns:p14="http://schemas.microsoft.com/office/powerpoint/2010/main" val="2760235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a:t>İnternet kullanımı</a:t>
            </a:r>
          </a:p>
        </p:txBody>
      </p:sp>
      <p:sp>
        <p:nvSpPr>
          <p:cNvPr id="3" name="İçerik Yer Tutucusu 2"/>
          <p:cNvSpPr>
            <a:spLocks noGrp="1"/>
          </p:cNvSpPr>
          <p:nvPr>
            <p:ph idx="1"/>
          </p:nvPr>
        </p:nvSpPr>
        <p:spPr/>
        <p:txBody>
          <a:bodyPr/>
          <a:lstStyle/>
          <a:p>
            <a:pPr marL="0" indent="0">
              <a:buNone/>
            </a:pPr>
            <a:r>
              <a:rPr lang="tr-TR" altLang="tr-TR" dirty="0" smtClean="0"/>
              <a:t>	</a:t>
            </a:r>
          </a:p>
          <a:p>
            <a:pPr marL="0" indent="0" algn="just">
              <a:buNone/>
            </a:pPr>
            <a:r>
              <a:rPr lang="tr-TR" altLang="tr-TR" dirty="0" smtClean="0"/>
              <a:t>	</a:t>
            </a:r>
            <a:r>
              <a:rPr lang="tr-TR" altLang="tr-TR" sz="2400" dirty="0" smtClean="0"/>
              <a:t>İnternetin dünyada en büyük etkisi, bilgiye ve habere anında ulaşma imkânı sunmasıdır. Öyle ki, İnternet sayesinde dünyanın en ücra köşesinde dahi gelişmelerden anlık haberdar olmak mümkündür. Hatta herkesin bir muhabir gibi gelişmeleri paylaşma imkânı bulunmaktadır.</a:t>
            </a:r>
          </a:p>
          <a:p>
            <a:endParaRPr lang="tr-TR" sz="2400" dirty="0"/>
          </a:p>
        </p:txBody>
      </p:sp>
    </p:spTree>
    <p:extLst>
      <p:ext uri="{BB962C8B-B14F-4D97-AF65-F5344CB8AC3E}">
        <p14:creationId xmlns:p14="http://schemas.microsoft.com/office/powerpoint/2010/main" val="3177074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İnternet kullanımı</a:t>
            </a:r>
          </a:p>
        </p:txBody>
      </p:sp>
      <p:sp>
        <p:nvSpPr>
          <p:cNvPr id="3" name="İçerik Yer Tutucusu 2"/>
          <p:cNvSpPr>
            <a:spLocks noGrp="1"/>
          </p:cNvSpPr>
          <p:nvPr>
            <p:ph idx="1"/>
          </p:nvPr>
        </p:nvSpPr>
        <p:spPr/>
        <p:txBody>
          <a:bodyPr/>
          <a:lstStyle/>
          <a:p>
            <a:pPr marL="0" indent="0" algn="just">
              <a:buNone/>
            </a:pPr>
            <a:r>
              <a:rPr lang="tr-TR" altLang="tr-TR" dirty="0" smtClean="0"/>
              <a:t>	</a:t>
            </a:r>
          </a:p>
          <a:p>
            <a:pPr marL="0" indent="0" algn="just">
              <a:buNone/>
            </a:pPr>
            <a:r>
              <a:rPr lang="tr-TR" altLang="tr-TR" sz="2400" dirty="0"/>
              <a:t>	</a:t>
            </a:r>
            <a:r>
              <a:rPr lang="tr-TR" altLang="tr-TR" sz="2400" dirty="0" smtClean="0"/>
              <a:t>İnternetin önemli özelliklerinden birisi, kişinin herhangi bir olay ya da kişiye dair görüşünü aktarabileceği platformlara sahip olmasıdır. Blog, web sayfası ya da sosyal ağ hesabı gibi araçlarla kişinin kendi hakkında bilgi paylaşma ya da görüş bildirme imkânı bulunmaktadır.</a:t>
            </a:r>
          </a:p>
          <a:p>
            <a:pPr algn="just"/>
            <a:endParaRPr lang="tr-TR" sz="2400" dirty="0"/>
          </a:p>
        </p:txBody>
      </p:sp>
    </p:spTree>
    <p:extLst>
      <p:ext uri="{BB962C8B-B14F-4D97-AF65-F5344CB8AC3E}">
        <p14:creationId xmlns:p14="http://schemas.microsoft.com/office/powerpoint/2010/main" val="2154885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dirty="0" smtClean="0"/>
              <a:t>Zamandan ve mekandan bağımsız iletişim sağlayabilme</a:t>
            </a:r>
            <a:endParaRPr lang="tr-TR" dirty="0"/>
          </a:p>
        </p:txBody>
      </p:sp>
      <p:sp>
        <p:nvSpPr>
          <p:cNvPr id="3" name="İçerik Yer Tutucusu 2"/>
          <p:cNvSpPr>
            <a:spLocks noGrp="1"/>
          </p:cNvSpPr>
          <p:nvPr>
            <p:ph idx="1"/>
          </p:nvPr>
        </p:nvSpPr>
        <p:spPr/>
        <p:txBody>
          <a:bodyPr/>
          <a:lstStyle/>
          <a:p>
            <a:pPr marL="0" indent="0">
              <a:buNone/>
            </a:pPr>
            <a:r>
              <a:rPr lang="tr-TR" altLang="tr-TR" dirty="0" smtClean="0"/>
              <a:t>	</a:t>
            </a:r>
          </a:p>
          <a:p>
            <a:pPr marL="0" indent="0">
              <a:buNone/>
            </a:pPr>
            <a:r>
              <a:rPr lang="tr-TR" altLang="tr-TR" dirty="0"/>
              <a:t>	</a:t>
            </a:r>
            <a:r>
              <a:rPr lang="tr-TR" altLang="tr-TR" sz="2400" dirty="0" smtClean="0"/>
              <a:t>İnternet, kişiler arasında çoklu ve interaktif iletişim imkânı getirmiştir. İletişimin ucuz ve hızlı olması, insanların sosyal hayatlarını yeniden biçimlendirmelerini gerektirmiştir.</a:t>
            </a:r>
          </a:p>
          <a:p>
            <a:endParaRPr lang="tr-TR" sz="2400" dirty="0"/>
          </a:p>
        </p:txBody>
      </p:sp>
    </p:spTree>
    <p:extLst>
      <p:ext uri="{BB962C8B-B14F-4D97-AF65-F5344CB8AC3E}">
        <p14:creationId xmlns:p14="http://schemas.microsoft.com/office/powerpoint/2010/main" val="3992049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Ekonomik ve hızlı haberleşme imkanı</a:t>
            </a:r>
            <a:endParaRPr lang="tr-TR" dirty="0"/>
          </a:p>
        </p:txBody>
      </p:sp>
      <p:sp>
        <p:nvSpPr>
          <p:cNvPr id="3" name="İçerik Yer Tutucusu 2"/>
          <p:cNvSpPr>
            <a:spLocks noGrp="1"/>
          </p:cNvSpPr>
          <p:nvPr>
            <p:ph idx="1"/>
          </p:nvPr>
        </p:nvSpPr>
        <p:spPr/>
        <p:txBody>
          <a:bodyPr/>
          <a:lstStyle/>
          <a:p>
            <a:pPr marL="0" indent="0" algn="just">
              <a:buNone/>
            </a:pPr>
            <a:r>
              <a:rPr lang="tr-TR" altLang="tr-TR" dirty="0" smtClean="0"/>
              <a:t>	</a:t>
            </a:r>
          </a:p>
          <a:p>
            <a:pPr marL="0" indent="0" algn="just">
              <a:buNone/>
            </a:pPr>
            <a:r>
              <a:rPr lang="tr-TR" altLang="tr-TR" sz="2400" dirty="0"/>
              <a:t>	</a:t>
            </a:r>
            <a:r>
              <a:rPr lang="tr-TR" altLang="tr-TR" sz="2400" dirty="0" smtClean="0"/>
              <a:t>İnternetin özellikle endüstriyel alanda getirdiği önemli bir avantaj, maliyeti çoğu kez sıfırlayan haberleşme yöntemidir. Hayatın ekonomiyle ilgili her alanında bu hız ve maliyet düşüşü kendini göstermiş, ekonomik hayatın merkezine de internetin oturduğu görülmüştür.</a:t>
            </a:r>
          </a:p>
          <a:p>
            <a:pPr algn="just"/>
            <a:endParaRPr lang="tr-TR" sz="2400" dirty="0"/>
          </a:p>
        </p:txBody>
      </p:sp>
    </p:spTree>
    <p:extLst>
      <p:ext uri="{BB962C8B-B14F-4D97-AF65-F5344CB8AC3E}">
        <p14:creationId xmlns:p14="http://schemas.microsoft.com/office/powerpoint/2010/main" val="2606841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73</TotalTime>
  <Words>636</Words>
  <Application>Microsoft Office PowerPoint</Application>
  <PresentationFormat>Geniş ekran</PresentationFormat>
  <Paragraphs>105</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Century Gothic</vt:lpstr>
      <vt:lpstr>Wingdings</vt:lpstr>
      <vt:lpstr>Wingdings 3</vt:lpstr>
      <vt:lpstr>Duman</vt:lpstr>
      <vt:lpstr>   TEKNOLOJİNİN BİLİNÇLİ KULLANIMI      ORTAOKUL ÖĞRENCİ</vt:lpstr>
      <vt:lpstr>İnternette 1 dakikada neler oluyor?</vt:lpstr>
      <vt:lpstr>internet</vt:lpstr>
      <vt:lpstr>İnternet kullanımı</vt:lpstr>
      <vt:lpstr>İnternet kullanımı</vt:lpstr>
      <vt:lpstr>İnternet kullanımı</vt:lpstr>
      <vt:lpstr>İnternet kullanımı</vt:lpstr>
      <vt:lpstr>Zamandan ve mekandan bağımsız iletişim sağlayabilme</vt:lpstr>
      <vt:lpstr>Ekonomik ve hızlı haberleşme imkanı</vt:lpstr>
      <vt:lpstr>Görsel ve işitsel öğelerle yaşamın kalitesini artırma</vt:lpstr>
      <vt:lpstr>Kişisel veriler ve bilgi güvenliği</vt:lpstr>
      <vt:lpstr>Kişisel veriler ve bilgi güvenliği</vt:lpstr>
      <vt:lpstr>Kişisel veriler ve bilgi güvenliği</vt:lpstr>
      <vt:lpstr>Kişisel veriler ve bilgi güvenliği</vt:lpstr>
      <vt:lpstr>Kişisel veriler ve bilgi güvenliği</vt:lpstr>
      <vt:lpstr>İnternet ve bilgi doğruluğu</vt:lpstr>
      <vt:lpstr>Teknoloji ve riskleri</vt:lpstr>
      <vt:lpstr>Sosyal ağlar kullanılırken dikkat edilmesi gereken hususlar</vt:lpstr>
      <vt:lpstr>Sosyal ağlar kullanılırken dikkat edilmesi gereken hususlar</vt:lpstr>
      <vt:lpstr>Sosyal ağlar kullanılırken dikkat edilmesi gereken hususlar</vt:lpstr>
      <vt:lpstr>Sosyal ağlar kullanılırken dikkat edilmesi gereken hususlar</vt:lpstr>
      <vt:lpstr>PowerPoint Sunusu</vt:lpstr>
      <vt:lpstr>Paylaşımlardaki riskler</vt:lpstr>
      <vt:lpstr>Paylaşımlar sizi zor durumlarda bırakabilir</vt:lpstr>
      <vt:lpstr>Yaşanan mağduriyetler</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TEKNOLOJİNİN BİLİNÇLİ KULLANIMI</dc:title>
  <dc:creator>ronaldinho424</dc:creator>
  <cp:lastModifiedBy>ronaldinho424</cp:lastModifiedBy>
  <cp:revision>11</cp:revision>
  <dcterms:created xsi:type="dcterms:W3CDTF">2020-11-02T08:45:43Z</dcterms:created>
  <dcterms:modified xsi:type="dcterms:W3CDTF">2020-11-05T07:22:29Z</dcterms:modified>
</cp:coreProperties>
</file>