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56" r:id="rId3"/>
    <p:sldId id="257" r:id="rId4"/>
    <p:sldId id="258" r:id="rId5"/>
    <p:sldId id="260" r:id="rId6"/>
    <p:sldId id="261" r:id="rId7"/>
    <p:sldId id="262" r:id="rId8"/>
    <p:sldId id="263" r:id="rId9"/>
    <p:sldId id="264" r:id="rId10"/>
    <p:sldId id="265" r:id="rId11"/>
    <p:sldId id="266" r:id="rId12"/>
    <p:sldId id="267" r:id="rId13"/>
    <p:sldId id="287" r:id="rId14"/>
    <p:sldId id="268" r:id="rId15"/>
    <p:sldId id="269" r:id="rId16"/>
    <p:sldId id="270" r:id="rId17"/>
    <p:sldId id="271" r:id="rId18"/>
    <p:sldId id="272" r:id="rId19"/>
    <p:sldId id="273" r:id="rId20"/>
    <p:sldId id="274" r:id="rId21"/>
    <p:sldId id="288" r:id="rId22"/>
    <p:sldId id="276" r:id="rId23"/>
    <p:sldId id="277" r:id="rId24"/>
    <p:sldId id="278" r:id="rId25"/>
    <p:sldId id="279" r:id="rId26"/>
    <p:sldId id="280" r:id="rId27"/>
    <p:sldId id="281" r:id="rId28"/>
    <p:sldId id="282" r:id="rId29"/>
    <p:sldId id="283" r:id="rId30"/>
    <p:sldId id="284" r:id="rId31"/>
    <p:sldId id="285" r:id="rId32"/>
    <p:sldId id="286" r:id="rId3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41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9A4409D6-A332-4ED2-A7B8-5C7654D44A10}"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2839062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4409D6-A332-4ED2-A7B8-5C7654D44A10}"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4096775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4409D6-A332-4ED2-A7B8-5C7654D44A10}"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38293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9A4409D6-A332-4ED2-A7B8-5C7654D44A10}"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383437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9A4409D6-A332-4ED2-A7B8-5C7654D44A10}" type="datetimeFigureOut">
              <a:rPr lang="tr-TR" smtClean="0"/>
              <a:t>5.11.2020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4024618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9A4409D6-A332-4ED2-A7B8-5C7654D44A10}"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190442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9A4409D6-A332-4ED2-A7B8-5C7654D44A10}" type="datetimeFigureOut">
              <a:rPr lang="tr-TR" smtClean="0"/>
              <a:t>5.11.2020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2533963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9A4409D6-A332-4ED2-A7B8-5C7654D44A10}" type="datetimeFigureOut">
              <a:rPr lang="tr-TR" smtClean="0"/>
              <a:t>5.11.2020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3582039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9A4409D6-A332-4ED2-A7B8-5C7654D44A10}" type="datetimeFigureOut">
              <a:rPr lang="tr-TR" smtClean="0"/>
              <a:t>5.11.2020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331362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A4409D6-A332-4ED2-A7B8-5C7654D44A10}"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2118794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9A4409D6-A332-4ED2-A7B8-5C7654D44A10}" type="datetimeFigureOut">
              <a:rPr lang="tr-TR" smtClean="0"/>
              <a:t>5.11.2020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1811A06-B5D9-4519-9037-217B19436D48}" type="slidenum">
              <a:rPr lang="tr-TR" smtClean="0"/>
              <a:t>‹#›</a:t>
            </a:fld>
            <a:endParaRPr lang="tr-TR"/>
          </a:p>
        </p:txBody>
      </p:sp>
    </p:spTree>
    <p:extLst>
      <p:ext uri="{BB962C8B-B14F-4D97-AF65-F5344CB8AC3E}">
        <p14:creationId xmlns:p14="http://schemas.microsoft.com/office/powerpoint/2010/main" val="879007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409D6-A332-4ED2-A7B8-5C7654D44A10}" type="datetimeFigureOut">
              <a:rPr lang="tr-TR" smtClean="0"/>
              <a:t>5.11.2020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811A06-B5D9-4519-9037-217B19436D48}" type="slidenum">
              <a:rPr lang="tr-TR" smtClean="0"/>
              <a:t>‹#›</a:t>
            </a:fld>
            <a:endParaRPr lang="tr-TR"/>
          </a:p>
        </p:txBody>
      </p:sp>
    </p:spTree>
    <p:extLst>
      <p:ext uri="{BB962C8B-B14F-4D97-AF65-F5344CB8AC3E}">
        <p14:creationId xmlns:p14="http://schemas.microsoft.com/office/powerpoint/2010/main" val="72036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beveyn.tbm.org.tr/" TargetMode="External"/><Relationship Id="rId2" Type="http://schemas.openxmlformats.org/officeDocument/2006/relationships/hyperlink" Target="https://www.meb.gov.tr/" TargetMode="External"/><Relationship Id="rId1" Type="http://schemas.openxmlformats.org/officeDocument/2006/relationships/slideLayout" Target="../slideLayouts/slideLayout2.xml"/><Relationship Id="rId5" Type="http://schemas.openxmlformats.org/officeDocument/2006/relationships/hyperlink" Target="https://www.guvenlicocuk.org.tr/" TargetMode="External"/><Relationship Id="rId4" Type="http://schemas.openxmlformats.org/officeDocument/2006/relationships/hyperlink" Target="https://www.guvenliweb.org.tr/"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038848"/>
          </a:xfrm>
        </p:spPr>
        <p:txBody>
          <a:bodyPr>
            <a:normAutofit fontScale="90000"/>
          </a:bodyPr>
          <a:lstStyle/>
          <a:p>
            <a:r>
              <a:rPr lang="tr-TR" b="1" dirty="0" smtClean="0">
                <a:solidFill>
                  <a:srgbClr val="C00000"/>
                </a:solidFill>
              </a:rPr>
              <a:t>BİLİNÇLİ </a:t>
            </a:r>
            <a:r>
              <a:rPr lang="tr-TR" b="1" smtClean="0">
                <a:solidFill>
                  <a:srgbClr val="C00000"/>
                </a:solidFill>
              </a:rPr>
              <a:t>TEKNOLOJİ </a:t>
            </a:r>
            <a:r>
              <a:rPr lang="tr-TR" b="1" smtClean="0">
                <a:solidFill>
                  <a:srgbClr val="C00000"/>
                </a:solidFill>
              </a:rPr>
              <a:t>KULLANIMI </a:t>
            </a:r>
            <a:br>
              <a:rPr lang="tr-TR" b="1" smtClean="0">
                <a:solidFill>
                  <a:srgbClr val="C00000"/>
                </a:solidFill>
              </a:rPr>
            </a:br>
            <a:r>
              <a:rPr lang="tr-TR" b="1" smtClean="0">
                <a:solidFill>
                  <a:srgbClr val="C00000"/>
                </a:solidFill>
              </a:rPr>
              <a:t>ORTAOKUL VELİ SUNUSU</a:t>
            </a:r>
            <a:endParaRPr lang="tr-TR" b="1" dirty="0">
              <a:solidFill>
                <a:srgbClr val="C00000"/>
              </a:solidFill>
            </a:endParaRPr>
          </a:p>
        </p:txBody>
      </p:sp>
      <p:sp>
        <p:nvSpPr>
          <p:cNvPr id="3" name="Alt Başlık 2"/>
          <p:cNvSpPr>
            <a:spLocks noGrp="1"/>
          </p:cNvSpPr>
          <p:nvPr>
            <p:ph type="subTitle" idx="1"/>
          </p:nvPr>
        </p:nvSpPr>
        <p:spPr>
          <a:xfrm>
            <a:off x="4058194" y="8371388"/>
            <a:ext cx="9144000" cy="818331"/>
          </a:xfrm>
        </p:spPr>
        <p:txBody>
          <a:bodyPr/>
          <a:lstStyle/>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056709"/>
            <a:ext cx="12192000" cy="3435530"/>
          </a:xfrm>
          <a:prstGeom prst="rect">
            <a:avLst/>
          </a:prstGeom>
        </p:spPr>
      </p:pic>
    </p:spTree>
    <p:extLst>
      <p:ext uri="{BB962C8B-B14F-4D97-AF65-F5344CB8AC3E}">
        <p14:creationId xmlns:p14="http://schemas.microsoft.com/office/powerpoint/2010/main" val="15580891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E61F4F"/>
                </a:solidFill>
              </a:rPr>
              <a:t>Adım Adım</a:t>
            </a:r>
            <a:br>
              <a:rPr lang="tr-TR" dirty="0" smtClean="0">
                <a:solidFill>
                  <a:srgbClr val="E61F4F"/>
                </a:solidFill>
              </a:rPr>
            </a:br>
            <a:r>
              <a:rPr lang="tr-TR" b="1" dirty="0" smtClean="0">
                <a:solidFill>
                  <a:srgbClr val="E61F4F"/>
                </a:solidFill>
              </a:rPr>
              <a:t>Teknoloji Bağımlılığı</a:t>
            </a:r>
            <a:endParaRPr lang="tr-TR" dirty="0"/>
          </a:p>
        </p:txBody>
      </p:sp>
      <p:sp>
        <p:nvSpPr>
          <p:cNvPr id="3" name="İçerik Yer Tutucusu 2"/>
          <p:cNvSpPr>
            <a:spLocks noGrp="1"/>
          </p:cNvSpPr>
          <p:nvPr>
            <p:ph idx="1"/>
          </p:nvPr>
        </p:nvSpPr>
        <p:spPr/>
        <p:txBody>
          <a:bodyPr/>
          <a:lstStyle/>
          <a:p>
            <a:r>
              <a:rPr lang="tr-TR" b="1" dirty="0"/>
              <a:t>Çevresindekilerle tartışmalar yaşanır</a:t>
            </a:r>
            <a:r>
              <a:rPr lang="tr-TR" b="1" dirty="0" smtClean="0"/>
              <a:t>.   </a:t>
            </a:r>
            <a:r>
              <a:rPr lang="pt-BR" dirty="0" smtClean="0"/>
              <a:t>Bana karışma</a:t>
            </a:r>
            <a:endParaRPr lang="tr-TR" dirty="0" smtClean="0"/>
          </a:p>
          <a:p>
            <a:r>
              <a:rPr lang="tr-TR" b="1" dirty="0"/>
              <a:t>Sorumluluklarını aksatmaya başlar</a:t>
            </a:r>
            <a:r>
              <a:rPr lang="tr-TR" b="1" dirty="0" smtClean="0"/>
              <a:t>.       </a:t>
            </a:r>
            <a:r>
              <a:rPr lang="pt-BR" dirty="0" smtClean="0"/>
              <a:t>Ödev </a:t>
            </a:r>
            <a:r>
              <a:rPr lang="pt-BR" dirty="0"/>
              <a:t>bugüne </a:t>
            </a:r>
            <a:r>
              <a:rPr lang="pt-BR" dirty="0" smtClean="0"/>
              <a:t>miydi</a:t>
            </a:r>
            <a:r>
              <a:rPr lang="tr-TR" dirty="0"/>
              <a:t>?</a:t>
            </a:r>
            <a:endParaRPr lang="tr-TR" b="1" dirty="0"/>
          </a:p>
          <a:p>
            <a:r>
              <a:rPr lang="tr-TR" b="1" dirty="0"/>
              <a:t>Başka bir şey düşünemez hale gelir</a:t>
            </a:r>
            <a:r>
              <a:rPr lang="tr-TR" b="1" dirty="0" smtClean="0"/>
              <a:t>.   </a:t>
            </a:r>
            <a:r>
              <a:rPr lang="pt-BR" dirty="0" smtClean="0"/>
              <a:t>Hele </a:t>
            </a:r>
            <a:r>
              <a:rPr lang="pt-BR" dirty="0"/>
              <a:t>bir bilgisayarıma </a:t>
            </a:r>
            <a:r>
              <a:rPr lang="pt-BR" dirty="0" smtClean="0"/>
              <a:t>kavuşayım,</a:t>
            </a:r>
            <a:r>
              <a:rPr lang="tr-TR" dirty="0" smtClean="0"/>
              <a:t> </a:t>
            </a:r>
            <a:r>
              <a:rPr lang="pt-BR" dirty="0" smtClean="0"/>
              <a:t>dünkü </a:t>
            </a:r>
            <a:r>
              <a:rPr lang="pt-BR" dirty="0"/>
              <a:t>oyunda </a:t>
            </a:r>
            <a:r>
              <a:rPr lang="pt-BR" dirty="0" smtClean="0"/>
              <a:t>kaybettiğim</a:t>
            </a:r>
            <a:r>
              <a:rPr lang="tr-TR" dirty="0" smtClean="0"/>
              <a:t> </a:t>
            </a:r>
            <a:r>
              <a:rPr lang="pt-BR" dirty="0" smtClean="0"/>
              <a:t>puanları </a:t>
            </a:r>
            <a:r>
              <a:rPr lang="pt-BR" dirty="0"/>
              <a:t>geri </a:t>
            </a:r>
            <a:r>
              <a:rPr lang="pt-BR" dirty="0" smtClean="0"/>
              <a:t>almasını</a:t>
            </a:r>
            <a:r>
              <a:rPr lang="tr-TR" dirty="0" smtClean="0"/>
              <a:t> </a:t>
            </a:r>
            <a:r>
              <a:rPr lang="pt-BR" dirty="0" smtClean="0"/>
              <a:t>bilirim </a:t>
            </a:r>
            <a:r>
              <a:rPr lang="pt-BR" dirty="0"/>
              <a:t>ben</a:t>
            </a:r>
            <a:r>
              <a:rPr lang="pt-BR" dirty="0" smtClean="0"/>
              <a:t>!</a:t>
            </a:r>
            <a:endParaRPr lang="tr-TR" dirty="0"/>
          </a:p>
          <a:p>
            <a:r>
              <a:rPr lang="tr-TR" b="1" dirty="0"/>
              <a:t>Yalan söylemeye </a:t>
            </a:r>
            <a:r>
              <a:rPr lang="tr-TR" b="1" dirty="0" smtClean="0"/>
              <a:t>başlar      </a:t>
            </a:r>
            <a:r>
              <a:rPr lang="pt-BR" dirty="0"/>
              <a:t>Yok canım, daha </a:t>
            </a:r>
            <a:r>
              <a:rPr lang="pt-BR" dirty="0" smtClean="0"/>
              <a:t>şimdi</a:t>
            </a:r>
            <a:r>
              <a:rPr lang="tr-TR" dirty="0" smtClean="0"/>
              <a:t> </a:t>
            </a:r>
            <a:r>
              <a:rPr lang="pt-BR" dirty="0" smtClean="0"/>
              <a:t>oturmuştum </a:t>
            </a:r>
            <a:r>
              <a:rPr lang="pt-BR" dirty="0"/>
              <a:t>başına</a:t>
            </a:r>
            <a:r>
              <a:rPr lang="pt-BR" dirty="0" smtClean="0"/>
              <a:t>!</a:t>
            </a:r>
            <a:endParaRPr lang="tr-TR" dirty="0"/>
          </a:p>
          <a:p>
            <a:r>
              <a:rPr lang="tr-TR" b="1" dirty="0"/>
              <a:t>Sosyal ilişkileri zarar görür, </a:t>
            </a:r>
            <a:r>
              <a:rPr lang="tr-TR" b="1" dirty="0" smtClean="0"/>
              <a:t>yalnızlaşır    </a:t>
            </a:r>
            <a:r>
              <a:rPr lang="pt-BR" dirty="0" smtClean="0"/>
              <a:t>Kendimi </a:t>
            </a:r>
            <a:r>
              <a:rPr lang="pt-BR" dirty="0"/>
              <a:t>çok yalnız hissediyorum</a:t>
            </a:r>
            <a:endParaRPr lang="tr-TR" b="1" dirty="0"/>
          </a:p>
          <a:p>
            <a:endParaRPr lang="tr-TR" dirty="0"/>
          </a:p>
        </p:txBody>
      </p:sp>
      <p:pic>
        <p:nvPicPr>
          <p:cNvPr id="7" name="Resim 6"/>
          <p:cNvPicPr>
            <a:picLocks noChangeAspect="1"/>
          </p:cNvPicPr>
          <p:nvPr/>
        </p:nvPicPr>
        <p:blipFill>
          <a:blip r:embed="rId2"/>
          <a:stretch>
            <a:fillRect/>
          </a:stretch>
        </p:blipFill>
        <p:spPr>
          <a:xfrm>
            <a:off x="6670606" y="1933812"/>
            <a:ext cx="185857" cy="329232"/>
          </a:xfrm>
          <a:prstGeom prst="rect">
            <a:avLst/>
          </a:prstGeom>
        </p:spPr>
      </p:pic>
      <p:pic>
        <p:nvPicPr>
          <p:cNvPr id="8" name="Resim 7"/>
          <p:cNvPicPr>
            <a:picLocks noChangeAspect="1"/>
          </p:cNvPicPr>
          <p:nvPr/>
        </p:nvPicPr>
        <p:blipFill>
          <a:blip r:embed="rId2"/>
          <a:stretch>
            <a:fillRect/>
          </a:stretch>
        </p:blipFill>
        <p:spPr>
          <a:xfrm>
            <a:off x="6357096" y="2879613"/>
            <a:ext cx="185857" cy="329232"/>
          </a:xfrm>
          <a:prstGeom prst="rect">
            <a:avLst/>
          </a:prstGeom>
        </p:spPr>
      </p:pic>
      <p:pic>
        <p:nvPicPr>
          <p:cNvPr id="9" name="Resim 8"/>
          <p:cNvPicPr>
            <a:picLocks noChangeAspect="1"/>
          </p:cNvPicPr>
          <p:nvPr/>
        </p:nvPicPr>
        <p:blipFill>
          <a:blip r:embed="rId2"/>
          <a:stretch>
            <a:fillRect/>
          </a:stretch>
        </p:blipFill>
        <p:spPr>
          <a:xfrm>
            <a:off x="6619793" y="2397981"/>
            <a:ext cx="198119" cy="329232"/>
          </a:xfrm>
          <a:prstGeom prst="rect">
            <a:avLst/>
          </a:prstGeom>
        </p:spPr>
      </p:pic>
      <p:pic>
        <p:nvPicPr>
          <p:cNvPr id="10" name="Resim 9"/>
          <p:cNvPicPr>
            <a:picLocks noChangeAspect="1"/>
          </p:cNvPicPr>
          <p:nvPr/>
        </p:nvPicPr>
        <p:blipFill>
          <a:blip r:embed="rId2"/>
          <a:stretch>
            <a:fillRect/>
          </a:stretch>
        </p:blipFill>
        <p:spPr>
          <a:xfrm>
            <a:off x="4811324" y="4259922"/>
            <a:ext cx="185857" cy="329232"/>
          </a:xfrm>
          <a:prstGeom prst="rect">
            <a:avLst/>
          </a:prstGeom>
        </p:spPr>
      </p:pic>
      <p:pic>
        <p:nvPicPr>
          <p:cNvPr id="11" name="Resim 10"/>
          <p:cNvPicPr>
            <a:picLocks noChangeAspect="1"/>
          </p:cNvPicPr>
          <p:nvPr/>
        </p:nvPicPr>
        <p:blipFill>
          <a:blip r:embed="rId2"/>
          <a:stretch>
            <a:fillRect/>
          </a:stretch>
        </p:blipFill>
        <p:spPr>
          <a:xfrm>
            <a:off x="6671145" y="5130780"/>
            <a:ext cx="185857" cy="329232"/>
          </a:xfrm>
          <a:prstGeom prst="rect">
            <a:avLst/>
          </a:prstGeom>
        </p:spPr>
      </p:pic>
    </p:spTree>
    <p:extLst>
      <p:ext uri="{BB962C8B-B14F-4D97-AF65-F5344CB8AC3E}">
        <p14:creationId xmlns:p14="http://schemas.microsoft.com/office/powerpoint/2010/main" val="2511194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solidFill>
                  <a:srgbClr val="E61F4F"/>
                </a:solidFill>
              </a:rPr>
              <a:t>Adım Adım</a:t>
            </a:r>
            <a:br>
              <a:rPr lang="tr-TR" dirty="0" smtClean="0">
                <a:solidFill>
                  <a:srgbClr val="E61F4F"/>
                </a:solidFill>
              </a:rPr>
            </a:br>
            <a:r>
              <a:rPr lang="tr-TR" b="1" dirty="0" smtClean="0">
                <a:solidFill>
                  <a:srgbClr val="E61F4F"/>
                </a:solidFill>
              </a:rPr>
              <a:t>Teknoloji Bağımlılığı</a:t>
            </a:r>
            <a:endParaRPr lang="tr-TR" dirty="0"/>
          </a:p>
        </p:txBody>
      </p:sp>
      <p:sp>
        <p:nvSpPr>
          <p:cNvPr id="3" name="İçerik Yer Tutucusu 2"/>
          <p:cNvSpPr>
            <a:spLocks noGrp="1"/>
          </p:cNvSpPr>
          <p:nvPr>
            <p:ph idx="1"/>
          </p:nvPr>
        </p:nvSpPr>
        <p:spPr/>
        <p:txBody>
          <a:bodyPr/>
          <a:lstStyle/>
          <a:p>
            <a:r>
              <a:rPr lang="tr-TR" b="1" dirty="0"/>
              <a:t>Uyku düzeni </a:t>
            </a:r>
            <a:r>
              <a:rPr lang="tr-TR" b="1" dirty="0" smtClean="0"/>
              <a:t>bozulur    </a:t>
            </a:r>
            <a:r>
              <a:rPr lang="pt-BR" dirty="0"/>
              <a:t>Daha yeni yatmıştık! Ne </a:t>
            </a:r>
            <a:r>
              <a:rPr lang="pt-BR" dirty="0" smtClean="0"/>
              <a:t>zaman</a:t>
            </a:r>
            <a:r>
              <a:rPr lang="tr-TR" dirty="0" smtClean="0"/>
              <a:t> </a:t>
            </a:r>
            <a:r>
              <a:rPr lang="pt-BR" dirty="0" smtClean="0"/>
              <a:t>sabah </a:t>
            </a:r>
            <a:r>
              <a:rPr lang="pt-BR" dirty="0"/>
              <a:t>oldu</a:t>
            </a:r>
            <a:r>
              <a:rPr lang="pt-BR" dirty="0" smtClean="0"/>
              <a:t>?</a:t>
            </a:r>
            <a:endParaRPr lang="tr-TR" dirty="0" smtClean="0"/>
          </a:p>
          <a:p>
            <a:r>
              <a:rPr lang="tr-TR" b="1" dirty="0"/>
              <a:t>Ailesinden uzaklaşır, yeme düzeni bozulur</a:t>
            </a:r>
            <a:r>
              <a:rPr lang="tr-TR" b="1" dirty="0" smtClean="0"/>
              <a:t>.    </a:t>
            </a:r>
            <a:r>
              <a:rPr lang="pt-BR" dirty="0" smtClean="0"/>
              <a:t>Anne</a:t>
            </a:r>
            <a:r>
              <a:rPr lang="pt-BR" dirty="0"/>
              <a:t>, yemeğimi odamda </a:t>
            </a:r>
            <a:r>
              <a:rPr lang="pt-BR" dirty="0" smtClean="0"/>
              <a:t>yesem</a:t>
            </a:r>
            <a:r>
              <a:rPr lang="tr-TR" dirty="0" smtClean="0"/>
              <a:t> </a:t>
            </a:r>
            <a:r>
              <a:rPr lang="pt-BR" dirty="0" smtClean="0"/>
              <a:t>olur </a:t>
            </a:r>
            <a:r>
              <a:rPr lang="pt-BR" dirty="0"/>
              <a:t>mu?</a:t>
            </a:r>
            <a:endParaRPr lang="tr-TR" dirty="0"/>
          </a:p>
          <a:p>
            <a:endParaRPr lang="tr-TR" dirty="0"/>
          </a:p>
        </p:txBody>
      </p:sp>
      <p:pic>
        <p:nvPicPr>
          <p:cNvPr id="4" name="Resim 3"/>
          <p:cNvPicPr>
            <a:picLocks noChangeAspect="1"/>
          </p:cNvPicPr>
          <p:nvPr/>
        </p:nvPicPr>
        <p:blipFill>
          <a:blip r:embed="rId2"/>
          <a:stretch>
            <a:fillRect/>
          </a:stretch>
        </p:blipFill>
        <p:spPr>
          <a:xfrm>
            <a:off x="4267579" y="1943443"/>
            <a:ext cx="185857" cy="329232"/>
          </a:xfrm>
          <a:prstGeom prst="rect">
            <a:avLst/>
          </a:prstGeom>
        </p:spPr>
      </p:pic>
      <p:pic>
        <p:nvPicPr>
          <p:cNvPr id="5" name="Resim 4"/>
          <p:cNvPicPr>
            <a:picLocks noChangeAspect="1"/>
          </p:cNvPicPr>
          <p:nvPr/>
        </p:nvPicPr>
        <p:blipFill>
          <a:blip r:embed="rId2"/>
          <a:stretch>
            <a:fillRect/>
          </a:stretch>
        </p:blipFill>
        <p:spPr>
          <a:xfrm>
            <a:off x="7437499" y="2461603"/>
            <a:ext cx="185857" cy="329232"/>
          </a:xfrm>
          <a:prstGeom prst="rect">
            <a:avLst/>
          </a:prstGeom>
        </p:spPr>
      </p:pic>
    </p:spTree>
    <p:extLst>
      <p:ext uri="{BB962C8B-B14F-4D97-AF65-F5344CB8AC3E}">
        <p14:creationId xmlns:p14="http://schemas.microsoft.com/office/powerpoint/2010/main" val="1158469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p>
        </p:txBody>
      </p:sp>
      <p:sp>
        <p:nvSpPr>
          <p:cNvPr id="3" name="İçerik Yer Tutucusu 2"/>
          <p:cNvSpPr>
            <a:spLocks noGrp="1"/>
          </p:cNvSpPr>
          <p:nvPr>
            <p:ph idx="1"/>
          </p:nvPr>
        </p:nvSpPr>
        <p:spPr/>
        <p:txBody>
          <a:bodyPr>
            <a:normAutofit/>
          </a:bodyPr>
          <a:lstStyle/>
          <a:p>
            <a:r>
              <a:rPr lang="tr-TR" b="1" dirty="0"/>
              <a:t>1. </a:t>
            </a:r>
            <a:r>
              <a:rPr lang="tr-TR" b="1" dirty="0" smtClean="0"/>
              <a:t>BİLGİ SAHİBİ OLUN</a:t>
            </a:r>
          </a:p>
          <a:p>
            <a:r>
              <a:rPr lang="tr-TR" dirty="0"/>
              <a:t>Teknoloji kullanımında </a:t>
            </a:r>
            <a:r>
              <a:rPr lang="tr-TR" dirty="0" smtClean="0"/>
              <a:t>uzman olmak </a:t>
            </a:r>
            <a:r>
              <a:rPr lang="tr-TR" dirty="0"/>
              <a:t>zorunda değilsiniz, </a:t>
            </a:r>
            <a:r>
              <a:rPr lang="tr-TR" dirty="0" smtClean="0"/>
              <a:t>ancak çocuklarınızın kullandıkları teknolojiler </a:t>
            </a:r>
            <a:r>
              <a:rPr lang="tr-TR" dirty="0"/>
              <a:t>ve </a:t>
            </a:r>
            <a:r>
              <a:rPr lang="tr-TR" dirty="0" smtClean="0"/>
              <a:t>deneyimleri hakkında </a:t>
            </a:r>
            <a:r>
              <a:rPr lang="tr-TR" dirty="0"/>
              <a:t>bilgi sahibi </a:t>
            </a:r>
            <a:r>
              <a:rPr lang="tr-TR" dirty="0" smtClean="0"/>
              <a:t>olmalı ve </a:t>
            </a:r>
            <a:r>
              <a:rPr lang="tr-TR" dirty="0"/>
              <a:t>bunlara aşina </a:t>
            </a:r>
            <a:r>
              <a:rPr lang="tr-TR" dirty="0" smtClean="0"/>
              <a:t>olmalısınız. </a:t>
            </a:r>
          </a:p>
          <a:p>
            <a:r>
              <a:rPr lang="tr-TR" dirty="0" smtClean="0"/>
              <a:t>Kendinizi </a:t>
            </a:r>
            <a:r>
              <a:rPr lang="tr-TR" dirty="0"/>
              <a:t>İnternet </a:t>
            </a:r>
            <a:r>
              <a:rPr lang="tr-TR" dirty="0" smtClean="0"/>
              <a:t>hakkında eğitin</a:t>
            </a:r>
            <a:r>
              <a:rPr lang="tr-TR" dirty="0"/>
              <a:t>. Teknoloji </a:t>
            </a:r>
            <a:r>
              <a:rPr lang="tr-TR" dirty="0" smtClean="0"/>
              <a:t>kullanımının olumlu </a:t>
            </a:r>
            <a:r>
              <a:rPr lang="tr-TR" dirty="0"/>
              <a:t>ve olumsuz </a:t>
            </a:r>
            <a:r>
              <a:rPr lang="tr-TR" dirty="0" smtClean="0"/>
              <a:t>yanları hakkında </a:t>
            </a:r>
            <a:r>
              <a:rPr lang="tr-TR" dirty="0"/>
              <a:t>bilgi </a:t>
            </a:r>
            <a:r>
              <a:rPr lang="tr-TR" dirty="0" smtClean="0"/>
              <a:t>sahibi </a:t>
            </a:r>
            <a:r>
              <a:rPr lang="tr-TR" dirty="0"/>
              <a:t>olmalı </a:t>
            </a:r>
            <a:r>
              <a:rPr lang="tr-TR" dirty="0" smtClean="0"/>
              <a:t>ve bu </a:t>
            </a:r>
            <a:r>
              <a:rPr lang="tr-TR" dirty="0"/>
              <a:t>konularda </a:t>
            </a:r>
            <a:r>
              <a:rPr lang="tr-TR" dirty="0" smtClean="0"/>
              <a:t>çocuklarınızda farkındalık oluşturmalısınız.</a:t>
            </a:r>
          </a:p>
          <a:p>
            <a:r>
              <a:rPr lang="tr-TR" dirty="0"/>
              <a:t>İnternetin ve </a:t>
            </a:r>
            <a:r>
              <a:rPr lang="tr-TR" dirty="0" smtClean="0"/>
              <a:t>teknolojinin öğrenme </a:t>
            </a:r>
            <a:r>
              <a:rPr lang="tr-TR" dirty="0"/>
              <a:t>için ne </a:t>
            </a:r>
            <a:r>
              <a:rPr lang="tr-TR" dirty="0" smtClean="0"/>
              <a:t>kadar kullanışlı </a:t>
            </a:r>
            <a:r>
              <a:rPr lang="tr-TR" dirty="0"/>
              <a:t>ve ilgi çekici </a:t>
            </a:r>
            <a:r>
              <a:rPr lang="tr-TR" dirty="0" smtClean="0"/>
              <a:t>olduğunu vurgularken </a:t>
            </a:r>
            <a:r>
              <a:rPr lang="tr-TR" dirty="0"/>
              <a:t>siber </a:t>
            </a:r>
            <a:r>
              <a:rPr lang="tr-TR" dirty="0" smtClean="0"/>
              <a:t>zorbalık gibi </a:t>
            </a:r>
            <a:r>
              <a:rPr lang="tr-TR" dirty="0"/>
              <a:t>trajik sonuçlarına </a:t>
            </a:r>
            <a:r>
              <a:rPr lang="tr-TR" dirty="0" smtClean="0"/>
              <a:t>da değinmelisiniz</a:t>
            </a:r>
            <a:r>
              <a:rPr lang="tr-TR" dirty="0"/>
              <a:t>.</a:t>
            </a:r>
          </a:p>
        </p:txBody>
      </p:sp>
    </p:spTree>
    <p:extLst>
      <p:ext uri="{BB962C8B-B14F-4D97-AF65-F5344CB8AC3E}">
        <p14:creationId xmlns:p14="http://schemas.microsoft.com/office/powerpoint/2010/main" val="1286129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25625"/>
            <a:ext cx="10515599" cy="4351338"/>
          </a:xfrm>
        </p:spPr>
      </p:pic>
    </p:spTree>
    <p:extLst>
      <p:ext uri="{BB962C8B-B14F-4D97-AF65-F5344CB8AC3E}">
        <p14:creationId xmlns:p14="http://schemas.microsoft.com/office/powerpoint/2010/main" val="3538282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normAutofit lnSpcReduction="10000"/>
          </a:bodyPr>
          <a:lstStyle/>
          <a:p>
            <a:r>
              <a:rPr lang="tr-TR" b="1" dirty="0"/>
              <a:t>2. </a:t>
            </a:r>
            <a:r>
              <a:rPr lang="tr-TR" b="1" dirty="0" smtClean="0"/>
              <a:t>İLGİLİ OLUN</a:t>
            </a:r>
          </a:p>
          <a:p>
            <a:r>
              <a:rPr lang="tr-TR" dirty="0"/>
              <a:t>Çocuğunuzun çevrim </a:t>
            </a:r>
            <a:r>
              <a:rPr lang="tr-TR" dirty="0" smtClean="0"/>
              <a:t>içi faaliyetleri </a:t>
            </a:r>
            <a:r>
              <a:rPr lang="tr-TR" dirty="0"/>
              <a:t>hakkında </a:t>
            </a:r>
            <a:r>
              <a:rPr lang="tr-TR" dirty="0" smtClean="0"/>
              <a:t>bilgi sahibi </a:t>
            </a:r>
            <a:r>
              <a:rPr lang="tr-TR" dirty="0"/>
              <a:t>olun.</a:t>
            </a:r>
          </a:p>
          <a:p>
            <a:pPr marL="0" indent="0">
              <a:buNone/>
            </a:pPr>
            <a:r>
              <a:rPr lang="tr-TR" dirty="0"/>
              <a:t>• Çevrim içi </a:t>
            </a:r>
            <a:r>
              <a:rPr lang="tr-TR" dirty="0" smtClean="0"/>
              <a:t>faaliyetlerini </a:t>
            </a:r>
            <a:r>
              <a:rPr lang="es-ES" dirty="0" smtClean="0"/>
              <a:t>kontrol </a:t>
            </a:r>
            <a:r>
              <a:rPr lang="es-ES" dirty="0"/>
              <a:t>edin, ne yaptığı </a:t>
            </a:r>
            <a:r>
              <a:rPr lang="es-ES" dirty="0" smtClean="0"/>
              <a:t>ve</a:t>
            </a:r>
            <a:r>
              <a:rPr lang="tr-TR" dirty="0" smtClean="0"/>
              <a:t> neden </a:t>
            </a:r>
            <a:r>
              <a:rPr lang="tr-TR" dirty="0"/>
              <a:t>yaptığı </a:t>
            </a:r>
            <a:r>
              <a:rPr lang="tr-TR" dirty="0" smtClean="0"/>
              <a:t>konusunda onlarla </a:t>
            </a:r>
            <a:r>
              <a:rPr lang="tr-TR" dirty="0"/>
              <a:t>konuşun</a:t>
            </a:r>
            <a:r>
              <a:rPr lang="tr-TR" dirty="0" smtClean="0"/>
              <a:t>.</a:t>
            </a:r>
          </a:p>
          <a:p>
            <a:pPr marL="0" indent="0">
              <a:buNone/>
            </a:pPr>
            <a:r>
              <a:rPr lang="tr-TR" dirty="0"/>
              <a:t>• Çocuğunuzun ziyaret </a:t>
            </a:r>
            <a:r>
              <a:rPr lang="tr-TR" dirty="0" smtClean="0"/>
              <a:t>ettiği siteler </a:t>
            </a:r>
            <a:r>
              <a:rPr lang="tr-TR" dirty="0"/>
              <a:t>ve oynadığı </a:t>
            </a:r>
            <a:r>
              <a:rPr lang="tr-TR" dirty="0" smtClean="0"/>
              <a:t>oyunlara aşina </a:t>
            </a:r>
            <a:r>
              <a:rPr lang="tr-TR" dirty="0"/>
              <a:t>olun</a:t>
            </a:r>
            <a:r>
              <a:rPr lang="tr-TR" dirty="0" smtClean="0"/>
              <a:t>.</a:t>
            </a:r>
            <a:r>
              <a:rPr lang="tr-TR" dirty="0"/>
              <a:t> </a:t>
            </a:r>
            <a:endParaRPr lang="tr-TR" dirty="0" smtClean="0"/>
          </a:p>
          <a:p>
            <a:r>
              <a:rPr lang="tr-TR" dirty="0"/>
              <a:t>Çevrim içi </a:t>
            </a:r>
            <a:r>
              <a:rPr lang="tr-TR" dirty="0" smtClean="0"/>
              <a:t>arkadaşlarını tanıyın.</a:t>
            </a:r>
          </a:p>
          <a:p>
            <a:r>
              <a:rPr lang="tr-TR" dirty="0"/>
              <a:t>Çocuğunuzla birlikte </a:t>
            </a:r>
            <a:r>
              <a:rPr lang="tr-TR" dirty="0" smtClean="0"/>
              <a:t>zaman zaman </a:t>
            </a:r>
            <a:r>
              <a:rPr lang="tr-TR" dirty="0"/>
              <a:t>çevrim içi vakit geçirin</a:t>
            </a:r>
            <a:r>
              <a:rPr lang="tr-TR" dirty="0" smtClean="0"/>
              <a:t>.</a:t>
            </a:r>
          </a:p>
          <a:p>
            <a:r>
              <a:rPr lang="tr-TR" dirty="0"/>
              <a:t>İnternette gezinmeyi öğrenin.</a:t>
            </a:r>
          </a:p>
          <a:p>
            <a:r>
              <a:rPr lang="tr-TR" dirty="0"/>
              <a:t>Çocuğunuzun ziyaret </a:t>
            </a:r>
            <a:r>
              <a:rPr lang="tr-TR" dirty="0" smtClean="0"/>
              <a:t>ettiği siteleri </a:t>
            </a:r>
            <a:r>
              <a:rPr lang="tr-TR" dirty="0"/>
              <a:t>sizde ziyaret edin.</a:t>
            </a:r>
          </a:p>
        </p:txBody>
      </p:sp>
    </p:spTree>
    <p:extLst>
      <p:ext uri="{BB962C8B-B14F-4D97-AF65-F5344CB8AC3E}">
        <p14:creationId xmlns:p14="http://schemas.microsoft.com/office/powerpoint/2010/main" val="183046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lstStyle/>
          <a:p>
            <a:pPr marL="0" indent="0">
              <a:buNone/>
            </a:pPr>
            <a:r>
              <a:rPr lang="tr-TR" b="1" dirty="0"/>
              <a:t>3. ORTAK </a:t>
            </a:r>
            <a:r>
              <a:rPr lang="tr-TR" b="1" dirty="0" smtClean="0"/>
              <a:t>KULLANIM ALANLARI</a:t>
            </a:r>
            <a:r>
              <a:rPr lang="tr-TR" b="1" dirty="0"/>
              <a:t> </a:t>
            </a:r>
            <a:r>
              <a:rPr lang="tr-TR" b="1" dirty="0" smtClean="0"/>
              <a:t>OLUŞTURUN.</a:t>
            </a:r>
          </a:p>
          <a:p>
            <a:r>
              <a:rPr lang="tr-TR" dirty="0"/>
              <a:t>Çocuğunuzun </a:t>
            </a:r>
            <a:r>
              <a:rPr lang="tr-TR" dirty="0" smtClean="0"/>
              <a:t>İnternet erişiminde </a:t>
            </a:r>
            <a:r>
              <a:rPr lang="tr-TR" dirty="0"/>
              <a:t>kullandığı </a:t>
            </a:r>
            <a:r>
              <a:rPr lang="tr-TR" dirty="0" smtClean="0"/>
              <a:t>araçları(bilgisayar</a:t>
            </a:r>
            <a:r>
              <a:rPr lang="tr-TR" dirty="0"/>
              <a:t>, </a:t>
            </a:r>
            <a:r>
              <a:rPr lang="tr-TR" dirty="0" smtClean="0"/>
              <a:t>cep telefonu, tablet</a:t>
            </a:r>
            <a:r>
              <a:rPr lang="tr-TR" dirty="0"/>
              <a:t>, dizüstü </a:t>
            </a:r>
            <a:r>
              <a:rPr lang="tr-TR" dirty="0" smtClean="0"/>
              <a:t>bilgisayar vb</a:t>
            </a:r>
            <a:r>
              <a:rPr lang="tr-TR" dirty="0"/>
              <a:t>.) yatak odalarının </a:t>
            </a:r>
            <a:r>
              <a:rPr lang="tr-TR" dirty="0" smtClean="0"/>
              <a:t>dışında ortak </a:t>
            </a:r>
            <a:r>
              <a:rPr lang="tr-TR" dirty="0"/>
              <a:t>kullanım </a:t>
            </a:r>
            <a:r>
              <a:rPr lang="tr-TR" dirty="0" smtClean="0"/>
              <a:t>alanında bulundurun</a:t>
            </a:r>
            <a:r>
              <a:rPr lang="tr-TR" dirty="0"/>
              <a:t>.</a:t>
            </a:r>
          </a:p>
        </p:txBody>
      </p:sp>
    </p:spTree>
    <p:extLst>
      <p:ext uri="{BB962C8B-B14F-4D97-AF65-F5344CB8AC3E}">
        <p14:creationId xmlns:p14="http://schemas.microsoft.com/office/powerpoint/2010/main" val="197006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normAutofit/>
          </a:bodyPr>
          <a:lstStyle/>
          <a:p>
            <a:r>
              <a:rPr lang="tr-TR" b="1" dirty="0"/>
              <a:t>4. </a:t>
            </a:r>
            <a:r>
              <a:rPr lang="tr-TR" b="1" dirty="0" smtClean="0"/>
              <a:t>GÜVENLİK TEDBİRLERİ </a:t>
            </a:r>
            <a:r>
              <a:rPr lang="tr-TR" b="1" dirty="0"/>
              <a:t>ALIN</a:t>
            </a:r>
            <a:r>
              <a:rPr lang="tr-TR" b="1" dirty="0" smtClean="0"/>
              <a:t>.</a:t>
            </a:r>
          </a:p>
          <a:p>
            <a:r>
              <a:rPr lang="tr-TR" dirty="0"/>
              <a:t>İnternet filtrelerini </a:t>
            </a:r>
            <a:r>
              <a:rPr lang="tr-TR" dirty="0" smtClean="0"/>
              <a:t>ve gerekiyorsa </a:t>
            </a:r>
            <a:r>
              <a:rPr lang="tr-TR" dirty="0"/>
              <a:t>aile </a:t>
            </a:r>
            <a:r>
              <a:rPr lang="tr-TR" dirty="0" smtClean="0"/>
              <a:t>kontrol uygulamalarını </a:t>
            </a:r>
            <a:r>
              <a:rPr lang="tr-TR" dirty="0"/>
              <a:t>indirin.</a:t>
            </a:r>
          </a:p>
          <a:p>
            <a:r>
              <a:rPr lang="tr-TR" dirty="0"/>
              <a:t>Bunları neden </a:t>
            </a:r>
            <a:r>
              <a:rPr lang="tr-TR" dirty="0" smtClean="0"/>
              <a:t>kullandığınızı açıklayın</a:t>
            </a:r>
            <a:r>
              <a:rPr lang="tr-TR" dirty="0"/>
              <a:t>.</a:t>
            </a:r>
          </a:p>
          <a:p>
            <a:pPr marL="0" indent="0">
              <a:buNone/>
            </a:pPr>
            <a:r>
              <a:rPr lang="tr-TR" dirty="0"/>
              <a:t>• Telefonunuza </a:t>
            </a:r>
            <a:r>
              <a:rPr lang="tr-TR" dirty="0" smtClean="0"/>
              <a:t>şifre/parola koyun. İnterneti </a:t>
            </a:r>
            <a:r>
              <a:rPr lang="tr-TR" dirty="0"/>
              <a:t>ne zaman, </a:t>
            </a:r>
            <a:r>
              <a:rPr lang="tr-TR" dirty="0" smtClean="0"/>
              <a:t>nerede ve </a:t>
            </a:r>
            <a:r>
              <a:rPr lang="tr-TR" dirty="0"/>
              <a:t>nasıl </a:t>
            </a:r>
            <a:r>
              <a:rPr lang="tr-TR" dirty="0" smtClean="0"/>
              <a:t>kullanacağına ilişkin </a:t>
            </a:r>
            <a:r>
              <a:rPr lang="tr-TR" dirty="0"/>
              <a:t>birlikte </a:t>
            </a:r>
            <a:r>
              <a:rPr lang="tr-TR" dirty="0" smtClean="0"/>
              <a:t>kurallar koyun</a:t>
            </a:r>
            <a:r>
              <a:rPr lang="tr-TR" dirty="0"/>
              <a:t>. </a:t>
            </a:r>
            <a:endParaRPr lang="tr-TR" dirty="0" smtClean="0"/>
          </a:p>
          <a:p>
            <a:r>
              <a:rPr lang="tr-TR" dirty="0" smtClean="0"/>
              <a:t>Çevrim </a:t>
            </a:r>
            <a:r>
              <a:rPr lang="tr-TR" dirty="0"/>
              <a:t>içi </a:t>
            </a:r>
            <a:r>
              <a:rPr lang="tr-TR" dirty="0" smtClean="0"/>
              <a:t>geçireceği süreyi </a:t>
            </a:r>
            <a:r>
              <a:rPr lang="tr-TR" dirty="0"/>
              <a:t>çocuğunuzla </a:t>
            </a:r>
            <a:r>
              <a:rPr lang="tr-TR" dirty="0" smtClean="0"/>
              <a:t>birlikte </a:t>
            </a:r>
            <a:r>
              <a:rPr lang="tr-TR" dirty="0"/>
              <a:t>belirleyin ve bu </a:t>
            </a:r>
            <a:r>
              <a:rPr lang="tr-TR" dirty="0" smtClean="0"/>
              <a:t>konuda esnemeyin.</a:t>
            </a:r>
          </a:p>
          <a:p>
            <a:r>
              <a:rPr lang="tr-TR" dirty="0"/>
              <a:t>Çocuğunuzun çevrim içi </a:t>
            </a:r>
            <a:r>
              <a:rPr lang="tr-TR" dirty="0" smtClean="0"/>
              <a:t>ve dışı </a:t>
            </a:r>
            <a:r>
              <a:rPr lang="tr-TR" dirty="0"/>
              <a:t>olduğu zamanlar </a:t>
            </a:r>
            <a:r>
              <a:rPr lang="tr-TR" dirty="0" smtClean="0"/>
              <a:t>ve aktiviteleri </a:t>
            </a:r>
            <a:r>
              <a:rPr lang="tr-TR" dirty="0"/>
              <a:t>için sağlıklı </a:t>
            </a:r>
            <a:r>
              <a:rPr lang="tr-TR" dirty="0" smtClean="0"/>
              <a:t>bir denge </a:t>
            </a:r>
            <a:r>
              <a:rPr lang="tr-TR" dirty="0"/>
              <a:t>oluşturun.</a:t>
            </a:r>
          </a:p>
        </p:txBody>
      </p:sp>
    </p:spTree>
    <p:extLst>
      <p:ext uri="{BB962C8B-B14F-4D97-AF65-F5344CB8AC3E}">
        <p14:creationId xmlns:p14="http://schemas.microsoft.com/office/powerpoint/2010/main" val="2890916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normAutofit/>
          </a:bodyPr>
          <a:lstStyle/>
          <a:p>
            <a:r>
              <a:rPr lang="tr-TR" dirty="0"/>
              <a:t>Çevrim dışı sosyal ve </a:t>
            </a:r>
            <a:r>
              <a:rPr lang="tr-TR" dirty="0" smtClean="0"/>
              <a:t>sportif faaliyetlerin </a:t>
            </a:r>
            <a:r>
              <a:rPr lang="tr-TR" dirty="0"/>
              <a:t>önemi </a:t>
            </a:r>
            <a:r>
              <a:rPr lang="tr-TR" dirty="0" smtClean="0"/>
              <a:t>hakkında çocuğunuzu </a:t>
            </a:r>
            <a:r>
              <a:rPr lang="tr-TR" dirty="0"/>
              <a:t>bilgilendirin.</a:t>
            </a:r>
          </a:p>
          <a:p>
            <a:r>
              <a:rPr lang="tr-TR" dirty="0"/>
              <a:t>Çevrim içi ve çevrim </a:t>
            </a:r>
            <a:r>
              <a:rPr lang="tr-TR" dirty="0" smtClean="0"/>
              <a:t>dışı harcanacak zamanın planlamasını çocuğunuzla</a:t>
            </a:r>
            <a:r>
              <a:rPr lang="tr-TR" dirty="0"/>
              <a:t> </a:t>
            </a:r>
            <a:r>
              <a:rPr lang="tr-TR" dirty="0" smtClean="0"/>
              <a:t>birlikte </a:t>
            </a:r>
            <a:r>
              <a:rPr lang="tr-TR" dirty="0"/>
              <a:t>yapın. Çevrim içi </a:t>
            </a:r>
            <a:r>
              <a:rPr lang="tr-TR" dirty="0" smtClean="0"/>
              <a:t>ve çevrim </a:t>
            </a:r>
            <a:r>
              <a:rPr lang="tr-TR" dirty="0"/>
              <a:t>dışı neler yapılacağı</a:t>
            </a:r>
          </a:p>
          <a:p>
            <a:r>
              <a:rPr lang="tr-TR" dirty="0"/>
              <a:t>konusunda bir aile </a:t>
            </a:r>
            <a:r>
              <a:rPr lang="tr-TR" dirty="0" smtClean="0"/>
              <a:t>planı oluşturun.</a:t>
            </a:r>
          </a:p>
          <a:p>
            <a:r>
              <a:rPr lang="tr-TR" dirty="0"/>
              <a:t>Çocuğunuzun </a:t>
            </a:r>
            <a:r>
              <a:rPr lang="tr-TR" dirty="0" smtClean="0"/>
              <a:t>kullandığı </a:t>
            </a:r>
            <a:r>
              <a:rPr lang="tr-TR" dirty="0"/>
              <a:t>şifre/parolaları </a:t>
            </a:r>
            <a:r>
              <a:rPr lang="tr-TR" dirty="0" smtClean="0"/>
              <a:t>sizinle paylaşmasını </a:t>
            </a:r>
            <a:r>
              <a:rPr lang="tr-TR" dirty="0"/>
              <a:t>sağlayın.</a:t>
            </a:r>
          </a:p>
          <a:p>
            <a:r>
              <a:rPr lang="tr-TR" dirty="0"/>
              <a:t>Bunun neden </a:t>
            </a:r>
            <a:r>
              <a:rPr lang="tr-TR" dirty="0" smtClean="0"/>
              <a:t>gerekli olduğunu </a:t>
            </a:r>
            <a:r>
              <a:rPr lang="tr-TR" dirty="0"/>
              <a:t>ona açıklayın.</a:t>
            </a:r>
          </a:p>
        </p:txBody>
      </p:sp>
    </p:spTree>
    <p:extLst>
      <p:ext uri="{BB962C8B-B14F-4D97-AF65-F5344CB8AC3E}">
        <p14:creationId xmlns:p14="http://schemas.microsoft.com/office/powerpoint/2010/main" val="770897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normAutofit/>
          </a:bodyPr>
          <a:lstStyle/>
          <a:p>
            <a:r>
              <a:rPr lang="tr-TR" dirty="0"/>
              <a:t>Çevrim dışı sosyal ve </a:t>
            </a:r>
            <a:r>
              <a:rPr lang="tr-TR" dirty="0" smtClean="0"/>
              <a:t>sportif faaliyetlerin </a:t>
            </a:r>
            <a:r>
              <a:rPr lang="tr-TR" dirty="0"/>
              <a:t>önemi </a:t>
            </a:r>
            <a:r>
              <a:rPr lang="tr-TR" dirty="0" smtClean="0"/>
              <a:t>hakkında çocuğunuzu </a:t>
            </a:r>
            <a:r>
              <a:rPr lang="tr-TR" dirty="0"/>
              <a:t>bilgilendirin.</a:t>
            </a:r>
          </a:p>
          <a:p>
            <a:r>
              <a:rPr lang="tr-TR" dirty="0"/>
              <a:t>Çevrim içi ve çevrim </a:t>
            </a:r>
            <a:r>
              <a:rPr lang="tr-TR" dirty="0" smtClean="0"/>
              <a:t>dışı harcanacak zamanın planlamasını çocuğunuzla</a:t>
            </a:r>
            <a:r>
              <a:rPr lang="tr-TR" dirty="0"/>
              <a:t> </a:t>
            </a:r>
            <a:r>
              <a:rPr lang="tr-TR" dirty="0" smtClean="0"/>
              <a:t>birlikte </a:t>
            </a:r>
            <a:r>
              <a:rPr lang="tr-TR" dirty="0"/>
              <a:t>yapın. Çevrim içi </a:t>
            </a:r>
            <a:r>
              <a:rPr lang="tr-TR" dirty="0" smtClean="0"/>
              <a:t>ve çevrim </a:t>
            </a:r>
            <a:r>
              <a:rPr lang="tr-TR" dirty="0"/>
              <a:t>dışı neler yapılacağı</a:t>
            </a:r>
          </a:p>
          <a:p>
            <a:pPr marL="0" indent="0">
              <a:buNone/>
            </a:pPr>
            <a:r>
              <a:rPr lang="tr-TR" dirty="0" smtClean="0"/>
              <a:t>   konusunda </a:t>
            </a:r>
            <a:r>
              <a:rPr lang="tr-TR" dirty="0"/>
              <a:t>bir aile </a:t>
            </a:r>
            <a:r>
              <a:rPr lang="tr-TR" dirty="0" smtClean="0"/>
              <a:t>planı oluşturun</a:t>
            </a:r>
            <a:r>
              <a:rPr lang="tr-TR" dirty="0"/>
              <a:t>.</a:t>
            </a:r>
          </a:p>
        </p:txBody>
      </p:sp>
    </p:spTree>
    <p:extLst>
      <p:ext uri="{BB962C8B-B14F-4D97-AF65-F5344CB8AC3E}">
        <p14:creationId xmlns:p14="http://schemas.microsoft.com/office/powerpoint/2010/main" val="2853931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228544"/>
          </a:xfrm>
        </p:spPr>
        <p:txBody>
          <a:bodyPr>
            <a:normAutofit/>
          </a:bodyPr>
          <a:lstStyle/>
          <a:p>
            <a:r>
              <a:rPr lang="tr-TR" sz="4000" b="1" dirty="0">
                <a:solidFill>
                  <a:srgbClr val="C00000"/>
                </a:solidFill>
              </a:rPr>
              <a:t>ÇOCUĞUNUZA NASIL</a:t>
            </a:r>
            <a:br>
              <a:rPr lang="tr-TR" sz="4000" b="1" dirty="0">
                <a:solidFill>
                  <a:srgbClr val="C00000"/>
                </a:solidFill>
              </a:rPr>
            </a:br>
            <a:r>
              <a:rPr lang="tr-TR" sz="4000" b="1" dirty="0">
                <a:solidFill>
                  <a:srgbClr val="C00000"/>
                </a:solidFill>
              </a:rPr>
              <a:t>REHBERLİK EDEBİLİRSİNİZ?</a:t>
            </a:r>
            <a:endParaRPr lang="tr-TR" sz="4000" dirty="0"/>
          </a:p>
        </p:txBody>
      </p:sp>
      <p:sp>
        <p:nvSpPr>
          <p:cNvPr id="3" name="İçerik Yer Tutucusu 2"/>
          <p:cNvSpPr>
            <a:spLocks noGrp="1"/>
          </p:cNvSpPr>
          <p:nvPr>
            <p:ph idx="1"/>
          </p:nvPr>
        </p:nvSpPr>
        <p:spPr>
          <a:xfrm>
            <a:off x="838200" y="1593670"/>
            <a:ext cx="10515600" cy="4702627"/>
          </a:xfrm>
        </p:spPr>
        <p:txBody>
          <a:bodyPr>
            <a:normAutofit fontScale="85000" lnSpcReduction="10000"/>
          </a:bodyPr>
          <a:lstStyle/>
          <a:p>
            <a:r>
              <a:rPr lang="tr-TR" b="1" dirty="0"/>
              <a:t>5. </a:t>
            </a:r>
            <a:r>
              <a:rPr lang="tr-TR" b="1" dirty="0" smtClean="0"/>
              <a:t>BİLİNÇLİ HAREKET EDİN.</a:t>
            </a:r>
          </a:p>
          <a:p>
            <a:r>
              <a:rPr lang="tr-TR" dirty="0"/>
              <a:t>Dijital teknolojiler ve </a:t>
            </a:r>
            <a:r>
              <a:rPr lang="tr-TR" dirty="0" smtClean="0"/>
              <a:t>onların etkileri </a:t>
            </a:r>
            <a:r>
              <a:rPr lang="tr-TR" dirty="0"/>
              <a:t>hakkında </a:t>
            </a:r>
            <a:r>
              <a:rPr lang="tr-TR" dirty="0" smtClean="0"/>
              <a:t>konuşmalar yapmaya </a:t>
            </a:r>
            <a:r>
              <a:rPr lang="tr-TR" dirty="0"/>
              <a:t>devam edin</a:t>
            </a:r>
            <a:r>
              <a:rPr lang="tr-TR" dirty="0" smtClean="0"/>
              <a:t>.</a:t>
            </a:r>
          </a:p>
          <a:p>
            <a:r>
              <a:rPr lang="tr-TR" dirty="0"/>
              <a:t>Riskler ve </a:t>
            </a:r>
            <a:r>
              <a:rPr lang="tr-TR" dirty="0" smtClean="0"/>
              <a:t>alınabilecek güvenlik </a:t>
            </a:r>
            <a:r>
              <a:rPr lang="tr-TR" dirty="0"/>
              <a:t>önlemleri </a:t>
            </a:r>
            <a:r>
              <a:rPr lang="tr-TR" dirty="0" smtClean="0"/>
              <a:t>hakkında konuşun</a:t>
            </a:r>
            <a:r>
              <a:rPr lang="tr-TR" dirty="0"/>
              <a:t>. </a:t>
            </a:r>
            <a:endParaRPr lang="tr-TR" dirty="0" smtClean="0"/>
          </a:p>
          <a:p>
            <a:r>
              <a:rPr lang="tr-TR" dirty="0" smtClean="0"/>
              <a:t>Çocuğunuzun</a:t>
            </a:r>
            <a:r>
              <a:rPr lang="tr-TR" dirty="0"/>
              <a:t> </a:t>
            </a:r>
            <a:r>
              <a:rPr lang="tr-TR" dirty="0" smtClean="0"/>
              <a:t>bilinçli </a:t>
            </a:r>
            <a:r>
              <a:rPr lang="tr-TR" dirty="0"/>
              <a:t>olmasına </a:t>
            </a:r>
            <a:r>
              <a:rPr lang="tr-TR" dirty="0" smtClean="0"/>
              <a:t>yardım edin</a:t>
            </a:r>
            <a:r>
              <a:rPr lang="tr-TR" dirty="0"/>
              <a:t>. </a:t>
            </a:r>
            <a:endParaRPr lang="tr-TR" dirty="0" smtClean="0"/>
          </a:p>
          <a:p>
            <a:r>
              <a:rPr lang="tr-TR" dirty="0" smtClean="0"/>
              <a:t>Çünkü </a:t>
            </a:r>
            <a:r>
              <a:rPr lang="tr-TR" dirty="0"/>
              <a:t>sürekli </a:t>
            </a:r>
            <a:r>
              <a:rPr lang="tr-TR" dirty="0" smtClean="0"/>
              <a:t>başında olamazsınız</a:t>
            </a:r>
            <a:r>
              <a:rPr lang="tr-TR" dirty="0"/>
              <a:t>. Amacınız </a:t>
            </a:r>
            <a:r>
              <a:rPr lang="tr-TR" dirty="0" smtClean="0"/>
              <a:t>çocuğa farkındalık kazandırmak olmalı.</a:t>
            </a:r>
          </a:p>
          <a:p>
            <a:r>
              <a:rPr lang="tr-TR" dirty="0"/>
              <a:t>Çocuğunuza </a:t>
            </a:r>
            <a:r>
              <a:rPr lang="tr-TR" dirty="0" smtClean="0"/>
              <a:t>eleştirel düşünmeyi </a:t>
            </a:r>
            <a:r>
              <a:rPr lang="tr-TR" dirty="0"/>
              <a:t>öğretin.</a:t>
            </a:r>
          </a:p>
          <a:p>
            <a:r>
              <a:rPr lang="tr-TR" dirty="0" smtClean="0"/>
              <a:t>•Çocuğunuzun </a:t>
            </a:r>
            <a:r>
              <a:rPr lang="tr-TR" dirty="0"/>
              <a:t>güvenli </a:t>
            </a:r>
            <a:r>
              <a:rPr lang="tr-TR" dirty="0" smtClean="0"/>
              <a:t>ve güvenilir </a:t>
            </a:r>
            <a:r>
              <a:rPr lang="tr-TR" dirty="0"/>
              <a:t>web sitelerini </a:t>
            </a:r>
            <a:r>
              <a:rPr lang="tr-TR" dirty="0" smtClean="0"/>
              <a:t>ve </a:t>
            </a:r>
            <a:r>
              <a:rPr lang="tr-TR" dirty="0"/>
              <a:t>uygulamaları belirlemesinde</a:t>
            </a:r>
          </a:p>
          <a:p>
            <a:r>
              <a:rPr lang="tr-TR" dirty="0"/>
              <a:t>yardımcı olun</a:t>
            </a:r>
            <a:r>
              <a:rPr lang="tr-TR" dirty="0" smtClean="0"/>
              <a:t>.</a:t>
            </a:r>
          </a:p>
          <a:p>
            <a:r>
              <a:rPr lang="tr-TR" dirty="0" smtClean="0"/>
              <a:t>İçerikleri</a:t>
            </a:r>
            <a:r>
              <a:rPr lang="tr-TR" dirty="0"/>
              <a:t> </a:t>
            </a:r>
            <a:r>
              <a:rPr lang="tr-TR" dirty="0" smtClean="0"/>
              <a:t>tıklarken</a:t>
            </a:r>
            <a:r>
              <a:rPr lang="tr-TR" dirty="0"/>
              <a:t>, </a:t>
            </a:r>
            <a:r>
              <a:rPr lang="tr-TR" dirty="0" smtClean="0"/>
              <a:t>indirirken, yüklerken </a:t>
            </a:r>
            <a:r>
              <a:rPr lang="tr-TR" dirty="0"/>
              <a:t>ve </a:t>
            </a:r>
            <a:r>
              <a:rPr lang="tr-TR" dirty="0" smtClean="0"/>
              <a:t>postalarken dikkatli </a:t>
            </a:r>
            <a:r>
              <a:rPr lang="tr-TR" dirty="0"/>
              <a:t>olmaları </a:t>
            </a:r>
            <a:r>
              <a:rPr lang="tr-TR" dirty="0" smtClean="0"/>
              <a:t>konusunda onları </a:t>
            </a:r>
            <a:r>
              <a:rPr lang="tr-TR" dirty="0"/>
              <a:t>teşvik edin.</a:t>
            </a:r>
          </a:p>
        </p:txBody>
      </p:sp>
    </p:spTree>
    <p:extLst>
      <p:ext uri="{BB962C8B-B14F-4D97-AF65-F5344CB8AC3E}">
        <p14:creationId xmlns:p14="http://schemas.microsoft.com/office/powerpoint/2010/main" val="317004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248195"/>
            <a:ext cx="9144000" cy="2468880"/>
          </a:xfrm>
        </p:spPr>
        <p:txBody>
          <a:bodyPr>
            <a:normAutofit fontScale="90000"/>
          </a:bodyPr>
          <a:lstStyle/>
          <a:p>
            <a:r>
              <a:rPr lang="tr-TR" b="1" dirty="0" smtClean="0">
                <a:solidFill>
                  <a:srgbClr val="C00000"/>
                </a:solidFill>
              </a:rPr>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BAĞIMLILIK </a:t>
            </a:r>
            <a:br>
              <a:rPr lang="tr-TR" b="1" dirty="0" smtClean="0">
                <a:solidFill>
                  <a:srgbClr val="C00000"/>
                </a:solidFill>
              </a:rPr>
            </a:br>
            <a:r>
              <a:rPr lang="tr-TR" b="1" dirty="0" smtClean="0">
                <a:solidFill>
                  <a:srgbClr val="C00000"/>
                </a:solidFill>
              </a:rPr>
              <a:t>NERDİR?</a:t>
            </a:r>
            <a:r>
              <a:rPr lang="tr-TR" b="1" dirty="0">
                <a:solidFill>
                  <a:srgbClr val="EE742F"/>
                </a:solidFill>
              </a:rPr>
              <a:t/>
            </a:r>
            <a:br>
              <a:rPr lang="tr-TR" b="1" dirty="0">
                <a:solidFill>
                  <a:srgbClr val="EE742F"/>
                </a:solidFill>
              </a:rPr>
            </a:br>
            <a:endParaRPr lang="tr-TR" dirty="0"/>
          </a:p>
        </p:txBody>
      </p:sp>
      <p:sp>
        <p:nvSpPr>
          <p:cNvPr id="3" name="Alt Başlık 2"/>
          <p:cNvSpPr>
            <a:spLocks noGrp="1"/>
          </p:cNvSpPr>
          <p:nvPr>
            <p:ph type="subTitle" idx="1"/>
          </p:nvPr>
        </p:nvSpPr>
        <p:spPr>
          <a:xfrm>
            <a:off x="1524000" y="2442754"/>
            <a:ext cx="9144000" cy="1632857"/>
          </a:xfrm>
        </p:spPr>
        <p:txBody>
          <a:bodyPr>
            <a:normAutofit/>
          </a:bodyPr>
          <a:lstStyle/>
          <a:p>
            <a:pPr algn="l"/>
            <a:r>
              <a:rPr lang="tr-TR" b="1" dirty="0"/>
              <a:t>Bağımlılık </a:t>
            </a:r>
            <a:r>
              <a:rPr lang="tr-TR" dirty="0"/>
              <a:t>kişinin kullandığı bir nesne veya yaptığı bir</a:t>
            </a:r>
          </a:p>
          <a:p>
            <a:pPr algn="l"/>
            <a:r>
              <a:rPr lang="tr-TR" dirty="0"/>
              <a:t>eylem </a:t>
            </a:r>
            <a:r>
              <a:rPr lang="tr-TR" dirty="0" smtClean="0"/>
              <a:t>üzerinde; Kontrolünü kaybetmesi ve onsuz bir yaşam sürememeye başlamasıdır.</a:t>
            </a:r>
          </a:p>
          <a:p>
            <a:pPr algn="l"/>
            <a:endParaRPr lang="tr-TR" dirty="0">
              <a:solidFill>
                <a:schemeClr val="tx1">
                  <a:lumMod val="65000"/>
                  <a:lumOff val="35000"/>
                </a:schemeClr>
              </a:solidFill>
            </a:endParaRP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3749040"/>
            <a:ext cx="9144000" cy="2587487"/>
          </a:xfrm>
          <a:prstGeom prst="rect">
            <a:avLst/>
          </a:prstGeom>
        </p:spPr>
      </p:pic>
    </p:spTree>
    <p:extLst>
      <p:ext uri="{BB962C8B-B14F-4D97-AF65-F5344CB8AC3E}">
        <p14:creationId xmlns:p14="http://schemas.microsoft.com/office/powerpoint/2010/main" val="40275079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ÇOCUĞUNUZA NASIL</a:t>
            </a:r>
            <a:br>
              <a:rPr lang="tr-TR" b="1" dirty="0">
                <a:solidFill>
                  <a:srgbClr val="C00000"/>
                </a:solidFill>
              </a:rPr>
            </a:br>
            <a:r>
              <a:rPr lang="tr-TR" b="1" dirty="0">
                <a:solidFill>
                  <a:srgbClr val="C00000"/>
                </a:solidFill>
              </a:rPr>
              <a:t>REHBERLİK EDEBİLİRSİNİZ?</a:t>
            </a:r>
            <a:endParaRPr lang="tr-TR" dirty="0"/>
          </a:p>
        </p:txBody>
      </p:sp>
      <p:sp>
        <p:nvSpPr>
          <p:cNvPr id="3" name="İçerik Yer Tutucusu 2"/>
          <p:cNvSpPr>
            <a:spLocks noGrp="1"/>
          </p:cNvSpPr>
          <p:nvPr>
            <p:ph idx="1"/>
          </p:nvPr>
        </p:nvSpPr>
        <p:spPr/>
        <p:txBody>
          <a:bodyPr/>
          <a:lstStyle/>
          <a:p>
            <a:r>
              <a:rPr lang="tr-TR" b="1" dirty="0"/>
              <a:t>6. </a:t>
            </a:r>
            <a:r>
              <a:rPr lang="tr-TR" b="1" dirty="0" smtClean="0"/>
              <a:t>ÇOCUĞUNUZUN EKRANI SİZ </a:t>
            </a:r>
            <a:r>
              <a:rPr lang="tr-TR" b="1" dirty="0"/>
              <a:t>OLUN</a:t>
            </a:r>
            <a:r>
              <a:rPr lang="tr-TR" b="1" dirty="0" smtClean="0"/>
              <a:t>.</a:t>
            </a:r>
          </a:p>
          <a:p>
            <a:r>
              <a:rPr lang="tr-TR" dirty="0"/>
              <a:t>Çevrim içi </a:t>
            </a:r>
            <a:r>
              <a:rPr lang="tr-TR" dirty="0" smtClean="0"/>
              <a:t>davranışlarınızla ve </a:t>
            </a:r>
            <a:r>
              <a:rPr lang="tr-TR" dirty="0"/>
              <a:t>teknoloji kullanımınız </a:t>
            </a:r>
            <a:r>
              <a:rPr lang="tr-TR" dirty="0" smtClean="0"/>
              <a:t>ile çocuğunuza </a:t>
            </a:r>
            <a:r>
              <a:rPr lang="tr-TR" dirty="0"/>
              <a:t>örnek olun.</a:t>
            </a:r>
          </a:p>
          <a:p>
            <a:pPr marL="0" indent="0">
              <a:buNone/>
            </a:pPr>
            <a:r>
              <a:rPr lang="tr-TR" dirty="0"/>
              <a:t>• Çocuklarınızla ilgili </a:t>
            </a:r>
            <a:r>
              <a:rPr lang="tr-TR" dirty="0" smtClean="0"/>
              <a:t>bilgileri ve </a:t>
            </a:r>
            <a:r>
              <a:rPr lang="tr-TR" dirty="0"/>
              <a:t>fotoğrafları </a:t>
            </a:r>
            <a:r>
              <a:rPr lang="tr-TR" dirty="0" smtClean="0"/>
              <a:t>paylaşırken dikkatli </a:t>
            </a:r>
            <a:r>
              <a:rPr lang="tr-TR" dirty="0"/>
              <a:t>olun.</a:t>
            </a:r>
          </a:p>
        </p:txBody>
      </p:sp>
    </p:spTree>
    <p:extLst>
      <p:ext uri="{BB962C8B-B14F-4D97-AF65-F5344CB8AC3E}">
        <p14:creationId xmlns:p14="http://schemas.microsoft.com/office/powerpoint/2010/main" val="1913476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solidFill>
                  <a:srgbClr val="C00000"/>
                </a:solidFill>
              </a:rPr>
              <a:t/>
            </a:r>
            <a:br>
              <a:rPr lang="tr-TR" b="1" dirty="0" smtClean="0">
                <a:solidFill>
                  <a:srgbClr val="C00000"/>
                </a:solidFill>
              </a:rPr>
            </a:br>
            <a:r>
              <a:rPr lang="tr-TR" b="1" dirty="0">
                <a:solidFill>
                  <a:srgbClr val="C00000"/>
                </a:solidFill>
              </a:rPr>
              <a:t/>
            </a:r>
            <a:br>
              <a:rPr lang="tr-TR" b="1" dirty="0">
                <a:solidFill>
                  <a:srgbClr val="C00000"/>
                </a:solidFill>
              </a:rPr>
            </a:br>
            <a:r>
              <a:rPr lang="tr-TR" b="1" dirty="0" smtClean="0">
                <a:solidFill>
                  <a:srgbClr val="C00000"/>
                </a:solidFill>
              </a:rPr>
              <a:t>SİBER </a:t>
            </a:r>
            <a:r>
              <a:rPr lang="tr-TR" b="1" dirty="0">
                <a:solidFill>
                  <a:srgbClr val="C00000"/>
                </a:solidFill>
              </a:rPr>
              <a:t>ZORBALIK NEDİR? NASIL MÜCADELE EDİLİR?</a:t>
            </a:r>
            <a:r>
              <a:rPr lang="tr-TR" dirty="0"/>
              <a:t/>
            </a:r>
            <a:br>
              <a:rPr lang="tr-TR" dirty="0"/>
            </a:br>
            <a:r>
              <a:rPr lang="tr-TR" dirty="0"/>
              <a:t/>
            </a:r>
            <a:br>
              <a:rPr lang="tr-TR" dirty="0"/>
            </a:b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825625"/>
            <a:ext cx="10515600" cy="4351338"/>
          </a:xfrm>
        </p:spPr>
      </p:pic>
    </p:spTree>
    <p:extLst>
      <p:ext uri="{BB962C8B-B14F-4D97-AF65-F5344CB8AC3E}">
        <p14:creationId xmlns:p14="http://schemas.microsoft.com/office/powerpoint/2010/main" val="23952549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a:t> </a:t>
            </a:r>
            <a:br>
              <a:rPr lang="tr-TR" dirty="0"/>
            </a:br>
            <a:r>
              <a:rPr lang="tr-TR" dirty="0"/>
              <a:t> </a:t>
            </a:r>
            <a:br>
              <a:rPr lang="tr-TR" dirty="0"/>
            </a:br>
            <a:r>
              <a:rPr lang="tr-TR" dirty="0"/>
              <a:t> </a:t>
            </a:r>
            <a:r>
              <a:rPr lang="tr-TR" b="1" dirty="0">
                <a:solidFill>
                  <a:srgbClr val="C00000"/>
                </a:solidFill>
              </a:rPr>
              <a:t>SİBER ZORBALIK NEDİR? NASIL MÜCADELE EDİLİR?</a:t>
            </a:r>
            <a:r>
              <a:rPr lang="tr-TR" dirty="0"/>
              <a:t/>
            </a:r>
            <a:br>
              <a:rPr lang="tr-TR" dirty="0"/>
            </a:br>
            <a:r>
              <a:rPr lang="tr-TR" dirty="0" smtClean="0"/>
              <a:t/>
            </a:r>
            <a:br>
              <a:rPr lang="tr-TR" dirty="0" smtClean="0"/>
            </a:br>
            <a:r>
              <a:rPr lang="tr-TR" dirty="0"/>
              <a:t/>
            </a:r>
            <a:br>
              <a:rPr lang="tr-TR" dirty="0"/>
            </a:br>
            <a:endParaRPr lang="tr-TR" dirty="0"/>
          </a:p>
        </p:txBody>
      </p:sp>
      <p:sp>
        <p:nvSpPr>
          <p:cNvPr id="3" name="İçerik Yer Tutucusu 2"/>
          <p:cNvSpPr>
            <a:spLocks noGrp="1"/>
          </p:cNvSpPr>
          <p:nvPr>
            <p:ph idx="1"/>
          </p:nvPr>
        </p:nvSpPr>
        <p:spPr/>
        <p:txBody>
          <a:bodyPr/>
          <a:lstStyle/>
          <a:p>
            <a:pPr marL="0" indent="0">
              <a:buNone/>
            </a:pPr>
            <a:r>
              <a:rPr lang="tr-TR" dirty="0"/>
              <a:t/>
            </a:r>
            <a:br>
              <a:rPr lang="tr-TR" dirty="0"/>
            </a:br>
            <a:r>
              <a:rPr lang="tr-TR" dirty="0"/>
              <a:t> </a:t>
            </a:r>
            <a:r>
              <a:rPr lang="tr-TR" b="1" dirty="0">
                <a:solidFill>
                  <a:srgbClr val="C00000"/>
                </a:solidFill>
              </a:rPr>
              <a:t>SİBER ZORBALIK </a:t>
            </a:r>
            <a:endParaRPr lang="tr-TR" b="1" dirty="0"/>
          </a:p>
          <a:p>
            <a:r>
              <a:rPr lang="tr-TR" b="1" dirty="0" smtClean="0"/>
              <a:t>Siber </a:t>
            </a:r>
            <a:r>
              <a:rPr lang="tr-TR" b="1" dirty="0"/>
              <a:t>zorbalık, çocuklar ya da ergenlerin başka çocuklar ya da ergenler tarafından internet, dijital teknolojiler ya da cep telefonları aracılığıyla eziyet, tehdit, taciz, küçük düşürülme, utandırılma ve benzeri şekillerde hedef alınmasını ifade etmektedir. </a:t>
            </a:r>
            <a:endParaRPr lang="tr-TR" dirty="0"/>
          </a:p>
          <a:p>
            <a:r>
              <a:rPr lang="tr-TR" b="1" dirty="0"/>
              <a:t>Başka bir ifadeyle, elektronik iletişim araçları kullanılarak bir kişi ya da gruba yönelik zarar ya da rahatsızlık verici eylemlerde bulunmak şeklinde tanımlanabilir. </a:t>
            </a:r>
            <a:endParaRPr lang="tr-TR" dirty="0"/>
          </a:p>
          <a:p>
            <a:endParaRPr lang="tr-TR" dirty="0"/>
          </a:p>
        </p:txBody>
      </p:sp>
    </p:spTree>
    <p:extLst>
      <p:ext uri="{BB962C8B-B14F-4D97-AF65-F5344CB8AC3E}">
        <p14:creationId xmlns:p14="http://schemas.microsoft.com/office/powerpoint/2010/main" val="1105847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smtClean="0">
                <a:solidFill>
                  <a:srgbClr val="C00000"/>
                </a:solidFill>
              </a:rPr>
              <a:t/>
            </a:r>
            <a:br>
              <a:rPr lang="tr-TR" b="1" dirty="0" smtClean="0">
                <a:solidFill>
                  <a:srgbClr val="C00000"/>
                </a:solidFill>
              </a:rPr>
            </a:br>
            <a:r>
              <a:rPr lang="tr-TR" b="1" dirty="0" smtClean="0">
                <a:solidFill>
                  <a:srgbClr val="C00000"/>
                </a:solidFill>
              </a:rPr>
              <a:t>SİBER </a:t>
            </a:r>
            <a:r>
              <a:rPr lang="tr-TR" b="1" dirty="0">
                <a:solidFill>
                  <a:srgbClr val="C00000"/>
                </a:solidFill>
              </a:rPr>
              <a:t>ZORBALIK </a:t>
            </a:r>
            <a:r>
              <a:rPr lang="tr-TR" b="1" dirty="0"/>
              <a:t/>
            </a:r>
            <a:br>
              <a:rPr lang="tr-TR" b="1" dirty="0"/>
            </a:br>
            <a:endParaRPr lang="tr-TR" dirty="0"/>
          </a:p>
        </p:txBody>
      </p:sp>
      <p:sp>
        <p:nvSpPr>
          <p:cNvPr id="3" name="İçerik Yer Tutucusu 2"/>
          <p:cNvSpPr>
            <a:spLocks noGrp="1"/>
          </p:cNvSpPr>
          <p:nvPr>
            <p:ph idx="1"/>
          </p:nvPr>
        </p:nvSpPr>
        <p:spPr/>
        <p:txBody>
          <a:bodyPr/>
          <a:lstStyle/>
          <a:p>
            <a:r>
              <a:rPr lang="tr-TR" dirty="0"/>
              <a:t>Siber zorbalık bir ş</a:t>
            </a:r>
            <a:r>
              <a:rPr lang="tr-TR" dirty="0" smtClean="0"/>
              <a:t>iddet </a:t>
            </a:r>
            <a:r>
              <a:rPr lang="tr-TR" dirty="0"/>
              <a:t>türüdür. sanal ortamda </a:t>
            </a:r>
            <a:r>
              <a:rPr lang="tr-TR" dirty="0" smtClean="0"/>
              <a:t>gerçekleşmiş </a:t>
            </a:r>
            <a:endParaRPr lang="tr-TR" dirty="0"/>
          </a:p>
          <a:p>
            <a:r>
              <a:rPr lang="tr-TR" dirty="0"/>
              <a:t>olması, ‘gerçek’ </a:t>
            </a:r>
            <a:r>
              <a:rPr lang="tr-TR" dirty="0" smtClean="0"/>
              <a:t>olmadığı </a:t>
            </a:r>
            <a:r>
              <a:rPr lang="tr-TR" dirty="0"/>
              <a:t>anlamına gelmemektedir. </a:t>
            </a:r>
          </a:p>
          <a:p>
            <a:r>
              <a:rPr lang="tr-TR" b="1" dirty="0"/>
              <a:t>İnternet kullanım oranlarındaki artış ve kullanım yaşının giderek düşmesine paralel olarak, tüm dünyada siber zorba ve kurban olma oranları da giderek artmaktadır.</a:t>
            </a:r>
            <a:endParaRPr lang="tr-TR" dirty="0"/>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9611" y="4454434"/>
            <a:ext cx="7773489" cy="2050868"/>
          </a:xfrm>
          <a:prstGeom prst="rect">
            <a:avLst/>
          </a:prstGeom>
        </p:spPr>
      </p:pic>
    </p:spTree>
    <p:extLst>
      <p:ext uri="{BB962C8B-B14F-4D97-AF65-F5344CB8AC3E}">
        <p14:creationId xmlns:p14="http://schemas.microsoft.com/office/powerpoint/2010/main" val="45096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Siber Zorbalık Hangi Şekillerde Karşımıza Çıkar? </a:t>
            </a:r>
            <a:r>
              <a:rPr lang="tr-TR" dirty="0"/>
              <a:t/>
            </a:r>
            <a:br>
              <a:rPr lang="tr-TR" dirty="0"/>
            </a:br>
            <a:endParaRPr lang="tr-TR" dirty="0"/>
          </a:p>
        </p:txBody>
      </p:sp>
      <p:sp>
        <p:nvSpPr>
          <p:cNvPr id="3" name="İçerik Yer Tutucusu 2"/>
          <p:cNvSpPr>
            <a:spLocks noGrp="1"/>
          </p:cNvSpPr>
          <p:nvPr>
            <p:ph idx="1"/>
          </p:nvPr>
        </p:nvSpPr>
        <p:spPr/>
        <p:txBody>
          <a:bodyPr/>
          <a:lstStyle/>
          <a:p>
            <a:r>
              <a:rPr lang="tr-TR" b="1" dirty="0"/>
              <a:t>Mobil cihazlar aracılığıyla bireylerin görüntülerini izinleri olmaksızın çekip paylaşmak, </a:t>
            </a:r>
            <a:endParaRPr lang="tr-TR" dirty="0"/>
          </a:p>
          <a:p>
            <a:r>
              <a:rPr lang="tr-TR" b="1" dirty="0"/>
              <a:t>Diğer kullanıcılara sosyal ağlar ya da sohbet </a:t>
            </a:r>
            <a:r>
              <a:rPr lang="tr-TR" b="1" dirty="0" smtClean="0"/>
              <a:t>odaları</a:t>
            </a:r>
            <a:r>
              <a:rPr lang="tr-TR" dirty="0"/>
              <a:t> </a:t>
            </a:r>
            <a:r>
              <a:rPr lang="tr-TR" b="1" dirty="0" smtClean="0"/>
              <a:t>aşağılayıcı</a:t>
            </a:r>
            <a:r>
              <a:rPr lang="tr-TR" b="1" dirty="0"/>
              <a:t>, alay edici, öfke dolu, kaba, cinsel taciz veya şiddet içeren mesajlar göndermek, </a:t>
            </a:r>
            <a:endParaRPr lang="tr-TR" dirty="0"/>
          </a:p>
          <a:p>
            <a:r>
              <a:rPr lang="tr-TR" b="1" dirty="0"/>
              <a:t>Birinin kişisel bilgilerini rızası ve haberi olmadan internet ortamında paylaşmak,</a:t>
            </a:r>
            <a:endParaRPr lang="tr-TR" dirty="0"/>
          </a:p>
        </p:txBody>
      </p:sp>
    </p:spTree>
    <p:extLst>
      <p:ext uri="{BB962C8B-B14F-4D97-AF65-F5344CB8AC3E}">
        <p14:creationId xmlns:p14="http://schemas.microsoft.com/office/powerpoint/2010/main" val="377918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Siber Zorbalık Hangi Şekillerde Karşımıza Çıkar?</a:t>
            </a:r>
            <a:endParaRPr lang="tr-TR" dirty="0"/>
          </a:p>
        </p:txBody>
      </p:sp>
      <p:sp>
        <p:nvSpPr>
          <p:cNvPr id="3" name="İçerik Yer Tutucusu 2"/>
          <p:cNvSpPr>
            <a:spLocks noGrp="1"/>
          </p:cNvSpPr>
          <p:nvPr>
            <p:ph idx="1"/>
          </p:nvPr>
        </p:nvSpPr>
        <p:spPr/>
        <p:txBody>
          <a:bodyPr>
            <a:normAutofit lnSpcReduction="10000"/>
          </a:bodyPr>
          <a:lstStyle/>
          <a:p>
            <a:r>
              <a:rPr lang="tr-TR" b="1" dirty="0"/>
              <a:t>Sosyal ağlarda birisi hakkında dedikodu yaymak ya da özel hayatıyla ilgili konuları açık etmek, </a:t>
            </a:r>
            <a:endParaRPr lang="tr-TR" dirty="0"/>
          </a:p>
          <a:p>
            <a:r>
              <a:rPr lang="tr-TR" b="1" dirty="0"/>
              <a:t>Bir kişiye ilişkin karalayıcı, aşağılayıcı web sayfaları hazırlamak, </a:t>
            </a:r>
            <a:endParaRPr lang="tr-TR" dirty="0"/>
          </a:p>
          <a:p>
            <a:r>
              <a:rPr lang="tr-TR" b="1" dirty="0"/>
              <a:t>Başkası adına sahte hesap açıp, onun kimliğine bürünmek, </a:t>
            </a:r>
            <a:endParaRPr lang="tr-TR" dirty="0"/>
          </a:p>
          <a:p>
            <a:r>
              <a:rPr lang="tr-TR" b="1" dirty="0"/>
              <a:t>Bir kişinin çevrimiçi ortamdaki tüm hesaplarını ısrarlı biçimde takibe almak, </a:t>
            </a:r>
            <a:endParaRPr lang="tr-TR" dirty="0"/>
          </a:p>
          <a:p>
            <a:r>
              <a:rPr lang="tr-TR" b="1" dirty="0"/>
              <a:t>Sosyal ağlardaki paylaşımlarına sürekli olumsuz yorumlar yapmak, </a:t>
            </a:r>
            <a:endParaRPr lang="tr-TR" dirty="0"/>
          </a:p>
          <a:p>
            <a:r>
              <a:rPr lang="tr-TR" b="1" dirty="0"/>
              <a:t>Ortak tanıdıkları etkileyerek hedef olarak seçilen bireyi, arkadaş listelerinden silmelerini ve bloke etmelerini, yani sosyal olarak</a:t>
            </a:r>
            <a:endParaRPr lang="tr-TR" dirty="0"/>
          </a:p>
          <a:p>
            <a:r>
              <a:rPr lang="tr-TR" b="1" dirty="0"/>
              <a:t>dışlamalarını sağlamak...</a:t>
            </a:r>
            <a:endParaRPr lang="tr-TR" dirty="0"/>
          </a:p>
          <a:p>
            <a:endParaRPr lang="tr-TR" dirty="0"/>
          </a:p>
        </p:txBody>
      </p:sp>
    </p:spTree>
    <p:extLst>
      <p:ext uri="{BB962C8B-B14F-4D97-AF65-F5344CB8AC3E}">
        <p14:creationId xmlns:p14="http://schemas.microsoft.com/office/powerpoint/2010/main" val="14391409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Siber Zorbalık Ne Kadar Yaygın?</a:t>
            </a:r>
            <a:r>
              <a:rPr lang="tr-TR" dirty="0"/>
              <a:t/>
            </a:r>
            <a:br>
              <a:rPr lang="tr-TR" dirty="0"/>
            </a:br>
            <a:endParaRPr lang="tr-TR" dirty="0"/>
          </a:p>
        </p:txBody>
      </p:sp>
      <p:sp>
        <p:nvSpPr>
          <p:cNvPr id="3" name="İçerik Yer Tutucusu 2"/>
          <p:cNvSpPr>
            <a:spLocks noGrp="1"/>
          </p:cNvSpPr>
          <p:nvPr>
            <p:ph idx="1"/>
          </p:nvPr>
        </p:nvSpPr>
        <p:spPr>
          <a:xfrm>
            <a:off x="838200" y="1332411"/>
            <a:ext cx="10515600" cy="4844552"/>
          </a:xfrm>
        </p:spPr>
        <p:txBody>
          <a:bodyPr>
            <a:normAutofit fontScale="70000" lnSpcReduction="20000"/>
          </a:bodyPr>
          <a:lstStyle/>
          <a:p>
            <a:r>
              <a:rPr lang="tr-TR" b="1" dirty="0"/>
              <a:t>Siber zorbalık, çocuk ve gençlerin internet ortamında karşı karşıya olduğu risklerden bir tanesidir. UNICEF’in Çevrimiçi Genç Türkiye araştırmasının sonuçlarına göre Türkiye’deki gençlerin internette gezinirken karşılaştıkları güvenlik riskleri arasında, zararlı yazılımlar, kişisel bilgilerin paylaşılması, yetişkinlere göre içeriğe ulaşma ve siber zorbalık yer almaktadır.</a:t>
            </a:r>
            <a:endParaRPr lang="tr-TR" dirty="0"/>
          </a:p>
          <a:p>
            <a:r>
              <a:rPr lang="tr-TR" b="1" dirty="0"/>
              <a:t>Türkiye’de ortaokul öğrencilerinin siber zorbalık konusundaki algı ve farkındalıklarını ölçmeyi amaçlayan ve Kocaeli Üniversitesi’nde TÜBİTAK’ın desteğiyle yürütülen araştırmanın sonuçlarına göre,* </a:t>
            </a:r>
            <a:endParaRPr lang="tr-TR" dirty="0"/>
          </a:p>
          <a:p>
            <a:r>
              <a:rPr lang="tr-TR" b="1" dirty="0"/>
              <a:t>Türkiye genelinde öğrencilerin yaklaşık %12’si sözlü siber zorbalığa maruz kaldığını söylemektedir. </a:t>
            </a:r>
            <a:endParaRPr lang="tr-TR" dirty="0"/>
          </a:p>
          <a:p>
            <a:r>
              <a:rPr lang="tr-TR" b="1" dirty="0"/>
              <a:t>Öğrencilerin yaklaşık %10.5’i ise sözlü siber zorbalık yaptığını ifade etmektedir.</a:t>
            </a:r>
            <a:r>
              <a:rPr lang="tr-TR" dirty="0"/>
              <a:t> </a:t>
            </a:r>
          </a:p>
          <a:p>
            <a:r>
              <a:rPr lang="tr-TR" b="1" dirty="0"/>
              <a:t>yüksek olduğu ilin İstanbul olduğu görülmektedir.</a:t>
            </a:r>
            <a:endParaRPr lang="tr-TR" dirty="0"/>
          </a:p>
          <a:p>
            <a:r>
              <a:rPr lang="tr-TR" b="1" dirty="0"/>
              <a:t>İstanbul’da siber mağdur/kurban oranının</a:t>
            </a:r>
            <a:endParaRPr lang="tr-TR" dirty="0"/>
          </a:p>
          <a:p>
            <a:r>
              <a:rPr lang="tr-TR" b="1" dirty="0"/>
              <a:t>%20’ye yaklaştığı, siber zorba olma oranının ise %15’i geçtiği göze çarpmaktadır. </a:t>
            </a:r>
            <a:endParaRPr lang="tr-TR" dirty="0"/>
          </a:p>
          <a:p>
            <a:r>
              <a:rPr lang="tr-TR" b="1" dirty="0"/>
              <a:t>*Türkiye’de Temel Eğitim Gençliğinde Siber Zorbalık Konusunda Farkındalık Geliştirmek; Gençlerin Siber Zorbalığı Algılayışı, Yaygınlığı ve Farkındalığa İlişkin Alan Çalışması (113 K 170 </a:t>
            </a:r>
            <a:r>
              <a:rPr lang="tr-TR" b="1" dirty="0" err="1"/>
              <a:t>No’lu</a:t>
            </a:r>
            <a:r>
              <a:rPr lang="tr-TR" b="1" dirty="0"/>
              <a:t> TÜBİTAK Projesi)</a:t>
            </a:r>
            <a:endParaRPr lang="tr-TR" dirty="0"/>
          </a:p>
          <a:p>
            <a:endParaRPr lang="tr-TR" dirty="0"/>
          </a:p>
        </p:txBody>
      </p:sp>
    </p:spTree>
    <p:extLst>
      <p:ext uri="{BB962C8B-B14F-4D97-AF65-F5344CB8AC3E}">
        <p14:creationId xmlns:p14="http://schemas.microsoft.com/office/powerpoint/2010/main" val="4242475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Davranışsal Sonuçları </a:t>
            </a:r>
            <a:r>
              <a:rPr lang="tr-TR" dirty="0"/>
              <a:t/>
            </a:r>
            <a:br>
              <a:rPr lang="tr-TR" dirty="0"/>
            </a:br>
            <a:endParaRPr lang="tr-TR" dirty="0"/>
          </a:p>
        </p:txBody>
      </p:sp>
      <p:sp>
        <p:nvSpPr>
          <p:cNvPr id="3" name="İçerik Yer Tutucusu 2"/>
          <p:cNvSpPr>
            <a:spLocks noGrp="1"/>
          </p:cNvSpPr>
          <p:nvPr>
            <p:ph idx="1"/>
          </p:nvPr>
        </p:nvSpPr>
        <p:spPr/>
        <p:txBody>
          <a:bodyPr>
            <a:normAutofit fontScale="77500" lnSpcReduction="20000"/>
          </a:bodyPr>
          <a:lstStyle/>
          <a:p>
            <a:r>
              <a:rPr lang="tr-TR" b="1" dirty="0"/>
              <a:t>Siber zorbalığı önemli kılan nokta, yaygınlığından çok verdiği zararların büyüklüğüdür. Avrupa Çevrimiçi Çocuklar (EU Kids Online) araştırmasının sonuçlarına göre, çocukların karşılaştığı çevrimiçi riskler arasında verdiği duygusal zarar çok büyük olmasına rağmen en az rapor edilenlerden biri siber zorbalıktır. </a:t>
            </a:r>
            <a:endParaRPr lang="tr-TR" dirty="0"/>
          </a:p>
          <a:p>
            <a:r>
              <a:rPr lang="tr-TR" b="1" dirty="0"/>
              <a:t>Siber zorbalık ergen bireyleri, duygusal olarak yaralar, özgüvenlerini zedeler ve kişilik gelişimlerini olumsuz etkiler. Siber zorbalığa maruz kalma ya da kurban olmanın sonuçları, duygusal ve davranışsal sonuçlar olarak ayrılır. </a:t>
            </a:r>
            <a:endParaRPr lang="tr-TR" dirty="0"/>
          </a:p>
          <a:p>
            <a:r>
              <a:rPr lang="tr-TR" b="1" dirty="0"/>
              <a:t>Yine TÜBİTAK’ın desteğiyle yürütülen siber zorbalık projesinin sonuçlarına göre, siber zorbalığın duygusal sonuçları arasında ilk sıralarda; kızgınlık (%74), </a:t>
            </a:r>
            <a:endParaRPr lang="tr-TR" dirty="0"/>
          </a:p>
          <a:p>
            <a:r>
              <a:rPr lang="tr-TR" b="1" dirty="0"/>
              <a:t>endişe (%58), </a:t>
            </a:r>
            <a:endParaRPr lang="tr-TR" dirty="0"/>
          </a:p>
          <a:p>
            <a:r>
              <a:rPr lang="tr-TR" b="1" dirty="0"/>
              <a:t>üzüntü (%47) </a:t>
            </a:r>
            <a:endParaRPr lang="tr-TR" dirty="0"/>
          </a:p>
          <a:p>
            <a:r>
              <a:rPr lang="tr-TR" b="1" dirty="0"/>
              <a:t>hayal kırıklığı (%36) </a:t>
            </a:r>
            <a:endParaRPr lang="tr-TR" dirty="0"/>
          </a:p>
          <a:p>
            <a:r>
              <a:rPr lang="tr-TR" b="1" dirty="0"/>
              <a:t>yer almaktadır</a:t>
            </a:r>
            <a:endParaRPr lang="tr-TR" dirty="0"/>
          </a:p>
        </p:txBody>
      </p:sp>
    </p:spTree>
    <p:extLst>
      <p:ext uri="{BB962C8B-B14F-4D97-AF65-F5344CB8AC3E}">
        <p14:creationId xmlns:p14="http://schemas.microsoft.com/office/powerpoint/2010/main" val="2576251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Davranışsal Sonuçları</a:t>
            </a:r>
            <a:endParaRPr lang="tr-TR" dirty="0"/>
          </a:p>
        </p:txBody>
      </p:sp>
      <p:sp>
        <p:nvSpPr>
          <p:cNvPr id="3" name="İçerik Yer Tutucusu 2"/>
          <p:cNvSpPr>
            <a:spLocks noGrp="1"/>
          </p:cNvSpPr>
          <p:nvPr>
            <p:ph idx="1"/>
          </p:nvPr>
        </p:nvSpPr>
        <p:spPr/>
        <p:txBody>
          <a:bodyPr/>
          <a:lstStyle/>
          <a:p>
            <a:r>
              <a:rPr lang="tr-TR" b="1" dirty="0"/>
              <a:t>Bu duygular okul yaşamını, arkadaş ve aile ilişkilerini de etkilemektedir. Siber zorbalığa dahil olan bireyler arkadaşlarına karşı güven duygularını yitirdiklerini ve kendilerini yalnız hissettiklerini ifade etmektedirler. Ayrıca derslere karşı ilgisizlik, konsantrasyon düşüklüğü ve uyku bozukluğu gibi sonuçlar da ortaya çıkabilmektedir. Bu duygusal sonuçlar, öğretmenler ve ebeveynlerin siber zorbalığı tespit etmesi açısından da önemli işaretlerdendir. </a:t>
            </a:r>
            <a:endParaRPr lang="tr-TR" dirty="0"/>
          </a:p>
          <a:p>
            <a:endParaRPr lang="tr-TR" dirty="0"/>
          </a:p>
        </p:txBody>
      </p:sp>
    </p:spTree>
    <p:extLst>
      <p:ext uri="{BB962C8B-B14F-4D97-AF65-F5344CB8AC3E}">
        <p14:creationId xmlns:p14="http://schemas.microsoft.com/office/powerpoint/2010/main" val="2667522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Siber Zorbalık Sürece Dahil Olan Herkesi Olumsuz Etkiler </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b="1" dirty="0"/>
              <a:t>Siber Zorbalık Sürece Dahil Olan Herkesi Olumsuz Etkiler </a:t>
            </a:r>
            <a:endParaRPr lang="tr-TR" dirty="0"/>
          </a:p>
          <a:p>
            <a:r>
              <a:rPr lang="tr-TR" b="1" dirty="0"/>
              <a:t>Zorbalığın, farklı kategoriler içinde ve bağlantılı şekilde gerçekleşmesine siber zorbalık döngüsü denmektedir. Bu döngüde, siber zorbalığın durdurulması konusunda en önemli rol seyircilerdedir. Çünkü seyirciler, zorbalık içeren paylaşımları beğenerek ya da tekrar paylaşarak siber zorbalığı yayabilecekleri gibi, bu paylaşımlara karşı çıkarak zorbalığı durdurmak gibi bir potansiyele de sahiptir. Seyircilerin, kurbana destek verici yönde güçlendirilmesi çok önemlidir. </a:t>
            </a:r>
            <a:endParaRPr lang="tr-TR" dirty="0"/>
          </a:p>
          <a:p>
            <a:r>
              <a:rPr lang="tr-TR" b="1" dirty="0"/>
              <a:t>Siber zorbaya destek verenler, mağduriyetin artmasına, zorbalığın gerçekleştiği ortamın pekiştirilmesine ve olumsuz davranışların cesaretlendirilmesine neden olur. Bu nedenle siber zorbalıkla mücadelede tüm konumlardaki bireylerin rolleri dikkate alınmalı, bütüncül mücadele uygulanmalıdır.</a:t>
            </a:r>
            <a:endParaRPr lang="tr-TR" dirty="0"/>
          </a:p>
          <a:p>
            <a:endParaRPr lang="tr-TR" dirty="0"/>
          </a:p>
        </p:txBody>
      </p:sp>
    </p:spTree>
    <p:extLst>
      <p:ext uri="{BB962C8B-B14F-4D97-AF65-F5344CB8AC3E}">
        <p14:creationId xmlns:p14="http://schemas.microsoft.com/office/powerpoint/2010/main" val="1382974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BAĞIMLILIK</a:t>
            </a:r>
            <a:br>
              <a:rPr lang="tr-TR" b="1" dirty="0">
                <a:solidFill>
                  <a:srgbClr val="C00000"/>
                </a:solidFill>
              </a:rPr>
            </a:br>
            <a:r>
              <a:rPr lang="tr-TR" b="1" dirty="0">
                <a:solidFill>
                  <a:srgbClr val="C00000"/>
                </a:solidFill>
              </a:rPr>
              <a:t>NASIL OLUŞUR?</a:t>
            </a:r>
          </a:p>
        </p:txBody>
      </p:sp>
      <p:sp>
        <p:nvSpPr>
          <p:cNvPr id="7" name="İçerik Yer Tutucusu 6"/>
          <p:cNvSpPr>
            <a:spLocks noGrp="1"/>
          </p:cNvSpPr>
          <p:nvPr>
            <p:ph sz="half" idx="1"/>
          </p:nvPr>
        </p:nvSpPr>
        <p:spPr>
          <a:xfrm>
            <a:off x="666206" y="1825625"/>
            <a:ext cx="5353594" cy="4351338"/>
          </a:xfrm>
        </p:spPr>
        <p:txBody>
          <a:bodyPr>
            <a:normAutofit fontScale="92500" lnSpcReduction="10000"/>
          </a:bodyPr>
          <a:lstStyle/>
          <a:p>
            <a:pPr marL="0" indent="0">
              <a:buNone/>
            </a:pPr>
            <a:r>
              <a:rPr lang="tr-TR" dirty="0"/>
              <a:t>• Bilgi eksikliğinden,</a:t>
            </a:r>
          </a:p>
          <a:p>
            <a:pPr marL="0" indent="0">
              <a:buNone/>
            </a:pPr>
            <a:r>
              <a:rPr lang="tr-TR" dirty="0"/>
              <a:t>• Bağımlılığın </a:t>
            </a:r>
            <a:r>
              <a:rPr lang="tr-TR" dirty="0" smtClean="0"/>
              <a:t>sonuçlarını bilmemekten veya önemsememekten</a:t>
            </a:r>
            <a:r>
              <a:rPr lang="tr-TR" dirty="0"/>
              <a:t>,</a:t>
            </a:r>
          </a:p>
          <a:p>
            <a:pPr marL="0" indent="0">
              <a:buNone/>
            </a:pPr>
            <a:r>
              <a:rPr lang="tr-TR" dirty="0"/>
              <a:t>• Meraktan,</a:t>
            </a:r>
          </a:p>
          <a:p>
            <a:pPr marL="0" indent="0">
              <a:buNone/>
            </a:pPr>
            <a:r>
              <a:rPr lang="tr-TR" dirty="0"/>
              <a:t>• Bağımlı </a:t>
            </a:r>
            <a:r>
              <a:rPr lang="tr-TR" dirty="0" smtClean="0"/>
              <a:t>arkadaş çevresinden</a:t>
            </a:r>
            <a:r>
              <a:rPr lang="tr-TR" dirty="0"/>
              <a:t>,</a:t>
            </a:r>
          </a:p>
          <a:p>
            <a:pPr marL="0" indent="0">
              <a:buNone/>
            </a:pPr>
            <a:r>
              <a:rPr lang="tr-TR" dirty="0"/>
              <a:t>• Can sıkıntısından,</a:t>
            </a:r>
          </a:p>
          <a:p>
            <a:pPr marL="0" indent="0">
              <a:buNone/>
            </a:pPr>
            <a:r>
              <a:rPr lang="tr-TR" dirty="0"/>
              <a:t>• Dışlanma korkusundan,</a:t>
            </a:r>
          </a:p>
          <a:p>
            <a:pPr marL="0" indent="0">
              <a:buNone/>
            </a:pPr>
            <a:r>
              <a:rPr lang="tr-TR" dirty="0"/>
              <a:t>• Problemleri </a:t>
            </a:r>
            <a:r>
              <a:rPr lang="tr-TR" dirty="0" smtClean="0"/>
              <a:t>çözemeyip teknolojiye </a:t>
            </a:r>
            <a:r>
              <a:rPr lang="tr-TR" dirty="0"/>
              <a:t>yönelmekten,</a:t>
            </a:r>
          </a:p>
          <a:p>
            <a:pPr marL="0" indent="0">
              <a:buNone/>
            </a:pPr>
            <a:r>
              <a:rPr lang="tr-TR" dirty="0"/>
              <a:t>• Dürtülerini </a:t>
            </a:r>
            <a:r>
              <a:rPr lang="tr-TR" dirty="0" smtClean="0"/>
              <a:t>kontrol edememekten</a:t>
            </a:r>
            <a:r>
              <a:rPr lang="tr-TR" dirty="0"/>
              <a:t>,</a:t>
            </a:r>
          </a:p>
        </p:txBody>
      </p:sp>
      <p:sp>
        <p:nvSpPr>
          <p:cNvPr id="8" name="İçerik Yer Tutucusu 7"/>
          <p:cNvSpPr>
            <a:spLocks noGrp="1"/>
          </p:cNvSpPr>
          <p:nvPr>
            <p:ph sz="half" idx="2"/>
          </p:nvPr>
        </p:nvSpPr>
        <p:spPr/>
        <p:txBody>
          <a:bodyPr>
            <a:normAutofit fontScale="92500" lnSpcReduction="10000"/>
          </a:bodyPr>
          <a:lstStyle/>
          <a:p>
            <a:r>
              <a:rPr lang="tr-TR" dirty="0"/>
              <a:t>Aşırı içe kapanıklıktan,</a:t>
            </a:r>
          </a:p>
          <a:p>
            <a:pPr marL="0" indent="0">
              <a:buNone/>
            </a:pPr>
            <a:r>
              <a:rPr lang="tr-TR" dirty="0"/>
              <a:t>• </a:t>
            </a:r>
            <a:r>
              <a:rPr lang="tr-TR" dirty="0" smtClean="0"/>
              <a:t>Beğenilmeme korkusundan</a:t>
            </a:r>
            <a:r>
              <a:rPr lang="tr-TR" dirty="0"/>
              <a:t>,</a:t>
            </a:r>
          </a:p>
          <a:p>
            <a:pPr marL="0" indent="0">
              <a:buNone/>
            </a:pPr>
            <a:r>
              <a:rPr lang="tr-TR" dirty="0"/>
              <a:t>• Karamsarlıktan,</a:t>
            </a:r>
          </a:p>
          <a:p>
            <a:pPr marL="0" indent="0">
              <a:buNone/>
            </a:pPr>
            <a:r>
              <a:rPr lang="tr-TR" dirty="0"/>
              <a:t>• Hedefsizlikten,</a:t>
            </a:r>
          </a:p>
          <a:p>
            <a:pPr marL="0" indent="0">
              <a:buNone/>
            </a:pPr>
            <a:r>
              <a:rPr lang="tr-TR" dirty="0"/>
              <a:t>• Özgüven eksikliğinden,</a:t>
            </a:r>
          </a:p>
          <a:p>
            <a:pPr marL="0" indent="0">
              <a:buNone/>
            </a:pPr>
            <a:r>
              <a:rPr lang="tr-TR" dirty="0"/>
              <a:t>• Hayatı sevmemekten,</a:t>
            </a:r>
          </a:p>
          <a:p>
            <a:pPr marL="0" indent="0">
              <a:buNone/>
            </a:pPr>
            <a:r>
              <a:rPr lang="tr-TR" dirty="0"/>
              <a:t>• Sosyalleşememekten,</a:t>
            </a:r>
          </a:p>
          <a:p>
            <a:pPr marL="0" indent="0">
              <a:buNone/>
            </a:pPr>
            <a:r>
              <a:rPr lang="tr-TR" dirty="0"/>
              <a:t>• Kendini tanımamaktan,</a:t>
            </a:r>
          </a:p>
          <a:p>
            <a:pPr marL="0" indent="0">
              <a:buNone/>
            </a:pPr>
            <a:r>
              <a:rPr lang="tr-TR" dirty="0"/>
              <a:t>• Başarıyı sanal dünyada </a:t>
            </a:r>
            <a:r>
              <a:rPr lang="tr-TR" dirty="0" smtClean="0"/>
              <a:t>elde etmeye çalışmaktan kaynaklanabilir</a:t>
            </a:r>
            <a:r>
              <a:rPr lang="tr-TR" dirty="0"/>
              <a:t>.</a:t>
            </a:r>
          </a:p>
        </p:txBody>
      </p:sp>
    </p:spTree>
    <p:extLst>
      <p:ext uri="{BB962C8B-B14F-4D97-AF65-F5344CB8AC3E}">
        <p14:creationId xmlns:p14="http://schemas.microsoft.com/office/powerpoint/2010/main" val="24226289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b="1" dirty="0">
                <a:solidFill>
                  <a:srgbClr val="C00000"/>
                </a:solidFill>
              </a:rPr>
              <a:t>Çocuklarımı Siber Zorbalıktan Korumak İçin Neler Yapabilirim? </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b="1" dirty="0"/>
              <a:t>Çocuklarımın sosyal ağlardaki hesaplarına olan erişimlerini tanıdığım ve güvendiğim kişilerle sınırlayabilirim, </a:t>
            </a:r>
            <a:endParaRPr lang="tr-TR" dirty="0"/>
          </a:p>
          <a:p>
            <a:r>
              <a:rPr lang="tr-TR" b="1" dirty="0"/>
              <a:t>Kullandıkları çevrimiçi platformların güvenliğine dikkat edebilir ve bu ayarları “güvenli” konumda tutmalarını sağlayabilirim, </a:t>
            </a:r>
            <a:endParaRPr lang="tr-TR" dirty="0"/>
          </a:p>
          <a:p>
            <a:r>
              <a:rPr lang="tr-TR" b="1" dirty="0"/>
              <a:t>Sosyal ağlar gibi başkalarının erişimine açık ortamlarda çocuklarımın kişisel bilgilerini paylaşmadıklarından emin olabilirim, </a:t>
            </a:r>
            <a:endParaRPr lang="tr-TR" dirty="0"/>
          </a:p>
          <a:p>
            <a:r>
              <a:rPr lang="tr-TR" b="1" dirty="0"/>
              <a:t>Hesaplarına ait şifrelerini arkadaşlarıyla bile paylaşmamalarını öğütleyebilirim, </a:t>
            </a:r>
            <a:r>
              <a:rPr lang="tr-TR" dirty="0"/>
              <a:t> </a:t>
            </a:r>
            <a:r>
              <a:rPr lang="tr-TR" b="1" dirty="0" smtClean="0"/>
              <a:t>kaynağına </a:t>
            </a:r>
            <a:r>
              <a:rPr lang="tr-TR" b="1" dirty="0"/>
              <a:t>güvenmedikleri iletileri açmamaları konusunda onları uyarabilirim, </a:t>
            </a:r>
            <a:endParaRPr lang="tr-TR" dirty="0"/>
          </a:p>
          <a:p>
            <a:r>
              <a:rPr lang="tr-TR" b="1" dirty="0"/>
              <a:t>Yabancılardan gelen arkadaşlık tekliflerini kabul etmemeleri konusunda uyarılar yapabilirim,</a:t>
            </a:r>
            <a:r>
              <a:rPr lang="tr-TR" dirty="0"/>
              <a:t> </a:t>
            </a:r>
          </a:p>
          <a:p>
            <a:r>
              <a:rPr lang="tr-TR" b="1" dirty="0"/>
              <a:t>Öfkeliyken paylaşım yapmamalarını öğütleyebilirim, </a:t>
            </a:r>
            <a:endParaRPr lang="tr-TR" dirty="0"/>
          </a:p>
        </p:txBody>
      </p:sp>
    </p:spTree>
    <p:extLst>
      <p:ext uri="{BB962C8B-B14F-4D97-AF65-F5344CB8AC3E}">
        <p14:creationId xmlns:p14="http://schemas.microsoft.com/office/powerpoint/2010/main" val="2492581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a:solidFill>
                  <a:srgbClr val="C00000"/>
                </a:solidFill>
              </a:rPr>
              <a:t>Çocuklarımı Siber Zorbalıktan Korumak İçin Neler Yapabilirim?</a:t>
            </a:r>
            <a:endParaRPr lang="tr-TR" dirty="0"/>
          </a:p>
        </p:txBody>
      </p:sp>
      <p:sp>
        <p:nvSpPr>
          <p:cNvPr id="3" name="İçerik Yer Tutucusu 2"/>
          <p:cNvSpPr>
            <a:spLocks noGrp="1"/>
          </p:cNvSpPr>
          <p:nvPr>
            <p:ph idx="1"/>
          </p:nvPr>
        </p:nvSpPr>
        <p:spPr/>
        <p:txBody>
          <a:bodyPr>
            <a:normAutofit fontScale="92500" lnSpcReduction="10000"/>
          </a:bodyPr>
          <a:lstStyle/>
          <a:p>
            <a:r>
              <a:rPr lang="tr-TR" b="1" dirty="0"/>
              <a:t>İnternete erişmenin onların hakkı olduğunu ama bu hakkı kullanırken başkalarının </a:t>
            </a:r>
            <a:r>
              <a:rPr lang="tr-TR" b="1" dirty="0" smtClean="0"/>
              <a:t>haklarını</a:t>
            </a:r>
            <a:r>
              <a:rPr lang="tr-TR" dirty="0"/>
              <a:t> </a:t>
            </a:r>
            <a:r>
              <a:rPr lang="tr-TR" b="1" dirty="0" smtClean="0"/>
              <a:t>da </a:t>
            </a:r>
            <a:r>
              <a:rPr lang="tr-TR" b="1" dirty="0"/>
              <a:t>gözetmeleri gerektiğini söyleyebilirim, </a:t>
            </a:r>
            <a:endParaRPr lang="tr-TR" dirty="0"/>
          </a:p>
          <a:p>
            <a:r>
              <a:rPr lang="tr-TR" b="1" dirty="0"/>
              <a:t>Dijital dünyada attıkları her adımın, gerçek hayatta bir karşılığı olduğu uyarısını sık sık tekrarlayabilirim. </a:t>
            </a:r>
            <a:endParaRPr lang="tr-TR" b="1" dirty="0" smtClean="0"/>
          </a:p>
          <a:p>
            <a:endParaRPr lang="tr-TR" dirty="0"/>
          </a:p>
          <a:p>
            <a:r>
              <a:rPr lang="tr-TR" b="1" dirty="0"/>
              <a:t>Başkasını da ilgilendiren bir içerik paylaşmadan önce o kişinin iznini almaları gerektiğini öğretebilirim, </a:t>
            </a:r>
            <a:endParaRPr lang="tr-TR" dirty="0"/>
          </a:p>
          <a:p>
            <a:r>
              <a:rPr lang="tr-TR" b="1" dirty="0"/>
              <a:t>Birini rahatsız edecek türdeki paylaşımların yayılmasına aracılık etmemelerini öğretebilirim, </a:t>
            </a:r>
            <a:endParaRPr lang="tr-TR" dirty="0"/>
          </a:p>
          <a:p>
            <a:r>
              <a:rPr lang="tr-TR" b="1" dirty="0"/>
              <a:t>Siber zorbalığa maruz kalırlarsa bu durumu en kısa zamanda bize söylemelerinin çok önemli olduğunu öğretebilirim, </a:t>
            </a:r>
            <a:endParaRPr lang="tr-TR" dirty="0"/>
          </a:p>
          <a:p>
            <a:endParaRPr lang="tr-TR" dirty="0"/>
          </a:p>
          <a:p>
            <a:endParaRPr lang="tr-TR" dirty="0"/>
          </a:p>
        </p:txBody>
      </p:sp>
    </p:spTree>
    <p:extLst>
      <p:ext uri="{BB962C8B-B14F-4D97-AF65-F5344CB8AC3E}">
        <p14:creationId xmlns:p14="http://schemas.microsoft.com/office/powerpoint/2010/main" val="3513936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Kaynakça:</a:t>
            </a:r>
            <a:endParaRPr lang="tr-TR" dirty="0"/>
          </a:p>
        </p:txBody>
      </p:sp>
      <p:sp>
        <p:nvSpPr>
          <p:cNvPr id="3" name="İçerik Yer Tutucusu 2"/>
          <p:cNvSpPr>
            <a:spLocks noGrp="1"/>
          </p:cNvSpPr>
          <p:nvPr>
            <p:ph idx="1"/>
          </p:nvPr>
        </p:nvSpPr>
        <p:spPr/>
        <p:txBody>
          <a:bodyPr>
            <a:normAutofit lnSpcReduction="10000"/>
          </a:bodyPr>
          <a:lstStyle/>
          <a:p>
            <a:r>
              <a:rPr lang="tr-TR" dirty="0" smtClean="0"/>
              <a:t>Özel Eğitim Rehberlik Hizmetleri Genel Müdürlüğü</a:t>
            </a:r>
          </a:p>
          <a:p>
            <a:pPr marL="0" indent="0">
              <a:buNone/>
            </a:pPr>
            <a:r>
              <a:rPr lang="tr-TR" dirty="0" smtClean="0"/>
              <a:t>  </a:t>
            </a:r>
            <a:r>
              <a:rPr lang="tr-TR" dirty="0" smtClean="0">
                <a:hlinkClick r:id="rId2"/>
              </a:rPr>
              <a:t>https</a:t>
            </a:r>
            <a:r>
              <a:rPr lang="tr-TR" dirty="0">
                <a:hlinkClick r:id="rId2"/>
              </a:rPr>
              <a:t>://</a:t>
            </a:r>
            <a:r>
              <a:rPr lang="tr-TR" dirty="0" smtClean="0">
                <a:hlinkClick r:id="rId2"/>
              </a:rPr>
              <a:t>www.meb.gov.tr</a:t>
            </a:r>
            <a:endParaRPr lang="tr-TR" dirty="0" smtClean="0"/>
          </a:p>
          <a:p>
            <a:pPr marL="0" indent="0">
              <a:buNone/>
            </a:pPr>
            <a:r>
              <a:rPr lang="tr-TR" dirty="0" smtClean="0"/>
              <a:t>  </a:t>
            </a:r>
          </a:p>
          <a:p>
            <a:pPr marL="0" indent="0">
              <a:buNone/>
            </a:pPr>
            <a:r>
              <a:rPr lang="tr-TR" dirty="0" err="1" smtClean="0"/>
              <a:t>Tbm</a:t>
            </a:r>
            <a:r>
              <a:rPr lang="tr-TR" dirty="0" smtClean="0"/>
              <a:t> Yeşilay  Bağımlılıkla Mücadele </a:t>
            </a:r>
            <a:r>
              <a:rPr lang="tr-TR" dirty="0"/>
              <a:t>E</a:t>
            </a:r>
            <a:r>
              <a:rPr lang="tr-TR" dirty="0" smtClean="0"/>
              <a:t>ğitim </a:t>
            </a:r>
            <a:r>
              <a:rPr lang="tr-TR" dirty="0"/>
              <a:t>P</a:t>
            </a:r>
            <a:r>
              <a:rPr lang="tr-TR" dirty="0" smtClean="0"/>
              <a:t>rogramı</a:t>
            </a:r>
          </a:p>
          <a:p>
            <a:pPr marL="0" indent="0">
              <a:buNone/>
            </a:pPr>
            <a:r>
              <a:rPr lang="tr-TR" dirty="0" smtClean="0">
                <a:hlinkClick r:id="rId3"/>
              </a:rPr>
              <a:t>  https</a:t>
            </a:r>
            <a:r>
              <a:rPr lang="tr-TR" dirty="0">
                <a:hlinkClick r:id="rId3"/>
              </a:rPr>
              <a:t>://ebeveyn.tbm.org.tr</a:t>
            </a:r>
            <a:r>
              <a:rPr lang="tr-TR" dirty="0" smtClean="0">
                <a:hlinkClick r:id="rId3"/>
              </a:rPr>
              <a:t>/</a:t>
            </a:r>
            <a:endParaRPr lang="tr-TR" dirty="0" smtClean="0"/>
          </a:p>
          <a:p>
            <a:pPr marL="0" indent="0">
              <a:buNone/>
            </a:pPr>
            <a:endParaRPr lang="tr-TR" dirty="0" smtClean="0"/>
          </a:p>
          <a:p>
            <a:pPr marL="0" indent="0">
              <a:buNone/>
            </a:pPr>
            <a:r>
              <a:rPr lang="tr-TR" dirty="0" smtClean="0"/>
              <a:t>Güvenli Web</a:t>
            </a:r>
          </a:p>
          <a:p>
            <a:pPr marL="0" indent="0">
              <a:buNone/>
            </a:pPr>
            <a:r>
              <a:rPr lang="tr-TR" dirty="0" smtClean="0">
                <a:hlinkClick r:id="rId4"/>
              </a:rPr>
              <a:t>https://www.guvenliweb.org.tr/</a:t>
            </a:r>
            <a:endParaRPr lang="tr-TR" dirty="0" smtClean="0"/>
          </a:p>
          <a:p>
            <a:pPr marL="0" indent="0">
              <a:buNone/>
            </a:pPr>
            <a:r>
              <a:rPr lang="tr-TR" dirty="0">
                <a:hlinkClick r:id="rId5"/>
              </a:rPr>
              <a:t>https://www.guvenlicocuk.org.tr</a:t>
            </a:r>
            <a:r>
              <a:rPr lang="tr-TR" dirty="0" smtClean="0">
                <a:hlinkClick r:id="rId5"/>
              </a:rPr>
              <a:t>/</a:t>
            </a:r>
            <a:endParaRPr lang="tr-TR" dirty="0" smtClean="0"/>
          </a:p>
          <a:p>
            <a:pPr marL="0" indent="0">
              <a:buNone/>
            </a:pPr>
            <a:endParaRPr lang="tr-TR" dirty="0"/>
          </a:p>
        </p:txBody>
      </p:sp>
    </p:spTree>
    <p:extLst>
      <p:ext uri="{BB962C8B-B14F-4D97-AF65-F5344CB8AC3E}">
        <p14:creationId xmlns:p14="http://schemas.microsoft.com/office/powerpoint/2010/main" val="2531734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p:txBody>
          <a:bodyPr>
            <a:normAutofit/>
          </a:bodyPr>
          <a:lstStyle/>
          <a:p>
            <a:r>
              <a:rPr lang="tr-TR" b="1" i="1" dirty="0">
                <a:solidFill>
                  <a:srgbClr val="C00000"/>
                </a:solidFill>
              </a:rPr>
              <a:t>Teknoloji Bağımlılığı;</a:t>
            </a:r>
            <a:r>
              <a:rPr lang="tr-TR" dirty="0"/>
              <a:t> </a:t>
            </a:r>
          </a:p>
        </p:txBody>
      </p:sp>
      <p:sp>
        <p:nvSpPr>
          <p:cNvPr id="6" name="İçerik Yer Tutucusu 5"/>
          <p:cNvSpPr>
            <a:spLocks noGrp="1"/>
          </p:cNvSpPr>
          <p:nvPr>
            <p:ph idx="1"/>
          </p:nvPr>
        </p:nvSpPr>
        <p:spPr/>
        <p:txBody>
          <a:bodyPr/>
          <a:lstStyle/>
          <a:p>
            <a:endParaRPr lang="tr-TR" dirty="0" smtClean="0"/>
          </a:p>
          <a:p>
            <a:endParaRPr lang="tr-TR" dirty="0"/>
          </a:p>
          <a:p>
            <a:endParaRPr lang="tr-TR" dirty="0" smtClean="0"/>
          </a:p>
          <a:p>
            <a:endParaRPr lang="tr-TR" dirty="0"/>
          </a:p>
          <a:p>
            <a:endParaRPr lang="tr-TR" dirty="0" smtClean="0"/>
          </a:p>
          <a:p>
            <a:r>
              <a:rPr lang="tr-TR" dirty="0" smtClean="0"/>
              <a:t>İnterneti aşırı kullanılma isteğinin önüne geçilememesi, internetten yoksun kalındığında gergin davranışların olması, sosyal hayatı etkileyen bağımlılıktır.</a:t>
            </a:r>
            <a:endParaRPr lang="tr-TR" dirty="0"/>
          </a:p>
        </p:txBody>
      </p:sp>
      <p:pic>
        <p:nvPicPr>
          <p:cNvPr id="7" name="Resim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406" y="1557337"/>
            <a:ext cx="8229599" cy="2439897"/>
          </a:xfrm>
          <a:prstGeom prst="rect">
            <a:avLst/>
          </a:prstGeom>
        </p:spPr>
      </p:pic>
    </p:spTree>
    <p:extLst>
      <p:ext uri="{BB962C8B-B14F-4D97-AF65-F5344CB8AC3E}">
        <p14:creationId xmlns:p14="http://schemas.microsoft.com/office/powerpoint/2010/main" val="2701027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BİLİNÇLİ TEKNOLOJİ KULLANIMI</a:t>
            </a:r>
            <a:endParaRPr lang="tr-TR" dirty="0"/>
          </a:p>
        </p:txBody>
      </p:sp>
      <p:sp>
        <p:nvSpPr>
          <p:cNvPr id="3" name="İçerik Yer Tutucusu 2"/>
          <p:cNvSpPr>
            <a:spLocks noGrp="1"/>
          </p:cNvSpPr>
          <p:nvPr>
            <p:ph idx="1"/>
          </p:nvPr>
        </p:nvSpPr>
        <p:spPr/>
        <p:txBody>
          <a:bodyPr/>
          <a:lstStyle/>
          <a:p>
            <a:r>
              <a:rPr lang="tr-TR" dirty="0"/>
              <a:t>Günümüzde internet sosyal hayatın bir parçası olarak hayatımıza birçok faydalar ve yenilikler getirmiştir. Getirdiği faydaların ve kolaylıkların yanı sıra, internetin bilinçsiz kullanımı bireysel ve toplumsal hayata yönelik tehditler de barındırmaktadır.</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3487782"/>
            <a:ext cx="9300754" cy="3004457"/>
          </a:xfrm>
          <a:prstGeom prst="rect">
            <a:avLst/>
          </a:prstGeom>
        </p:spPr>
      </p:pic>
    </p:spTree>
    <p:extLst>
      <p:ext uri="{BB962C8B-B14F-4D97-AF65-F5344CB8AC3E}">
        <p14:creationId xmlns:p14="http://schemas.microsoft.com/office/powerpoint/2010/main" val="3896099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b="1" dirty="0" smtClean="0">
                <a:solidFill>
                  <a:srgbClr val="C00000"/>
                </a:solidFill>
              </a:rPr>
              <a:t>BİLİNÇLİ TEKNOLOJİ KULLANIMI</a:t>
            </a:r>
            <a:endParaRPr lang="tr-TR" dirty="0"/>
          </a:p>
        </p:txBody>
      </p:sp>
      <p:sp>
        <p:nvSpPr>
          <p:cNvPr id="3" name="İçerik Yer Tutucusu 2"/>
          <p:cNvSpPr>
            <a:spLocks noGrp="1"/>
          </p:cNvSpPr>
          <p:nvPr>
            <p:ph idx="1"/>
          </p:nvPr>
        </p:nvSpPr>
        <p:spPr/>
        <p:txBody>
          <a:bodyPr/>
          <a:lstStyle/>
          <a:p>
            <a:r>
              <a:rPr lang="tr-TR" dirty="0"/>
              <a:t>Web ve iletişim teknolojisinde yaşanan hızlı gelişmelerle birlikte insanlar arasındaki iletişim ve ilişki sanal ortamlara taşınmıştır. İnsanların birbirleriyle tanışması, iletişime geçmesi, içerik paylaşımında bulunması, tartışma ortamı oluşturması ve ortak ilgi alanları etrafında gruplar oluşturması sürekli gelişen web teknolojisiyle birlikte oluşan bir durumdur. Sosyal paylaşım ağlarının dünya ile birlikte ülkemizde de kullanıcı sayısı hızlı bir şekilde artmakta, gerçek ve sanal dünya ayrımı giderek ortadan kalkmaktadır. Bu artış ile birlikte internet ve sosyal ağlar, bilinmeyen, fark edilemeyecek veya algılaması zor, pek çok tehdit ve tehlikeyi de beraberinde getirmiştir.</a:t>
            </a:r>
          </a:p>
          <a:p>
            <a:endParaRPr lang="tr-TR" dirty="0"/>
          </a:p>
        </p:txBody>
      </p:sp>
    </p:spTree>
    <p:extLst>
      <p:ext uri="{BB962C8B-B14F-4D97-AF65-F5344CB8AC3E}">
        <p14:creationId xmlns:p14="http://schemas.microsoft.com/office/powerpoint/2010/main" val="901896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231F20"/>
                </a:solidFill>
              </a:rPr>
              <a:t>Kimler Risk Altında?</a:t>
            </a:r>
            <a:r>
              <a:rPr lang="tr-TR" b="1" dirty="0">
                <a:solidFill>
                  <a:srgbClr val="EE742F"/>
                </a:solidFill>
              </a:rPr>
              <a:t/>
            </a:r>
            <a:br>
              <a:rPr lang="tr-TR" b="1" dirty="0">
                <a:solidFill>
                  <a:srgbClr val="EE742F"/>
                </a:solidFill>
              </a:rPr>
            </a:br>
            <a:endParaRPr lang="tr-TR" dirty="0"/>
          </a:p>
        </p:txBody>
      </p:sp>
      <p:sp>
        <p:nvSpPr>
          <p:cNvPr id="3" name="İçerik Yer Tutucusu 2"/>
          <p:cNvSpPr>
            <a:spLocks noGrp="1"/>
          </p:cNvSpPr>
          <p:nvPr>
            <p:ph idx="1"/>
          </p:nvPr>
        </p:nvSpPr>
        <p:spPr/>
        <p:txBody>
          <a:bodyPr/>
          <a:lstStyle/>
          <a:p>
            <a:pPr marL="0" indent="0">
              <a:buNone/>
            </a:pPr>
            <a:r>
              <a:rPr lang="tr-TR" b="1" dirty="0" smtClean="0">
                <a:latin typeface="Calibri Light" panose="020F0302020204030204" pitchFamily="34" charset="0"/>
              </a:rPr>
              <a:t>   Spordan </a:t>
            </a:r>
            <a:r>
              <a:rPr lang="tr-TR" b="1" dirty="0">
                <a:latin typeface="Calibri Light" panose="020F0302020204030204" pitchFamily="34" charset="0"/>
              </a:rPr>
              <a:t>uzak duran ve hareketsiz yaşamı tercih edenler,</a:t>
            </a:r>
          </a:p>
          <a:p>
            <a:pPr marL="0" indent="0">
              <a:buNone/>
            </a:pPr>
            <a:r>
              <a:rPr lang="tr-TR" b="1" dirty="0" smtClean="0">
                <a:latin typeface="Calibri Light" panose="020F0302020204030204" pitchFamily="34" charset="0"/>
              </a:rPr>
              <a:t>   Olumsuz ve </a:t>
            </a:r>
            <a:r>
              <a:rPr lang="tr-TR" b="1" dirty="0">
                <a:latin typeface="Calibri Light" panose="020F0302020204030204" pitchFamily="34" charset="0"/>
              </a:rPr>
              <a:t>bağımlı arkadaş çevresi </a:t>
            </a:r>
            <a:r>
              <a:rPr lang="tr-TR" b="1" dirty="0" smtClean="0">
                <a:latin typeface="Calibri Light" panose="020F0302020204030204" pitchFamily="34" charset="0"/>
              </a:rPr>
              <a:t>bulunanlar</a:t>
            </a:r>
          </a:p>
          <a:p>
            <a:pPr marL="0" indent="0">
              <a:buNone/>
            </a:pPr>
            <a:r>
              <a:rPr lang="tr-TR" b="1" dirty="0" smtClean="0">
                <a:latin typeface="Calibri Light" panose="020F0302020204030204" pitchFamily="34" charset="0"/>
              </a:rPr>
              <a:t>   Ders </a:t>
            </a:r>
            <a:r>
              <a:rPr lang="tr-TR" b="1" dirty="0">
                <a:latin typeface="Calibri Light" panose="020F0302020204030204" pitchFamily="34" charset="0"/>
              </a:rPr>
              <a:t>başarısı sürekli düşük olan ya da okul </a:t>
            </a:r>
            <a:r>
              <a:rPr lang="tr-TR" b="1" dirty="0" smtClean="0">
                <a:latin typeface="Calibri Light" panose="020F0302020204030204" pitchFamily="34" charset="0"/>
              </a:rPr>
              <a:t>dışı faaliyetlere </a:t>
            </a:r>
            <a:r>
              <a:rPr lang="tr-TR" b="1" dirty="0">
                <a:latin typeface="Calibri Light" panose="020F0302020204030204" pitchFamily="34" charset="0"/>
              </a:rPr>
              <a:t>karşı isteksiz olanlar</a:t>
            </a:r>
            <a:r>
              <a:rPr lang="tr-TR" b="1" dirty="0" smtClean="0">
                <a:latin typeface="Calibri Light" panose="020F0302020204030204" pitchFamily="34" charset="0"/>
              </a:rPr>
              <a:t>,</a:t>
            </a:r>
          </a:p>
          <a:p>
            <a:pPr marL="0" indent="0">
              <a:buNone/>
            </a:pPr>
            <a:r>
              <a:rPr lang="tr-TR" b="1" dirty="0" smtClean="0">
                <a:latin typeface="Calibri Light" panose="020F0302020204030204" pitchFamily="34" charset="0"/>
              </a:rPr>
              <a:t>   Arkadaş </a:t>
            </a:r>
            <a:r>
              <a:rPr lang="tr-TR" b="1" dirty="0">
                <a:latin typeface="Calibri Light" panose="020F0302020204030204" pitchFamily="34" charset="0"/>
              </a:rPr>
              <a:t>edinme, iletişim kurma ve iletişimi devam</a:t>
            </a:r>
          </a:p>
          <a:p>
            <a:pPr marL="0" indent="0">
              <a:buNone/>
            </a:pPr>
            <a:r>
              <a:rPr lang="tr-TR" b="1" dirty="0" smtClean="0">
                <a:latin typeface="Calibri Light" panose="020F0302020204030204" pitchFamily="34" charset="0"/>
              </a:rPr>
              <a:t>   ettirme </a:t>
            </a:r>
            <a:r>
              <a:rPr lang="tr-TR" b="1" dirty="0">
                <a:latin typeface="Calibri Light" panose="020F0302020204030204" pitchFamily="34" charset="0"/>
              </a:rPr>
              <a:t>becerileri az olanlar.</a:t>
            </a:r>
          </a:p>
          <a:p>
            <a:endParaRPr lang="tr-TR" dirty="0"/>
          </a:p>
        </p:txBody>
      </p:sp>
    </p:spTree>
    <p:extLst>
      <p:ext uri="{BB962C8B-B14F-4D97-AF65-F5344CB8AC3E}">
        <p14:creationId xmlns:p14="http://schemas.microsoft.com/office/powerpoint/2010/main" val="536240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solidFill>
                  <a:srgbClr val="C00000"/>
                </a:solidFill>
              </a:rPr>
              <a:t>Kimler Risk Altında?</a:t>
            </a:r>
            <a:r>
              <a:rPr lang="tr-TR" b="1" dirty="0">
                <a:solidFill>
                  <a:srgbClr val="EE742F"/>
                </a:solidFill>
              </a:rPr>
              <a:t/>
            </a:r>
            <a:br>
              <a:rPr lang="tr-TR" b="1" dirty="0">
                <a:solidFill>
                  <a:srgbClr val="EE742F"/>
                </a:solidFill>
              </a:rPr>
            </a:br>
            <a:endParaRPr lang="tr-TR" dirty="0"/>
          </a:p>
        </p:txBody>
      </p:sp>
      <p:sp>
        <p:nvSpPr>
          <p:cNvPr id="3" name="İçerik Yer Tutucusu 2"/>
          <p:cNvSpPr>
            <a:spLocks noGrp="1"/>
          </p:cNvSpPr>
          <p:nvPr>
            <p:ph idx="1"/>
          </p:nvPr>
        </p:nvSpPr>
        <p:spPr/>
        <p:txBody>
          <a:bodyPr/>
          <a:lstStyle/>
          <a:p>
            <a:pPr marL="0" indent="0">
              <a:buNone/>
            </a:pPr>
            <a:r>
              <a:rPr lang="tr-TR" dirty="0" smtClean="0"/>
              <a:t>   Aileleri </a:t>
            </a:r>
            <a:r>
              <a:rPr lang="tr-TR" dirty="0"/>
              <a:t>teknolojiyi olumsuz ve bilinçsiz kullanan </a:t>
            </a:r>
            <a:r>
              <a:rPr lang="tr-TR" dirty="0" smtClean="0"/>
              <a:t>bireyler</a:t>
            </a:r>
          </a:p>
          <a:p>
            <a:pPr marL="0" indent="0">
              <a:buNone/>
            </a:pPr>
            <a:r>
              <a:rPr lang="tr-TR" dirty="0" smtClean="0"/>
              <a:t>   Sosyal </a:t>
            </a:r>
            <a:r>
              <a:rPr lang="tr-TR" dirty="0"/>
              <a:t>ilişkilerinde kendini ifade </a:t>
            </a:r>
            <a:r>
              <a:rPr lang="tr-TR" dirty="0" smtClean="0"/>
              <a:t>etmekte güçlük </a:t>
            </a:r>
            <a:r>
              <a:rPr lang="tr-TR" dirty="0"/>
              <a:t>yaşayanlar,</a:t>
            </a:r>
          </a:p>
          <a:p>
            <a:pPr marL="0" indent="0">
              <a:buNone/>
            </a:pPr>
            <a:r>
              <a:rPr lang="tr-TR" dirty="0" smtClean="0"/>
              <a:t>   Aile </a:t>
            </a:r>
            <a:r>
              <a:rPr lang="tr-TR" dirty="0"/>
              <a:t>içi çatışmalar yaşayan, sağlıklı </a:t>
            </a:r>
            <a:r>
              <a:rPr lang="tr-TR" dirty="0" smtClean="0"/>
              <a:t>iletişimi olmayan </a:t>
            </a:r>
            <a:r>
              <a:rPr lang="tr-TR" dirty="0"/>
              <a:t>aile üyeleri</a:t>
            </a:r>
            <a:r>
              <a:rPr lang="tr-TR" dirty="0" smtClean="0"/>
              <a:t>,</a:t>
            </a:r>
          </a:p>
          <a:p>
            <a:pPr marL="0" indent="0">
              <a:buNone/>
            </a:pPr>
            <a:r>
              <a:rPr lang="tr-TR" dirty="0" smtClean="0"/>
              <a:t>   Hayatlarında </a:t>
            </a:r>
            <a:r>
              <a:rPr lang="tr-TR" dirty="0"/>
              <a:t>kaliteli vakit geçirebileceği </a:t>
            </a:r>
            <a:r>
              <a:rPr lang="tr-TR" dirty="0" smtClean="0"/>
              <a:t>aktiviteler bulunmayanlar</a:t>
            </a:r>
            <a:r>
              <a:rPr lang="tr-TR" dirty="0">
                <a:solidFill>
                  <a:schemeClr val="tx1">
                    <a:lumMod val="65000"/>
                    <a:lumOff val="35000"/>
                  </a:schemeClr>
                </a:solidFill>
              </a:rPr>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6811" y="4075611"/>
            <a:ext cx="7182939" cy="2416629"/>
          </a:xfrm>
          <a:prstGeom prst="rect">
            <a:avLst/>
          </a:prstGeom>
        </p:spPr>
      </p:pic>
    </p:spTree>
    <p:extLst>
      <p:ext uri="{BB962C8B-B14F-4D97-AF65-F5344CB8AC3E}">
        <p14:creationId xmlns:p14="http://schemas.microsoft.com/office/powerpoint/2010/main" val="27227032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dirty="0" smtClean="0">
                <a:solidFill>
                  <a:srgbClr val="E61F4F"/>
                </a:solidFill>
              </a:rPr>
              <a:t/>
            </a:r>
            <a:br>
              <a:rPr lang="tr-TR" dirty="0" smtClean="0">
                <a:solidFill>
                  <a:srgbClr val="E61F4F"/>
                </a:solidFill>
              </a:rPr>
            </a:br>
            <a:r>
              <a:rPr lang="tr-TR" dirty="0" smtClean="0">
                <a:solidFill>
                  <a:srgbClr val="E61F4F"/>
                </a:solidFill>
              </a:rPr>
              <a:t>Adım </a:t>
            </a:r>
            <a:r>
              <a:rPr lang="tr-TR" dirty="0">
                <a:solidFill>
                  <a:srgbClr val="E61F4F"/>
                </a:solidFill>
              </a:rPr>
              <a:t>Adım</a:t>
            </a:r>
            <a:br>
              <a:rPr lang="tr-TR" dirty="0">
                <a:solidFill>
                  <a:srgbClr val="E61F4F"/>
                </a:solidFill>
              </a:rPr>
            </a:br>
            <a:r>
              <a:rPr lang="tr-TR" b="1" dirty="0">
                <a:solidFill>
                  <a:srgbClr val="E61F4F"/>
                </a:solidFill>
              </a:rPr>
              <a:t>Teknoloji Bağımlılığı</a:t>
            </a:r>
            <a:br>
              <a:rPr lang="tr-TR" b="1" dirty="0">
                <a:solidFill>
                  <a:srgbClr val="E61F4F"/>
                </a:solidFill>
              </a:rPr>
            </a:br>
            <a:endParaRPr lang="tr-TR" dirty="0"/>
          </a:p>
        </p:txBody>
      </p:sp>
      <p:sp>
        <p:nvSpPr>
          <p:cNvPr id="3" name="İçerik Yer Tutucusu 2"/>
          <p:cNvSpPr>
            <a:spLocks noGrp="1"/>
          </p:cNvSpPr>
          <p:nvPr>
            <p:ph idx="1"/>
          </p:nvPr>
        </p:nvSpPr>
        <p:spPr>
          <a:xfrm>
            <a:off x="838200" y="1690687"/>
            <a:ext cx="10515600" cy="4749301"/>
          </a:xfrm>
        </p:spPr>
        <p:txBody>
          <a:bodyPr/>
          <a:lstStyle/>
          <a:p>
            <a:r>
              <a:rPr lang="tr-TR" sz="2400" b="1" dirty="0"/>
              <a:t>Hep daha fazlası </a:t>
            </a:r>
            <a:r>
              <a:rPr lang="tr-TR" sz="2400" b="1" dirty="0" smtClean="0"/>
              <a:t>istenir           </a:t>
            </a:r>
            <a:r>
              <a:rPr lang="tr-TR" sz="2400" dirty="0" smtClean="0"/>
              <a:t>Sabaha </a:t>
            </a:r>
            <a:r>
              <a:rPr lang="tr-TR" sz="2400" dirty="0"/>
              <a:t>kadar </a:t>
            </a:r>
            <a:r>
              <a:rPr lang="tr-TR" sz="2400" dirty="0" smtClean="0"/>
              <a:t>oynadım</a:t>
            </a:r>
          </a:p>
          <a:p>
            <a:endParaRPr lang="tr-TR" sz="2400" dirty="0" smtClean="0"/>
          </a:p>
          <a:p>
            <a:r>
              <a:rPr lang="tr-TR" sz="2400" b="1" dirty="0"/>
              <a:t>Teknolojinin olmadığı ortamlar sıkıcı </a:t>
            </a:r>
            <a:r>
              <a:rPr lang="tr-TR" sz="2400" b="1" dirty="0" smtClean="0"/>
              <a:t>gelir      </a:t>
            </a:r>
            <a:r>
              <a:rPr lang="pt-BR" sz="2400" dirty="0" smtClean="0"/>
              <a:t>Off yaa... Son zil çalsa da eve uçsam!</a:t>
            </a:r>
            <a:endParaRPr lang="tr-TR" sz="2400" dirty="0" smtClean="0"/>
          </a:p>
          <a:p>
            <a:endParaRPr lang="tr-TR" sz="2400" dirty="0" smtClean="0"/>
          </a:p>
          <a:p>
            <a:r>
              <a:rPr lang="tr-TR" sz="2400" b="1" dirty="0" smtClean="0"/>
              <a:t>Kendini kontrol edemez         </a:t>
            </a:r>
            <a:r>
              <a:rPr lang="pt-BR" sz="2400" dirty="0" smtClean="0"/>
              <a:t>Sadece 5 dakika daha!</a:t>
            </a:r>
            <a:endParaRPr lang="tr-TR" sz="2400" dirty="0" smtClean="0"/>
          </a:p>
          <a:p>
            <a:endParaRPr lang="tr-TR" sz="2400" dirty="0" smtClean="0"/>
          </a:p>
          <a:p>
            <a:r>
              <a:rPr lang="tr-TR" sz="2400" b="1" dirty="0" smtClean="0"/>
              <a:t> Hayatı gitgide fakirleşir           </a:t>
            </a:r>
            <a:r>
              <a:rPr lang="pt-BR" sz="2400" dirty="0" smtClean="0"/>
              <a:t>Canım hiçbir şey istemiyor!</a:t>
            </a:r>
            <a:r>
              <a:rPr lang="tr-TR" sz="2400" b="1" dirty="0" smtClean="0"/>
              <a:t> </a:t>
            </a:r>
          </a:p>
          <a:p>
            <a:r>
              <a:rPr lang="tr-TR" sz="2400" b="1" dirty="0" smtClean="0"/>
              <a:t>Sağlık problemleri başlar          </a:t>
            </a:r>
            <a:r>
              <a:rPr lang="pt-BR" sz="2400" dirty="0" smtClean="0"/>
              <a:t>Ah belim! Bu merdivenleri</a:t>
            </a:r>
            <a:r>
              <a:rPr lang="tr-TR" sz="2400" dirty="0" smtClean="0"/>
              <a:t> </a:t>
            </a:r>
            <a:r>
              <a:rPr lang="pt-BR" sz="2400" dirty="0" smtClean="0"/>
              <a:t>kim çıkacak şimdi?</a:t>
            </a:r>
            <a:r>
              <a:rPr lang="tr-TR" sz="2400" b="1" dirty="0" smtClean="0"/>
              <a:t> </a:t>
            </a:r>
          </a:p>
          <a:p>
            <a:r>
              <a:rPr lang="tr-TR" sz="2400" b="1" dirty="0" smtClean="0"/>
              <a:t>Kendini kötü hisseder                </a:t>
            </a:r>
            <a:r>
              <a:rPr lang="pt-BR" sz="2400" dirty="0" smtClean="0"/>
              <a:t>Psikolojim bozuldu!</a:t>
            </a:r>
            <a:endParaRPr lang="tr-TR" sz="2400" dirty="0" smtClean="0"/>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a:p>
            <a:endParaRPr lang="tr-TR" sz="2400" dirty="0" smtClean="0">
              <a:solidFill>
                <a:schemeClr val="tx1">
                  <a:lumMod val="65000"/>
                  <a:lumOff val="35000"/>
                </a:schemeClr>
              </a:solidFill>
            </a:endParaRPr>
          </a:p>
        </p:txBody>
      </p:sp>
      <p:pic>
        <p:nvPicPr>
          <p:cNvPr id="4" name="Resim 3"/>
          <p:cNvPicPr>
            <a:picLocks noChangeAspect="1"/>
          </p:cNvPicPr>
          <p:nvPr/>
        </p:nvPicPr>
        <p:blipFill>
          <a:blip r:embed="rId2"/>
          <a:stretch>
            <a:fillRect/>
          </a:stretch>
        </p:blipFill>
        <p:spPr>
          <a:xfrm>
            <a:off x="4519290" y="1786435"/>
            <a:ext cx="200896" cy="355873"/>
          </a:xfrm>
          <a:prstGeom prst="rect">
            <a:avLst/>
          </a:prstGeom>
        </p:spPr>
      </p:pic>
      <p:pic>
        <p:nvPicPr>
          <p:cNvPr id="5" name="Resim 4"/>
          <p:cNvPicPr>
            <a:picLocks noChangeAspect="1"/>
          </p:cNvPicPr>
          <p:nvPr/>
        </p:nvPicPr>
        <p:blipFill>
          <a:blip r:embed="rId2"/>
          <a:stretch>
            <a:fillRect/>
          </a:stretch>
        </p:blipFill>
        <p:spPr>
          <a:xfrm>
            <a:off x="6499450" y="2637639"/>
            <a:ext cx="162608" cy="334901"/>
          </a:xfrm>
          <a:prstGeom prst="rect">
            <a:avLst/>
          </a:prstGeom>
        </p:spPr>
      </p:pic>
      <p:pic>
        <p:nvPicPr>
          <p:cNvPr id="6" name="Resim 5"/>
          <p:cNvPicPr>
            <a:picLocks noChangeAspect="1"/>
          </p:cNvPicPr>
          <p:nvPr/>
        </p:nvPicPr>
        <p:blipFill>
          <a:blip r:embed="rId2"/>
          <a:stretch>
            <a:fillRect/>
          </a:stretch>
        </p:blipFill>
        <p:spPr>
          <a:xfrm>
            <a:off x="4619737" y="5029710"/>
            <a:ext cx="185857" cy="329232"/>
          </a:xfrm>
          <a:prstGeom prst="rect">
            <a:avLst/>
          </a:prstGeom>
        </p:spPr>
      </p:pic>
      <p:pic>
        <p:nvPicPr>
          <p:cNvPr id="7" name="Resim 6"/>
          <p:cNvPicPr>
            <a:picLocks noChangeAspect="1"/>
          </p:cNvPicPr>
          <p:nvPr/>
        </p:nvPicPr>
        <p:blipFill>
          <a:blip r:embed="rId2"/>
          <a:stretch>
            <a:fillRect/>
          </a:stretch>
        </p:blipFill>
        <p:spPr>
          <a:xfrm>
            <a:off x="4519060" y="3619433"/>
            <a:ext cx="201355" cy="329232"/>
          </a:xfrm>
          <a:prstGeom prst="rect">
            <a:avLst/>
          </a:prstGeom>
        </p:spPr>
      </p:pic>
      <p:pic>
        <p:nvPicPr>
          <p:cNvPr id="8" name="Resim 7"/>
          <p:cNvPicPr>
            <a:picLocks noChangeAspect="1"/>
          </p:cNvPicPr>
          <p:nvPr/>
        </p:nvPicPr>
        <p:blipFill>
          <a:blip r:embed="rId2"/>
          <a:stretch>
            <a:fillRect/>
          </a:stretch>
        </p:blipFill>
        <p:spPr>
          <a:xfrm>
            <a:off x="4604010" y="4506430"/>
            <a:ext cx="201355" cy="329232"/>
          </a:xfrm>
          <a:prstGeom prst="rect">
            <a:avLst/>
          </a:prstGeom>
        </p:spPr>
      </p:pic>
      <p:pic>
        <p:nvPicPr>
          <p:cNvPr id="10" name="Resim 9"/>
          <p:cNvPicPr>
            <a:picLocks noChangeAspect="1"/>
          </p:cNvPicPr>
          <p:nvPr/>
        </p:nvPicPr>
        <p:blipFill>
          <a:blip r:embed="rId2"/>
          <a:stretch>
            <a:fillRect/>
          </a:stretch>
        </p:blipFill>
        <p:spPr>
          <a:xfrm>
            <a:off x="4619737" y="5425790"/>
            <a:ext cx="185628" cy="329232"/>
          </a:xfrm>
          <a:prstGeom prst="rect">
            <a:avLst/>
          </a:prstGeom>
        </p:spPr>
      </p:pic>
    </p:spTree>
    <p:extLst>
      <p:ext uri="{BB962C8B-B14F-4D97-AF65-F5344CB8AC3E}">
        <p14:creationId xmlns:p14="http://schemas.microsoft.com/office/powerpoint/2010/main" val="3463549812"/>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TotalTime>
  <Words>1757</Words>
  <Application>Microsoft Office PowerPoint</Application>
  <PresentationFormat>Geniş ekran</PresentationFormat>
  <Paragraphs>186</Paragraphs>
  <Slides>32</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32</vt:i4>
      </vt:variant>
    </vt:vector>
  </HeadingPairs>
  <TitlesOfParts>
    <vt:vector size="36" baseType="lpstr">
      <vt:lpstr>Arial</vt:lpstr>
      <vt:lpstr>Calibri</vt:lpstr>
      <vt:lpstr>Calibri Light</vt:lpstr>
      <vt:lpstr>Office Teması</vt:lpstr>
      <vt:lpstr>BİLİNÇLİ TEKNOLOJİ KULLANIMI  ORTAOKUL VELİ SUNUSU</vt:lpstr>
      <vt:lpstr>  BAĞIMLILIK  NERDİR? </vt:lpstr>
      <vt:lpstr>BAĞIMLILIK NASIL OLUŞUR?</vt:lpstr>
      <vt:lpstr>Teknoloji Bağımlılığı; </vt:lpstr>
      <vt:lpstr>BİLİNÇLİ TEKNOLOJİ KULLANIMI</vt:lpstr>
      <vt:lpstr>BİLİNÇLİ TEKNOLOJİ KULLANIMI</vt:lpstr>
      <vt:lpstr>Kimler Risk Altında? </vt:lpstr>
      <vt:lpstr>Kimler Risk Altında? </vt:lpstr>
      <vt:lpstr> Adım Adım Teknoloji Bağımlılığı </vt:lpstr>
      <vt:lpstr>Adım Adım Teknoloji Bağımlılığı</vt:lpstr>
      <vt:lpstr>Adım Adım Teknoloji Bağımlılığı</vt:lpstr>
      <vt:lpstr>ÇOCUĞUNUZA NASIL REHBERLİK EDEBİLİRSİNİZ?</vt:lpstr>
      <vt:lpstr>ÇOCUĞUNUZA NASIL REHBERLİK EDEBİLİRSİNİZ?</vt:lpstr>
      <vt:lpstr>ÇOCUĞUNUZA NASIL REHBERLİK EDEBİLİRSİNİZ?</vt:lpstr>
      <vt:lpstr>ÇOCUĞUNUZA NASIL REHBERLİK EDEBİLİRSİNİZ?</vt:lpstr>
      <vt:lpstr>ÇOCUĞUNUZA NASIL REHBERLİK EDEBİLİRSİNİZ?</vt:lpstr>
      <vt:lpstr>ÇOCUĞUNUZA NASIL REHBERLİK EDEBİLİRSİNİZ?</vt:lpstr>
      <vt:lpstr>ÇOCUĞUNUZA NASIL REHBERLİK EDEBİLİRSİNİZ?</vt:lpstr>
      <vt:lpstr>ÇOCUĞUNUZA NASIL REHBERLİK EDEBİLİRSİNİZ?</vt:lpstr>
      <vt:lpstr>ÇOCUĞUNUZA NASIL REHBERLİK EDEBİLİRSİNİZ?</vt:lpstr>
      <vt:lpstr>  SİBER ZORBALIK NEDİR? NASIL MÜCADELE EDİLİR?  </vt:lpstr>
      <vt:lpstr>     SİBER ZORBALIK NEDİR? NASIL MÜCADELE EDİLİR?   </vt:lpstr>
      <vt:lpstr> SİBER ZORBALIK  </vt:lpstr>
      <vt:lpstr>Siber Zorbalık Hangi Şekillerde Karşımıza Çıkar?  </vt:lpstr>
      <vt:lpstr>Siber Zorbalık Hangi Şekillerde Karşımıza Çıkar?</vt:lpstr>
      <vt:lpstr>Siber Zorbalık Ne Kadar Yaygın? </vt:lpstr>
      <vt:lpstr>Davranışsal Sonuçları  </vt:lpstr>
      <vt:lpstr>Davranışsal Sonuçları</vt:lpstr>
      <vt:lpstr>Siber Zorbalık Sürece Dahil Olan Herkesi Olumsuz Etkiler  </vt:lpstr>
      <vt:lpstr>Çocuklarımı Siber Zorbalıktan Korumak İçin Neler Yapabilirim?  </vt:lpstr>
      <vt:lpstr>Çocuklarımı Siber Zorbalıktan Korumak İçin Neler Yapabilirim?</vt:lpstr>
      <vt:lpstr>Kaynakça:</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BAĞIMLILIK  NERDİR?</dc:title>
  <dc:creator>ronaldinho424</dc:creator>
  <cp:lastModifiedBy>ronaldinho424</cp:lastModifiedBy>
  <cp:revision>32</cp:revision>
  <dcterms:created xsi:type="dcterms:W3CDTF">2020-11-02T08:35:29Z</dcterms:created>
  <dcterms:modified xsi:type="dcterms:W3CDTF">2020-11-05T07:26:56Z</dcterms:modified>
</cp:coreProperties>
</file>