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6"/>
  </p:notesMasterIdLst>
  <p:sldIdLst>
    <p:sldId id="278" r:id="rId2"/>
    <p:sldId id="417" r:id="rId3"/>
    <p:sldId id="408" r:id="rId4"/>
    <p:sldId id="429" r:id="rId5"/>
    <p:sldId id="428" r:id="rId6"/>
    <p:sldId id="420" r:id="rId7"/>
    <p:sldId id="432" r:id="rId8"/>
    <p:sldId id="430" r:id="rId9"/>
    <p:sldId id="433" r:id="rId10"/>
    <p:sldId id="448" r:id="rId11"/>
    <p:sldId id="434" r:id="rId12"/>
    <p:sldId id="440" r:id="rId13"/>
    <p:sldId id="435" r:id="rId14"/>
    <p:sldId id="436" r:id="rId15"/>
    <p:sldId id="412" r:id="rId16"/>
    <p:sldId id="438" r:id="rId17"/>
    <p:sldId id="439" r:id="rId18"/>
    <p:sldId id="444" r:id="rId19"/>
    <p:sldId id="441" r:id="rId20"/>
    <p:sldId id="442" r:id="rId21"/>
    <p:sldId id="443" r:id="rId22"/>
    <p:sldId id="445" r:id="rId23"/>
    <p:sldId id="414" r:id="rId24"/>
    <p:sldId id="447" r:id="rId25"/>
    <p:sldId id="416" r:id="rId26"/>
    <p:sldId id="404" r:id="rId27"/>
    <p:sldId id="393" r:id="rId28"/>
    <p:sldId id="394" r:id="rId29"/>
    <p:sldId id="345" r:id="rId30"/>
    <p:sldId id="346" r:id="rId31"/>
    <p:sldId id="425" r:id="rId32"/>
    <p:sldId id="424" r:id="rId33"/>
    <p:sldId id="399" r:id="rId34"/>
    <p:sldId id="446" r:id="rId35"/>
  </p:sldIdLst>
  <p:sldSz cx="9144000" cy="6858000" type="screen4x3"/>
  <p:notesSz cx="6881813" cy="97107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9" autoAdjust="0"/>
    <p:restoredTop sz="97573" autoAdjust="0"/>
  </p:normalViewPr>
  <p:slideViewPr>
    <p:cSldViewPr>
      <p:cViewPr varScale="1">
        <p:scale>
          <a:sx n="69" d="100"/>
          <a:sy n="69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FB87-DC94-49EE-8F77-D2671BF69DC2}" type="datetimeFigureOut">
              <a:rPr lang="tr-TR" smtClean="0"/>
              <a:pPr/>
              <a:t>2.6.2020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8FA8E-45EC-4491-97FA-F00044955A8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8FA8E-45EC-4491-97FA-F00044955A87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911F-66BF-46A1-8833-79DF82B0ADB9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9BF1-586A-43D5-860A-4AB7FF99CC69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7C0C-9167-4792-AD93-D971AE5D0B62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B16-EB9C-4952-AB95-33993636FBF7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50E1-558A-4ED3-86F1-149303B61F26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D428-946A-4017-8E42-D4763CF48AF8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5D0-87DF-4F59-9486-EFE0FE0F6CD6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4DF8-BBC1-4A93-98DD-CCD6D7A695CB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706-67C5-4626-AD1F-45276242746B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778-CE24-4B49-9B0A-C31DACC1E40F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F72-DF11-43A8-9B9F-A14F8AD56762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8A5925-E9E2-425F-A70D-53B860A0041B}" type="datetime1">
              <a:rPr lang="tr-TR" smtClean="0"/>
              <a:pPr/>
              <a:t>2.6.2020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174608" y="548680"/>
            <a:ext cx="6334556" cy="1224136"/>
          </a:xfrm>
        </p:spPr>
        <p:txBody>
          <a:bodyPr>
            <a:normAutofit/>
          </a:bodyPr>
          <a:lstStyle/>
          <a:p>
            <a:pPr lvl="0"/>
            <a:r>
              <a:rPr lang="tr-T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MOTİVASYON</a:t>
            </a:r>
            <a:endParaRPr lang="tr-T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6" name="4 Başlık"/>
          <p:cNvSpPr txBox="1">
            <a:spLocks/>
          </p:cNvSpPr>
          <p:nvPr/>
        </p:nvSpPr>
        <p:spPr>
          <a:xfrm>
            <a:off x="755576" y="1988840"/>
            <a:ext cx="2520280" cy="7969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26" y="2132856"/>
            <a:ext cx="6413548" cy="39604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83" y="116632"/>
            <a:ext cx="238978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5887"/>
            <a:ext cx="7812088" cy="86548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400" b="1" dirty="0" smtClean="0">
                <a:solidFill>
                  <a:schemeClr val="tx1"/>
                </a:solidFill>
              </a:rPr>
              <a:t>Motivasyon Yönetimi</a:t>
            </a:r>
            <a:r>
              <a:rPr lang="en-US" altLang="tr-TR" sz="4400" b="1" dirty="0" smtClean="0">
                <a:solidFill>
                  <a:schemeClr val="tx1"/>
                </a:solidFill>
              </a:rPr>
              <a:t> </a:t>
            </a:r>
            <a:r>
              <a:rPr lang="en-US" altLang="tr-TR" sz="4400" b="1" dirty="0" err="1" smtClean="0">
                <a:solidFill>
                  <a:schemeClr val="tx1"/>
                </a:solidFill>
              </a:rPr>
              <a:t>Çemberi</a:t>
            </a:r>
            <a:endParaRPr lang="tr-TR" altLang="tr-TR" sz="4400" b="1" dirty="0" smtClean="0">
              <a:solidFill>
                <a:schemeClr val="tx1"/>
              </a:solidFill>
            </a:endParaRPr>
          </a:p>
        </p:txBody>
      </p:sp>
      <p:sp>
        <p:nvSpPr>
          <p:cNvPr id="2253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B7A73-E0C9-419D-A62B-9FDCA53ABBE8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tr-TR" altLang="tr-TR" sz="1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131840" y="2348880"/>
            <a:ext cx="2880320" cy="252028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r-TR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DEĞERL</a:t>
            </a:r>
            <a:r>
              <a:rPr lang="en-US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ERİNİZ NEDİR?</a:t>
            </a:r>
            <a:endParaRPr lang="tr-TR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219700" y="1341438"/>
            <a:ext cx="2016125" cy="86360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/>
              <a:t>1-</a:t>
            </a:r>
            <a:r>
              <a:rPr lang="tr-TR" b="1"/>
              <a:t>ODAK</a:t>
            </a:r>
            <a:r>
              <a:rPr lang="en-US" b="1"/>
              <a:t>LANIN</a:t>
            </a:r>
          </a:p>
          <a:p>
            <a:pPr algn="ctr" eaLnBrk="1" hangingPunct="1">
              <a:defRPr/>
            </a:pPr>
            <a:r>
              <a:rPr lang="en-US" sz="1400" b="1"/>
              <a:t>(Bunu Ne Kadar İstiyorsunuz?)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6227763" y="3213100"/>
            <a:ext cx="2232025" cy="86360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2-</a:t>
            </a:r>
            <a:r>
              <a:rPr lang="tr-TR" b="1">
                <a:solidFill>
                  <a:srgbClr val="FFFFFF"/>
                </a:solidFill>
              </a:rPr>
              <a:t>EYLEM</a:t>
            </a:r>
            <a:r>
              <a:rPr lang="en-US" b="1">
                <a:solidFill>
                  <a:srgbClr val="FFFFFF"/>
                </a:solidFill>
              </a:rPr>
              <a:t>E GEÇİN</a:t>
            </a:r>
            <a:r>
              <a:rPr lang="tr-TR" b="1">
                <a:solidFill>
                  <a:srgbClr val="FFFFFF"/>
                </a:solidFill>
              </a:rPr>
              <a:t> </a:t>
            </a:r>
            <a:endParaRPr lang="en-US" b="1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en-US" sz="1600" b="1">
                <a:solidFill>
                  <a:srgbClr val="FFFFFF"/>
                </a:solidFill>
              </a:rPr>
              <a:t>(</a:t>
            </a:r>
            <a:r>
              <a:rPr lang="tr-TR" sz="1600" b="1">
                <a:solidFill>
                  <a:srgbClr val="FFFFFF"/>
                </a:solidFill>
              </a:rPr>
              <a:t>Nasıl Yapacaksın</a:t>
            </a:r>
            <a:r>
              <a:rPr lang="en-US" sz="1600" b="1">
                <a:solidFill>
                  <a:srgbClr val="FFFFFF"/>
                </a:solidFill>
              </a:rPr>
              <a:t>ız?)</a:t>
            </a:r>
            <a:endParaRPr lang="tr-TR" sz="1600" b="1"/>
          </a:p>
        </p:txBody>
      </p:sp>
      <p:sp>
        <p:nvSpPr>
          <p:cNvPr id="9" name="8 Yuvarlatılmış Dikdörtgen"/>
          <p:cNvSpPr/>
          <p:nvPr/>
        </p:nvSpPr>
        <p:spPr>
          <a:xfrm>
            <a:off x="3419475" y="5229225"/>
            <a:ext cx="2305050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/>
              <a:t>3-</a:t>
            </a:r>
            <a:r>
              <a:rPr lang="tr-TR" b="1"/>
              <a:t>KARARLI</a:t>
            </a:r>
            <a:r>
              <a:rPr lang="en-US" b="1"/>
              <a:t> OLUN </a:t>
            </a:r>
            <a:r>
              <a:rPr lang="en-US" sz="1400"/>
              <a:t>(</a:t>
            </a:r>
            <a:r>
              <a:rPr lang="en-US" sz="1600"/>
              <a:t>B</a:t>
            </a:r>
            <a:r>
              <a:rPr lang="tr-TR" sz="1600"/>
              <a:t>unu Ne Kadar Yapacaksın</a:t>
            </a:r>
            <a:r>
              <a:rPr lang="en-US" sz="1600"/>
              <a:t>ız</a:t>
            </a:r>
            <a:r>
              <a:rPr lang="tr-TR" sz="1600"/>
              <a:t>?</a:t>
            </a:r>
            <a:r>
              <a:rPr lang="en-US" sz="1600"/>
              <a:t>)</a:t>
            </a:r>
            <a:endParaRPr lang="tr-TR" sz="1600"/>
          </a:p>
        </p:txBody>
      </p:sp>
      <p:sp>
        <p:nvSpPr>
          <p:cNvPr id="10" name="9 Yuvarlatılmış Dikdörtgen"/>
          <p:cNvSpPr/>
          <p:nvPr/>
        </p:nvSpPr>
        <p:spPr>
          <a:xfrm>
            <a:off x="684213" y="3211513"/>
            <a:ext cx="2303462" cy="8651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/>
              <a:t>4-</a:t>
            </a:r>
            <a:r>
              <a:rPr lang="tr-TR" b="1"/>
              <a:t>SONUÇ</a:t>
            </a:r>
            <a:r>
              <a:rPr lang="en-US" b="1"/>
              <a:t>LANDIRIN</a:t>
            </a:r>
          </a:p>
          <a:p>
            <a:pPr algn="ctr" eaLnBrk="1" hangingPunct="1">
              <a:defRPr/>
            </a:pPr>
            <a:r>
              <a:rPr lang="en-US" sz="1400" b="1"/>
              <a:t>(Sonuçlandırdınız mı?)</a:t>
            </a:r>
            <a:endParaRPr lang="tr-TR" sz="1400" b="1"/>
          </a:p>
        </p:txBody>
      </p:sp>
      <p:sp>
        <p:nvSpPr>
          <p:cNvPr id="11" name="10 Yuvarlatılmış Dikdörtgen"/>
          <p:cNvSpPr/>
          <p:nvPr/>
        </p:nvSpPr>
        <p:spPr>
          <a:xfrm>
            <a:off x="1908175" y="1341438"/>
            <a:ext cx="2016125" cy="863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/>
              <a:t>1- DÜŞLEYİN</a:t>
            </a:r>
          </a:p>
          <a:p>
            <a:pPr algn="ctr" eaLnBrk="1" hangingPunct="1">
              <a:defRPr/>
            </a:pPr>
            <a:r>
              <a:rPr lang="en-US" sz="1400" b="1"/>
              <a:t>(</a:t>
            </a:r>
            <a:r>
              <a:rPr lang="tr-TR" sz="1400" b="1"/>
              <a:t>Ne istiyorsun</a:t>
            </a:r>
            <a:r>
              <a:rPr lang="en-US" sz="1400" b="1"/>
              <a:t>uz</a:t>
            </a:r>
            <a:r>
              <a:rPr lang="tr-TR" sz="1400" b="1"/>
              <a:t>?</a:t>
            </a:r>
            <a:r>
              <a:rPr lang="en-US" sz="14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20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692696"/>
            <a:ext cx="6840760" cy="938368"/>
          </a:xfrm>
        </p:spPr>
        <p:txBody>
          <a:bodyPr/>
          <a:lstStyle/>
          <a:p>
            <a:pPr algn="ctr"/>
            <a:r>
              <a:rPr lang="tr-TR" b="1" dirty="0" smtClean="0"/>
              <a:t>Motivasyon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0" y="1897486"/>
            <a:ext cx="6882690" cy="42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39"/>
            <a:ext cx="843528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sz="3100" dirty="0">
                <a:solidFill>
                  <a:schemeClr val="tx1"/>
                </a:solidFill>
                <a:latin typeface="Open Sans"/>
              </a:rPr>
              <a:t>Eğer bir şeyi değiştirmek istiyorsanız önce onu anlamalı, altındaki nedenleri tespit etmeli, onlarla yüzleşmeli ve sonra da onları </a:t>
            </a:r>
            <a:r>
              <a:rPr lang="tr-TR" sz="3100" dirty="0" smtClean="0">
                <a:solidFill>
                  <a:schemeClr val="tx1"/>
                </a:solidFill>
                <a:latin typeface="Open Sans"/>
              </a:rPr>
              <a:t>değiştirmelisiniz</a:t>
            </a:r>
            <a:r>
              <a:rPr lang="tr-TR" sz="2700" dirty="0" smtClean="0">
                <a:solidFill>
                  <a:schemeClr val="tx1"/>
                </a:solidFill>
                <a:latin typeface="Open Sans"/>
              </a:rPr>
              <a:t>.</a:t>
            </a:r>
            <a:endParaRPr lang="tr-TR" sz="2700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Picture 2" descr="C:\Users\Asus\Pictures\247370_291927010919873_66080762_n NE EKERSEM ONU BİERİM DÜŞÜNCEYİYLE BEN BÖYLE YAPIYO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931224" cy="4732634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755576" y="1844824"/>
            <a:ext cx="757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68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864096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Doğru hedef belirle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3898776" cy="5328592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Hedef</a:t>
            </a:r>
            <a:r>
              <a:rPr lang="en-US" b="1" dirty="0" err="1" smtClean="0"/>
              <a:t>imiz</a:t>
            </a:r>
            <a:r>
              <a:rPr lang="en-US" b="1" dirty="0" smtClean="0"/>
              <a:t> </a:t>
            </a:r>
            <a:r>
              <a:rPr lang="tr-TR" b="1" dirty="0" smtClean="0"/>
              <a:t>belirgin mi?</a:t>
            </a:r>
            <a:endParaRPr lang="en-US" b="1" dirty="0" smtClean="0"/>
          </a:p>
          <a:p>
            <a:r>
              <a:rPr lang="tr-TR" b="1" dirty="0" smtClean="0"/>
              <a:t>Hedefimiz bizim için değerli mi?</a:t>
            </a:r>
            <a:endParaRPr lang="en-US" b="1" dirty="0" smtClean="0"/>
          </a:p>
          <a:p>
            <a:r>
              <a:rPr lang="tr-TR" b="1" dirty="0" smtClean="0"/>
              <a:t>Hedefimiz etki alanımız içinde mi?</a:t>
            </a:r>
            <a:endParaRPr lang="en-US" b="1" dirty="0" smtClean="0"/>
          </a:p>
          <a:p>
            <a:r>
              <a:rPr lang="tr-TR" b="1" dirty="0" smtClean="0"/>
              <a:t>Hedefin kontrol noktaları nelerdir?</a:t>
            </a:r>
            <a:endParaRPr lang="en-US" b="1" dirty="0" smtClean="0"/>
          </a:p>
          <a:p>
            <a:r>
              <a:rPr lang="tr-TR" b="1" dirty="0" smtClean="0"/>
              <a:t>Hedef</a:t>
            </a:r>
            <a:r>
              <a:rPr lang="en-US" b="1" dirty="0" err="1" smtClean="0"/>
              <a:t>imiz</a:t>
            </a:r>
            <a:r>
              <a:rPr lang="en-US" b="1" dirty="0" smtClean="0"/>
              <a:t> </a:t>
            </a:r>
            <a:r>
              <a:rPr lang="tr-TR" b="1" dirty="0" smtClean="0"/>
              <a:t>olumlu bir şekilde mi ifade edilmiştir?</a:t>
            </a:r>
            <a:endParaRPr lang="en-US" b="1" dirty="0" smtClean="0"/>
          </a:p>
          <a:p>
            <a:r>
              <a:rPr lang="tr-TR" b="1" dirty="0" smtClean="0"/>
              <a:t>Hedefe ulaştıracak kaynaklar nelerdir?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3074" name="Picture 2" descr="C:\Users\Asus\Pictures\430359_393417240711803_584310807_nm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46903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2241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Hedefler, üzerinde tarihleri asılı olan </a:t>
            </a:r>
            <a:r>
              <a:rPr lang="tr-T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hayallerdir</a:t>
            </a: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Picture 2" descr="Hayal Et… | Buluttan Düşe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7088"/>
            <a:ext cx="5544616" cy="46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0058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cs typeface="Arial" panose="020B0604020202020204" pitchFamily="34" charset="0"/>
              </a:rPr>
              <a:t>Kendine güven</a:t>
            </a:r>
            <a:endParaRPr lang="tr-TR" dirty="0"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286000" y="3182779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7" name="Picture 2" descr="Topal Karınca | Mehmet Doğramac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5163"/>
            <a:ext cx="626469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99992" y="908720"/>
            <a:ext cx="3456384" cy="998984"/>
          </a:xfrm>
        </p:spPr>
        <p:txBody>
          <a:bodyPr/>
          <a:lstStyle/>
          <a:p>
            <a:r>
              <a:rPr lang="en-US" dirty="0" err="1" smtClean="0">
                <a:cs typeface="Arial" panose="020B0604020202020204" pitchFamily="34" charset="0"/>
              </a:rPr>
              <a:t>Eylem</a:t>
            </a:r>
            <a:r>
              <a:rPr lang="tr-TR" dirty="0" smtClean="0">
                <a:cs typeface="Arial" panose="020B0604020202020204" pitchFamily="34" charset="0"/>
              </a:rPr>
              <a:t>e geç</a:t>
            </a:r>
            <a:endParaRPr lang="tr-TR" dirty="0">
              <a:cs typeface="Arial" panose="020B0604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2051" name="Picture 3" descr="C:\Users\Demian\Desktop\Sososon FOTO\adı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584" y="1916832"/>
            <a:ext cx="3048000" cy="3048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44" y="3284984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3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83624" cy="63894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cs typeface="Arial" panose="020B0604020202020204" pitchFamily="34" charset="0"/>
              </a:rPr>
              <a:t>Küçük adımlarla yoluna devam et</a:t>
            </a:r>
            <a:endParaRPr lang="tr-TR" dirty="0">
              <a:cs typeface="Arial" panose="020B0604020202020204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1026" name="Picture 2" descr="C:\Users\Demian\Desktop\Sososon FOTO\ördek yavrular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54938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1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50851-F0A9-4BEE-B708-A6D4BDF36132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tr-TR" altLang="tr-TR" sz="140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99992" y="0"/>
            <a:ext cx="4536504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 smtClean="0"/>
              <a:t>Yaptığın işe </a:t>
            </a:r>
            <a:r>
              <a:rPr lang="tr-TR" altLang="tr-TR" b="1" dirty="0"/>
              <a:t>o</a:t>
            </a:r>
            <a:r>
              <a:rPr lang="en-US" altLang="tr-TR" b="1" dirty="0" err="1" smtClean="0"/>
              <a:t>daklan</a:t>
            </a:r>
            <a:endParaRPr lang="tr-TR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599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smtClean="0"/>
              <a:t>Arkanı dönüp kat ettiğin yola bak , ilerlemeni ölç</a:t>
            </a:r>
            <a:endParaRPr lang="tr-TR" sz="4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076" name="Picture 4" descr="Hedef Belirleme ve Plan Yap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Demian\Desktop\Resi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79388" y="-171450"/>
            <a:ext cx="62357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Bugüne kadar potansiyelinizin tamamını kullanmış olsaydınız…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9750" y="3429000"/>
            <a:ext cx="6769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r-TR" altLang="tr-TR" sz="48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4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Bugün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Nerede ve Nasıl Birisi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Olurdunuz..?</a:t>
            </a:r>
          </a:p>
        </p:txBody>
      </p:sp>
      <p:sp>
        <p:nvSpPr>
          <p:cNvPr id="5125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28850-81C3-44B9-BE54-901ADBF377D6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7799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53128" cy="1296144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Yapamayacaklarının, yapabileceklerini engellemesine izin verme</a:t>
            </a:r>
            <a:endParaRPr lang="tr-TR" sz="4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88066" name="Picture 2" descr="C:\Users\Asus\Pictures\67832_467847706591204_1467657187_nm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24936" cy="4948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4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Kendini geliştir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286000" y="31827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Tekâmül kanunu - YENİ ASY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091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332656"/>
            <a:ext cx="6192688" cy="864096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 </a:t>
            </a:r>
            <a:r>
              <a:rPr lang="tr-TR" dirty="0" smtClean="0"/>
              <a:t>Öğrenmek için sor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868" y="1196752"/>
            <a:ext cx="67687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23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2705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100" b="1" dirty="0" smtClean="0">
                <a:latin typeface="Comic Sans MS" panose="030F0702030302020204" pitchFamily="66" charset="0"/>
              </a:rPr>
              <a:t/>
            </a:r>
            <a:br>
              <a:rPr lang="tr-TR" sz="3100" b="1" dirty="0" smtClean="0">
                <a:latin typeface="Comic Sans MS" panose="030F0702030302020204" pitchFamily="66" charset="0"/>
              </a:rPr>
            </a:br>
            <a:r>
              <a:rPr lang="tr-TR" sz="3100" b="1" dirty="0">
                <a:latin typeface="Comic Sans MS" panose="030F0702030302020204" pitchFamily="66" charset="0"/>
              </a:rPr>
              <a:t/>
            </a:r>
            <a:br>
              <a:rPr lang="tr-TR" sz="3100" b="1" dirty="0">
                <a:latin typeface="Comic Sans MS" panose="030F0702030302020204" pitchFamily="66" charset="0"/>
              </a:rPr>
            </a:br>
            <a:r>
              <a:rPr lang="tr-TR" sz="3600" dirty="0" smtClean="0"/>
              <a:t>Hedeflerine </a:t>
            </a:r>
            <a:r>
              <a:rPr lang="tr-TR" sz="3600" dirty="0"/>
              <a:t>ulaşmak için gösterdiğin çabayı </a:t>
            </a:r>
            <a:r>
              <a:rPr lang="tr-TR" sz="3600" dirty="0" smtClean="0"/>
              <a:t>ödüllendir, olumlu sözleri kendinden esirgeme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286000" y="30365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9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BAŞARIYI ÖDÜLLENDİRME – Erkan Indib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3730"/>
            <a:ext cx="5760639" cy="44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05664" cy="1872208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Başarısızlıklarına değil, geçmişteki başarılarına odaklan</a:t>
            </a:r>
            <a:endParaRPr lang="tr-TR" sz="4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1027" name="Picture 3" descr="C:\Users\Demian\Desktop\kötüm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455642" cy="446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3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4000" dirty="0"/>
              <a:t>Denemekten vazgeçme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algn="ctr"/>
            <a:endParaRPr lang="tr-TR" dirty="0"/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Henry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Ford’un 5 kere iflas etti.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•KFC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kurucusu özel tavuk tarifini kabul edecek bir yeri 1009. denemede buldu.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•Edison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ampulu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bulana dek 2000 defa deney yaptı.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•Stephan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King’in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ilk eseri 30 kez geri çevrildi.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•Game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Thrones’un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Tyrion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Lannister’i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Peter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Dinklage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29 yaşına kadar herkes tarafından dışlanan, mutsuz biriydi.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•Walt Disney, yaratıcı olmadığı söylenerek çalıştığı gazeteden kovuldu.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8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Demian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9078912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1052513"/>
            <a:ext cx="6264275" cy="2952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  <a:latin typeface="+mj-lt"/>
              </a:rPr>
              <a:t>Pozitif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n-US" altLang="tr-TR" sz="4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altLang="tr-TR" sz="4400" b="1" dirty="0" smtClean="0">
                <a:solidFill>
                  <a:schemeClr val="bg1"/>
                </a:solidFill>
                <a:latin typeface="+mj-lt"/>
              </a:rPr>
              <a:t>  kalmak için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  <a:latin typeface="+mj-lt"/>
              </a:rPr>
              <a:t>              kendine  zaman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  <a:latin typeface="+mj-lt"/>
              </a:rPr>
              <a:t>                         ayır</a:t>
            </a:r>
            <a:r>
              <a:rPr lang="en-US" altLang="tr-TR" sz="4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tr-TR" altLang="tr-TR" sz="44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3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Kendini, sadece kendinle kıyasla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026" name="Picture 2" descr="C:\Users\Demian\Desktop\lets_compar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09184" cy="545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2050" name="Picture 2" descr="C:\Users\Demian\Desktop\Sososon FOTO\Düşlerini değerli kılan yegane şey, onu gerçekleştirmek için uğruna feda ettiğin şeylerin toplam değeridir..Tayfun Topaloğ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24" y="2112"/>
            <a:ext cx="8028384" cy="6877649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Düşlemekten </a:t>
            </a:r>
            <a:r>
              <a:rPr lang="tr-TR" b="1" dirty="0">
                <a:solidFill>
                  <a:schemeClr val="bg1"/>
                </a:solidFill>
              </a:rPr>
              <a:t>k</a:t>
            </a:r>
            <a:r>
              <a:rPr lang="tr-TR" b="1" dirty="0" smtClean="0">
                <a:solidFill>
                  <a:schemeClr val="bg1"/>
                </a:solidFill>
              </a:rPr>
              <a:t>orkma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Motivasyonunu </a:t>
            </a:r>
            <a:r>
              <a:rPr lang="tr-TR" dirty="0"/>
              <a:t>k</a:t>
            </a:r>
            <a:r>
              <a:rPr lang="tr-TR" dirty="0" smtClean="0"/>
              <a:t>orumaya </a:t>
            </a:r>
            <a:r>
              <a:rPr lang="tr-TR" dirty="0"/>
              <a:t>z</a:t>
            </a:r>
            <a:r>
              <a:rPr lang="tr-TR" dirty="0" smtClean="0"/>
              <a:t>aman </a:t>
            </a:r>
            <a:r>
              <a:rPr lang="tr-TR" dirty="0"/>
              <a:t>a</a:t>
            </a:r>
            <a:r>
              <a:rPr lang="tr-TR" dirty="0" smtClean="0"/>
              <a:t>yır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7" name="Picture 3" descr="C:\Users\Asus\Pictures\73798_10151237423679869_1577969421_nM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6624736" cy="465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M</a:t>
            </a:r>
            <a:r>
              <a:rPr lang="tr-TR" dirty="0" smtClean="0"/>
              <a:t>otivasyon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39"/>
          </a:xfrm>
        </p:spPr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işi başarmak için gerekli olan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isteği , o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işi yapacak olan kişilerde oluşturmaktır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Motivasyon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için kişinin güdülenmeye ihtiyacı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 Güdü , kişiyi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harekette bulunmaya itecek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kuvvettir . Motivasyonun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ilk kuralı, insanın kendini yapabileceklerine ikna etmesidir. Ara hedefler ile her an heyecan yaratılarak motivasyon diri tutulmalıdır.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27584" y="30442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33056"/>
            <a:ext cx="5328592" cy="26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28004"/>
          </a:xfrm>
        </p:spPr>
        <p:txBody>
          <a:bodyPr/>
          <a:lstStyle/>
          <a:p>
            <a:pPr algn="ctr"/>
            <a:r>
              <a:rPr lang="tr-TR" dirty="0" smtClean="0"/>
              <a:t>Tanımla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388843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Sizce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Hayat Nedir?</a:t>
            </a:r>
            <a:r>
              <a:rPr lang="tr-T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oyun sahnesidir. Sahneye çıkar oyununuzu oynarsınız.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Hayat, bir şarkıdır. Söylersiniz.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yolculuktur. Tamamlarsınız.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aşktır. Keyfinizi çıkarırsınız.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mücadeledir. Dövüşürsünüz.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bulmacadır. Çözersiniz.</a:t>
            </a:r>
          </a:p>
          <a:p>
            <a:pPr lvl="0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Hayat bir hedeftir. Başarırsınız.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40768"/>
            <a:ext cx="4680520" cy="525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F7784A-FB74-45B8-A16E-B60D6436A9DA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  <p:cxnSp>
        <p:nvCxnSpPr>
          <p:cNvPr id="14" name="13 Düz Bağlayıcı"/>
          <p:cNvCxnSpPr/>
          <p:nvPr/>
        </p:nvCxnSpPr>
        <p:spPr>
          <a:xfrm>
            <a:off x="1619250" y="3429000"/>
            <a:ext cx="583247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1619250" y="3284538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7451725" y="3284538"/>
            <a:ext cx="0" cy="28892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17 Metin kutusu"/>
          <p:cNvSpPr txBox="1">
            <a:spLocks noChangeArrowheads="1"/>
          </p:cNvSpPr>
          <p:nvPr/>
        </p:nvSpPr>
        <p:spPr bwMode="auto">
          <a:xfrm>
            <a:off x="1187450" y="38608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/>
              <a:t>Bugün</a:t>
            </a:r>
            <a:endParaRPr lang="tr-TR" altLang="tr-TR" sz="1800"/>
          </a:p>
        </p:txBody>
      </p:sp>
      <p:sp>
        <p:nvSpPr>
          <p:cNvPr id="16391" name="18 Metin kutusu"/>
          <p:cNvSpPr txBox="1">
            <a:spLocks noChangeArrowheads="1"/>
          </p:cNvSpPr>
          <p:nvPr/>
        </p:nvSpPr>
        <p:spPr bwMode="auto">
          <a:xfrm>
            <a:off x="6948488" y="386080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/>
              <a:t>Gelecek</a:t>
            </a:r>
            <a:endParaRPr lang="tr-TR" altLang="tr-TR" sz="1800"/>
          </a:p>
        </p:txBody>
      </p:sp>
      <p:cxnSp>
        <p:nvCxnSpPr>
          <p:cNvPr id="21" name="20 Düz Ok Bağlayıcısı"/>
          <p:cNvCxnSpPr/>
          <p:nvPr/>
        </p:nvCxnSpPr>
        <p:spPr>
          <a:xfrm>
            <a:off x="2411413" y="4076700"/>
            <a:ext cx="4105275" cy="0"/>
          </a:xfrm>
          <a:prstGeom prst="straightConnector1">
            <a:avLst/>
          </a:prstGeom>
          <a:ln w="25400" cmpd="thickThin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9" descr="C:\Users\Demian\AppData\Local\Microsoft\Windows\Temporary Internet Files\Content.IE5\NJH76SND\MC9004231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888" y="4365625"/>
            <a:ext cx="5984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:\Users\Demian\AppData\Local\Microsoft\Windows\Temporary Internet Files\Content.IE5\L6S8F73D\MC9004338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24 Metin kutusu"/>
          <p:cNvSpPr txBox="1">
            <a:spLocks noChangeArrowheads="1"/>
          </p:cNvSpPr>
          <p:nvPr/>
        </p:nvSpPr>
        <p:spPr bwMode="auto">
          <a:xfrm>
            <a:off x="755576" y="1220788"/>
            <a:ext cx="7632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3600" b="1" dirty="0" err="1" smtClean="0">
                <a:solidFill>
                  <a:schemeClr val="tx2"/>
                </a:solidFill>
                <a:latin typeface="+mj-lt"/>
              </a:rPr>
              <a:t>Gelecekle</a:t>
            </a:r>
            <a:r>
              <a:rPr lang="en-US" altLang="tr-TR" sz="3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altLang="tr-TR" sz="3600" b="1" dirty="0" smtClean="0">
                <a:solidFill>
                  <a:schemeClr val="tx2"/>
                </a:solidFill>
                <a:latin typeface="+mj-lt"/>
              </a:rPr>
              <a:t>b</a:t>
            </a:r>
            <a:r>
              <a:rPr lang="en-US" altLang="tr-TR" sz="3600" b="1" dirty="0" err="1" smtClean="0">
                <a:solidFill>
                  <a:schemeClr val="tx2"/>
                </a:solidFill>
                <a:latin typeface="+mj-lt"/>
              </a:rPr>
              <a:t>ağlantı</a:t>
            </a:r>
            <a:r>
              <a:rPr lang="en-US" altLang="tr-TR" sz="3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altLang="tr-TR" sz="3600" b="1" dirty="0" smtClean="0">
                <a:solidFill>
                  <a:schemeClr val="tx2"/>
                </a:solidFill>
                <a:latin typeface="+mj-lt"/>
              </a:rPr>
              <a:t>k</a:t>
            </a:r>
            <a:r>
              <a:rPr lang="en-US" altLang="tr-TR" sz="3600" b="1" dirty="0" err="1" smtClean="0">
                <a:solidFill>
                  <a:schemeClr val="tx2"/>
                </a:solidFill>
                <a:latin typeface="+mj-lt"/>
              </a:rPr>
              <a:t>ur</a:t>
            </a:r>
            <a:r>
              <a:rPr lang="tr-TR" altLang="tr-TR" sz="3600" b="1" dirty="0" smtClean="0">
                <a:solidFill>
                  <a:schemeClr val="tx2"/>
                </a:solidFill>
                <a:latin typeface="+mj-lt"/>
              </a:rPr>
              <a:t>,geleceği gözünde canlandır</a:t>
            </a:r>
            <a:endParaRPr lang="tr-TR" altLang="tr-TR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5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9712" y="4365104"/>
            <a:ext cx="4032448" cy="638944"/>
          </a:xfrm>
        </p:spPr>
        <p:txBody>
          <a:bodyPr>
            <a:normAutofit fontScale="90000"/>
          </a:bodyPr>
          <a:lstStyle/>
          <a:p>
            <a:r>
              <a:rPr lang="en-US" smtClean="0"/>
              <a:t>TEŞEKKÜRLER.. </a:t>
            </a:r>
            <a:r>
              <a:rPr lang="en-US" smtClean="0">
                <a:sym typeface="Wingdings" pitchFamily="2" charset="2"/>
              </a:rPr>
              <a:t>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146" name="Picture 2" descr="C:\Users\Asus\Pictures\293755_10152253355440298_18967517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3645"/>
            <a:ext cx="9144000" cy="5133975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95536" y="116632"/>
            <a:ext cx="8424936" cy="128701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2400" dirty="0" smtClean="0">
                <a:latin typeface="+mj-lt"/>
              </a:rPr>
              <a:t>"Bazı insanlar yağmuru hisseder, diğerleri ise sadece ıslanır."</a:t>
            </a:r>
            <a:br>
              <a:rPr lang="tr-TR" sz="2400" dirty="0" smtClean="0">
                <a:latin typeface="+mj-lt"/>
              </a:rPr>
            </a:br>
            <a:r>
              <a:rPr lang="tr-TR" sz="2400" dirty="0" smtClean="0">
                <a:latin typeface="+mj-lt"/>
              </a:rPr>
              <a:t>                                                                                           </a:t>
            </a:r>
            <a:r>
              <a:rPr lang="tr-TR" sz="2400" dirty="0" err="1" smtClean="0">
                <a:latin typeface="+mj-lt"/>
              </a:rPr>
              <a:t>Bob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Dylan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27584" y="1052737"/>
            <a:ext cx="76328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tr-TR" sz="28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“Bazı insanlar olmasını ister, bazıları olmasını bekler, bazıları ise oldurur.”</a:t>
            </a:r>
            <a:endParaRPr lang="tr-T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5" descr="http://www.gonuldergisi.com/wp-content/uploads/2019/08/96-motivasyo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492897"/>
            <a:ext cx="6120680" cy="4228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sz="5400" b="1" dirty="0" smtClean="0">
              <a:latin typeface="Segoe Print" panose="02000600000000000000" pitchFamily="2" charset="0"/>
              <a:cs typeface="Vijaya" panose="020B0604020202020204" pitchFamily="34" charset="0"/>
            </a:endParaRPr>
          </a:p>
          <a:p>
            <a:endParaRPr lang="tr-TR" sz="5400" b="1" dirty="0">
              <a:latin typeface="Segoe Print" panose="02000600000000000000" pitchFamily="2" charset="0"/>
              <a:cs typeface="Vijaya" panose="020B0604020202020204" pitchFamily="34" charset="0"/>
            </a:endParaRPr>
          </a:p>
          <a:p>
            <a:endParaRPr lang="tr-TR" sz="5400" b="1" dirty="0" smtClean="0">
              <a:latin typeface="Segoe Print" panose="02000600000000000000" pitchFamily="2" charset="0"/>
              <a:cs typeface="Vijaya" panose="020B0604020202020204" pitchFamily="34" charset="0"/>
            </a:endParaRPr>
          </a:p>
          <a:p>
            <a:endParaRPr lang="tr-TR" sz="5400" b="1" dirty="0">
              <a:latin typeface="Segoe Print" panose="02000600000000000000" pitchFamily="2" charset="0"/>
              <a:cs typeface="Vijaya" panose="020B0604020202020204" pitchFamily="34" charset="0"/>
            </a:endParaRPr>
          </a:p>
          <a:p>
            <a:endParaRPr lang="tr-TR" sz="5400" b="1" dirty="0" smtClean="0">
              <a:latin typeface="Segoe Print" panose="02000600000000000000" pitchFamily="2" charset="0"/>
              <a:cs typeface="Vijaya" panose="020B0604020202020204" pitchFamily="34" charset="0"/>
            </a:endParaRPr>
          </a:p>
          <a:p>
            <a:pPr marL="0" indent="0">
              <a:buNone/>
            </a:pPr>
            <a:r>
              <a:rPr lang="tr-TR" sz="5400" b="1" dirty="0" smtClean="0">
                <a:latin typeface="Segoe Print" panose="02000600000000000000" pitchFamily="2" charset="0"/>
                <a:cs typeface="Vijaya" panose="020B0604020202020204" pitchFamily="34" charset="0"/>
              </a:rPr>
              <a:t>       </a:t>
            </a:r>
            <a:r>
              <a:rPr lang="tr-TR" sz="5400" b="1" dirty="0" smtClean="0">
                <a:latin typeface="Segoe Print" panose="02000600000000000000" pitchFamily="2" charset="0"/>
                <a:cs typeface="Vijaya" panose="020B0604020202020204" pitchFamily="34" charset="0"/>
              </a:rPr>
              <a:t>TEŞEKKÜRLER</a:t>
            </a:r>
            <a:endParaRPr lang="tr-TR" sz="5400" b="1" dirty="0">
              <a:latin typeface="Segoe Print" panose="02000600000000000000" pitchFamily="2" charset="0"/>
              <a:cs typeface="Vijaya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406208" cy="37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ctr"/>
            <a:r>
              <a:rPr lang="tr-TR" dirty="0" smtClean="0"/>
              <a:t>Motivasyonun Aşamaları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Başarıya ulaşmak için bizi harekete geçiren motivasyonu üç aşamada inceleyebiliriz. Bu aşamalar bizi başarıya ulaştıran basamaklardır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Harekete Geçme (Aktivasyon): Karar aşamasıdır. </a:t>
            </a: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“İlk 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önce kendine ne olacağını sor; sonra ne yapmak gerekiyorsa yap.”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Devamlılık (Israr) : Azimle çalışmaya devam etmek ve pes etmemektir. </a:t>
            </a: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“Asla vazgeçme. Kalbin yorulduğunda, ayaklarınla yürü; ama yola devam et.” 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Paulo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COELHO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Yoğunluk: Hedefleriniz için verdiğiniz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emektir.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Doğru motivasyon ile başarıya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ulaşmanıza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engel olacak hiç bir şey yoktur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5" name="Picture 3" descr="C:\Users\Demian\Desktop\Sososon FOTO\6a887cfd37cb9f9766d1c6541635b841-d4uhd7t - no 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200800" cy="39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17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cs typeface="Arial" panose="020B0604020202020204" pitchFamily="34" charset="0"/>
              </a:rPr>
              <a:t/>
            </a:r>
            <a:br>
              <a:rPr lang="tr-TR" sz="4000" b="1" dirty="0" smtClean="0">
                <a:cs typeface="Arial" panose="020B0604020202020204" pitchFamily="34" charset="0"/>
              </a:rPr>
            </a:br>
            <a:r>
              <a:rPr lang="tr-TR" sz="4000" b="1" dirty="0">
                <a:cs typeface="Arial" panose="020B0604020202020204" pitchFamily="34" charset="0"/>
              </a:rPr>
              <a:t/>
            </a:r>
            <a:br>
              <a:rPr lang="tr-TR" sz="4000" b="1" dirty="0">
                <a:cs typeface="Arial" panose="020B0604020202020204" pitchFamily="34" charset="0"/>
              </a:rPr>
            </a:br>
            <a:r>
              <a:rPr lang="tr-TR" sz="4000" b="1" dirty="0" smtClean="0">
                <a:cs typeface="Arial" panose="020B0604020202020204" pitchFamily="34" charset="0"/>
              </a:rPr>
              <a:t/>
            </a:r>
            <a:br>
              <a:rPr lang="tr-TR" sz="4000" b="1" dirty="0" smtClean="0">
                <a:cs typeface="Arial" panose="020B0604020202020204" pitchFamily="34" charset="0"/>
              </a:rPr>
            </a:br>
            <a:r>
              <a:rPr lang="tr-TR" sz="4000" b="1" dirty="0">
                <a:cs typeface="Arial" panose="020B0604020202020204" pitchFamily="34" charset="0"/>
              </a:rPr>
              <a:t/>
            </a:r>
            <a:br>
              <a:rPr lang="tr-TR" sz="4000" b="1" dirty="0">
                <a:cs typeface="Arial" panose="020B0604020202020204" pitchFamily="34" charset="0"/>
              </a:rPr>
            </a:br>
            <a:r>
              <a:rPr lang="tr-TR" sz="4000" b="1" dirty="0" smtClean="0">
                <a:cs typeface="Arial" panose="020B0604020202020204" pitchFamily="34" charset="0"/>
              </a:rPr>
              <a:t>Motivasyonun </a:t>
            </a:r>
            <a:r>
              <a:rPr lang="tr-TR" sz="4000" b="1" dirty="0">
                <a:cs typeface="Arial" panose="020B0604020202020204" pitchFamily="34" charset="0"/>
              </a:rPr>
              <a:t>ilham kaynakları 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Motivasyonun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iki tane ilham kaynağı vardır. </a:t>
            </a:r>
          </a:p>
          <a:p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motivasyon :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işinin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kendiliğinden yapmayı istemediği işler konusunda, kendi dışındaki güçlerle ikna edilmesi olarak tarif edilebilir. </a:t>
            </a:r>
            <a:endParaRPr lang="tr-T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429000"/>
            <a:ext cx="5472608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  <a:endParaRPr lang="tr-TR" b="1" i="1" dirty="0" smtClean="0"/>
          </a:p>
          <a:p>
            <a:r>
              <a:rPr lang="tr-TR" i="1" dirty="0"/>
              <a:t> 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İç 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motivasyon :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işinin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 iç dünyasında bulunan azim, hırs ve kararlılıklarıdır. Bir hedefe ulaşmayı biri söylediği için değil,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 istediği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 arzu etmektir. Kişinin kendisini motive edebilmesi için önce kendini tanıması , istek ve beklentilerini belirlemesi gerekir.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Bizi başarılı ya da başarısız yapan bizzat kendi iç motivasyonumuzdur.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933057"/>
            <a:ext cx="4896544" cy="2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1845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Daha sağlıklı insanlar olmamızda,</a:t>
            </a: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 potansiyelimizi daha iyi kullanabilmemizde,</a:t>
            </a:r>
          </a:p>
          <a:p>
            <a:pPr lvl="0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Yaşam kalitemizin daha yüksek olabilmesinde motivasyon önemlidir.</a:t>
            </a:r>
          </a:p>
          <a:p>
            <a:pPr lvl="0"/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72008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b="1" dirty="0" err="1" smtClean="0">
                <a:cs typeface="Times New Roman" pitchFamily="18" charset="0"/>
              </a:rPr>
              <a:t>Motivasyonun</a:t>
            </a:r>
            <a:r>
              <a:rPr lang="en-US" sz="4800" b="1" dirty="0" smtClean="0">
                <a:cs typeface="Times New Roman" pitchFamily="18" charset="0"/>
              </a:rPr>
              <a:t> </a:t>
            </a:r>
            <a:r>
              <a:rPr lang="en-US" sz="4800" b="1" dirty="0" err="1" smtClean="0">
                <a:cs typeface="Times New Roman" pitchFamily="18" charset="0"/>
              </a:rPr>
              <a:t>Önemi</a:t>
            </a:r>
            <a:endParaRPr lang="tr-TR" sz="4800" b="1" dirty="0"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73016"/>
            <a:ext cx="5688632" cy="3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Motivasyon Konusunda Yapılan Hatalar 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33576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Odaklanamamak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ncelikleri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doğ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belirleyememek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Hedefsiz kalmak ve doğru hedef koymamak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istediğini bilememek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Kötümser negatif bakış açısı ve kişilik yapısı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Kendimizi başkalarıyla karşılaştırmak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Düşlemekten korkmak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Motivasyonu korumaya zaman ayıramamak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Eylem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geçememek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3572</TotalTime>
  <Words>579</Words>
  <Application>Microsoft Office PowerPoint</Application>
  <PresentationFormat>Ekran Gösterisi (4:3)</PresentationFormat>
  <Paragraphs>139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5" baseType="lpstr">
      <vt:lpstr>Arial</vt:lpstr>
      <vt:lpstr>Calibri</vt:lpstr>
      <vt:lpstr>Comic Sans MS</vt:lpstr>
      <vt:lpstr>Constantia</vt:lpstr>
      <vt:lpstr>Open Sans</vt:lpstr>
      <vt:lpstr>Segoe Print</vt:lpstr>
      <vt:lpstr>Times New Roman</vt:lpstr>
      <vt:lpstr>Vijaya</vt:lpstr>
      <vt:lpstr>Wingdings</vt:lpstr>
      <vt:lpstr>Wingdings 2</vt:lpstr>
      <vt:lpstr>Akış</vt:lpstr>
      <vt:lpstr>  MOTİVASYON</vt:lpstr>
      <vt:lpstr>PowerPoint Sunusu</vt:lpstr>
      <vt:lpstr>Motivasyon</vt:lpstr>
      <vt:lpstr>Motivasyonun Aşamaları</vt:lpstr>
      <vt:lpstr>Doğru motivasyon ile başarıya ulaşmanıza engel olacak hiç bir şey yoktur</vt:lpstr>
      <vt:lpstr>    Motivasyonun ilham kaynakları nedir? </vt:lpstr>
      <vt:lpstr>PowerPoint Sunusu</vt:lpstr>
      <vt:lpstr>        Motivasyonun Önemi</vt:lpstr>
      <vt:lpstr>Motivasyon Konusunda Yapılan Hatalar </vt:lpstr>
      <vt:lpstr>Motivasyon Yönetimi Çemberi</vt:lpstr>
      <vt:lpstr>Motivasyon Teknikleri</vt:lpstr>
      <vt:lpstr> Eğer bir şeyi değiştirmek istiyorsanız önce onu anlamalı, altındaki nedenleri tespit etmeli, onlarla yüzleşmeli ve sonra da onları değiştirmelisiniz.</vt:lpstr>
      <vt:lpstr>Doğru hedef belirle</vt:lpstr>
      <vt:lpstr>Hedefler, üzerinde tarihleri asılı olan hayallerdir</vt:lpstr>
      <vt:lpstr>Kendine güven</vt:lpstr>
      <vt:lpstr>Eyleme geç</vt:lpstr>
      <vt:lpstr>Küçük adımlarla yoluna devam et</vt:lpstr>
      <vt:lpstr>Yaptığın işe odaklan</vt:lpstr>
      <vt:lpstr>Arkanı dönüp kat ettiğin yola bak , ilerlemeni ölç</vt:lpstr>
      <vt:lpstr>Yapamayacaklarının, yapabileceklerini engellemesine izin verme</vt:lpstr>
      <vt:lpstr>Kendini geliştir</vt:lpstr>
      <vt:lpstr> Öğrenmek için sor</vt:lpstr>
      <vt:lpstr>                 Hedeflerine ulaşmak için gösterdiğin çabayı ödüllendir, olumlu sözleri kendinden esirgeme </vt:lpstr>
      <vt:lpstr>Başarısızlıklarına değil, geçmişteki başarılarına odaklan</vt:lpstr>
      <vt:lpstr>Denemekten vazgeçme</vt:lpstr>
      <vt:lpstr>PowerPoint Sunusu</vt:lpstr>
      <vt:lpstr>Kendini, sadece kendinle kıyasla </vt:lpstr>
      <vt:lpstr>Düşlemekten korkma</vt:lpstr>
      <vt:lpstr>Motivasyonunu korumaya zaman ayır</vt:lpstr>
      <vt:lpstr>Tanımla</vt:lpstr>
      <vt:lpstr>PowerPoint Sunusu</vt:lpstr>
      <vt:lpstr>TEŞEKKÜRLER.. 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ÖRGÜTSEL İKLİMİN, ÇALIŞANLARIN PSİKOLOJİK KAPASİTESİ İLE İŞ DOYUMU İLİŞKİSİNE DÜZENLEYİCİ ETKİSİ</dc:title>
  <dc:creator>Fatma</dc:creator>
  <cp:lastModifiedBy>ronaldinho424</cp:lastModifiedBy>
  <cp:revision>660</cp:revision>
  <dcterms:modified xsi:type="dcterms:W3CDTF">2020-06-02T10:22:05Z</dcterms:modified>
</cp:coreProperties>
</file>