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66" r:id="rId4"/>
    <p:sldId id="267" r:id="rId5"/>
    <p:sldId id="268" r:id="rId6"/>
    <p:sldId id="269" r:id="rId7"/>
    <p:sldId id="270" r:id="rId8"/>
    <p:sldId id="271" r:id="rId9"/>
    <p:sldId id="272" r:id="rId10"/>
    <p:sldId id="273" r:id="rId11"/>
    <p:sldId id="27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97" autoAdjust="0"/>
    <p:restoredTop sz="94660"/>
  </p:normalViewPr>
  <p:slideViewPr>
    <p:cSldViewPr snapToGrid="0">
      <p:cViewPr varScale="1">
        <p:scale>
          <a:sx n="86" d="100"/>
          <a:sy n="86" d="100"/>
        </p:scale>
        <p:origin x="10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519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72EB88F5-87B8-4E76-A596-92DB55C2704B}" type="datetimeFigureOut">
              <a:rPr lang="tr-TR" smtClean="0"/>
              <a:t>3.9.2020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147501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209827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4073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338952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51107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2603067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2801680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783349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53111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2EB88F5-87B8-4E76-A596-92DB55C2704B}"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1862251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2EB88F5-87B8-4E76-A596-92DB55C2704B}" type="datetimeFigureOut">
              <a:rPr lang="tr-TR" smtClean="0"/>
              <a:t>3.9.2020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376498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2EB88F5-87B8-4E76-A596-92DB55C2704B}" type="datetimeFigureOut">
              <a:rPr lang="tr-TR" smtClean="0"/>
              <a:t>3.9.2020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58251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2EB88F5-87B8-4E76-A596-92DB55C2704B}" type="datetimeFigureOut">
              <a:rPr lang="tr-TR" smtClean="0"/>
              <a:t>3.9.2020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326782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B88F5-87B8-4E76-A596-92DB55C2704B}" type="datetimeFigureOut">
              <a:rPr lang="tr-TR" smtClean="0"/>
              <a:t>3.9.2020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218978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2EB88F5-87B8-4E76-A596-92DB55C2704B}" type="datetimeFigureOut">
              <a:rPr lang="tr-TR" smtClean="0"/>
              <a:t>3.9.2020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241273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2EB88F5-87B8-4E76-A596-92DB55C2704B}" type="datetimeFigureOut">
              <a:rPr lang="tr-TR" smtClean="0"/>
              <a:t>3.9.2020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180556-BF42-49F7-9674-343B01EA46DB}" type="slidenum">
              <a:rPr lang="tr-TR" smtClean="0"/>
              <a:t>‹#›</a:t>
            </a:fld>
            <a:endParaRPr lang="tr-TR"/>
          </a:p>
        </p:txBody>
      </p:sp>
    </p:spTree>
    <p:extLst>
      <p:ext uri="{BB962C8B-B14F-4D97-AF65-F5344CB8AC3E}">
        <p14:creationId xmlns:p14="http://schemas.microsoft.com/office/powerpoint/2010/main" val="350555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2EB88F5-87B8-4E76-A596-92DB55C2704B}" type="datetimeFigureOut">
              <a:rPr lang="tr-TR" smtClean="0"/>
              <a:t>3.9.2020</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7180556-BF42-49F7-9674-343B01EA46DB}" type="slidenum">
              <a:rPr lang="tr-TR" smtClean="0"/>
              <a:t>‹#›</a:t>
            </a:fld>
            <a:endParaRPr lang="tr-TR"/>
          </a:p>
        </p:txBody>
      </p:sp>
    </p:spTree>
    <p:extLst>
      <p:ext uri="{BB962C8B-B14F-4D97-AF65-F5344CB8AC3E}">
        <p14:creationId xmlns:p14="http://schemas.microsoft.com/office/powerpoint/2010/main" val="26513515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2" y="685800"/>
            <a:ext cx="9519154" cy="3484756"/>
          </a:xfrm>
        </p:spPr>
        <p:txBody>
          <a:bodyPr/>
          <a:lstStyle/>
          <a:p>
            <a:pPr algn="ctr"/>
            <a:r>
              <a:rPr lang="tr-TR" dirty="0" err="1" smtClean="0"/>
              <a:t>Pandemi</a:t>
            </a:r>
            <a:r>
              <a:rPr lang="tr-TR" dirty="0" smtClean="0"/>
              <a:t> sonrası okula </a:t>
            </a:r>
            <a:r>
              <a:rPr lang="tr-TR" dirty="0" smtClean="0"/>
              <a:t>uyum</a:t>
            </a:r>
            <a:br>
              <a:rPr lang="tr-TR" dirty="0" smtClean="0"/>
            </a:br>
            <a:r>
              <a:rPr lang="tr-TR" dirty="0" smtClean="0"/>
              <a:t>(ÖĞRETMEN SUNUSU)</a:t>
            </a:r>
            <a:endParaRPr lang="tr-TR" dirty="0"/>
          </a:p>
        </p:txBody>
      </p:sp>
    </p:spTree>
    <p:extLst>
      <p:ext uri="{BB962C8B-B14F-4D97-AF65-F5344CB8AC3E}">
        <p14:creationId xmlns:p14="http://schemas.microsoft.com/office/powerpoint/2010/main" val="3862422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70363" y="1385455"/>
            <a:ext cx="8922327" cy="4093428"/>
          </a:xfrm>
          <a:prstGeom prst="rect">
            <a:avLst/>
          </a:prstGeom>
        </p:spPr>
        <p:txBody>
          <a:bodyPr wrap="square">
            <a:spAutoFit/>
          </a:bodyPr>
          <a:lstStyle/>
          <a:p>
            <a:r>
              <a:rPr lang="tr-TR" sz="3200" b="1" dirty="0" smtClean="0"/>
              <a:t>Vurgulayın</a:t>
            </a:r>
          </a:p>
          <a:p>
            <a:endParaRPr lang="tr-TR" sz="3200" b="1" dirty="0" smtClean="0"/>
          </a:p>
          <a:p>
            <a:r>
              <a:rPr lang="tr-TR" sz="2800" dirty="0" smtClean="0"/>
              <a:t>Önemli fikirleri, olumlu başa çıkma becerilerini destekleyin ve tahtaya yazın. Tartışmanın önemli noktalarından bazılarının, özellikle de olumlu baş etme yöntemlerinin üzerinde durun. “Bu yaptığın çok güzel, bunu yapınca kendini nasıl hissettin?” gibi sorularla başa çıkma davranışlarının</a:t>
            </a:r>
          </a:p>
          <a:p>
            <a:r>
              <a:rPr lang="tr-TR" sz="2800" dirty="0" smtClean="0"/>
              <a:t>güçlenmesini destekleyin.</a:t>
            </a:r>
            <a:endParaRPr lang="tr-TR" sz="2800" dirty="0"/>
          </a:p>
        </p:txBody>
      </p:sp>
    </p:spTree>
    <p:extLst>
      <p:ext uri="{BB962C8B-B14F-4D97-AF65-F5344CB8AC3E}">
        <p14:creationId xmlns:p14="http://schemas.microsoft.com/office/powerpoint/2010/main" val="812986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3055" y="1717964"/>
            <a:ext cx="9767454" cy="2369880"/>
          </a:xfrm>
          <a:prstGeom prst="rect">
            <a:avLst/>
          </a:prstGeom>
        </p:spPr>
        <p:txBody>
          <a:bodyPr wrap="square">
            <a:spAutoFit/>
          </a:bodyPr>
          <a:lstStyle/>
          <a:p>
            <a:r>
              <a:rPr lang="tr-TR" sz="3200" b="1" dirty="0" smtClean="0"/>
              <a:t>Özetleyin</a:t>
            </a:r>
          </a:p>
          <a:p>
            <a:endParaRPr lang="tr-TR" sz="3200" b="1" dirty="0" smtClean="0"/>
          </a:p>
          <a:p>
            <a:r>
              <a:rPr lang="tr-TR" sz="2800" dirty="0" smtClean="0"/>
              <a:t>Paylaşımlarını özetleyin. Her çalışmayı bitirmeden önce, sormak ya da eklemek istedikleri bir nokta olup olmadığını sorun.</a:t>
            </a:r>
            <a:endParaRPr lang="tr-TR" sz="2800" dirty="0"/>
          </a:p>
        </p:txBody>
      </p:sp>
    </p:spTree>
    <p:extLst>
      <p:ext uri="{BB962C8B-B14F-4D97-AF65-F5344CB8AC3E}">
        <p14:creationId xmlns:p14="http://schemas.microsoft.com/office/powerpoint/2010/main" val="3471426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 y="429491"/>
            <a:ext cx="11152909" cy="5509200"/>
          </a:xfrm>
          <a:prstGeom prst="rect">
            <a:avLst/>
          </a:prstGeom>
        </p:spPr>
        <p:txBody>
          <a:bodyPr wrap="square">
            <a:spAutoFit/>
          </a:bodyPr>
          <a:lstStyle/>
          <a:p>
            <a:r>
              <a:rPr lang="tr-TR" sz="3200" b="1" dirty="0" err="1" smtClean="0"/>
              <a:t>Psikososyal</a:t>
            </a:r>
            <a:r>
              <a:rPr lang="tr-TR" sz="3200" b="1" dirty="0" smtClean="0"/>
              <a:t> desteğe ihtiyaç duyan öğrencileri ve okul çalışanlarını belirleyin.</a:t>
            </a:r>
          </a:p>
          <a:p>
            <a:r>
              <a:rPr lang="tr-TR" sz="3200" dirty="0" smtClean="0"/>
              <a:t>● Bu süreçte olumsuz şekilde etkilenen öğrenciler ile okul çalışanlarına yönelik düzenlenecek</a:t>
            </a:r>
          </a:p>
          <a:p>
            <a:r>
              <a:rPr lang="tr-TR" sz="3200" dirty="0" err="1" smtClean="0"/>
              <a:t>psikososyal</a:t>
            </a:r>
            <a:r>
              <a:rPr lang="tr-TR" sz="3200" dirty="0" smtClean="0"/>
              <a:t> destek faaliyetlerini planlayın.</a:t>
            </a:r>
          </a:p>
          <a:p>
            <a:r>
              <a:rPr lang="tr-TR" sz="3200" dirty="0" smtClean="0"/>
              <a:t>● Kırılgan grup (özel eğitim ihtiyacı olan, bakım ve koruma altında olan, yabancı uyruklu,</a:t>
            </a:r>
          </a:p>
          <a:p>
            <a:r>
              <a:rPr lang="tr-TR" sz="3200" dirty="0" smtClean="0"/>
              <a:t>mevsimlik tarım işçisi çocukları, göç nedeniyle yer değiştirmiş öğrenciler) içerisinde yer</a:t>
            </a:r>
          </a:p>
          <a:p>
            <a:r>
              <a:rPr lang="tr-TR" sz="3200" dirty="0" smtClean="0"/>
              <a:t>alan öğrenciler için yürütülecek </a:t>
            </a:r>
            <a:r>
              <a:rPr lang="tr-TR" sz="3200" dirty="0" err="1" smtClean="0"/>
              <a:t>psikososyal</a:t>
            </a:r>
            <a:r>
              <a:rPr lang="tr-TR" sz="3200" dirty="0" smtClean="0"/>
              <a:t> müdahale çalışmalarını planlayın.</a:t>
            </a:r>
            <a:endParaRPr lang="tr-TR" sz="3200" dirty="0"/>
          </a:p>
        </p:txBody>
      </p:sp>
    </p:spTree>
    <p:extLst>
      <p:ext uri="{BB962C8B-B14F-4D97-AF65-F5344CB8AC3E}">
        <p14:creationId xmlns:p14="http://schemas.microsoft.com/office/powerpoint/2010/main" val="2673622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3999" y="332509"/>
            <a:ext cx="9917151" cy="6249445"/>
          </a:xfrm>
          <a:prstGeom prst="rect">
            <a:avLst/>
          </a:prstGeom>
        </p:spPr>
        <p:txBody>
          <a:bodyPr wrap="square">
            <a:spAutoFit/>
          </a:bodyPr>
          <a:lstStyle/>
          <a:p>
            <a:r>
              <a:rPr lang="tr-TR" sz="2800" dirty="0"/>
              <a:t>● </a:t>
            </a:r>
            <a:r>
              <a:rPr lang="tr-TR" sz="2800" dirty="0" smtClean="0"/>
              <a:t>Bu sürecin neden olduğu stres/travma</a:t>
            </a:r>
          </a:p>
          <a:p>
            <a:r>
              <a:rPr lang="tr-TR" sz="2800" dirty="0" smtClean="0"/>
              <a:t>ile başa çıkmak için neler yapılabileceğine</a:t>
            </a:r>
          </a:p>
          <a:p>
            <a:r>
              <a:rPr lang="tr-TR" sz="2800" dirty="0" smtClean="0"/>
              <a:t>ilişkin aileler, öğrenciler ve</a:t>
            </a:r>
          </a:p>
          <a:p>
            <a:r>
              <a:rPr lang="tr-TR" sz="2800" dirty="0" smtClean="0"/>
              <a:t>okul çalışanları için bilgi notları, broşürler,</a:t>
            </a:r>
          </a:p>
          <a:p>
            <a:r>
              <a:rPr lang="tr-TR" sz="2800" dirty="0" smtClean="0"/>
              <a:t>dijital materyaller hazırlayın.</a:t>
            </a:r>
          </a:p>
          <a:p>
            <a:r>
              <a:rPr lang="tr-TR" sz="2800" dirty="0" smtClean="0"/>
              <a:t>Konuyla ilgili öğretmenler, öğrenciler</a:t>
            </a:r>
          </a:p>
          <a:p>
            <a:r>
              <a:rPr lang="tr-TR" sz="2800" dirty="0" smtClean="0"/>
              <a:t>ve ailelere yönelik düzenlenecek eğitim</a:t>
            </a:r>
          </a:p>
          <a:p>
            <a:r>
              <a:rPr lang="tr-TR" sz="2800" dirty="0" smtClean="0"/>
              <a:t>ve seminer çalışmaları planlayın.</a:t>
            </a:r>
          </a:p>
          <a:p>
            <a:r>
              <a:rPr lang="tr-TR" sz="2800" dirty="0" smtClean="0"/>
              <a:t>● Risk grubunda yer alan öğrencilere</a:t>
            </a:r>
          </a:p>
          <a:p>
            <a:r>
              <a:rPr lang="tr-TR" sz="2800" dirty="0" smtClean="0"/>
              <a:t>ilişkin bilgilerinizi güncelleyin. Çeşitli</a:t>
            </a:r>
          </a:p>
          <a:p>
            <a:r>
              <a:rPr lang="tr-TR" sz="2800" dirty="0" smtClean="0"/>
              <a:t>konularda sorun yaşayan öğrencileri</a:t>
            </a:r>
          </a:p>
          <a:p>
            <a:r>
              <a:rPr lang="tr-TR" sz="2800" dirty="0" smtClean="0"/>
              <a:t>tespit edin. Bu öğrencilerin tespit</a:t>
            </a:r>
          </a:p>
          <a:p>
            <a:r>
              <a:rPr lang="tr-TR" sz="2800" dirty="0" smtClean="0"/>
              <a:t>edilmesi ve onlara verilecek desteğin</a:t>
            </a:r>
          </a:p>
          <a:p>
            <a:r>
              <a:rPr lang="tr-TR" sz="2800" dirty="0" smtClean="0"/>
              <a:t>planlanması önemlidir.</a:t>
            </a:r>
            <a:endParaRPr lang="tr-TR" sz="2800" dirty="0"/>
          </a:p>
        </p:txBody>
      </p:sp>
    </p:spTree>
    <p:extLst>
      <p:ext uri="{BB962C8B-B14F-4D97-AF65-F5344CB8AC3E}">
        <p14:creationId xmlns:p14="http://schemas.microsoft.com/office/powerpoint/2010/main" val="2661228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1193" y="220132"/>
            <a:ext cx="10219315" cy="1507067"/>
          </a:xfrm>
        </p:spPr>
        <p:txBody>
          <a:bodyPr>
            <a:normAutofit/>
          </a:bodyPr>
          <a:lstStyle/>
          <a:p>
            <a:r>
              <a:rPr lang="tr-TR" sz="2400" b="1" dirty="0"/>
              <a:t>Öğrencileriniz tekrar okula geldiğinde aşağıdaki soruların cevabını biliyor </a:t>
            </a:r>
            <a:r>
              <a:rPr lang="tr-TR" sz="2400" b="1" dirty="0" smtClean="0"/>
              <a:t>olmanız müdahaleleri </a:t>
            </a:r>
            <a:r>
              <a:rPr lang="tr-TR" sz="2400" b="1" dirty="0"/>
              <a:t>planlamanızda yardımcı olabilir:</a:t>
            </a:r>
          </a:p>
        </p:txBody>
      </p:sp>
      <p:sp>
        <p:nvSpPr>
          <p:cNvPr id="3" name="İçerik Yer Tutucusu 2"/>
          <p:cNvSpPr>
            <a:spLocks noGrp="1"/>
          </p:cNvSpPr>
          <p:nvPr>
            <p:ph idx="1"/>
          </p:nvPr>
        </p:nvSpPr>
        <p:spPr>
          <a:xfrm>
            <a:off x="545667" y="1727200"/>
            <a:ext cx="11022878" cy="4139432"/>
          </a:xfrm>
        </p:spPr>
        <p:txBody>
          <a:bodyPr>
            <a:normAutofit/>
          </a:bodyPr>
          <a:lstStyle/>
          <a:p>
            <a:r>
              <a:rPr lang="tr-TR" dirty="0" smtClean="0">
                <a:solidFill>
                  <a:schemeClr val="tx1"/>
                </a:solidFill>
              </a:rPr>
              <a:t>Ailesinde </a:t>
            </a:r>
            <a:r>
              <a:rPr lang="tr-TR" dirty="0" err="1" smtClean="0">
                <a:solidFill>
                  <a:schemeClr val="tx1"/>
                </a:solidFill>
              </a:rPr>
              <a:t>enfekte</a:t>
            </a:r>
            <a:r>
              <a:rPr lang="tr-TR" dirty="0" smtClean="0">
                <a:solidFill>
                  <a:schemeClr val="tx1"/>
                </a:solidFill>
              </a:rPr>
              <a:t> olmuş kişi var mı?</a:t>
            </a:r>
          </a:p>
          <a:p>
            <a:r>
              <a:rPr lang="tr-TR" dirty="0" smtClean="0">
                <a:solidFill>
                  <a:schemeClr val="tx1"/>
                </a:solidFill>
              </a:rPr>
              <a:t>Daha önce zorlu yaşam olaylarından etkilenmiş kişi(</a:t>
            </a:r>
            <a:r>
              <a:rPr lang="tr-TR" dirty="0" err="1" smtClean="0">
                <a:solidFill>
                  <a:schemeClr val="tx1"/>
                </a:solidFill>
              </a:rPr>
              <a:t>ler</a:t>
            </a:r>
            <a:r>
              <a:rPr lang="tr-TR" dirty="0" smtClean="0">
                <a:solidFill>
                  <a:schemeClr val="tx1"/>
                </a:solidFill>
              </a:rPr>
              <a:t>) var mı?</a:t>
            </a:r>
          </a:p>
          <a:p>
            <a:r>
              <a:rPr lang="tr-TR" dirty="0" smtClean="0">
                <a:solidFill>
                  <a:schemeClr val="tx1"/>
                </a:solidFill>
              </a:rPr>
              <a:t>Anne baba ve kardeşlerinden birini ya da bir kaçını daha önce hastalık nedeniyle kaybetmiş kişi(</a:t>
            </a:r>
            <a:r>
              <a:rPr lang="tr-TR" dirty="0" err="1" smtClean="0">
                <a:solidFill>
                  <a:schemeClr val="tx1"/>
                </a:solidFill>
              </a:rPr>
              <a:t>ler</a:t>
            </a:r>
            <a:r>
              <a:rPr lang="tr-TR" dirty="0" smtClean="0">
                <a:solidFill>
                  <a:schemeClr val="tx1"/>
                </a:solidFill>
              </a:rPr>
              <a:t>) var mı?</a:t>
            </a:r>
          </a:p>
          <a:p>
            <a:r>
              <a:rPr lang="tr-TR" dirty="0" smtClean="0">
                <a:solidFill>
                  <a:schemeClr val="tx1"/>
                </a:solidFill>
              </a:rPr>
              <a:t>Kronik hastalığı olan kişi(</a:t>
            </a:r>
            <a:r>
              <a:rPr lang="tr-TR" dirty="0" err="1" smtClean="0">
                <a:solidFill>
                  <a:schemeClr val="tx1"/>
                </a:solidFill>
              </a:rPr>
              <a:t>ler</a:t>
            </a:r>
            <a:r>
              <a:rPr lang="tr-TR" dirty="0" smtClean="0">
                <a:solidFill>
                  <a:schemeClr val="tx1"/>
                </a:solidFill>
              </a:rPr>
              <a:t>) var mı?</a:t>
            </a:r>
          </a:p>
          <a:p>
            <a:r>
              <a:rPr lang="tr-TR" dirty="0" smtClean="0">
                <a:solidFill>
                  <a:schemeClr val="tx1"/>
                </a:solidFill>
              </a:rPr>
              <a:t>Salgın hastalık nedeniyle ailesi ekonomik zorluk yaşayan kişi(</a:t>
            </a:r>
            <a:r>
              <a:rPr lang="tr-TR" dirty="0" err="1" smtClean="0">
                <a:solidFill>
                  <a:schemeClr val="tx1"/>
                </a:solidFill>
              </a:rPr>
              <a:t>ler</a:t>
            </a:r>
            <a:r>
              <a:rPr lang="tr-TR" dirty="0" smtClean="0">
                <a:solidFill>
                  <a:schemeClr val="tx1"/>
                </a:solidFill>
              </a:rPr>
              <a:t>) var mı?</a:t>
            </a:r>
          </a:p>
          <a:p>
            <a:r>
              <a:rPr lang="tr-TR" dirty="0" smtClean="0">
                <a:solidFill>
                  <a:schemeClr val="tx1"/>
                </a:solidFill>
              </a:rPr>
              <a:t>Bakım ve koruma altında (çocuk yuvasında/sevgi evlerinde) öğrenciniz var mı?</a:t>
            </a:r>
          </a:p>
          <a:p>
            <a:r>
              <a:rPr lang="tr-TR" dirty="0" smtClean="0">
                <a:solidFill>
                  <a:schemeClr val="tx1"/>
                </a:solidFill>
              </a:rPr>
              <a:t>Hâlihazırda solunum yolu enfeksiyonu geçiren kişi(</a:t>
            </a:r>
            <a:r>
              <a:rPr lang="tr-TR" dirty="0" err="1" smtClean="0">
                <a:solidFill>
                  <a:schemeClr val="tx1"/>
                </a:solidFill>
              </a:rPr>
              <a:t>ler</a:t>
            </a:r>
            <a:r>
              <a:rPr lang="tr-TR" dirty="0" smtClean="0">
                <a:solidFill>
                  <a:schemeClr val="tx1"/>
                </a:solidFill>
              </a:rPr>
              <a:t>) var mı?</a:t>
            </a:r>
          </a:p>
          <a:p>
            <a:r>
              <a:rPr lang="tr-TR" dirty="0" smtClean="0">
                <a:solidFill>
                  <a:schemeClr val="tx1"/>
                </a:solidFill>
              </a:rPr>
              <a:t>Bu sorulara “evet” cevabı veren öğrenciler bu süreçte neler yaşadılar ve hissettiler?</a:t>
            </a:r>
            <a:endParaRPr lang="tr-TR" dirty="0">
              <a:solidFill>
                <a:schemeClr val="tx1"/>
              </a:solidFill>
            </a:endParaRPr>
          </a:p>
        </p:txBody>
      </p:sp>
    </p:spTree>
    <p:extLst>
      <p:ext uri="{BB962C8B-B14F-4D97-AF65-F5344CB8AC3E}">
        <p14:creationId xmlns:p14="http://schemas.microsoft.com/office/powerpoint/2010/main" val="212306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44430" y="220132"/>
            <a:ext cx="8534400" cy="1507067"/>
          </a:xfrm>
        </p:spPr>
        <p:txBody>
          <a:bodyPr/>
          <a:lstStyle/>
          <a:p>
            <a:r>
              <a:rPr lang="tr-TR" dirty="0" smtClean="0"/>
              <a:t>Okula uyum sorunu yaşayan öğrencilerle konuşurken;</a:t>
            </a:r>
            <a:endParaRPr lang="tr-TR" dirty="0"/>
          </a:p>
        </p:txBody>
      </p:sp>
      <p:sp>
        <p:nvSpPr>
          <p:cNvPr id="3" name="İçerik Yer Tutucusu 2"/>
          <p:cNvSpPr>
            <a:spLocks noGrp="1"/>
          </p:cNvSpPr>
          <p:nvPr>
            <p:ph idx="1"/>
          </p:nvPr>
        </p:nvSpPr>
        <p:spPr>
          <a:xfrm>
            <a:off x="836612" y="2071255"/>
            <a:ext cx="9076822" cy="3615267"/>
          </a:xfrm>
        </p:spPr>
        <p:txBody>
          <a:bodyPr>
            <a:normAutofit lnSpcReduction="10000"/>
          </a:bodyPr>
          <a:lstStyle/>
          <a:p>
            <a:pPr marL="0" indent="0">
              <a:buNone/>
            </a:pPr>
            <a:r>
              <a:rPr lang="tr-TR" sz="3200" b="1" dirty="0" smtClean="0">
                <a:solidFill>
                  <a:schemeClr val="tx1"/>
                </a:solidFill>
              </a:rPr>
              <a:t>Normalleştirin</a:t>
            </a:r>
          </a:p>
          <a:p>
            <a:pPr marL="0" indent="0">
              <a:buNone/>
            </a:pPr>
            <a:r>
              <a:rPr lang="tr-TR" sz="2800" dirty="0" smtClean="0">
                <a:solidFill>
                  <a:schemeClr val="tx1"/>
                </a:solidFill>
              </a:rPr>
              <a:t>Zorlu </a:t>
            </a:r>
            <a:r>
              <a:rPr lang="tr-TR" sz="2800" dirty="0" smtClean="0">
                <a:solidFill>
                  <a:schemeClr val="tx1"/>
                </a:solidFill>
              </a:rPr>
              <a:t>yaşam olayının verdiği kaygıdan kaynaklı olumsuz tepkilerin normal olduğunu vurgulayın. Yaşadıklarının, tepkilerinin anlaşılabilir ve kabul edilebilir olduğunu anlamalarına yardımcı olun. “Kendini korkmuş hissetmen çok normal, yaşadığın duyguları, bu tür olaylar yaşayan pek çok kişi hissedebilir.” gibi.</a:t>
            </a:r>
            <a:endParaRPr lang="tr-TR" sz="2800" dirty="0">
              <a:solidFill>
                <a:schemeClr val="tx1"/>
              </a:solidFill>
            </a:endParaRPr>
          </a:p>
        </p:txBody>
      </p:sp>
    </p:spTree>
    <p:extLst>
      <p:ext uri="{BB962C8B-B14F-4D97-AF65-F5344CB8AC3E}">
        <p14:creationId xmlns:p14="http://schemas.microsoft.com/office/powerpoint/2010/main" val="730440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0545" y="1579418"/>
            <a:ext cx="10446327" cy="3231654"/>
          </a:xfrm>
          <a:prstGeom prst="rect">
            <a:avLst/>
          </a:prstGeom>
        </p:spPr>
        <p:txBody>
          <a:bodyPr wrap="square">
            <a:spAutoFit/>
          </a:bodyPr>
          <a:lstStyle/>
          <a:p>
            <a:r>
              <a:rPr lang="tr-TR" sz="3200" b="1" dirty="0" smtClean="0"/>
              <a:t>Onaylayın</a:t>
            </a:r>
          </a:p>
          <a:p>
            <a:endParaRPr lang="tr-TR" sz="3200" b="1" dirty="0" smtClean="0"/>
          </a:p>
          <a:p>
            <a:r>
              <a:rPr lang="tr-TR" sz="2800" dirty="0" smtClean="0"/>
              <a:t>“Neden bu şekilde hissettiğini ve davrandığını anlayabiliyorum, böyle davranman doğal ve normal.” şeklinde ifadelerle onların duygu ve tepkilerini onaylayın. Ancak bunların kendisine ya da başkalarına zarar verici ifadeler olup olmadığına dikkat edin.</a:t>
            </a:r>
            <a:endParaRPr lang="tr-TR" sz="2800" dirty="0"/>
          </a:p>
        </p:txBody>
      </p:sp>
    </p:spTree>
    <p:extLst>
      <p:ext uri="{BB962C8B-B14F-4D97-AF65-F5344CB8AC3E}">
        <p14:creationId xmlns:p14="http://schemas.microsoft.com/office/powerpoint/2010/main" val="2683601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400" y="1274618"/>
            <a:ext cx="10668000" cy="3231654"/>
          </a:xfrm>
          <a:prstGeom prst="rect">
            <a:avLst/>
          </a:prstGeom>
        </p:spPr>
        <p:txBody>
          <a:bodyPr wrap="square">
            <a:spAutoFit/>
          </a:bodyPr>
          <a:lstStyle/>
          <a:p>
            <a:r>
              <a:rPr lang="tr-TR" sz="3200" b="1" dirty="0" smtClean="0"/>
              <a:t>Olumluya çevirin</a:t>
            </a:r>
          </a:p>
          <a:p>
            <a:endParaRPr lang="tr-TR" sz="3200" b="1" dirty="0" smtClean="0"/>
          </a:p>
          <a:p>
            <a:r>
              <a:rPr lang="tr-TR" sz="2800" dirty="0" smtClean="0"/>
              <a:t>Olumsuz geri bildirimler, düşünce ve duygular varsa</a:t>
            </a:r>
          </a:p>
          <a:p>
            <a:r>
              <a:rPr lang="tr-TR" sz="2800" dirty="0" smtClean="0"/>
              <a:t>bunları olumluya dönüştürerek etkinliği bitirin.</a:t>
            </a:r>
          </a:p>
          <a:p>
            <a:r>
              <a:rPr lang="tr-TR" sz="2800" dirty="0" smtClean="0"/>
              <a:t>“Bunları hissetmen normal ancak bu söylediklerinin</a:t>
            </a:r>
          </a:p>
          <a:p>
            <a:r>
              <a:rPr lang="tr-TR" sz="2800" dirty="0" smtClean="0"/>
              <a:t>başka bir alternatifi olabilir mi? Bunları da denemeyi</a:t>
            </a:r>
          </a:p>
          <a:p>
            <a:r>
              <a:rPr lang="tr-TR" sz="2800" dirty="0" smtClean="0"/>
              <a:t>düşünebilirsin” gibi.</a:t>
            </a:r>
            <a:endParaRPr lang="tr-TR" sz="2800" dirty="0"/>
          </a:p>
        </p:txBody>
      </p:sp>
    </p:spTree>
    <p:extLst>
      <p:ext uri="{BB962C8B-B14F-4D97-AF65-F5344CB8AC3E}">
        <p14:creationId xmlns:p14="http://schemas.microsoft.com/office/powerpoint/2010/main" val="515905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43891" y="1593274"/>
            <a:ext cx="9130145" cy="2369880"/>
          </a:xfrm>
          <a:prstGeom prst="rect">
            <a:avLst/>
          </a:prstGeom>
        </p:spPr>
        <p:txBody>
          <a:bodyPr wrap="square">
            <a:spAutoFit/>
          </a:bodyPr>
          <a:lstStyle/>
          <a:p>
            <a:r>
              <a:rPr lang="tr-TR" sz="3200" b="1" dirty="0" smtClean="0"/>
              <a:t>Sınırlılıklarınızın farkında olun </a:t>
            </a:r>
          </a:p>
          <a:p>
            <a:endParaRPr lang="tr-TR" sz="3200" b="1" dirty="0" smtClean="0"/>
          </a:p>
          <a:p>
            <a:r>
              <a:rPr lang="tr-TR" sz="2800" dirty="0" smtClean="0"/>
              <a:t>Uzmanlık alanınızı aşacağını düşündüğünüz durumları paylaşıma açmayın. Not edin ve bunlar hakkında okul rehberlik servisinden destek alın.</a:t>
            </a:r>
            <a:endParaRPr lang="tr-TR" sz="2800" dirty="0"/>
          </a:p>
        </p:txBody>
      </p:sp>
    </p:spTree>
    <p:extLst>
      <p:ext uri="{BB962C8B-B14F-4D97-AF65-F5344CB8AC3E}">
        <p14:creationId xmlns:p14="http://schemas.microsoft.com/office/powerpoint/2010/main" val="1326003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02327" y="1512700"/>
            <a:ext cx="9365673" cy="2800767"/>
          </a:xfrm>
          <a:prstGeom prst="rect">
            <a:avLst/>
          </a:prstGeom>
        </p:spPr>
        <p:txBody>
          <a:bodyPr wrap="square">
            <a:spAutoFit/>
          </a:bodyPr>
          <a:lstStyle/>
          <a:p>
            <a:r>
              <a:rPr lang="tr-TR" sz="3200" b="1" dirty="0" smtClean="0"/>
              <a:t>Yönlendirin</a:t>
            </a:r>
          </a:p>
          <a:p>
            <a:endParaRPr lang="tr-TR" sz="3200" b="1" dirty="0" smtClean="0"/>
          </a:p>
          <a:p>
            <a:r>
              <a:rPr lang="tr-TR" sz="2800" dirty="0" smtClean="0"/>
              <a:t>Öğrenciler konuşmak istediğinde</a:t>
            </a:r>
          </a:p>
          <a:p>
            <a:r>
              <a:rPr lang="tr-TR" sz="2800" dirty="0" smtClean="0"/>
              <a:t>yanlarında olduğunuzu belirtin. İsterlerse</a:t>
            </a:r>
          </a:p>
          <a:p>
            <a:r>
              <a:rPr lang="tr-TR" sz="2800" dirty="0" smtClean="0"/>
              <a:t>okul rehberlik servisine başvurmasını</a:t>
            </a:r>
          </a:p>
          <a:p>
            <a:r>
              <a:rPr lang="tr-TR" sz="2800" dirty="0" smtClean="0"/>
              <a:t>önerin.</a:t>
            </a:r>
            <a:endParaRPr lang="tr-TR" sz="2800" dirty="0"/>
          </a:p>
        </p:txBody>
      </p:sp>
    </p:spTree>
    <p:extLst>
      <p:ext uri="{BB962C8B-B14F-4D97-AF65-F5344CB8AC3E}">
        <p14:creationId xmlns:p14="http://schemas.microsoft.com/office/powerpoint/2010/main" val="2486828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36</TotalTime>
  <Words>484</Words>
  <Application>Microsoft Office PowerPoint</Application>
  <PresentationFormat>Geniş ekran</PresentationFormat>
  <Paragraphs>59</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Century Gothic</vt:lpstr>
      <vt:lpstr>Wingdings 3</vt:lpstr>
      <vt:lpstr>Dilim</vt:lpstr>
      <vt:lpstr>Pandemi sonrası okula uyum (ÖĞRETMEN SUNUSU)</vt:lpstr>
      <vt:lpstr>PowerPoint Sunusu</vt:lpstr>
      <vt:lpstr>PowerPoint Sunusu</vt:lpstr>
      <vt:lpstr>Öğrencileriniz tekrar okula geldiğinde aşağıdaki soruların cevabını biliyor olmanız müdahaleleri planlamanızda yardımcı olabilir:</vt:lpstr>
      <vt:lpstr>Okula uyum sorunu yaşayan öğrencilerle konuşurken;</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Uzaktan eğitim ve akademik başarı</dc:title>
  <dc:creator>ronaldinho424</dc:creator>
  <cp:lastModifiedBy>ronaldinho424</cp:lastModifiedBy>
  <cp:revision>6</cp:revision>
  <dcterms:created xsi:type="dcterms:W3CDTF">2020-08-31T07:15:57Z</dcterms:created>
  <dcterms:modified xsi:type="dcterms:W3CDTF">2020-09-03T07:30:56Z</dcterms:modified>
</cp:coreProperties>
</file>