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11B436F-794D-49DF-90E1-E198ECBCF463}"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139320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11B436F-794D-49DF-90E1-E198ECBCF463}"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1623246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11B436F-794D-49DF-90E1-E198ECBCF463}"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AA9DA2-94FC-40E0-8AE3-995A1F229E0C}"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41544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11B436F-794D-49DF-90E1-E198ECBCF463}"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2058984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11B436F-794D-49DF-90E1-E198ECBCF463}"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AA9DA2-94FC-40E0-8AE3-995A1F229E0C}"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0634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11B436F-794D-49DF-90E1-E198ECBCF463}"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1831881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1B436F-794D-49DF-90E1-E198ECBCF463}"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2156231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1B436F-794D-49DF-90E1-E198ECBCF463}"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402803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1B436F-794D-49DF-90E1-E198ECBCF463}"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374537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11B436F-794D-49DF-90E1-E198ECBCF463}" type="datetimeFigureOut">
              <a:rPr lang="tr-TR" smtClean="0"/>
              <a:t>3.9.2020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94300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11B436F-794D-49DF-90E1-E198ECBCF463}" type="datetimeFigureOut">
              <a:rPr lang="tr-TR" smtClean="0"/>
              <a:t>3.9.2020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3635330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11B436F-794D-49DF-90E1-E198ECBCF463}" type="datetimeFigureOut">
              <a:rPr lang="tr-TR" smtClean="0"/>
              <a:t>3.9.2020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37380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11B436F-794D-49DF-90E1-E198ECBCF463}" type="datetimeFigureOut">
              <a:rPr lang="tr-TR" smtClean="0"/>
              <a:t>3.9.2020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210511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B436F-794D-49DF-90E1-E198ECBCF463}" type="datetimeFigureOut">
              <a:rPr lang="tr-TR" smtClean="0"/>
              <a:t>3.9.2020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11936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11B436F-794D-49DF-90E1-E198ECBCF463}" type="datetimeFigureOut">
              <a:rPr lang="tr-TR" smtClean="0"/>
              <a:t>3.9.2020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AA9DA2-94FC-40E0-8AE3-995A1F229E0C}" type="slidenum">
              <a:rPr lang="tr-TR" smtClean="0"/>
              <a:t>‹#›</a:t>
            </a:fld>
            <a:endParaRPr lang="tr-TR"/>
          </a:p>
        </p:txBody>
      </p:sp>
    </p:spTree>
    <p:extLst>
      <p:ext uri="{BB962C8B-B14F-4D97-AF65-F5344CB8AC3E}">
        <p14:creationId xmlns:p14="http://schemas.microsoft.com/office/powerpoint/2010/main" val="2340558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AA9DA2-94FC-40E0-8AE3-995A1F229E0C}" type="slidenum">
              <a:rPr lang="tr-TR" smtClean="0"/>
              <a:t>‹#›</a:t>
            </a:fld>
            <a:endParaRPr lang="tr-TR"/>
          </a:p>
        </p:txBody>
      </p:sp>
      <p:sp>
        <p:nvSpPr>
          <p:cNvPr id="5" name="Date Placeholder 4"/>
          <p:cNvSpPr>
            <a:spLocks noGrp="1"/>
          </p:cNvSpPr>
          <p:nvPr>
            <p:ph type="dt" sz="half" idx="10"/>
          </p:nvPr>
        </p:nvSpPr>
        <p:spPr/>
        <p:txBody>
          <a:bodyPr/>
          <a:lstStyle/>
          <a:p>
            <a:fld id="{C11B436F-794D-49DF-90E1-E198ECBCF463}" type="datetimeFigureOut">
              <a:rPr lang="tr-TR" smtClean="0"/>
              <a:t>3.9.2020</a:t>
            </a:fld>
            <a:endParaRPr lang="tr-TR"/>
          </a:p>
        </p:txBody>
      </p:sp>
    </p:spTree>
    <p:extLst>
      <p:ext uri="{BB962C8B-B14F-4D97-AF65-F5344CB8AC3E}">
        <p14:creationId xmlns:p14="http://schemas.microsoft.com/office/powerpoint/2010/main" val="1554133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1B436F-794D-49DF-90E1-E198ECBCF463}" type="datetimeFigureOut">
              <a:rPr lang="tr-TR" smtClean="0"/>
              <a:t>3.9.2020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EAA9DA2-94FC-40E0-8AE3-995A1F229E0C}" type="slidenum">
              <a:rPr lang="tr-TR" smtClean="0"/>
              <a:t>‹#›</a:t>
            </a:fld>
            <a:endParaRPr lang="tr-TR"/>
          </a:p>
        </p:txBody>
      </p:sp>
    </p:spTree>
    <p:extLst>
      <p:ext uri="{BB962C8B-B14F-4D97-AF65-F5344CB8AC3E}">
        <p14:creationId xmlns:p14="http://schemas.microsoft.com/office/powerpoint/2010/main" val="1527728321"/>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 id="2147483940" r:id="rId12"/>
    <p:sldLayoutId id="2147483941" r:id="rId13"/>
    <p:sldLayoutId id="2147483942" r:id="rId14"/>
    <p:sldLayoutId id="2147483943" r:id="rId15"/>
    <p:sldLayoutId id="21474839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44379" y="944381"/>
            <a:ext cx="10313233" cy="4317168"/>
          </a:xfrm>
        </p:spPr>
        <p:txBody>
          <a:bodyPr>
            <a:normAutofit/>
          </a:bodyPr>
          <a:lstStyle/>
          <a:p>
            <a:pPr algn="ctr"/>
            <a:r>
              <a:rPr lang="tr-TR" sz="6000" b="1" dirty="0">
                <a:solidFill>
                  <a:srgbClr val="FF0000"/>
                </a:solidFill>
              </a:rPr>
              <a:t>COVİD-19 SONRASI ÖĞRENCİLERDE DUYGUSAL DAYANIKLILIĞI GÜÇLENDİRME</a:t>
            </a:r>
          </a:p>
        </p:txBody>
      </p:sp>
    </p:spTree>
    <p:extLst>
      <p:ext uri="{BB962C8B-B14F-4D97-AF65-F5344CB8AC3E}">
        <p14:creationId xmlns:p14="http://schemas.microsoft.com/office/powerpoint/2010/main" val="3193890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5760" y="783771"/>
            <a:ext cx="8908242" cy="5257591"/>
          </a:xfrm>
        </p:spPr>
        <p:txBody>
          <a:bodyPr>
            <a:normAutofit/>
          </a:bodyPr>
          <a:lstStyle/>
          <a:p>
            <a:r>
              <a:rPr lang="tr-TR" sz="2400" b="1" dirty="0">
                <a:solidFill>
                  <a:srgbClr val="002060"/>
                </a:solidFill>
              </a:rPr>
              <a:t>ait olma duygusunu hissetme</a:t>
            </a:r>
            <a:r>
              <a:rPr lang="tr-TR" sz="2400" b="1" dirty="0" smtClean="0">
                <a:solidFill>
                  <a:srgbClr val="002060"/>
                </a:solidFill>
              </a:rPr>
              <a:t>,</a:t>
            </a:r>
          </a:p>
          <a:p>
            <a:r>
              <a:rPr lang="tr-TR" sz="2400" b="1" dirty="0" smtClean="0">
                <a:solidFill>
                  <a:srgbClr val="002060"/>
                </a:solidFill>
              </a:rPr>
              <a:t> </a:t>
            </a:r>
            <a:r>
              <a:rPr lang="tr-TR" sz="2400" b="1" dirty="0">
                <a:solidFill>
                  <a:srgbClr val="002060"/>
                </a:solidFill>
              </a:rPr>
              <a:t>özerklik ve girişimciliğin teşvik edildiği aile ortamında büyüme, </a:t>
            </a:r>
            <a:endParaRPr lang="tr-TR" sz="2400" b="1" dirty="0" smtClean="0">
              <a:solidFill>
                <a:srgbClr val="002060"/>
              </a:solidFill>
            </a:endParaRPr>
          </a:p>
          <a:p>
            <a:r>
              <a:rPr lang="tr-TR" sz="2400" b="1" dirty="0" smtClean="0">
                <a:solidFill>
                  <a:srgbClr val="002060"/>
                </a:solidFill>
              </a:rPr>
              <a:t>aile</a:t>
            </a:r>
            <a:r>
              <a:rPr lang="tr-TR" sz="2400" b="1" dirty="0">
                <a:solidFill>
                  <a:srgbClr val="002060"/>
                </a:solidFill>
              </a:rPr>
              <a:t>, akran ve arkadaş desteği gibi sosyal destek kaynaklarına sahip olma, </a:t>
            </a:r>
            <a:endParaRPr lang="tr-TR" sz="2400" b="1" dirty="0" smtClean="0">
              <a:solidFill>
                <a:srgbClr val="002060"/>
              </a:solidFill>
            </a:endParaRPr>
          </a:p>
          <a:p>
            <a:r>
              <a:rPr lang="tr-TR" sz="2400" b="1" dirty="0" smtClean="0">
                <a:solidFill>
                  <a:srgbClr val="002060"/>
                </a:solidFill>
              </a:rPr>
              <a:t>işlevsel </a:t>
            </a:r>
            <a:r>
              <a:rPr lang="tr-TR" sz="2400" b="1" dirty="0">
                <a:solidFill>
                  <a:srgbClr val="002060"/>
                </a:solidFill>
              </a:rPr>
              <a:t>başa çıkma becerilerine sahip olma</a:t>
            </a:r>
            <a:r>
              <a:rPr lang="tr-TR" sz="2400" b="1" dirty="0" smtClean="0">
                <a:solidFill>
                  <a:srgbClr val="002060"/>
                </a:solidFill>
              </a:rPr>
              <a:t>,</a:t>
            </a:r>
          </a:p>
          <a:p>
            <a:r>
              <a:rPr lang="tr-TR" sz="2400" b="1" dirty="0" smtClean="0">
                <a:solidFill>
                  <a:srgbClr val="002060"/>
                </a:solidFill>
              </a:rPr>
              <a:t> </a:t>
            </a:r>
            <a:r>
              <a:rPr lang="tr-TR" sz="2400" b="1" dirty="0">
                <a:solidFill>
                  <a:srgbClr val="002060"/>
                </a:solidFill>
              </a:rPr>
              <a:t>ekonomik yönden güçlü olma gibi etkenler koruyucu faktörler içerisinde yer </a:t>
            </a:r>
            <a:r>
              <a:rPr lang="tr-TR" sz="2400" b="1" dirty="0" smtClean="0">
                <a:solidFill>
                  <a:srgbClr val="002060"/>
                </a:solidFill>
              </a:rPr>
              <a:t>almaktadır.</a:t>
            </a:r>
            <a:endParaRPr lang="tr-TR" sz="2400" b="1" dirty="0">
              <a:solidFill>
                <a:srgbClr val="002060"/>
              </a:solidFill>
            </a:endParaRPr>
          </a:p>
        </p:txBody>
      </p:sp>
      <p:pic>
        <p:nvPicPr>
          <p:cNvPr id="4" name="Resim 3"/>
          <p:cNvPicPr>
            <a:picLocks noChangeAspect="1"/>
          </p:cNvPicPr>
          <p:nvPr/>
        </p:nvPicPr>
        <p:blipFill>
          <a:blip r:embed="rId2"/>
          <a:stretch>
            <a:fillRect/>
          </a:stretch>
        </p:blipFill>
        <p:spPr>
          <a:xfrm>
            <a:off x="8369208" y="4065542"/>
            <a:ext cx="3376800" cy="241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isometricOffAxis2Lef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89441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1214847"/>
            <a:ext cx="9888583" cy="4826516"/>
          </a:xfrm>
        </p:spPr>
        <p:txBody>
          <a:bodyPr>
            <a:noAutofit/>
          </a:bodyPr>
          <a:lstStyle/>
          <a:p>
            <a:pPr marL="0" indent="0" algn="ctr">
              <a:lnSpc>
                <a:spcPct val="150000"/>
              </a:lnSpc>
              <a:buNone/>
            </a:pPr>
            <a:r>
              <a:rPr lang="tr-TR" sz="2400" b="1" dirty="0">
                <a:solidFill>
                  <a:srgbClr val="002060"/>
                </a:solidFill>
              </a:rPr>
              <a:t>Söz konusu koruyucu faktörlerin her biri çocuğun sadece şu sıralar yaşadığı COVID-19 salgını sonrasında ortaya çıkan tepkilerin azaltılmasında, COVID-19 öncesi hayatına dönmesinin kolaylaştırılmasında değil ileriki yaşantısında da gösterebileceği davranış ve uyum problemlerinin ve olası ikincil travmaların önlenmesinde ve karşılaştığı problemlerin üstesinden gelmesine yardımcı olabilecek baş etme becerilerinin kazandırılmasında etkili olacaktır.</a:t>
            </a:r>
          </a:p>
        </p:txBody>
      </p:sp>
    </p:spTree>
    <p:extLst>
      <p:ext uri="{BB962C8B-B14F-4D97-AF65-F5344CB8AC3E}">
        <p14:creationId xmlns:p14="http://schemas.microsoft.com/office/powerpoint/2010/main" val="875577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a:solidFill>
                  <a:srgbClr val="FF0000"/>
                </a:solidFill>
              </a:rPr>
              <a:t>	Çocukların Psikolojik Dayanıklılığını Güçlendirme Yolları</a:t>
            </a:r>
          </a:p>
        </p:txBody>
      </p:sp>
      <p:sp>
        <p:nvSpPr>
          <p:cNvPr id="3" name="İçerik Yer Tutucusu 2"/>
          <p:cNvSpPr>
            <a:spLocks noGrp="1"/>
          </p:cNvSpPr>
          <p:nvPr>
            <p:ph idx="1"/>
          </p:nvPr>
        </p:nvSpPr>
        <p:spPr>
          <a:xfrm>
            <a:off x="326571" y="2024743"/>
            <a:ext cx="9692640" cy="4016619"/>
          </a:xfrm>
        </p:spPr>
        <p:txBody>
          <a:bodyPr>
            <a:normAutofit/>
          </a:bodyPr>
          <a:lstStyle/>
          <a:p>
            <a:pPr marL="0" indent="0" algn="just">
              <a:lnSpc>
                <a:spcPct val="150000"/>
              </a:lnSpc>
              <a:buNone/>
            </a:pPr>
            <a:r>
              <a:rPr lang="tr-TR" sz="2400" b="1" dirty="0" smtClean="0">
                <a:solidFill>
                  <a:srgbClr val="002060"/>
                </a:solidFill>
              </a:rPr>
              <a:t>	COVID-19 </a:t>
            </a:r>
            <a:r>
              <a:rPr lang="tr-TR" sz="2400" b="1" dirty="0" err="1">
                <a:solidFill>
                  <a:srgbClr val="002060"/>
                </a:solidFill>
              </a:rPr>
              <a:t>pandemi</a:t>
            </a:r>
            <a:r>
              <a:rPr lang="tr-TR" sz="2400" b="1" dirty="0">
                <a:solidFill>
                  <a:srgbClr val="002060"/>
                </a:solidFill>
              </a:rPr>
              <a:t> sürecinde psikolojik dayanıklılığı güçlendirmek için yapılan tüm çalışmalarda aile, öğretmen, okul idarecileri ve ruh sağlığı çalışanlarının işbirliği halinde çalışması </a:t>
            </a:r>
            <a:r>
              <a:rPr lang="tr-TR" sz="2400" b="1" dirty="0" smtClean="0">
                <a:solidFill>
                  <a:srgbClr val="002060"/>
                </a:solidFill>
              </a:rPr>
              <a:t> </a:t>
            </a:r>
            <a:r>
              <a:rPr lang="tr-TR" sz="2400" b="1" dirty="0">
                <a:solidFill>
                  <a:srgbClr val="002060"/>
                </a:solidFill>
              </a:rPr>
              <a:t>ve temel amacın çocukların COVID-19 </a:t>
            </a:r>
            <a:r>
              <a:rPr lang="tr-TR" sz="2400" b="1" dirty="0" err="1">
                <a:solidFill>
                  <a:srgbClr val="002060"/>
                </a:solidFill>
              </a:rPr>
              <a:t>pandemi</a:t>
            </a:r>
            <a:r>
              <a:rPr lang="tr-TR" sz="2400" b="1" dirty="0">
                <a:solidFill>
                  <a:srgbClr val="002060"/>
                </a:solidFill>
              </a:rPr>
              <a:t> süreci sonrasında gösterdikleri duygu, düşünce, fiziksel ve bilişsel tepkilerin ele alınarak COVID-19 öncesi normal yaşamlarına dönmelerini </a:t>
            </a:r>
            <a:r>
              <a:rPr lang="tr-TR" sz="2400" b="1" dirty="0" smtClean="0">
                <a:solidFill>
                  <a:srgbClr val="002060"/>
                </a:solidFill>
              </a:rPr>
              <a:t>desteklemek </a:t>
            </a:r>
            <a:r>
              <a:rPr lang="tr-TR" sz="2400" b="1" dirty="0">
                <a:solidFill>
                  <a:srgbClr val="002060"/>
                </a:solidFill>
              </a:rPr>
              <a:t>olduğunun unutulmaması gerekmektedir.</a:t>
            </a:r>
          </a:p>
        </p:txBody>
      </p:sp>
    </p:spTree>
    <p:extLst>
      <p:ext uri="{BB962C8B-B14F-4D97-AF65-F5344CB8AC3E}">
        <p14:creationId xmlns:p14="http://schemas.microsoft.com/office/powerpoint/2010/main" val="1500923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0446" y="705395"/>
            <a:ext cx="8973556" cy="5335968"/>
          </a:xfrm>
        </p:spPr>
        <p:txBody>
          <a:bodyPr>
            <a:normAutofit/>
          </a:bodyPr>
          <a:lstStyle/>
          <a:p>
            <a:pPr marL="0" indent="0">
              <a:buNone/>
            </a:pPr>
            <a:r>
              <a:rPr lang="tr-TR" sz="2400" dirty="0" smtClean="0">
                <a:solidFill>
                  <a:srgbClr val="002060"/>
                </a:solidFill>
              </a:rPr>
              <a:t>	Çocukların </a:t>
            </a:r>
            <a:r>
              <a:rPr lang="tr-TR" sz="2400" dirty="0">
                <a:solidFill>
                  <a:srgbClr val="002060"/>
                </a:solidFill>
              </a:rPr>
              <a:t>psikolojik dayanıklılığının güçlendirilmesi amacıyla kullanılacak tüm yollar aracılığıyla </a:t>
            </a:r>
            <a:endParaRPr lang="tr-TR" sz="2400" dirty="0" smtClean="0">
              <a:solidFill>
                <a:srgbClr val="002060"/>
              </a:solidFill>
            </a:endParaRPr>
          </a:p>
          <a:p>
            <a:r>
              <a:rPr lang="tr-TR" sz="2400" dirty="0" smtClean="0">
                <a:solidFill>
                  <a:srgbClr val="002060"/>
                </a:solidFill>
              </a:rPr>
              <a:t>COVID-19 </a:t>
            </a:r>
            <a:r>
              <a:rPr lang="tr-TR" sz="2400" dirty="0" err="1">
                <a:solidFill>
                  <a:srgbClr val="002060"/>
                </a:solidFill>
              </a:rPr>
              <a:t>pandemi</a:t>
            </a:r>
            <a:r>
              <a:rPr lang="tr-TR" sz="2400" dirty="0">
                <a:solidFill>
                  <a:srgbClr val="002060"/>
                </a:solidFill>
              </a:rPr>
              <a:t> süreciyle sarsılan temel güven duygusunun yeniden kazanılması</a:t>
            </a:r>
            <a:r>
              <a:rPr lang="tr-TR" sz="2400" dirty="0" smtClean="0">
                <a:solidFill>
                  <a:srgbClr val="002060"/>
                </a:solidFill>
              </a:rPr>
              <a:t>,</a:t>
            </a:r>
          </a:p>
          <a:p>
            <a:r>
              <a:rPr lang="tr-TR" sz="2400" dirty="0" smtClean="0">
                <a:solidFill>
                  <a:srgbClr val="002060"/>
                </a:solidFill>
              </a:rPr>
              <a:t> </a:t>
            </a:r>
            <a:r>
              <a:rPr lang="tr-TR" sz="2400" dirty="0">
                <a:solidFill>
                  <a:srgbClr val="002060"/>
                </a:solidFill>
              </a:rPr>
              <a:t>ikincil travmanın önlenmesi</a:t>
            </a:r>
            <a:r>
              <a:rPr lang="tr-TR" sz="2400" dirty="0" smtClean="0">
                <a:solidFill>
                  <a:srgbClr val="002060"/>
                </a:solidFill>
              </a:rPr>
              <a:t>,</a:t>
            </a:r>
          </a:p>
          <a:p>
            <a:r>
              <a:rPr lang="tr-TR" sz="2400" dirty="0" smtClean="0">
                <a:solidFill>
                  <a:srgbClr val="002060"/>
                </a:solidFill>
              </a:rPr>
              <a:t> </a:t>
            </a:r>
            <a:r>
              <a:rPr lang="tr-TR" sz="2400" dirty="0">
                <a:solidFill>
                  <a:srgbClr val="002060"/>
                </a:solidFill>
              </a:rPr>
              <a:t>başa çıkma ve problem çözme becerilerinin kazandırılması</a:t>
            </a:r>
            <a:r>
              <a:rPr lang="tr-TR" sz="2400" dirty="0" smtClean="0">
                <a:solidFill>
                  <a:srgbClr val="002060"/>
                </a:solidFill>
              </a:rPr>
              <a:t>,</a:t>
            </a:r>
          </a:p>
          <a:p>
            <a:r>
              <a:rPr lang="tr-TR" sz="2400" dirty="0" smtClean="0">
                <a:solidFill>
                  <a:srgbClr val="002060"/>
                </a:solidFill>
              </a:rPr>
              <a:t> </a:t>
            </a:r>
            <a:r>
              <a:rPr lang="tr-TR" sz="2400" dirty="0">
                <a:solidFill>
                  <a:srgbClr val="002060"/>
                </a:solidFill>
              </a:rPr>
              <a:t>umudun arttırılması </a:t>
            </a:r>
            <a:r>
              <a:rPr lang="tr-TR" sz="2400" dirty="0" smtClean="0">
                <a:solidFill>
                  <a:srgbClr val="002060"/>
                </a:solidFill>
              </a:rPr>
              <a:t>ve</a:t>
            </a:r>
          </a:p>
          <a:p>
            <a:r>
              <a:rPr lang="tr-TR" sz="2400" dirty="0" smtClean="0">
                <a:solidFill>
                  <a:srgbClr val="002060"/>
                </a:solidFill>
              </a:rPr>
              <a:t> </a:t>
            </a:r>
            <a:r>
              <a:rPr lang="tr-TR" sz="2400" dirty="0">
                <a:solidFill>
                  <a:srgbClr val="002060"/>
                </a:solidFill>
              </a:rPr>
              <a:t>COVID-19 öncesi işlevselliğin tekrar kazanılması </a:t>
            </a:r>
            <a:r>
              <a:rPr lang="tr-TR" sz="2400" dirty="0" smtClean="0">
                <a:solidFill>
                  <a:srgbClr val="002060"/>
                </a:solidFill>
              </a:rPr>
              <a:t> </a:t>
            </a:r>
            <a:r>
              <a:rPr lang="tr-TR" sz="2400" dirty="0">
                <a:solidFill>
                  <a:srgbClr val="002060"/>
                </a:solidFill>
              </a:rPr>
              <a:t>hedeflenmektedir.</a:t>
            </a:r>
          </a:p>
        </p:txBody>
      </p:sp>
      <p:pic>
        <p:nvPicPr>
          <p:cNvPr id="4" name="Resim 3"/>
          <p:cNvPicPr>
            <a:picLocks noChangeAspect="1"/>
          </p:cNvPicPr>
          <p:nvPr/>
        </p:nvPicPr>
        <p:blipFill>
          <a:blip r:embed="rId2"/>
          <a:stretch>
            <a:fillRect/>
          </a:stretch>
        </p:blipFill>
        <p:spPr>
          <a:xfrm>
            <a:off x="9270690" y="3728138"/>
            <a:ext cx="2921310" cy="3129862"/>
          </a:xfrm>
          <a:prstGeom prst="ellipse">
            <a:avLst/>
          </a:prstGeom>
          <a:ln>
            <a:noFill/>
          </a:ln>
          <a:effectLst>
            <a:softEdge rad="112500"/>
          </a:effectLst>
        </p:spPr>
      </p:pic>
    </p:spTree>
    <p:extLst>
      <p:ext uri="{BB962C8B-B14F-4D97-AF65-F5344CB8AC3E}">
        <p14:creationId xmlns:p14="http://schemas.microsoft.com/office/powerpoint/2010/main" val="36476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5131" y="431074"/>
            <a:ext cx="9326879" cy="1737360"/>
          </a:xfrm>
        </p:spPr>
        <p:txBody>
          <a:bodyPr>
            <a:noAutofit/>
          </a:bodyPr>
          <a:lstStyle/>
          <a:p>
            <a:pPr algn="just"/>
            <a:r>
              <a:rPr lang="tr-TR" sz="2400" dirty="0" smtClean="0">
                <a:solidFill>
                  <a:srgbClr val="002060"/>
                </a:solidFill>
              </a:rPr>
              <a:t>	Çocukların </a:t>
            </a:r>
            <a:r>
              <a:rPr lang="tr-TR" sz="2400" dirty="0">
                <a:solidFill>
                  <a:srgbClr val="002060"/>
                </a:solidFill>
              </a:rPr>
              <a:t>psikolojik dayanıklılığını  güçlendirme sürecinde yapılacaklar içinde temel amaç ve işbirliği gibi bazı ortak noktalar bulunmaktadır. Bu ortak noktalar çerçevesinde şu öneriler </a:t>
            </a:r>
            <a:r>
              <a:rPr lang="tr-TR" sz="2400" dirty="0" smtClean="0">
                <a:solidFill>
                  <a:srgbClr val="002060"/>
                </a:solidFill>
              </a:rPr>
              <a:t>verilebilir.</a:t>
            </a:r>
            <a:endParaRPr lang="tr-TR" sz="2400" dirty="0">
              <a:solidFill>
                <a:srgbClr val="002060"/>
              </a:solidFill>
            </a:endParaRPr>
          </a:p>
        </p:txBody>
      </p:sp>
      <p:sp>
        <p:nvSpPr>
          <p:cNvPr id="3" name="İçerik Yer Tutucusu 2"/>
          <p:cNvSpPr>
            <a:spLocks noGrp="1"/>
          </p:cNvSpPr>
          <p:nvPr>
            <p:ph idx="1"/>
          </p:nvPr>
        </p:nvSpPr>
        <p:spPr>
          <a:xfrm>
            <a:off x="326571" y="2377439"/>
            <a:ext cx="9875520" cy="4376057"/>
          </a:xfrm>
        </p:spPr>
        <p:txBody>
          <a:bodyPr>
            <a:normAutofit/>
          </a:bodyPr>
          <a:lstStyle/>
          <a:p>
            <a:pPr algn="just"/>
            <a:r>
              <a:rPr lang="tr-TR" sz="2400" dirty="0" smtClean="0">
                <a:solidFill>
                  <a:srgbClr val="FF0000"/>
                </a:solidFill>
              </a:rPr>
              <a:t>Dinleme</a:t>
            </a:r>
            <a:r>
              <a:rPr lang="tr-TR" sz="2400" dirty="0">
                <a:solidFill>
                  <a:srgbClr val="FF0000"/>
                </a:solidFill>
              </a:rPr>
              <a:t>, anlama ve cevap verme: </a:t>
            </a:r>
            <a:r>
              <a:rPr lang="tr-TR" sz="2000" dirty="0">
                <a:solidFill>
                  <a:srgbClr val="002060"/>
                </a:solidFill>
              </a:rPr>
              <a:t>COVID-19 salgını sonrasında tüm dünyada olduğu gibi Türkiye’de kayıplar yaşanmıştır. Çocukların bilişsel gelişim </a:t>
            </a:r>
            <a:r>
              <a:rPr lang="tr-TR" sz="2000" dirty="0" smtClean="0">
                <a:solidFill>
                  <a:srgbClr val="002060"/>
                </a:solidFill>
              </a:rPr>
              <a:t>düzeyleri </a:t>
            </a:r>
            <a:r>
              <a:rPr lang="tr-TR" sz="2000" dirty="0">
                <a:solidFill>
                  <a:srgbClr val="002060"/>
                </a:solidFill>
              </a:rPr>
              <a:t>ve kayıp ve yas durumlarında çocukların çelişkili tepkiler verebildiği </a:t>
            </a:r>
            <a:r>
              <a:rPr lang="tr-TR" sz="2000" dirty="0" smtClean="0">
                <a:solidFill>
                  <a:srgbClr val="002060"/>
                </a:solidFill>
              </a:rPr>
              <a:t>gerçeği göz </a:t>
            </a:r>
            <a:r>
              <a:rPr lang="tr-TR" sz="2000" dirty="0">
                <a:solidFill>
                  <a:srgbClr val="002060"/>
                </a:solidFill>
              </a:rPr>
              <a:t>önünde bulundurulduğunda çocukların yaşanan bu kayıplara nasıl tepkiler verdiği öncelikle belirlenmelidir. </a:t>
            </a:r>
            <a:endParaRPr lang="tr-TR" sz="2000" dirty="0" smtClean="0">
              <a:solidFill>
                <a:srgbClr val="002060"/>
              </a:solidFill>
            </a:endParaRPr>
          </a:p>
          <a:p>
            <a:pPr marL="0" indent="0" algn="just">
              <a:buNone/>
            </a:pPr>
            <a:r>
              <a:rPr lang="tr-TR" sz="2000" dirty="0" smtClean="0">
                <a:solidFill>
                  <a:srgbClr val="002060"/>
                </a:solidFill>
              </a:rPr>
              <a:t>     		Eğer </a:t>
            </a:r>
            <a:r>
              <a:rPr lang="tr-TR" sz="2000" dirty="0">
                <a:solidFill>
                  <a:srgbClr val="002060"/>
                </a:solidFill>
              </a:rPr>
              <a:t>çocuklar </a:t>
            </a:r>
            <a:r>
              <a:rPr lang="tr-TR" sz="2000" dirty="0" err="1">
                <a:solidFill>
                  <a:srgbClr val="002060"/>
                </a:solidFill>
              </a:rPr>
              <a:t>egosantrizim</a:t>
            </a:r>
            <a:r>
              <a:rPr lang="tr-TR" sz="2000" dirty="0">
                <a:solidFill>
                  <a:srgbClr val="002060"/>
                </a:solidFill>
              </a:rPr>
              <a:t> </a:t>
            </a:r>
            <a:r>
              <a:rPr lang="tr-TR" sz="2000" dirty="0" smtClean="0">
                <a:solidFill>
                  <a:srgbClr val="002060"/>
                </a:solidFill>
              </a:rPr>
              <a:t>sebebiyle kayıp </a:t>
            </a:r>
            <a:r>
              <a:rPr lang="tr-TR" sz="2000" dirty="0">
                <a:solidFill>
                  <a:srgbClr val="002060"/>
                </a:solidFill>
              </a:rPr>
              <a:t>yaşantılarının kendi </a:t>
            </a:r>
            <a:r>
              <a:rPr lang="tr-TR" sz="2000" dirty="0" smtClean="0">
                <a:solidFill>
                  <a:srgbClr val="002060"/>
                </a:solidFill>
              </a:rPr>
              <a:t>        yaptıkları </a:t>
            </a:r>
            <a:r>
              <a:rPr lang="tr-TR" sz="2000" dirty="0">
                <a:solidFill>
                  <a:srgbClr val="002060"/>
                </a:solidFill>
              </a:rPr>
              <a:t>bir hata nedeniyle olduğunu düşünüyorsa ve bu yönde suçluluk hissettiklerine dair davranışlar sergiliyorsa ya da bu suçluluğu dile getiriyorsa kayıp yaşantılarını yaşanan kaybın ne olduğu, nasıl gerçekleştiği, sebebin ne olduğu (doğal, yapay) çocuğun anlayabileceği bir dilde </a:t>
            </a:r>
            <a:r>
              <a:rPr lang="tr-TR" sz="2000" dirty="0" smtClean="0">
                <a:solidFill>
                  <a:srgbClr val="002060"/>
                </a:solidFill>
              </a:rPr>
              <a:t>anlatılmalıdır.</a:t>
            </a:r>
            <a:endParaRPr lang="tr-TR" sz="2000" dirty="0">
              <a:solidFill>
                <a:srgbClr val="002060"/>
              </a:solidFill>
            </a:endParaRPr>
          </a:p>
          <a:p>
            <a:pPr algn="just"/>
            <a:endParaRPr lang="tr-TR" sz="2000" dirty="0">
              <a:solidFill>
                <a:srgbClr val="002060"/>
              </a:solidFill>
            </a:endParaRPr>
          </a:p>
        </p:txBody>
      </p:sp>
    </p:spTree>
    <p:extLst>
      <p:ext uri="{BB962C8B-B14F-4D97-AF65-F5344CB8AC3E}">
        <p14:creationId xmlns:p14="http://schemas.microsoft.com/office/powerpoint/2010/main" val="3280259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6571" y="862149"/>
            <a:ext cx="9339943" cy="5179213"/>
          </a:xfrm>
        </p:spPr>
        <p:txBody>
          <a:bodyPr>
            <a:normAutofit/>
          </a:bodyPr>
          <a:lstStyle/>
          <a:p>
            <a:pPr marL="0" indent="0" algn="ctr">
              <a:lnSpc>
                <a:spcPct val="150000"/>
              </a:lnSpc>
              <a:buNone/>
            </a:pPr>
            <a:r>
              <a:rPr lang="tr-TR" sz="2400" dirty="0">
                <a:solidFill>
                  <a:srgbClr val="002060"/>
                </a:solidFill>
              </a:rPr>
              <a:t>Eğer çocuğun yakın çevresinde COVID-19 nedeniyle bir ölüm yaşanmışsa çocuğa ölümün COVID-19 nedeniyle olduğunun, COVID-19’un ne olduğunun açıklanması </a:t>
            </a:r>
            <a:r>
              <a:rPr lang="tr-TR" sz="2400" dirty="0" smtClean="0">
                <a:solidFill>
                  <a:srgbClr val="002060"/>
                </a:solidFill>
              </a:rPr>
              <a:t>gerekmektedir.</a:t>
            </a:r>
          </a:p>
          <a:p>
            <a:pPr marL="0" indent="0" algn="ctr">
              <a:lnSpc>
                <a:spcPct val="150000"/>
              </a:lnSpc>
              <a:buNone/>
            </a:pPr>
            <a:r>
              <a:rPr lang="tr-TR" sz="2400" dirty="0" smtClean="0">
                <a:solidFill>
                  <a:srgbClr val="002060"/>
                </a:solidFill>
              </a:rPr>
              <a:t>Çocuğun </a:t>
            </a:r>
            <a:r>
              <a:rPr lang="tr-TR" sz="2400" dirty="0">
                <a:solidFill>
                  <a:srgbClr val="002060"/>
                </a:solidFill>
              </a:rPr>
              <a:t>ölüm ve kayıp sonrası dinlenilmesi, anlaşılması ve çocuğun gelişim dönemine uygun cevaplar verilmesi çocuğun “uslu çocuk olsaydım/oyuncaklarımı zamanında toplasaydım/arkadaşlarımla kavga etmeseydim bunlar ailemin başına gelmezdi” gibi suçluluk hissettiren düşüncelerin ortadan kaldırılarak çocukta duygu düzenlemeleri yapılabilir.</a:t>
            </a:r>
          </a:p>
        </p:txBody>
      </p:sp>
    </p:spTree>
    <p:extLst>
      <p:ext uri="{BB962C8B-B14F-4D97-AF65-F5344CB8AC3E}">
        <p14:creationId xmlns:p14="http://schemas.microsoft.com/office/powerpoint/2010/main" val="3857689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0446" y="609600"/>
            <a:ext cx="8973556" cy="748937"/>
          </a:xfrm>
        </p:spPr>
        <p:txBody>
          <a:bodyPr/>
          <a:lstStyle/>
          <a:p>
            <a:r>
              <a:rPr lang="tr-TR" dirty="0" smtClean="0">
                <a:solidFill>
                  <a:srgbClr val="FF0000"/>
                </a:solidFill>
              </a:rPr>
              <a:t>Öz-bakım </a:t>
            </a:r>
            <a:endParaRPr lang="tr-TR" dirty="0">
              <a:solidFill>
                <a:srgbClr val="FF0000"/>
              </a:solidFill>
            </a:endParaRPr>
          </a:p>
        </p:txBody>
      </p:sp>
      <p:sp>
        <p:nvSpPr>
          <p:cNvPr id="3" name="İçerik Yer Tutucusu 2"/>
          <p:cNvSpPr>
            <a:spLocks noGrp="1"/>
          </p:cNvSpPr>
          <p:nvPr>
            <p:ph idx="1"/>
          </p:nvPr>
        </p:nvSpPr>
        <p:spPr>
          <a:xfrm>
            <a:off x="300446" y="1528355"/>
            <a:ext cx="8973556" cy="4513008"/>
          </a:xfrm>
        </p:spPr>
        <p:txBody>
          <a:bodyPr>
            <a:noAutofit/>
          </a:bodyPr>
          <a:lstStyle/>
          <a:p>
            <a:pPr marL="0" indent="0" algn="ctr">
              <a:lnSpc>
                <a:spcPct val="150000"/>
              </a:lnSpc>
              <a:buNone/>
            </a:pPr>
            <a:r>
              <a:rPr lang="tr-TR" sz="2400" dirty="0" smtClean="0">
                <a:solidFill>
                  <a:srgbClr val="002060"/>
                </a:solidFill>
              </a:rPr>
              <a:t>	Çocukların </a:t>
            </a:r>
            <a:r>
              <a:rPr lang="tr-TR" sz="2400" dirty="0">
                <a:solidFill>
                  <a:srgbClr val="002060"/>
                </a:solidFill>
              </a:rPr>
              <a:t>bu süreçte desteklenebilmesi için sağlıklı yetişkinlere ihtiyaç duyulmaktadır. COVID-19 </a:t>
            </a:r>
            <a:r>
              <a:rPr lang="tr-TR" sz="2400" dirty="0" err="1">
                <a:solidFill>
                  <a:srgbClr val="002060"/>
                </a:solidFill>
              </a:rPr>
              <a:t>pandemi</a:t>
            </a:r>
            <a:r>
              <a:rPr lang="tr-TR" sz="2400" dirty="0">
                <a:solidFill>
                  <a:srgbClr val="002060"/>
                </a:solidFill>
              </a:rPr>
              <a:t> sürecinde tıpkı çocuklar gibi çocuğun etrafındaki kişiler duygusal, davranışsal, bilişsel ve fiziksel tepkiler vermekte ve zaman zaman bu süreçle başa çıkmakta zorluk çekmektedirler. Bu nedenle herkesin zaman zaman yalnız kalma, kendisi için eğlenceli veya huzur veren bir etkinliğe katılma ihtiyacı olabileceğini unutmamak gerekmektedir.</a:t>
            </a:r>
          </a:p>
        </p:txBody>
      </p:sp>
    </p:spTree>
    <p:extLst>
      <p:ext uri="{BB962C8B-B14F-4D97-AF65-F5344CB8AC3E}">
        <p14:creationId xmlns:p14="http://schemas.microsoft.com/office/powerpoint/2010/main" val="3095763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6571" y="744583"/>
            <a:ext cx="9326880" cy="5296779"/>
          </a:xfrm>
        </p:spPr>
        <p:txBody>
          <a:bodyPr>
            <a:noAutofit/>
          </a:bodyPr>
          <a:lstStyle/>
          <a:p>
            <a:pPr marL="0" indent="0" algn="ctr">
              <a:lnSpc>
                <a:spcPct val="150000"/>
              </a:lnSpc>
              <a:buNone/>
            </a:pPr>
            <a:r>
              <a:rPr lang="tr-TR" sz="2400" dirty="0">
                <a:solidFill>
                  <a:srgbClr val="002060"/>
                </a:solidFill>
              </a:rPr>
              <a:t>Dünya Sağlık Örgütü (2020) bu ihtiyacı olan bireylerin özellikle başkalarına yardım sunan öğretmen, aile üyesi veya ruh sağlığı çalışanlarının korku ve kaygı düzeylerini artıracak sosyal medyadan uzak durmalarını ve çocuklar uyurken zevkli aktiviteler yapmalarını önermektedir. Bu önerilere ek olarak yetişkinlerin de çocuklar gibi duygularını ifade etmeye ihtiyaçları olduğu için yetişkinler online platformlarda sevdikleriyle görüşerek, süreçle ilgili hissettiği duyguları akranlarıyla paylaşarak, COVID-19 </a:t>
            </a:r>
            <a:r>
              <a:rPr lang="tr-TR" sz="2400" dirty="0" err="1">
                <a:solidFill>
                  <a:srgbClr val="002060"/>
                </a:solidFill>
              </a:rPr>
              <a:t>pandemi</a:t>
            </a:r>
            <a:r>
              <a:rPr lang="tr-TR" sz="2400" dirty="0">
                <a:solidFill>
                  <a:srgbClr val="002060"/>
                </a:solidFill>
              </a:rPr>
              <a:t> sürecindeki duyguların herkes tarafından deneyimlendiğini fark ederek duygularını normalleştirebilir.</a:t>
            </a:r>
          </a:p>
        </p:txBody>
      </p:sp>
    </p:spTree>
    <p:extLst>
      <p:ext uri="{BB962C8B-B14F-4D97-AF65-F5344CB8AC3E}">
        <p14:creationId xmlns:p14="http://schemas.microsoft.com/office/powerpoint/2010/main" val="3684733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1"/>
            <a:ext cx="8596668" cy="918754"/>
          </a:xfrm>
        </p:spPr>
        <p:txBody>
          <a:bodyPr/>
          <a:lstStyle/>
          <a:p>
            <a:r>
              <a:rPr lang="tr-TR" dirty="0" smtClean="0">
                <a:solidFill>
                  <a:srgbClr val="FF0000"/>
                </a:solidFill>
              </a:rPr>
              <a:t>Bilgi </a:t>
            </a:r>
            <a:r>
              <a:rPr lang="tr-TR" dirty="0">
                <a:solidFill>
                  <a:srgbClr val="FF0000"/>
                </a:solidFill>
              </a:rPr>
              <a:t>alma ve </a:t>
            </a:r>
            <a:r>
              <a:rPr lang="tr-TR" dirty="0" smtClean="0">
                <a:solidFill>
                  <a:srgbClr val="FF0000"/>
                </a:solidFill>
              </a:rPr>
              <a:t>verme </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lgn="ctr">
              <a:lnSpc>
                <a:spcPct val="150000"/>
              </a:lnSpc>
              <a:buNone/>
            </a:pPr>
            <a:r>
              <a:rPr lang="tr-TR" sz="2400" dirty="0" smtClean="0">
                <a:solidFill>
                  <a:srgbClr val="002060"/>
                </a:solidFill>
              </a:rPr>
              <a:t>	Çocukların </a:t>
            </a:r>
            <a:r>
              <a:rPr lang="tr-TR" sz="2400" dirty="0">
                <a:solidFill>
                  <a:srgbClr val="002060"/>
                </a:solidFill>
              </a:rPr>
              <a:t>etrafındaki tüm yetişkinlerin bilgi verme, yanlış bilgiyi düzeltme veya eksik bilgiyi tamamlama rolleri bulunmaktadır. Bu nedenle yetişkinlerin çocukların psikolojik dayanıklılığını artırırken doğru bilgiye ulaşmaları ve çocuklarla çalışırken doğru kaynakların önerilerini dikkate almaları gerekmektedir. </a:t>
            </a:r>
          </a:p>
        </p:txBody>
      </p:sp>
    </p:spTree>
    <p:extLst>
      <p:ext uri="{BB962C8B-B14F-4D97-AF65-F5344CB8AC3E}">
        <p14:creationId xmlns:p14="http://schemas.microsoft.com/office/powerpoint/2010/main" val="4213369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	</a:t>
            </a:r>
            <a:r>
              <a:rPr lang="tr-TR" b="1" dirty="0">
                <a:solidFill>
                  <a:srgbClr val="FF0000"/>
                </a:solidFill>
              </a:rPr>
              <a:t>AİLELERE ÖNERİLER</a:t>
            </a:r>
          </a:p>
        </p:txBody>
      </p:sp>
      <p:sp>
        <p:nvSpPr>
          <p:cNvPr id="3" name="İçerik Yer Tutucusu 2"/>
          <p:cNvSpPr>
            <a:spLocks noGrp="1"/>
          </p:cNvSpPr>
          <p:nvPr>
            <p:ph idx="1"/>
          </p:nvPr>
        </p:nvSpPr>
        <p:spPr>
          <a:xfrm>
            <a:off x="470263" y="1515291"/>
            <a:ext cx="9470571" cy="5225143"/>
          </a:xfrm>
        </p:spPr>
        <p:txBody>
          <a:bodyPr>
            <a:normAutofit/>
          </a:bodyPr>
          <a:lstStyle/>
          <a:p>
            <a:pPr marL="0" indent="0" algn="ctr">
              <a:lnSpc>
                <a:spcPct val="150000"/>
              </a:lnSpc>
              <a:buNone/>
            </a:pPr>
            <a:r>
              <a:rPr lang="tr-TR" dirty="0" smtClean="0"/>
              <a:t>	</a:t>
            </a:r>
            <a:r>
              <a:rPr lang="tr-TR" sz="2400" dirty="0" smtClean="0">
                <a:solidFill>
                  <a:srgbClr val="002060"/>
                </a:solidFill>
              </a:rPr>
              <a:t>Çocukların </a:t>
            </a:r>
            <a:r>
              <a:rPr lang="tr-TR" sz="2400" dirty="0">
                <a:solidFill>
                  <a:srgbClr val="002060"/>
                </a:solidFill>
              </a:rPr>
              <a:t>davranışlarını taklit ettikleri ve rol model aldıkları aile bireylerinin COVID-19 </a:t>
            </a:r>
            <a:r>
              <a:rPr lang="tr-TR" sz="2400" dirty="0" err="1">
                <a:solidFill>
                  <a:srgbClr val="002060"/>
                </a:solidFill>
              </a:rPr>
              <a:t>pandemi</a:t>
            </a:r>
            <a:r>
              <a:rPr lang="tr-TR" sz="2400" dirty="0">
                <a:solidFill>
                  <a:srgbClr val="002060"/>
                </a:solidFill>
              </a:rPr>
              <a:t> sürecindeki tepkileri çocuklar için oldukça önemlidir. Çocuklar bilişsel gelişimleri gereği COVID-19 </a:t>
            </a:r>
            <a:r>
              <a:rPr lang="tr-TR" sz="2400" dirty="0" err="1">
                <a:solidFill>
                  <a:srgbClr val="002060"/>
                </a:solidFill>
              </a:rPr>
              <a:t>pandemi</a:t>
            </a:r>
            <a:r>
              <a:rPr lang="tr-TR" sz="2400" dirty="0">
                <a:solidFill>
                  <a:srgbClr val="002060"/>
                </a:solidFill>
              </a:rPr>
              <a:t> sürecini kendi başlarına anlamlandıramayacakları için en yakınlarındaki güvendikleri aile üyelerini taklit ederek sürece uyum sağlamaya </a:t>
            </a:r>
            <a:r>
              <a:rPr lang="tr-TR" sz="2400" dirty="0" smtClean="0">
                <a:solidFill>
                  <a:srgbClr val="002060"/>
                </a:solidFill>
              </a:rPr>
              <a:t>çalışacaklardır. </a:t>
            </a:r>
            <a:r>
              <a:rPr lang="tr-TR" sz="2400" dirty="0">
                <a:solidFill>
                  <a:srgbClr val="002060"/>
                </a:solidFill>
              </a:rPr>
              <a:t>Aile bireylerinin düşüncelerinin, tepkilerinin ve davranışlarının istenen işlevsel duruma getirilmesiyle çocuğun rol oynama ve    taklit davranışlarıyla istenen becerileri kazanması </a:t>
            </a:r>
            <a:r>
              <a:rPr lang="tr-TR" sz="2400" dirty="0" smtClean="0">
                <a:solidFill>
                  <a:srgbClr val="002060"/>
                </a:solidFill>
              </a:rPr>
              <a:t>sağlanacaktır. </a:t>
            </a:r>
            <a:endParaRPr lang="tr-TR" dirty="0">
              <a:solidFill>
                <a:srgbClr val="002060"/>
              </a:solidFill>
            </a:endParaRPr>
          </a:p>
        </p:txBody>
      </p:sp>
      <p:pic>
        <p:nvPicPr>
          <p:cNvPr id="4" name="Resim 3"/>
          <p:cNvPicPr>
            <a:picLocks noChangeAspect="1"/>
          </p:cNvPicPr>
          <p:nvPr/>
        </p:nvPicPr>
        <p:blipFill>
          <a:blip r:embed="rId2"/>
          <a:stretch>
            <a:fillRect/>
          </a:stretch>
        </p:blipFill>
        <p:spPr>
          <a:xfrm>
            <a:off x="9163050" y="816"/>
            <a:ext cx="3028950" cy="1929584"/>
          </a:xfrm>
          <a:prstGeom prst="rect">
            <a:avLst/>
          </a:prstGeom>
          <a:ln>
            <a:noFill/>
          </a:ln>
          <a:effectLst>
            <a:softEdge rad="112500"/>
          </a:effectLst>
        </p:spPr>
      </p:pic>
    </p:spTree>
    <p:extLst>
      <p:ext uri="{BB962C8B-B14F-4D97-AF65-F5344CB8AC3E}">
        <p14:creationId xmlns:p14="http://schemas.microsoft.com/office/powerpoint/2010/main" val="219147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9149309" y="215446"/>
            <a:ext cx="2857500" cy="1600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İçerik Yer Tutucusu 6"/>
          <p:cNvSpPr>
            <a:spLocks noGrp="1"/>
          </p:cNvSpPr>
          <p:nvPr>
            <p:ph idx="1"/>
          </p:nvPr>
        </p:nvSpPr>
        <p:spPr>
          <a:xfrm>
            <a:off x="287384" y="391885"/>
            <a:ext cx="8660674" cy="6008915"/>
          </a:xfrm>
        </p:spPr>
        <p:txBody>
          <a:bodyPr>
            <a:noAutofit/>
          </a:bodyPr>
          <a:lstStyle/>
          <a:p>
            <a:pPr marL="0" indent="0" algn="just">
              <a:buNone/>
            </a:pPr>
            <a:r>
              <a:rPr lang="tr-TR" sz="2200" dirty="0" smtClean="0">
                <a:solidFill>
                  <a:srgbClr val="002060"/>
                </a:solidFill>
              </a:rPr>
              <a:t>	COVID-19’un </a:t>
            </a:r>
            <a:r>
              <a:rPr lang="tr-TR" sz="2200" dirty="0">
                <a:solidFill>
                  <a:srgbClr val="002060"/>
                </a:solidFill>
              </a:rPr>
              <a:t>bireylerin ruh sağlığı üzerindeki olumsuz etkileri; sosyal yaşantılarına, ilişkilerine ve eğitim-öğretim hizmetlerine yansımaktadır</a:t>
            </a:r>
            <a:r>
              <a:rPr lang="tr-TR" sz="2200" dirty="0" smtClean="0">
                <a:solidFill>
                  <a:srgbClr val="002060"/>
                </a:solidFill>
              </a:rPr>
              <a:t>.</a:t>
            </a:r>
          </a:p>
          <a:p>
            <a:pPr marL="0" indent="0" algn="just">
              <a:buNone/>
            </a:pPr>
            <a:r>
              <a:rPr lang="tr-TR" sz="2200" dirty="0">
                <a:solidFill>
                  <a:srgbClr val="002060"/>
                </a:solidFill>
              </a:rPr>
              <a:t>	</a:t>
            </a:r>
            <a:r>
              <a:rPr lang="tr-TR" sz="2200" dirty="0" smtClean="0">
                <a:solidFill>
                  <a:srgbClr val="002060"/>
                </a:solidFill>
              </a:rPr>
              <a:t> </a:t>
            </a:r>
            <a:r>
              <a:rPr lang="tr-TR" sz="2200" dirty="0">
                <a:solidFill>
                  <a:srgbClr val="002060"/>
                </a:solidFill>
              </a:rPr>
              <a:t>Söz konusu </a:t>
            </a:r>
            <a:r>
              <a:rPr lang="tr-TR" sz="2200" dirty="0" smtClean="0">
                <a:solidFill>
                  <a:srgbClr val="002060"/>
                </a:solidFill>
              </a:rPr>
              <a:t>yansımalar;</a:t>
            </a:r>
          </a:p>
          <a:p>
            <a:pPr algn="just">
              <a:buFont typeface="Wingdings" panose="05000000000000000000" pitchFamily="2" charset="2"/>
              <a:buChar char="Ø"/>
            </a:pPr>
            <a:r>
              <a:rPr lang="tr-TR" sz="2200" dirty="0" smtClean="0">
                <a:solidFill>
                  <a:srgbClr val="002060"/>
                </a:solidFill>
              </a:rPr>
              <a:t> </a:t>
            </a:r>
            <a:r>
              <a:rPr lang="tr-TR" sz="2200" dirty="0">
                <a:solidFill>
                  <a:srgbClr val="002060"/>
                </a:solidFill>
              </a:rPr>
              <a:t>COVID-19’un giderek yaygınlaşmasıyla, </a:t>
            </a:r>
            <a:endParaRPr lang="tr-TR" sz="2200" dirty="0" smtClean="0">
              <a:solidFill>
                <a:srgbClr val="002060"/>
              </a:solidFill>
            </a:endParaRPr>
          </a:p>
          <a:p>
            <a:pPr algn="just">
              <a:buFont typeface="Wingdings" panose="05000000000000000000" pitchFamily="2" charset="2"/>
              <a:buChar char="Ø"/>
            </a:pPr>
            <a:r>
              <a:rPr lang="tr-TR" sz="2200" dirty="0" smtClean="0">
                <a:solidFill>
                  <a:srgbClr val="002060"/>
                </a:solidFill>
              </a:rPr>
              <a:t> COVID-19 </a:t>
            </a:r>
            <a:r>
              <a:rPr lang="tr-TR" sz="2200" dirty="0">
                <a:solidFill>
                  <a:srgbClr val="002060"/>
                </a:solidFill>
              </a:rPr>
              <a:t>bulaşan ve/veya vefat eden kişilerin sayısının artmasıyla, </a:t>
            </a:r>
            <a:endParaRPr lang="tr-TR" sz="2200" dirty="0" smtClean="0">
              <a:solidFill>
                <a:srgbClr val="002060"/>
              </a:solidFill>
            </a:endParaRPr>
          </a:p>
          <a:p>
            <a:pPr algn="just">
              <a:buFont typeface="Wingdings" panose="05000000000000000000" pitchFamily="2" charset="2"/>
              <a:buChar char="Ø"/>
            </a:pPr>
            <a:r>
              <a:rPr lang="tr-TR" sz="2200" dirty="0" smtClean="0">
                <a:solidFill>
                  <a:srgbClr val="002060"/>
                </a:solidFill>
              </a:rPr>
              <a:t> eğitim-öğretim </a:t>
            </a:r>
            <a:r>
              <a:rPr lang="tr-TR" sz="2200" dirty="0">
                <a:solidFill>
                  <a:srgbClr val="002060"/>
                </a:solidFill>
              </a:rPr>
              <a:t>faaliyetlerinin online platformlara taşınmasıyla</a:t>
            </a:r>
            <a:r>
              <a:rPr lang="tr-TR" sz="2200" dirty="0" smtClean="0">
                <a:solidFill>
                  <a:srgbClr val="002060"/>
                </a:solidFill>
              </a:rPr>
              <a:t>,</a:t>
            </a:r>
          </a:p>
          <a:p>
            <a:pPr algn="just">
              <a:buFont typeface="Wingdings" panose="05000000000000000000" pitchFamily="2" charset="2"/>
              <a:buChar char="Ø"/>
            </a:pPr>
            <a:r>
              <a:rPr lang="tr-TR" sz="2200" dirty="0" smtClean="0">
                <a:solidFill>
                  <a:srgbClr val="002060"/>
                </a:solidFill>
              </a:rPr>
              <a:t> </a:t>
            </a:r>
            <a:r>
              <a:rPr lang="tr-TR" sz="2200" dirty="0">
                <a:solidFill>
                  <a:srgbClr val="002060"/>
                </a:solidFill>
              </a:rPr>
              <a:t>öğrenci değerlendirmelerinin </a:t>
            </a:r>
            <a:r>
              <a:rPr lang="tr-TR" sz="2200" dirty="0" smtClean="0">
                <a:solidFill>
                  <a:srgbClr val="002060"/>
                </a:solidFill>
              </a:rPr>
              <a:t>farklılaşmasıyla</a:t>
            </a:r>
          </a:p>
          <a:p>
            <a:pPr algn="just">
              <a:buFont typeface="Wingdings" panose="05000000000000000000" pitchFamily="2" charset="2"/>
              <a:buChar char="Ø"/>
            </a:pPr>
            <a:r>
              <a:rPr lang="tr-TR" sz="2200" dirty="0" smtClean="0">
                <a:solidFill>
                  <a:srgbClr val="002060"/>
                </a:solidFill>
              </a:rPr>
              <a:t>sokağa </a:t>
            </a:r>
            <a:r>
              <a:rPr lang="tr-TR" sz="2200" dirty="0">
                <a:solidFill>
                  <a:srgbClr val="002060"/>
                </a:solidFill>
              </a:rPr>
              <a:t>çıkma yasaklarının </a:t>
            </a:r>
            <a:r>
              <a:rPr lang="tr-TR" sz="2200" dirty="0" smtClean="0">
                <a:solidFill>
                  <a:srgbClr val="002060"/>
                </a:solidFill>
              </a:rPr>
              <a:t>başlamasıyla </a:t>
            </a:r>
            <a:r>
              <a:rPr lang="tr-TR" sz="2200" dirty="0">
                <a:solidFill>
                  <a:srgbClr val="002060"/>
                </a:solidFill>
              </a:rPr>
              <a:t>birlikte yetişkinlik, çocukluk, yaşlılık gibi pek çok gelişim dönemindeki bireylerin psikosomatik, davranışsal, bilişsel tepkiler vermesine, bir başka deyişle ruh sağlıklarının olumsuz yönde etkilenmesine neden olmuştur. COVID-19 sonrası ortaya çıkan bu olumsuzluklar bireylerin ruh sağlığını derinden </a:t>
            </a:r>
            <a:r>
              <a:rPr lang="tr-TR" sz="2200" dirty="0" smtClean="0">
                <a:solidFill>
                  <a:srgbClr val="002060"/>
                </a:solidFill>
              </a:rPr>
              <a:t>etkilemiştir.</a:t>
            </a:r>
            <a:endParaRPr lang="tr-TR" sz="2200" dirty="0">
              <a:solidFill>
                <a:srgbClr val="002060"/>
              </a:solidFill>
            </a:endParaRPr>
          </a:p>
        </p:txBody>
      </p:sp>
    </p:spTree>
    <p:extLst>
      <p:ext uri="{BB962C8B-B14F-4D97-AF65-F5344CB8AC3E}">
        <p14:creationId xmlns:p14="http://schemas.microsoft.com/office/powerpoint/2010/main" val="2655671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6571" y="195944"/>
            <a:ext cx="8947431" cy="914400"/>
          </a:xfrm>
        </p:spPr>
        <p:txBody>
          <a:bodyPr>
            <a:normAutofit/>
          </a:bodyPr>
          <a:lstStyle/>
          <a:p>
            <a:r>
              <a:rPr lang="tr-TR" sz="3200" dirty="0">
                <a:solidFill>
                  <a:srgbClr val="FF0000"/>
                </a:solidFill>
              </a:rPr>
              <a:t>Güvenlik duygusu oluşturma</a:t>
            </a:r>
          </a:p>
        </p:txBody>
      </p:sp>
      <p:sp>
        <p:nvSpPr>
          <p:cNvPr id="3" name="İçerik Yer Tutucusu 2"/>
          <p:cNvSpPr>
            <a:spLocks noGrp="1"/>
          </p:cNvSpPr>
          <p:nvPr>
            <p:ph idx="1"/>
          </p:nvPr>
        </p:nvSpPr>
        <p:spPr>
          <a:xfrm>
            <a:off x="326571" y="1110345"/>
            <a:ext cx="9666515" cy="5656216"/>
          </a:xfrm>
        </p:spPr>
        <p:txBody>
          <a:bodyPr>
            <a:normAutofit lnSpcReduction="10000"/>
          </a:bodyPr>
          <a:lstStyle/>
          <a:p>
            <a:pPr marL="0" indent="0" algn="just">
              <a:lnSpc>
                <a:spcPct val="150000"/>
              </a:lnSpc>
              <a:buNone/>
            </a:pPr>
            <a:r>
              <a:rPr lang="tr-TR" sz="2000" dirty="0" smtClean="0">
                <a:solidFill>
                  <a:srgbClr val="002060"/>
                </a:solidFill>
              </a:rPr>
              <a:t>	COVID-19 </a:t>
            </a:r>
            <a:r>
              <a:rPr lang="tr-TR" sz="2000" dirty="0" err="1">
                <a:solidFill>
                  <a:srgbClr val="002060"/>
                </a:solidFill>
              </a:rPr>
              <a:t>pandemi</a:t>
            </a:r>
            <a:r>
              <a:rPr lang="tr-TR" sz="2000" dirty="0">
                <a:solidFill>
                  <a:srgbClr val="002060"/>
                </a:solidFill>
              </a:rPr>
              <a:t> sürecinde hepimizin olduğu gibi çocuklarında güvenlik algıları </a:t>
            </a:r>
            <a:r>
              <a:rPr lang="tr-TR" sz="2000" dirty="0" err="1" smtClean="0">
                <a:solidFill>
                  <a:srgbClr val="002060"/>
                </a:solidFill>
              </a:rPr>
              <a:t>sarsılmıştır.Dünya</a:t>
            </a:r>
            <a:r>
              <a:rPr lang="tr-TR" sz="2000" dirty="0" smtClean="0">
                <a:solidFill>
                  <a:srgbClr val="002060"/>
                </a:solidFill>
              </a:rPr>
              <a:t> </a:t>
            </a:r>
            <a:r>
              <a:rPr lang="tr-TR" sz="2000" dirty="0">
                <a:solidFill>
                  <a:srgbClr val="002060"/>
                </a:solidFill>
              </a:rPr>
              <a:t>Sağlık Örgütü’ne (2020) göre kriz durumlarında çocukların kendilerini güvende hissedebilecekleri bir ortamın sağlanması ve onları destekleyebilecek kişilerin varlığından haberdar olması gerekmektedir. Bu noktada çocuklara bakım verenler COVID-19 sonrası evde kalmanın önemini, hangi ihtiyaçlarını kimler tarafından karşılanacağını ve neden evde kalınması gerektiğini çocuklara açıklayarak çocuklarda sarsılan güven duygusunun tekrar inşa edilmesine katkı sağlayabilir</a:t>
            </a:r>
            <a:r>
              <a:rPr lang="tr-TR" sz="2000" dirty="0" smtClean="0">
                <a:solidFill>
                  <a:srgbClr val="002060"/>
                </a:solidFill>
              </a:rPr>
              <a:t>.</a:t>
            </a:r>
          </a:p>
          <a:p>
            <a:pPr marL="0" indent="0" algn="just">
              <a:lnSpc>
                <a:spcPct val="150000"/>
              </a:lnSpc>
              <a:buNone/>
            </a:pPr>
            <a:r>
              <a:rPr lang="tr-TR" sz="2000" dirty="0">
                <a:solidFill>
                  <a:srgbClr val="002060"/>
                </a:solidFill>
              </a:rPr>
              <a:t>	</a:t>
            </a:r>
            <a:r>
              <a:rPr lang="tr-TR" sz="2000" dirty="0" smtClean="0">
                <a:solidFill>
                  <a:srgbClr val="002060"/>
                </a:solidFill>
              </a:rPr>
              <a:t> </a:t>
            </a:r>
            <a:r>
              <a:rPr lang="tr-TR" sz="2000" dirty="0">
                <a:solidFill>
                  <a:srgbClr val="002060"/>
                </a:solidFill>
              </a:rPr>
              <a:t>UNICEF (2020a) çocukların sarsılan güvenlik duygusunun tekrar kazanılması için aile üyelerinin salgını durdurmak için çalışan, hasta insanları tedavi etmeye çaba gösteren sağlık çalışanlarının hikayelerini çocuklarla beraber incelemelerini önermektedir.</a:t>
            </a:r>
          </a:p>
        </p:txBody>
      </p:sp>
    </p:spTree>
    <p:extLst>
      <p:ext uri="{BB962C8B-B14F-4D97-AF65-F5344CB8AC3E}">
        <p14:creationId xmlns:p14="http://schemas.microsoft.com/office/powerpoint/2010/main" val="331286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6571" y="287384"/>
            <a:ext cx="8947431" cy="966650"/>
          </a:xfrm>
        </p:spPr>
        <p:txBody>
          <a:bodyPr/>
          <a:lstStyle/>
          <a:p>
            <a:r>
              <a:rPr lang="tr-TR" dirty="0" smtClean="0">
                <a:solidFill>
                  <a:srgbClr val="FF0000"/>
                </a:solidFill>
              </a:rPr>
              <a:t>Bir </a:t>
            </a:r>
            <a:r>
              <a:rPr lang="tr-TR" dirty="0">
                <a:solidFill>
                  <a:srgbClr val="FF0000"/>
                </a:solidFill>
              </a:rPr>
              <a:t>arada olma/zaman geçirme</a:t>
            </a:r>
          </a:p>
        </p:txBody>
      </p:sp>
      <p:sp>
        <p:nvSpPr>
          <p:cNvPr id="3" name="İçerik Yer Tutucusu 2"/>
          <p:cNvSpPr>
            <a:spLocks noGrp="1"/>
          </p:cNvSpPr>
          <p:nvPr>
            <p:ph idx="1"/>
          </p:nvPr>
        </p:nvSpPr>
        <p:spPr>
          <a:xfrm>
            <a:off x="326571" y="1254035"/>
            <a:ext cx="9575075" cy="4787328"/>
          </a:xfrm>
        </p:spPr>
        <p:txBody>
          <a:bodyPr>
            <a:normAutofit/>
          </a:bodyPr>
          <a:lstStyle/>
          <a:p>
            <a:pPr marL="0" indent="0" algn="just">
              <a:lnSpc>
                <a:spcPct val="150000"/>
              </a:lnSpc>
              <a:buNone/>
            </a:pPr>
            <a:r>
              <a:rPr lang="tr-TR" sz="2000" dirty="0" smtClean="0">
                <a:solidFill>
                  <a:srgbClr val="002060"/>
                </a:solidFill>
              </a:rPr>
              <a:t>	Çocuklarla </a:t>
            </a:r>
            <a:r>
              <a:rPr lang="tr-TR" sz="2000" dirty="0">
                <a:solidFill>
                  <a:srgbClr val="002060"/>
                </a:solidFill>
              </a:rPr>
              <a:t>birebir zaman </a:t>
            </a:r>
            <a:r>
              <a:rPr lang="tr-TR" sz="2000" dirty="0" smtClean="0">
                <a:solidFill>
                  <a:srgbClr val="002060"/>
                </a:solidFill>
              </a:rPr>
              <a:t>geçirmek </a:t>
            </a:r>
            <a:r>
              <a:rPr lang="tr-TR" sz="2000" dirty="0">
                <a:solidFill>
                  <a:srgbClr val="002060"/>
                </a:solidFill>
              </a:rPr>
              <a:t>çocukların sevildiğini ve güvende hissetmesini </a:t>
            </a:r>
            <a:r>
              <a:rPr lang="tr-TR" sz="2000" dirty="0" err="1" smtClean="0">
                <a:solidFill>
                  <a:srgbClr val="002060"/>
                </a:solidFill>
              </a:rPr>
              <a:t>sağlayacaktır.Geçirilen</a:t>
            </a:r>
            <a:r>
              <a:rPr lang="tr-TR" sz="2000" dirty="0" smtClean="0">
                <a:solidFill>
                  <a:srgbClr val="002060"/>
                </a:solidFill>
              </a:rPr>
              <a:t> </a:t>
            </a:r>
            <a:r>
              <a:rPr lang="tr-TR" sz="2000" dirty="0">
                <a:solidFill>
                  <a:srgbClr val="002060"/>
                </a:solidFill>
              </a:rPr>
              <a:t>bu zaman diliminde televizyon ve telefonun kapatılarak zaman </a:t>
            </a:r>
            <a:r>
              <a:rPr lang="tr-TR" sz="2000" dirty="0" smtClean="0">
                <a:solidFill>
                  <a:srgbClr val="002060"/>
                </a:solidFill>
              </a:rPr>
              <a:t>geçirilmelidir. </a:t>
            </a:r>
            <a:r>
              <a:rPr lang="tr-TR" sz="2000" dirty="0">
                <a:solidFill>
                  <a:srgbClr val="002060"/>
                </a:solidFill>
              </a:rPr>
              <a:t>Bu zaman diliminde çocuklara ne yapmak istediklerini sormak, çocukların gelişim düzeyine göre kitaplar okumak, kitaplarda yer alan hikayelerdeki kahramanlarla ilgili sorular sormak, çocuğun bu kahraman yerinde olsaydı ne hissedebileceğini sormak, çocuğun sevdiği bir müzik eşliğinde beraber dans etmek, </a:t>
            </a:r>
            <a:r>
              <a:rPr lang="tr-TR" sz="2000" dirty="0" err="1">
                <a:solidFill>
                  <a:srgbClr val="002060"/>
                </a:solidFill>
              </a:rPr>
              <a:t>legolarla</a:t>
            </a:r>
            <a:r>
              <a:rPr lang="tr-TR" sz="2000" dirty="0">
                <a:solidFill>
                  <a:srgbClr val="002060"/>
                </a:solidFill>
              </a:rPr>
              <a:t>, oyun hamurlarıyla oynamak, tahmin etme, cümle tamamlama gibi oyunlar oynamak çocukla geçirilen zamanı daha etkin kullanılmasını ve bu etkinlikler aracılığıyla sevdiği ve güvendiği kişilerin yanında olmasıyla çocuğun kaygı ve korku seviyesinin azalmasını sağlayacaktır.</a:t>
            </a:r>
          </a:p>
        </p:txBody>
      </p:sp>
    </p:spTree>
    <p:extLst>
      <p:ext uri="{BB962C8B-B14F-4D97-AF65-F5344CB8AC3E}">
        <p14:creationId xmlns:p14="http://schemas.microsoft.com/office/powerpoint/2010/main" val="91284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2069" y="326571"/>
            <a:ext cx="9614262" cy="6152606"/>
          </a:xfrm>
        </p:spPr>
        <p:txBody>
          <a:bodyPr>
            <a:noAutofit/>
          </a:bodyPr>
          <a:lstStyle/>
          <a:p>
            <a:pPr marL="0" indent="0">
              <a:buNone/>
            </a:pPr>
            <a:r>
              <a:rPr lang="tr-TR" sz="3200" dirty="0" smtClean="0">
                <a:solidFill>
                  <a:srgbClr val="FF0000"/>
                </a:solidFill>
              </a:rPr>
              <a:t>Bilgilendirme</a:t>
            </a:r>
          </a:p>
          <a:p>
            <a:pPr marL="0" indent="0" algn="just">
              <a:buNone/>
            </a:pPr>
            <a:r>
              <a:rPr lang="tr-TR" sz="2000" dirty="0" smtClean="0">
                <a:solidFill>
                  <a:srgbClr val="002060"/>
                </a:solidFill>
              </a:rPr>
              <a:t>	Çocuklar </a:t>
            </a:r>
            <a:r>
              <a:rPr lang="tr-TR" sz="2000" dirty="0">
                <a:solidFill>
                  <a:srgbClr val="002060"/>
                </a:solidFill>
              </a:rPr>
              <a:t>COVID-19 </a:t>
            </a:r>
            <a:r>
              <a:rPr lang="tr-TR" sz="2000" dirty="0" err="1">
                <a:solidFill>
                  <a:srgbClr val="002060"/>
                </a:solidFill>
              </a:rPr>
              <a:t>pandemi</a:t>
            </a:r>
            <a:r>
              <a:rPr lang="tr-TR" sz="2000" dirty="0">
                <a:solidFill>
                  <a:srgbClr val="002060"/>
                </a:solidFill>
              </a:rPr>
              <a:t> sürecinde COVID-19’la ilgili yanlış veya eksik bilgiler öğrenmiş olabilirler. </a:t>
            </a:r>
            <a:r>
              <a:rPr lang="tr-TR" sz="2400" dirty="0">
                <a:solidFill>
                  <a:srgbClr val="002060"/>
                </a:solidFill>
              </a:rPr>
              <a:t>Bu</a:t>
            </a:r>
            <a:r>
              <a:rPr lang="tr-TR" sz="2000" dirty="0">
                <a:solidFill>
                  <a:srgbClr val="002060"/>
                </a:solidFill>
              </a:rPr>
              <a:t> noktada çocuklar ebeveynlerine bu yeni bilgilerinin doğruluğunu test etmek için ailelerine sorular sorabileceği gibi sessiz kalmayı da tercih edebilirler</a:t>
            </a:r>
            <a:r>
              <a:rPr lang="tr-TR" sz="2000" dirty="0" smtClean="0">
                <a:solidFill>
                  <a:srgbClr val="002060"/>
                </a:solidFill>
              </a:rPr>
              <a:t>.</a:t>
            </a:r>
          </a:p>
          <a:p>
            <a:pPr marL="0" indent="0">
              <a:buNone/>
            </a:pPr>
            <a:r>
              <a:rPr lang="tr-TR" sz="2000" dirty="0" smtClean="0">
                <a:solidFill>
                  <a:srgbClr val="002060"/>
                </a:solidFill>
              </a:rPr>
              <a:t>Ebeveynlerin</a:t>
            </a:r>
          </a:p>
          <a:p>
            <a:r>
              <a:rPr lang="tr-TR" sz="2000" dirty="0" smtClean="0">
                <a:solidFill>
                  <a:srgbClr val="002060"/>
                </a:solidFill>
              </a:rPr>
              <a:t> </a:t>
            </a:r>
            <a:r>
              <a:rPr lang="tr-TR" sz="2000" dirty="0">
                <a:solidFill>
                  <a:srgbClr val="002060"/>
                </a:solidFill>
              </a:rPr>
              <a:t>konuşmaya istekli </a:t>
            </a:r>
            <a:r>
              <a:rPr lang="tr-TR" sz="2000" dirty="0" smtClean="0">
                <a:solidFill>
                  <a:srgbClr val="002060"/>
                </a:solidFill>
              </a:rPr>
              <a:t>olmaları,</a:t>
            </a:r>
          </a:p>
          <a:p>
            <a:r>
              <a:rPr lang="tr-TR" sz="2000" dirty="0" smtClean="0">
                <a:solidFill>
                  <a:srgbClr val="002060"/>
                </a:solidFill>
              </a:rPr>
              <a:t>ara </a:t>
            </a:r>
            <a:r>
              <a:rPr lang="tr-TR" sz="2000" dirty="0">
                <a:solidFill>
                  <a:srgbClr val="002060"/>
                </a:solidFill>
              </a:rPr>
              <a:t>ara COVID- 19’la ilgili sorular sormaları, </a:t>
            </a:r>
            <a:endParaRPr lang="tr-TR" sz="2000" dirty="0" smtClean="0">
              <a:solidFill>
                <a:srgbClr val="002060"/>
              </a:solidFill>
            </a:endParaRPr>
          </a:p>
          <a:p>
            <a:r>
              <a:rPr lang="tr-TR" sz="2000" dirty="0" smtClean="0">
                <a:solidFill>
                  <a:srgbClr val="002060"/>
                </a:solidFill>
              </a:rPr>
              <a:t>sadece </a:t>
            </a:r>
            <a:r>
              <a:rPr lang="tr-TR" sz="2000" dirty="0">
                <a:solidFill>
                  <a:srgbClr val="002060"/>
                </a:solidFill>
              </a:rPr>
              <a:t>bildiği sorulara cevap vermeleri</a:t>
            </a:r>
            <a:r>
              <a:rPr lang="tr-TR" sz="2000" dirty="0" smtClean="0">
                <a:solidFill>
                  <a:srgbClr val="002060"/>
                </a:solidFill>
              </a:rPr>
              <a:t>,</a:t>
            </a:r>
          </a:p>
          <a:p>
            <a:r>
              <a:rPr lang="tr-TR" sz="2000" dirty="0" smtClean="0">
                <a:solidFill>
                  <a:srgbClr val="002060"/>
                </a:solidFill>
              </a:rPr>
              <a:t> </a:t>
            </a:r>
            <a:r>
              <a:rPr lang="tr-TR" sz="2000" dirty="0">
                <a:solidFill>
                  <a:srgbClr val="002060"/>
                </a:solidFill>
              </a:rPr>
              <a:t>bilmediği durumlar olduğunda bilmediklerini ama öğrenmeye çalışacaklarını ifade etmeleri</a:t>
            </a:r>
            <a:r>
              <a:rPr lang="tr-TR" sz="2000" dirty="0" smtClean="0">
                <a:solidFill>
                  <a:srgbClr val="002060"/>
                </a:solidFill>
              </a:rPr>
              <a:t>,</a:t>
            </a:r>
          </a:p>
          <a:p>
            <a:r>
              <a:rPr lang="tr-TR" sz="2000" dirty="0" smtClean="0">
                <a:solidFill>
                  <a:srgbClr val="002060"/>
                </a:solidFill>
              </a:rPr>
              <a:t> </a:t>
            </a:r>
            <a:r>
              <a:rPr lang="tr-TR" sz="2000" dirty="0">
                <a:solidFill>
                  <a:srgbClr val="002060"/>
                </a:solidFill>
              </a:rPr>
              <a:t>çocukları Türkiye Cumhuriyeti Sağlık Bakanlığı gibi doğru bilgiler sunabilecek yerel ve yasal kaynaklara yönlendirmeleri gerekmektedir.</a:t>
            </a:r>
            <a:endParaRPr lang="tr-TR" sz="2000" dirty="0">
              <a:solidFill>
                <a:srgbClr val="002060"/>
              </a:solidFill>
            </a:endParaRPr>
          </a:p>
        </p:txBody>
      </p:sp>
      <p:pic>
        <p:nvPicPr>
          <p:cNvPr id="2" name="Resim 1"/>
          <p:cNvPicPr>
            <a:picLocks noChangeAspect="1"/>
          </p:cNvPicPr>
          <p:nvPr/>
        </p:nvPicPr>
        <p:blipFill>
          <a:blip r:embed="rId2"/>
          <a:stretch>
            <a:fillRect/>
          </a:stretch>
        </p:blipFill>
        <p:spPr>
          <a:xfrm>
            <a:off x="10445251" y="326571"/>
            <a:ext cx="1438275" cy="1438275"/>
          </a:xfrm>
          <a:prstGeom prst="rect">
            <a:avLst/>
          </a:prstGeom>
        </p:spPr>
      </p:pic>
    </p:spTree>
    <p:extLst>
      <p:ext uri="{BB962C8B-B14F-4D97-AF65-F5344CB8AC3E}">
        <p14:creationId xmlns:p14="http://schemas.microsoft.com/office/powerpoint/2010/main" val="1739653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6571" y="483327"/>
            <a:ext cx="9353006" cy="6204856"/>
          </a:xfrm>
        </p:spPr>
        <p:txBody>
          <a:bodyPr>
            <a:normAutofit/>
          </a:bodyPr>
          <a:lstStyle/>
          <a:p>
            <a:pPr marL="0" indent="0" algn="just">
              <a:buNone/>
            </a:pPr>
            <a:r>
              <a:rPr lang="tr-TR" sz="2000" dirty="0" smtClean="0"/>
              <a:t>	Çocuklara </a:t>
            </a:r>
            <a:r>
              <a:rPr lang="tr-TR" sz="2000" dirty="0"/>
              <a:t>bilgi vermeden önce çocukların hangi bilgiye sahip oldukları öğrenilmelidir</a:t>
            </a:r>
            <a:r>
              <a:rPr lang="tr-TR" sz="2000" dirty="0" smtClean="0"/>
              <a:t>.</a:t>
            </a:r>
          </a:p>
          <a:p>
            <a:pPr marL="0" indent="0" algn="just">
              <a:buNone/>
            </a:pPr>
            <a:r>
              <a:rPr lang="tr-TR" sz="2000" dirty="0"/>
              <a:t>	</a:t>
            </a:r>
            <a:r>
              <a:rPr lang="tr-TR" sz="2000" dirty="0" smtClean="0"/>
              <a:t> </a:t>
            </a:r>
            <a:r>
              <a:rPr lang="tr-TR" sz="2000" dirty="0"/>
              <a:t>Örneğin aile üyeleri çocukların bilgilerini tespit etmek </a:t>
            </a:r>
            <a:r>
              <a:rPr lang="tr-TR" sz="2000" dirty="0" smtClean="0"/>
              <a:t>amacıyla</a:t>
            </a:r>
          </a:p>
          <a:p>
            <a:pPr algn="just">
              <a:buFont typeface="Wingdings" panose="05000000000000000000" pitchFamily="2" charset="2"/>
              <a:buChar char="Ø"/>
            </a:pPr>
            <a:r>
              <a:rPr lang="tr-TR" sz="2000" dirty="0" smtClean="0"/>
              <a:t> </a:t>
            </a:r>
            <a:r>
              <a:rPr lang="tr-TR" sz="2000" dirty="0"/>
              <a:t>“</a:t>
            </a:r>
            <a:r>
              <a:rPr lang="tr-TR" sz="2000" dirty="0" err="1"/>
              <a:t>Koronavirüsle</a:t>
            </a:r>
            <a:r>
              <a:rPr lang="tr-TR" sz="2000" dirty="0"/>
              <a:t> ilgili herkes bir şeyler söylüyor. Bu virüsle ilgili neler biliyorsun bana söyler misin?” sorusunu çocuklara sorabilirler. </a:t>
            </a:r>
            <a:endParaRPr lang="tr-TR" sz="2000" dirty="0" smtClean="0"/>
          </a:p>
          <a:p>
            <a:pPr marL="0" indent="0" algn="just">
              <a:buNone/>
            </a:pPr>
            <a:r>
              <a:rPr lang="tr-TR" sz="2000" dirty="0"/>
              <a:t>	</a:t>
            </a:r>
            <a:r>
              <a:rPr lang="tr-TR" sz="2000" dirty="0" smtClean="0"/>
              <a:t>Bu </a:t>
            </a:r>
            <a:r>
              <a:rPr lang="tr-TR" sz="2000" dirty="0"/>
              <a:t>noktada unutulmaması gereken çocukların yeni bilgilerle birlikte zihinlerinden yeni soruların oluşabileceğidir. Bu nedenle aile üyelerinin çocuklara zaman </a:t>
            </a:r>
            <a:r>
              <a:rPr lang="tr-TR" sz="2000" dirty="0" smtClean="0"/>
              <a:t>zaman</a:t>
            </a:r>
          </a:p>
          <a:p>
            <a:pPr algn="just"/>
            <a:r>
              <a:rPr lang="tr-TR" sz="2000" dirty="0" smtClean="0"/>
              <a:t> </a:t>
            </a:r>
            <a:r>
              <a:rPr lang="tr-TR" sz="2000" dirty="0"/>
              <a:t>bugün ne öğrendin? </a:t>
            </a:r>
            <a:endParaRPr lang="tr-TR" sz="2000" dirty="0" smtClean="0"/>
          </a:p>
          <a:p>
            <a:pPr algn="just"/>
            <a:r>
              <a:rPr lang="tr-TR" sz="2000" dirty="0" smtClean="0"/>
              <a:t>Peki </a:t>
            </a:r>
            <a:r>
              <a:rPr lang="tr-TR" sz="2000" dirty="0"/>
              <a:t>ne düşündün? </a:t>
            </a:r>
            <a:endParaRPr lang="tr-TR" sz="2000" dirty="0" smtClean="0"/>
          </a:p>
          <a:p>
            <a:pPr algn="just"/>
            <a:r>
              <a:rPr lang="tr-TR" sz="2000" dirty="0" smtClean="0"/>
              <a:t>Bununla </a:t>
            </a:r>
            <a:r>
              <a:rPr lang="tr-TR" sz="2000" dirty="0"/>
              <a:t>ilgili neyi merak ediyorsun? vb. sorular sorarak çocukların duygu, düşünce ve davranışlarının yakından gözlemlenmesi ve çocukların duygularının anlaşıldığını ifade edilmesi gerekmektedir</a:t>
            </a:r>
            <a:r>
              <a:rPr lang="tr-TR" sz="2000" dirty="0" smtClean="0"/>
              <a:t>.</a:t>
            </a:r>
          </a:p>
          <a:p>
            <a:pPr algn="just"/>
            <a:r>
              <a:rPr lang="tr-TR" sz="2000" dirty="0" smtClean="0"/>
              <a:t> </a:t>
            </a:r>
            <a:r>
              <a:rPr lang="tr-TR" sz="2000" dirty="0"/>
              <a:t>Okulöncesi dönem çocuklarında oyunlar aracılığıyla çocukların sahip olduğu bilgiler öğrenilebileceği gibi bebekler kullanılarak COVID-19 belirtilerinin neler olduğu çocuğa gösterilebilir</a:t>
            </a:r>
          </a:p>
        </p:txBody>
      </p:sp>
    </p:spTree>
    <p:extLst>
      <p:ext uri="{BB962C8B-B14F-4D97-AF65-F5344CB8AC3E}">
        <p14:creationId xmlns:p14="http://schemas.microsoft.com/office/powerpoint/2010/main" val="4260915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5760" y="274321"/>
            <a:ext cx="8908242" cy="6479176"/>
          </a:xfrm>
        </p:spPr>
        <p:txBody>
          <a:bodyPr>
            <a:normAutofit/>
          </a:bodyPr>
          <a:lstStyle/>
          <a:p>
            <a:pPr marL="0" indent="0" algn="just">
              <a:lnSpc>
                <a:spcPct val="150000"/>
              </a:lnSpc>
              <a:buNone/>
            </a:pPr>
            <a:r>
              <a:rPr lang="tr-TR" sz="2000" dirty="0" smtClean="0">
                <a:solidFill>
                  <a:srgbClr val="002060"/>
                </a:solidFill>
              </a:rPr>
              <a:t>	COVID-19 </a:t>
            </a:r>
            <a:r>
              <a:rPr lang="tr-TR" sz="2000" dirty="0" err="1">
                <a:solidFill>
                  <a:srgbClr val="002060"/>
                </a:solidFill>
              </a:rPr>
              <a:t>pandemi</a:t>
            </a:r>
            <a:r>
              <a:rPr lang="tr-TR" sz="2000" dirty="0">
                <a:solidFill>
                  <a:srgbClr val="002060"/>
                </a:solidFill>
              </a:rPr>
              <a:t> sürecinde </a:t>
            </a:r>
            <a:r>
              <a:rPr lang="tr-TR" sz="2000" dirty="0">
                <a:solidFill>
                  <a:srgbClr val="FF0000"/>
                </a:solidFill>
              </a:rPr>
              <a:t>ölüm ve kayıp yaşayan ya da buna şahit olan çocuklar için </a:t>
            </a:r>
            <a:r>
              <a:rPr lang="tr-TR" sz="2000" dirty="0">
                <a:solidFill>
                  <a:srgbClr val="002060"/>
                </a:solidFill>
              </a:rPr>
              <a:t>bu kavramlar somut örneklerle açıklanmalıdır. Ölüm haberinin verilmesi mümkün olan en kısa sürede, doğru yer ve zamanda çocuğun güvendiği kişiler tarafından verilmelidir. Yakınını kaybeden çocuklar için ölüm kavramı; uyku, cennete gitmek, bulutlardan izlemek, yolculuğa çıkmak, melek olmak olarak açıklanmamalıdır. Ölen kişinin acıkmayacağı, üşümeyeceği, yaşlanmayacağı gibi bilgiler verilmelidir</a:t>
            </a:r>
            <a:r>
              <a:rPr lang="tr-TR" sz="2000" dirty="0" smtClean="0">
                <a:solidFill>
                  <a:srgbClr val="002060"/>
                </a:solidFill>
              </a:rPr>
              <a:t>.</a:t>
            </a:r>
          </a:p>
          <a:p>
            <a:pPr marL="0" indent="0" algn="just">
              <a:lnSpc>
                <a:spcPct val="150000"/>
              </a:lnSpc>
              <a:buNone/>
            </a:pPr>
            <a:r>
              <a:rPr lang="tr-TR" sz="2000" dirty="0" smtClean="0">
                <a:solidFill>
                  <a:srgbClr val="002060"/>
                </a:solidFill>
              </a:rPr>
              <a:t>	Bu </a:t>
            </a:r>
            <a:r>
              <a:rPr lang="tr-TR" sz="2000" dirty="0">
                <a:solidFill>
                  <a:srgbClr val="002060"/>
                </a:solidFill>
              </a:rPr>
              <a:t>bilgiler sayesinde çocuğun ölen kişinin geri dönmesini beklemesi ya da ona yemek götürme, su götürme gibi isteklerinin olmaması için önemlidir. Ölen kişinin çocuk için ifade ettiği anlamın ortaya çıkarılması, ölen kişi ile yapılan aktivitelerin öğrenilmesi ve çocuğun hayatında bir gereksinimi karşılıyorsa bunların yerine getirilmesi gerekmektedir. </a:t>
            </a:r>
          </a:p>
        </p:txBody>
      </p:sp>
    </p:spTree>
    <p:extLst>
      <p:ext uri="{BB962C8B-B14F-4D97-AF65-F5344CB8AC3E}">
        <p14:creationId xmlns:p14="http://schemas.microsoft.com/office/powerpoint/2010/main" val="2680153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82880"/>
            <a:ext cx="8596668" cy="809897"/>
          </a:xfrm>
        </p:spPr>
        <p:txBody>
          <a:bodyPr>
            <a:normAutofit/>
          </a:bodyPr>
          <a:lstStyle/>
          <a:p>
            <a:r>
              <a:rPr lang="tr-TR" sz="3200" dirty="0">
                <a:solidFill>
                  <a:srgbClr val="FF0000"/>
                </a:solidFill>
              </a:rPr>
              <a:t>Paylaşımı destekleme</a:t>
            </a:r>
          </a:p>
        </p:txBody>
      </p:sp>
      <p:sp>
        <p:nvSpPr>
          <p:cNvPr id="3" name="İçerik Yer Tutucusu 2"/>
          <p:cNvSpPr>
            <a:spLocks noGrp="1"/>
          </p:cNvSpPr>
          <p:nvPr>
            <p:ph idx="1"/>
          </p:nvPr>
        </p:nvSpPr>
        <p:spPr>
          <a:xfrm>
            <a:off x="677334" y="836023"/>
            <a:ext cx="8596668" cy="5205339"/>
          </a:xfrm>
        </p:spPr>
        <p:txBody>
          <a:bodyPr/>
          <a:lstStyle/>
          <a:p>
            <a:pPr marL="0" indent="0" algn="just">
              <a:lnSpc>
                <a:spcPct val="150000"/>
              </a:lnSpc>
              <a:buNone/>
            </a:pPr>
            <a:r>
              <a:rPr lang="tr-TR" dirty="0" smtClean="0">
                <a:solidFill>
                  <a:srgbClr val="002060"/>
                </a:solidFill>
              </a:rPr>
              <a:t>	Aile </a:t>
            </a:r>
            <a:r>
              <a:rPr lang="tr-TR" dirty="0">
                <a:solidFill>
                  <a:srgbClr val="002060"/>
                </a:solidFill>
              </a:rPr>
              <a:t>üyeleri çocukların duygu ve düşüncelerini ifade etmeleri yönünde çocukları teşvik etmeleri ve paylaşımlarını dinlemeye istekli olmaları önemlidir. Bu unsurlara ek olarak </a:t>
            </a:r>
            <a:r>
              <a:rPr lang="tr-TR" dirty="0" smtClean="0">
                <a:solidFill>
                  <a:srgbClr val="002060"/>
                </a:solidFill>
              </a:rPr>
              <a:t>UNICEF, </a:t>
            </a:r>
            <a:r>
              <a:rPr lang="tr-TR" dirty="0">
                <a:solidFill>
                  <a:srgbClr val="002060"/>
                </a:solidFill>
              </a:rPr>
              <a:t>çocukların paylaşımından sonra duyguların çocuğa iletilmesini, paylaşımlar tamamlandıktan sonra çocukların iyi olup olmadığının kontrol edilmesini, iyi sözlerle paylaşımın tamamlanarak eğlenceli bir etkinliğe geçilmesini önermektedir. </a:t>
            </a:r>
            <a:endParaRPr lang="tr-TR" dirty="0" smtClean="0">
              <a:solidFill>
                <a:srgbClr val="002060"/>
              </a:solidFill>
            </a:endParaRPr>
          </a:p>
          <a:p>
            <a:pPr marL="0" indent="0" algn="just">
              <a:lnSpc>
                <a:spcPct val="150000"/>
              </a:lnSpc>
              <a:buNone/>
            </a:pPr>
            <a:r>
              <a:rPr lang="tr-TR" dirty="0" smtClean="0">
                <a:solidFill>
                  <a:srgbClr val="002060"/>
                </a:solidFill>
              </a:rPr>
              <a:t>	Ebeveynlerin </a:t>
            </a:r>
            <a:r>
              <a:rPr lang="tr-TR" dirty="0">
                <a:solidFill>
                  <a:srgbClr val="002060"/>
                </a:solidFill>
              </a:rPr>
              <a:t>COVID-19 </a:t>
            </a:r>
            <a:r>
              <a:rPr lang="tr-TR" dirty="0" err="1">
                <a:solidFill>
                  <a:srgbClr val="002060"/>
                </a:solidFill>
              </a:rPr>
              <a:t>pandemi</a:t>
            </a:r>
            <a:r>
              <a:rPr lang="tr-TR" dirty="0">
                <a:solidFill>
                  <a:srgbClr val="002060"/>
                </a:solidFill>
              </a:rPr>
              <a:t> sürecinden sonra hissettikleri duyguları çocukların anlayabileceği bir dille paylaşmaları ve bu duygularla nasıl başa çıktılarını anlatarak çocuklarına rol model olmaları gerekmektedir. Aile üyelerinin paylaşımları sırasında işlevsel başa çıkma becerilerinin paylaşılması çocukların bu becerilerin öğrenmesini kolaylaştıracak ve </a:t>
            </a:r>
            <a:r>
              <a:rPr lang="tr-TR" dirty="0" err="1">
                <a:solidFill>
                  <a:srgbClr val="002060"/>
                </a:solidFill>
              </a:rPr>
              <a:t>pandemiye</a:t>
            </a:r>
            <a:r>
              <a:rPr lang="tr-TR" dirty="0">
                <a:solidFill>
                  <a:srgbClr val="002060"/>
                </a:solidFill>
              </a:rPr>
              <a:t> ilişkin kaygılarının azalmasını sağlayacaktır.</a:t>
            </a:r>
          </a:p>
        </p:txBody>
      </p:sp>
    </p:spTree>
    <p:extLst>
      <p:ext uri="{BB962C8B-B14F-4D97-AF65-F5344CB8AC3E}">
        <p14:creationId xmlns:p14="http://schemas.microsoft.com/office/powerpoint/2010/main" val="127879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35132"/>
            <a:ext cx="8596668" cy="1149532"/>
          </a:xfrm>
        </p:spPr>
        <p:txBody>
          <a:bodyPr/>
          <a:lstStyle/>
          <a:p>
            <a:r>
              <a:rPr lang="tr-TR" dirty="0">
                <a:solidFill>
                  <a:srgbClr val="FF0000"/>
                </a:solidFill>
              </a:rPr>
              <a:t>İkincil travmayı önleme</a:t>
            </a:r>
          </a:p>
        </p:txBody>
      </p:sp>
      <p:sp>
        <p:nvSpPr>
          <p:cNvPr id="3" name="İçerik Yer Tutucusu 2"/>
          <p:cNvSpPr>
            <a:spLocks noGrp="1"/>
          </p:cNvSpPr>
          <p:nvPr>
            <p:ph idx="1"/>
          </p:nvPr>
        </p:nvSpPr>
        <p:spPr>
          <a:xfrm>
            <a:off x="677334" y="1384663"/>
            <a:ext cx="8596668" cy="4656699"/>
          </a:xfrm>
        </p:spPr>
        <p:txBody>
          <a:bodyPr/>
          <a:lstStyle/>
          <a:p>
            <a:pPr marL="0" indent="0" algn="just">
              <a:lnSpc>
                <a:spcPct val="150000"/>
              </a:lnSpc>
              <a:buNone/>
            </a:pPr>
            <a:r>
              <a:rPr lang="tr-TR" dirty="0" smtClean="0">
                <a:solidFill>
                  <a:srgbClr val="002060"/>
                </a:solidFill>
              </a:rPr>
              <a:t>	Ev </a:t>
            </a:r>
            <a:r>
              <a:rPr lang="tr-TR" dirty="0">
                <a:solidFill>
                  <a:srgbClr val="002060"/>
                </a:solidFill>
              </a:rPr>
              <a:t>ortamında çocukların COVID-19 </a:t>
            </a:r>
            <a:r>
              <a:rPr lang="tr-TR" dirty="0" err="1">
                <a:solidFill>
                  <a:srgbClr val="002060"/>
                </a:solidFill>
              </a:rPr>
              <a:t>pandemi</a:t>
            </a:r>
            <a:r>
              <a:rPr lang="tr-TR" dirty="0">
                <a:solidFill>
                  <a:srgbClr val="002060"/>
                </a:solidFill>
              </a:rPr>
              <a:t> süreciyle ilgili gereğinden fazla görsel ve işitsel uyaranlara (medya, sosyal medya vb.) maruz bırakılmaması </a:t>
            </a:r>
            <a:r>
              <a:rPr lang="tr-TR" dirty="0" smtClean="0">
                <a:solidFill>
                  <a:srgbClr val="002060"/>
                </a:solidFill>
              </a:rPr>
              <a:t>gerekmektedir. </a:t>
            </a:r>
            <a:r>
              <a:rPr lang="tr-TR" dirty="0">
                <a:solidFill>
                  <a:srgbClr val="002060"/>
                </a:solidFill>
              </a:rPr>
              <a:t>Çocuklar bu dönemde akranlarından uzak kaldıkları için odalarında bilgisayar ve telefon kullanarak akranlarıyla sohbet etmek veya oyun oynayarak arkadaşlarıyla sosyalleşmek isteyebilir. Ebeveynlerinin kontrol edemeyeceği bu süreden sonra aile üyelerinin yanına gelen çocuklara nasıl vakit geçirdiği sorusu sorularak COVID-19 ile doğru mesajlar alıp almadığı veya ikincil travmaya neden olabilecek uyaranlara maruz kalıp kalmadığı öğrenilebilir.</a:t>
            </a:r>
          </a:p>
        </p:txBody>
      </p:sp>
    </p:spTree>
    <p:extLst>
      <p:ext uri="{BB962C8B-B14F-4D97-AF65-F5344CB8AC3E}">
        <p14:creationId xmlns:p14="http://schemas.microsoft.com/office/powerpoint/2010/main" val="2539696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22070"/>
            <a:ext cx="8596668" cy="1280160"/>
          </a:xfrm>
        </p:spPr>
        <p:txBody>
          <a:bodyPr>
            <a:normAutofit/>
          </a:bodyPr>
          <a:lstStyle/>
          <a:p>
            <a:r>
              <a:rPr lang="tr-TR" sz="3200" b="1" dirty="0">
                <a:solidFill>
                  <a:srgbClr val="FF0000"/>
                </a:solidFill>
              </a:rPr>
              <a:t>Günlük rutin oluşturma</a:t>
            </a:r>
          </a:p>
        </p:txBody>
      </p:sp>
      <p:sp>
        <p:nvSpPr>
          <p:cNvPr id="3" name="İçerik Yer Tutucusu 2"/>
          <p:cNvSpPr>
            <a:spLocks noGrp="1"/>
          </p:cNvSpPr>
          <p:nvPr>
            <p:ph idx="1"/>
          </p:nvPr>
        </p:nvSpPr>
        <p:spPr>
          <a:xfrm>
            <a:off x="287383" y="1332411"/>
            <a:ext cx="9601200" cy="4708951"/>
          </a:xfrm>
        </p:spPr>
        <p:txBody>
          <a:bodyPr/>
          <a:lstStyle/>
          <a:p>
            <a:pPr marL="0" indent="0" algn="just">
              <a:lnSpc>
                <a:spcPct val="150000"/>
              </a:lnSpc>
              <a:buNone/>
            </a:pPr>
            <a:r>
              <a:rPr lang="tr-TR" dirty="0" smtClean="0">
                <a:solidFill>
                  <a:srgbClr val="002060"/>
                </a:solidFill>
              </a:rPr>
              <a:t>	COVID-19 </a:t>
            </a:r>
            <a:r>
              <a:rPr lang="tr-TR" dirty="0" err="1">
                <a:solidFill>
                  <a:srgbClr val="002060"/>
                </a:solidFill>
              </a:rPr>
              <a:t>pandemi</a:t>
            </a:r>
            <a:r>
              <a:rPr lang="tr-TR" dirty="0">
                <a:solidFill>
                  <a:srgbClr val="002060"/>
                </a:solidFill>
              </a:rPr>
              <a:t> süreciyle birlikte çocuklarda uykuya dalmakta güçlük, uzun süreli uyuma, kabuslar görme, öğün atlama gibi uyku ve beslenme düzeninde birtakım değişiklikler meydana gelmiştir. Bu değişiklikler çocukların COVID-19 </a:t>
            </a:r>
            <a:r>
              <a:rPr lang="tr-TR" dirty="0" err="1">
                <a:solidFill>
                  <a:srgbClr val="002060"/>
                </a:solidFill>
              </a:rPr>
              <a:t>pandemi</a:t>
            </a:r>
            <a:r>
              <a:rPr lang="tr-TR" dirty="0">
                <a:solidFill>
                  <a:srgbClr val="002060"/>
                </a:solidFill>
              </a:rPr>
              <a:t> sürecinin öncesindeki işlevselliğine dönmelerinde sorunlar oluşturmaktadır. Bu nedenle aile üyelerinin çocukların COVID-19 </a:t>
            </a:r>
            <a:r>
              <a:rPr lang="tr-TR" dirty="0" err="1">
                <a:solidFill>
                  <a:srgbClr val="002060"/>
                </a:solidFill>
              </a:rPr>
              <a:t>pandemi</a:t>
            </a:r>
            <a:r>
              <a:rPr lang="tr-TR" dirty="0">
                <a:solidFill>
                  <a:srgbClr val="002060"/>
                </a:solidFill>
              </a:rPr>
              <a:t> süreci öncesi günlük rutinlerindeki uyku ve beslenme düzenlerine ulaşmalarını sağlamalıdır</a:t>
            </a:r>
            <a:r>
              <a:rPr lang="tr-TR" dirty="0" smtClean="0">
                <a:solidFill>
                  <a:srgbClr val="002060"/>
                </a:solidFill>
              </a:rPr>
              <a:t>.</a:t>
            </a:r>
          </a:p>
          <a:p>
            <a:pPr marL="0" indent="0" algn="just">
              <a:lnSpc>
                <a:spcPct val="150000"/>
              </a:lnSpc>
              <a:buNone/>
            </a:pPr>
            <a:r>
              <a:rPr lang="tr-TR" dirty="0" smtClean="0">
                <a:solidFill>
                  <a:srgbClr val="002060"/>
                </a:solidFill>
              </a:rPr>
              <a:t> 	Özellikle </a:t>
            </a:r>
            <a:r>
              <a:rPr lang="tr-TR" dirty="0">
                <a:solidFill>
                  <a:srgbClr val="002060"/>
                </a:solidFill>
              </a:rPr>
              <a:t>sokağa çıkma yasağının geldiği şu günlerde uzun süre iş başında kalınmamasını, kısa aralıklar verilmemesini, sağlıklı besinlerin tüketilmesini sağlayacak yeni günlük rutinlerin oluşturulmasını önermektedir.</a:t>
            </a:r>
          </a:p>
        </p:txBody>
      </p:sp>
    </p:spTree>
    <p:extLst>
      <p:ext uri="{BB962C8B-B14F-4D97-AF65-F5344CB8AC3E}">
        <p14:creationId xmlns:p14="http://schemas.microsoft.com/office/powerpoint/2010/main" val="462880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6571" y="195944"/>
            <a:ext cx="8947431" cy="640079"/>
          </a:xfrm>
        </p:spPr>
        <p:txBody>
          <a:bodyPr>
            <a:normAutofit/>
          </a:bodyPr>
          <a:lstStyle/>
          <a:p>
            <a:r>
              <a:rPr lang="tr-TR" sz="3200" b="1" dirty="0" smtClean="0">
                <a:solidFill>
                  <a:srgbClr val="FF0000"/>
                </a:solidFill>
              </a:rPr>
              <a:t>Esnek </a:t>
            </a:r>
            <a:r>
              <a:rPr lang="tr-TR" sz="3200" b="1" dirty="0">
                <a:solidFill>
                  <a:srgbClr val="FF0000"/>
                </a:solidFill>
              </a:rPr>
              <a:t>olma ve kabul edici davranma</a:t>
            </a:r>
          </a:p>
        </p:txBody>
      </p:sp>
      <p:sp>
        <p:nvSpPr>
          <p:cNvPr id="3" name="İçerik Yer Tutucusu 2"/>
          <p:cNvSpPr>
            <a:spLocks noGrp="1"/>
          </p:cNvSpPr>
          <p:nvPr>
            <p:ph idx="1"/>
          </p:nvPr>
        </p:nvSpPr>
        <p:spPr>
          <a:xfrm>
            <a:off x="326571" y="953589"/>
            <a:ext cx="9339943" cy="5087773"/>
          </a:xfrm>
        </p:spPr>
        <p:txBody>
          <a:bodyPr/>
          <a:lstStyle/>
          <a:p>
            <a:pPr marL="0" indent="0" algn="just">
              <a:lnSpc>
                <a:spcPct val="150000"/>
              </a:lnSpc>
              <a:buNone/>
            </a:pPr>
            <a:r>
              <a:rPr lang="tr-TR" dirty="0">
                <a:solidFill>
                  <a:srgbClr val="002060"/>
                </a:solidFill>
              </a:rPr>
              <a:t>COVID-19 </a:t>
            </a:r>
            <a:r>
              <a:rPr lang="tr-TR" dirty="0" err="1">
                <a:solidFill>
                  <a:srgbClr val="002060"/>
                </a:solidFill>
              </a:rPr>
              <a:t>pandemi</a:t>
            </a:r>
            <a:r>
              <a:rPr lang="tr-TR" dirty="0">
                <a:solidFill>
                  <a:srgbClr val="002060"/>
                </a:solidFill>
              </a:rPr>
              <a:t> süreci öncesinde çocukların sergilediği fakat aile üyelerinin hoşlanmadığı veya onaylamadığı uzun süreli bilgisayar başında oturma, oyun oynama, telefonla meşgul olma gibi davranışların sıklığı COVID-19 </a:t>
            </a:r>
            <a:r>
              <a:rPr lang="tr-TR" dirty="0" err="1">
                <a:solidFill>
                  <a:srgbClr val="002060"/>
                </a:solidFill>
              </a:rPr>
              <a:t>pandemi</a:t>
            </a:r>
            <a:r>
              <a:rPr lang="tr-TR" dirty="0">
                <a:solidFill>
                  <a:srgbClr val="002060"/>
                </a:solidFill>
              </a:rPr>
              <a:t> sonrasında artış gösterebilir. Bu nedenle aile üyelerinin bu artan davranışlar karşısında daha esnek olması, dışarı çıkamadığı için sosyalleşemeyen çocuklarının yalnız kalmaya ihtiyacı olabileceğini kabul etmesi ve çocuklarını eleştirmemesi çocuklarının bu süreci atlatabilmelerine yardımcı </a:t>
            </a:r>
            <a:r>
              <a:rPr lang="tr-TR" dirty="0" err="1" smtClean="0">
                <a:solidFill>
                  <a:srgbClr val="002060"/>
                </a:solidFill>
              </a:rPr>
              <a:t>olacaktır.Dijital</a:t>
            </a:r>
            <a:r>
              <a:rPr lang="tr-TR" dirty="0" smtClean="0">
                <a:solidFill>
                  <a:srgbClr val="002060"/>
                </a:solidFill>
              </a:rPr>
              <a:t> </a:t>
            </a:r>
            <a:r>
              <a:rPr lang="tr-TR" dirty="0">
                <a:solidFill>
                  <a:srgbClr val="002060"/>
                </a:solidFill>
              </a:rPr>
              <a:t>araçların çocukların yararına </a:t>
            </a:r>
            <a:r>
              <a:rPr lang="tr-TR" dirty="0" smtClean="0">
                <a:solidFill>
                  <a:srgbClr val="002060"/>
                </a:solidFill>
              </a:rPr>
              <a:t>kullanılabilecek şekilde </a:t>
            </a:r>
            <a:r>
              <a:rPr lang="tr-TR" dirty="0">
                <a:solidFill>
                  <a:srgbClr val="002060"/>
                </a:solidFill>
              </a:rPr>
              <a:t>çocukları zinde tutacak ve COVID-19 </a:t>
            </a:r>
            <a:r>
              <a:rPr lang="tr-TR" dirty="0" err="1">
                <a:solidFill>
                  <a:srgbClr val="002060"/>
                </a:solidFill>
              </a:rPr>
              <a:t>pandemi</a:t>
            </a:r>
            <a:r>
              <a:rPr lang="tr-TR" dirty="0">
                <a:solidFill>
                  <a:srgbClr val="002060"/>
                </a:solidFill>
              </a:rPr>
              <a:t> süreci öncesindeki hareket etme düzeylerine dönmelerini kolaylaştıracak çevrimiçi egzersiz yayınlarının, fiziksel hareket gerektiren video oyunlarının çocuk tarafından </a:t>
            </a:r>
            <a:r>
              <a:rPr lang="tr-TR" dirty="0" smtClean="0">
                <a:solidFill>
                  <a:srgbClr val="002060"/>
                </a:solidFill>
              </a:rPr>
              <a:t>kullanılabilir </a:t>
            </a:r>
            <a:r>
              <a:rPr lang="tr-TR" dirty="0">
                <a:solidFill>
                  <a:srgbClr val="002060"/>
                </a:solidFill>
              </a:rPr>
              <a:t>ve </a:t>
            </a:r>
            <a:r>
              <a:rPr lang="tr-TR" dirty="0" smtClean="0">
                <a:solidFill>
                  <a:srgbClr val="002060"/>
                </a:solidFill>
              </a:rPr>
              <a:t>aileler </a:t>
            </a:r>
            <a:r>
              <a:rPr lang="tr-TR" dirty="0">
                <a:solidFill>
                  <a:srgbClr val="002060"/>
                </a:solidFill>
              </a:rPr>
              <a:t>bilgisayar, telefon gibi dijital araçları kullanmasını bu yönde </a:t>
            </a:r>
            <a:r>
              <a:rPr lang="tr-TR" dirty="0" smtClean="0">
                <a:solidFill>
                  <a:srgbClr val="002060"/>
                </a:solidFill>
              </a:rPr>
              <a:t>evrimleştirebilir.</a:t>
            </a:r>
            <a:endParaRPr lang="tr-TR" dirty="0">
              <a:solidFill>
                <a:srgbClr val="002060"/>
              </a:solidFill>
            </a:endParaRPr>
          </a:p>
        </p:txBody>
      </p:sp>
    </p:spTree>
    <p:extLst>
      <p:ext uri="{BB962C8B-B14F-4D97-AF65-F5344CB8AC3E}">
        <p14:creationId xmlns:p14="http://schemas.microsoft.com/office/powerpoint/2010/main" val="2942259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22070"/>
            <a:ext cx="8596668" cy="822960"/>
          </a:xfrm>
        </p:spPr>
        <p:txBody>
          <a:bodyPr/>
          <a:lstStyle/>
          <a:p>
            <a:pPr algn="ctr"/>
            <a:r>
              <a:rPr lang="tr-TR" b="1" dirty="0">
                <a:solidFill>
                  <a:srgbClr val="FF0000"/>
                </a:solidFill>
              </a:rPr>
              <a:t>	ÖĞRETMENLERE ÖNERİLER</a:t>
            </a:r>
          </a:p>
        </p:txBody>
      </p:sp>
      <p:sp>
        <p:nvSpPr>
          <p:cNvPr id="3" name="İçerik Yer Tutucusu 2"/>
          <p:cNvSpPr>
            <a:spLocks noGrp="1"/>
          </p:cNvSpPr>
          <p:nvPr>
            <p:ph idx="1"/>
          </p:nvPr>
        </p:nvSpPr>
        <p:spPr>
          <a:xfrm>
            <a:off x="313509" y="1045030"/>
            <a:ext cx="9784079" cy="5695403"/>
          </a:xfrm>
        </p:spPr>
        <p:txBody>
          <a:bodyPr/>
          <a:lstStyle/>
          <a:p>
            <a:pPr marL="0" indent="0" algn="just">
              <a:lnSpc>
                <a:spcPct val="150000"/>
              </a:lnSpc>
              <a:buNone/>
            </a:pPr>
            <a:r>
              <a:rPr lang="tr-TR" dirty="0" smtClean="0"/>
              <a:t>	</a:t>
            </a:r>
            <a:r>
              <a:rPr lang="tr-TR" dirty="0" smtClean="0">
                <a:solidFill>
                  <a:srgbClr val="002060"/>
                </a:solidFill>
              </a:rPr>
              <a:t>Gerek </a:t>
            </a:r>
            <a:r>
              <a:rPr lang="tr-TR" dirty="0">
                <a:solidFill>
                  <a:srgbClr val="002060"/>
                </a:solidFill>
              </a:rPr>
              <a:t>akran desteğini bulabilecekleri gerekse eğitim görmüş uzmanların yer aldığı </a:t>
            </a:r>
            <a:r>
              <a:rPr lang="tr-TR" dirty="0" smtClean="0">
                <a:solidFill>
                  <a:srgbClr val="002060"/>
                </a:solidFill>
              </a:rPr>
              <a:t>okul, </a:t>
            </a:r>
            <a:r>
              <a:rPr lang="tr-TR" dirty="0">
                <a:solidFill>
                  <a:srgbClr val="002060"/>
                </a:solidFill>
              </a:rPr>
              <a:t>kriz zamanı ve sonrasında psikolojik ilk yardımın verilebileceği uygun kurumlardan bir tanesidir. </a:t>
            </a:r>
            <a:endParaRPr lang="tr-TR" dirty="0" smtClean="0">
              <a:solidFill>
                <a:srgbClr val="002060"/>
              </a:solidFill>
            </a:endParaRPr>
          </a:p>
          <a:p>
            <a:pPr marL="0" indent="0" algn="just">
              <a:lnSpc>
                <a:spcPct val="150000"/>
              </a:lnSpc>
              <a:buNone/>
            </a:pPr>
            <a:r>
              <a:rPr lang="tr-TR" dirty="0" smtClean="0">
                <a:solidFill>
                  <a:srgbClr val="002060"/>
                </a:solidFill>
              </a:rPr>
              <a:t>	Kriz </a:t>
            </a:r>
            <a:r>
              <a:rPr lang="tr-TR" dirty="0">
                <a:solidFill>
                  <a:srgbClr val="002060"/>
                </a:solidFill>
              </a:rPr>
              <a:t>sonrası durumlarda psikolojik sağlamlığın etkin hale getirilebilmesinde çocuk ve öğretmen arasında kurulan sağlıklı </a:t>
            </a:r>
            <a:r>
              <a:rPr lang="tr-TR" dirty="0" smtClean="0">
                <a:solidFill>
                  <a:srgbClr val="002060"/>
                </a:solidFill>
              </a:rPr>
              <a:t>ilişki </a:t>
            </a:r>
            <a:r>
              <a:rPr lang="tr-TR" dirty="0">
                <a:solidFill>
                  <a:srgbClr val="002060"/>
                </a:solidFill>
              </a:rPr>
              <a:t>oldukça </a:t>
            </a:r>
            <a:r>
              <a:rPr lang="tr-TR" dirty="0" err="1" smtClean="0">
                <a:solidFill>
                  <a:srgbClr val="002060"/>
                </a:solidFill>
              </a:rPr>
              <a:t>önemlidir.Öğretmen</a:t>
            </a:r>
            <a:r>
              <a:rPr lang="tr-TR" dirty="0" smtClean="0">
                <a:solidFill>
                  <a:srgbClr val="002060"/>
                </a:solidFill>
              </a:rPr>
              <a:t> </a:t>
            </a:r>
            <a:r>
              <a:rPr lang="tr-TR" dirty="0">
                <a:solidFill>
                  <a:srgbClr val="002060"/>
                </a:solidFill>
              </a:rPr>
              <a:t>ve öğrenci arasında kurulan sağlıklı </a:t>
            </a:r>
            <a:r>
              <a:rPr lang="tr-TR" dirty="0" smtClean="0">
                <a:solidFill>
                  <a:srgbClr val="002060"/>
                </a:solidFill>
              </a:rPr>
              <a:t>ilişki </a:t>
            </a:r>
            <a:r>
              <a:rPr lang="tr-TR" dirty="0">
                <a:solidFill>
                  <a:srgbClr val="002060"/>
                </a:solidFill>
              </a:rPr>
              <a:t>kriz sonrasında uygulanacak psikolojik müdahalelerin etkisini </a:t>
            </a:r>
            <a:r>
              <a:rPr lang="tr-TR" dirty="0" smtClean="0">
                <a:solidFill>
                  <a:srgbClr val="002060"/>
                </a:solidFill>
              </a:rPr>
              <a:t>artırmaktadır.</a:t>
            </a:r>
          </a:p>
        </p:txBody>
      </p:sp>
    </p:spTree>
    <p:extLst>
      <p:ext uri="{BB962C8B-B14F-4D97-AF65-F5344CB8AC3E}">
        <p14:creationId xmlns:p14="http://schemas.microsoft.com/office/powerpoint/2010/main" val="357802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0794" y="627017"/>
            <a:ext cx="8996715" cy="3749041"/>
          </a:xfrm>
        </p:spPr>
        <p:txBody>
          <a:bodyPr>
            <a:normAutofit/>
          </a:bodyPr>
          <a:lstStyle/>
          <a:p>
            <a:pPr marL="0" indent="0" algn="just">
              <a:buNone/>
            </a:pPr>
            <a:r>
              <a:rPr lang="tr-TR" sz="2400" b="1" dirty="0" smtClean="0">
                <a:solidFill>
                  <a:srgbClr val="002060"/>
                </a:solidFill>
              </a:rPr>
              <a:t>	Çocuklar</a:t>
            </a:r>
            <a:r>
              <a:rPr lang="tr-TR" sz="2400" b="1" dirty="0">
                <a:solidFill>
                  <a:srgbClr val="002060"/>
                </a:solidFill>
              </a:rPr>
              <a:t>, </a:t>
            </a:r>
            <a:r>
              <a:rPr lang="tr-TR" sz="2400" b="1" dirty="0" err="1">
                <a:solidFill>
                  <a:srgbClr val="002060"/>
                </a:solidFill>
              </a:rPr>
              <a:t>pandemi</a:t>
            </a:r>
            <a:r>
              <a:rPr lang="tr-TR" sz="2400" b="1" dirty="0">
                <a:solidFill>
                  <a:srgbClr val="002060"/>
                </a:solidFill>
              </a:rPr>
              <a:t> sürecinde eğitim öğretim faaliyetlerinin uzaktan eğitime geçmesiyle, sokağa çıkma kısıtlamaları sebebiyle akranlarından ayrılmalarıyla şüphesiz süreçten en çok etkilenen yaş grubu olmuşlardır</a:t>
            </a:r>
            <a:r>
              <a:rPr lang="tr-TR" sz="2400" b="1" dirty="0" smtClean="0">
                <a:solidFill>
                  <a:srgbClr val="002060"/>
                </a:solidFill>
              </a:rPr>
              <a:t>.</a:t>
            </a:r>
          </a:p>
          <a:p>
            <a:pPr marL="0" indent="0" algn="just">
              <a:buNone/>
            </a:pPr>
            <a:r>
              <a:rPr lang="tr-TR" sz="2400" b="1" dirty="0">
                <a:solidFill>
                  <a:srgbClr val="002060"/>
                </a:solidFill>
              </a:rPr>
              <a:t>	</a:t>
            </a:r>
            <a:r>
              <a:rPr lang="tr-TR" sz="2400" b="1" dirty="0" smtClean="0">
                <a:solidFill>
                  <a:srgbClr val="002060"/>
                </a:solidFill>
              </a:rPr>
              <a:t> </a:t>
            </a:r>
            <a:r>
              <a:rPr lang="tr-TR" sz="2400" b="1" dirty="0">
                <a:solidFill>
                  <a:srgbClr val="002060"/>
                </a:solidFill>
              </a:rPr>
              <a:t>Bu nedenle bu çalışmada </a:t>
            </a:r>
            <a:r>
              <a:rPr lang="tr-TR" sz="2400" b="1" dirty="0" err="1">
                <a:solidFill>
                  <a:srgbClr val="002060"/>
                </a:solidFill>
              </a:rPr>
              <a:t>pandemi</a:t>
            </a:r>
            <a:r>
              <a:rPr lang="tr-TR" sz="2400" b="1" dirty="0">
                <a:solidFill>
                  <a:srgbClr val="002060"/>
                </a:solidFill>
              </a:rPr>
              <a:t> sürecinde ve sonrasında çocukların psikolojik </a:t>
            </a:r>
            <a:r>
              <a:rPr lang="tr-TR" sz="2400" b="1" dirty="0" smtClean="0">
                <a:solidFill>
                  <a:srgbClr val="002060"/>
                </a:solidFill>
              </a:rPr>
              <a:t>dayanıklılığını </a:t>
            </a:r>
            <a:r>
              <a:rPr lang="tr-TR" sz="2400" b="1" dirty="0">
                <a:solidFill>
                  <a:srgbClr val="002060"/>
                </a:solidFill>
              </a:rPr>
              <a:t>güçlendirmenin önemine, çocukların sahip olduğu koruyucu ve risk faktörlerine ve COVID-19 </a:t>
            </a:r>
            <a:r>
              <a:rPr lang="tr-TR" sz="2400" b="1" dirty="0" err="1">
                <a:solidFill>
                  <a:srgbClr val="002060"/>
                </a:solidFill>
              </a:rPr>
              <a:t>pandemi</a:t>
            </a:r>
            <a:r>
              <a:rPr lang="tr-TR" sz="2400" b="1" dirty="0">
                <a:solidFill>
                  <a:srgbClr val="002060"/>
                </a:solidFill>
              </a:rPr>
              <a:t> sürecinde gösterdikleri tepkilere yer verilmiştir. </a:t>
            </a:r>
          </a:p>
        </p:txBody>
      </p:sp>
      <p:pic>
        <p:nvPicPr>
          <p:cNvPr id="4" name="Resim 3"/>
          <p:cNvPicPr>
            <a:picLocks noChangeAspect="1"/>
          </p:cNvPicPr>
          <p:nvPr/>
        </p:nvPicPr>
        <p:blipFill>
          <a:blip r:embed="rId2"/>
          <a:stretch>
            <a:fillRect/>
          </a:stretch>
        </p:blipFill>
        <p:spPr>
          <a:xfrm>
            <a:off x="8847148" y="4376058"/>
            <a:ext cx="3096000" cy="1733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717038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78824"/>
            <a:ext cx="8596668" cy="1136468"/>
          </a:xfrm>
        </p:spPr>
        <p:txBody>
          <a:bodyPr/>
          <a:lstStyle/>
          <a:p>
            <a:r>
              <a:rPr lang="tr-TR" dirty="0">
                <a:solidFill>
                  <a:srgbClr val="FF0000"/>
                </a:solidFill>
              </a:rPr>
              <a:t>Paylaşımı destekleme</a:t>
            </a:r>
          </a:p>
        </p:txBody>
      </p:sp>
      <p:sp>
        <p:nvSpPr>
          <p:cNvPr id="3" name="İçerik Yer Tutucusu 2"/>
          <p:cNvSpPr>
            <a:spLocks noGrp="1"/>
          </p:cNvSpPr>
          <p:nvPr>
            <p:ph idx="1"/>
          </p:nvPr>
        </p:nvSpPr>
        <p:spPr>
          <a:xfrm>
            <a:off x="677334" y="1515293"/>
            <a:ext cx="8596668" cy="4526070"/>
          </a:xfrm>
        </p:spPr>
        <p:txBody>
          <a:bodyPr>
            <a:normAutofit/>
          </a:bodyPr>
          <a:lstStyle/>
          <a:p>
            <a:pPr marL="0" indent="0" algn="just">
              <a:lnSpc>
                <a:spcPct val="150000"/>
              </a:lnSpc>
              <a:buNone/>
            </a:pPr>
            <a:r>
              <a:rPr lang="tr-TR" sz="2000" dirty="0" smtClean="0">
                <a:solidFill>
                  <a:srgbClr val="002060"/>
                </a:solidFill>
              </a:rPr>
              <a:t>	COVID-19 </a:t>
            </a:r>
            <a:r>
              <a:rPr lang="tr-TR" sz="2000" dirty="0" err="1">
                <a:solidFill>
                  <a:srgbClr val="002060"/>
                </a:solidFill>
              </a:rPr>
              <a:t>pandemi</a:t>
            </a:r>
            <a:r>
              <a:rPr lang="tr-TR" sz="2000" dirty="0">
                <a:solidFill>
                  <a:srgbClr val="002060"/>
                </a:solidFill>
              </a:rPr>
              <a:t> sürecinde derslerde çocukların duygularını paylaşabileceği zamanların oluşturulması, etkinlikler aracılığıyla çocukların süreci normalleştirmelerine, benzer duyguların ve düşüncelerin akranlarında olduğunu görmelerine olanak tanıyacak paylaşımların yapılması ve bu paylaşımlar sırasında hem etkin dinlemek hem de duygularının anlaşıldığını ifade etmek çocukların COVID-19 </a:t>
            </a:r>
            <a:r>
              <a:rPr lang="tr-TR" sz="2000" dirty="0" err="1">
                <a:solidFill>
                  <a:srgbClr val="002060"/>
                </a:solidFill>
              </a:rPr>
              <a:t>pandemi</a:t>
            </a:r>
            <a:r>
              <a:rPr lang="tr-TR" sz="2000" dirty="0">
                <a:solidFill>
                  <a:srgbClr val="002060"/>
                </a:solidFill>
              </a:rPr>
              <a:t> süreci öncesindeki normal işlevselliğine dönmelerini kolaylaştıracaktır.</a:t>
            </a:r>
          </a:p>
        </p:txBody>
      </p:sp>
    </p:spTree>
    <p:extLst>
      <p:ext uri="{BB962C8B-B14F-4D97-AF65-F5344CB8AC3E}">
        <p14:creationId xmlns:p14="http://schemas.microsoft.com/office/powerpoint/2010/main" val="454622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61257"/>
            <a:ext cx="8596668" cy="770709"/>
          </a:xfrm>
        </p:spPr>
        <p:txBody>
          <a:bodyPr>
            <a:normAutofit/>
          </a:bodyPr>
          <a:lstStyle/>
          <a:p>
            <a:r>
              <a:rPr lang="tr-TR" b="1" dirty="0" smtClean="0">
                <a:solidFill>
                  <a:srgbClr val="FF0000"/>
                </a:solidFill>
              </a:rPr>
              <a:t>Yönlendirme </a:t>
            </a:r>
            <a:r>
              <a:rPr lang="tr-TR" b="1" dirty="0">
                <a:solidFill>
                  <a:srgbClr val="FF0000"/>
                </a:solidFill>
              </a:rPr>
              <a:t>yapma</a:t>
            </a:r>
          </a:p>
        </p:txBody>
      </p:sp>
      <p:sp>
        <p:nvSpPr>
          <p:cNvPr id="3" name="İçerik Yer Tutucusu 2"/>
          <p:cNvSpPr>
            <a:spLocks noGrp="1"/>
          </p:cNvSpPr>
          <p:nvPr>
            <p:ph idx="1"/>
          </p:nvPr>
        </p:nvSpPr>
        <p:spPr>
          <a:xfrm>
            <a:off x="677334" y="1280161"/>
            <a:ext cx="8596668" cy="4761202"/>
          </a:xfrm>
        </p:spPr>
        <p:txBody>
          <a:bodyPr>
            <a:normAutofit/>
          </a:bodyPr>
          <a:lstStyle/>
          <a:p>
            <a:pPr marL="0" indent="0" algn="just">
              <a:lnSpc>
                <a:spcPct val="150000"/>
              </a:lnSpc>
              <a:buNone/>
            </a:pPr>
            <a:r>
              <a:rPr lang="tr-TR" sz="2000" dirty="0" smtClean="0">
                <a:solidFill>
                  <a:srgbClr val="002060"/>
                </a:solidFill>
              </a:rPr>
              <a:t>	Sorun </a:t>
            </a:r>
            <a:r>
              <a:rPr lang="tr-TR" sz="2000" dirty="0">
                <a:solidFill>
                  <a:srgbClr val="002060"/>
                </a:solidFill>
              </a:rPr>
              <a:t>yaşayan öğrencilerin kısa sürede tespit edilebilmesinde, akranlarıyla buluşmalarının sağlanarak paylaşımlarının artırılmasında ve müdahale sürecinin kısa sürede başlatılmasında öğretmenlerin önemi büyüktür </a:t>
            </a:r>
            <a:r>
              <a:rPr lang="tr-TR" sz="2000" dirty="0" smtClean="0">
                <a:solidFill>
                  <a:srgbClr val="002060"/>
                </a:solidFill>
              </a:rPr>
              <a:t>.</a:t>
            </a:r>
          </a:p>
          <a:p>
            <a:pPr marL="0" indent="0" algn="just">
              <a:lnSpc>
                <a:spcPct val="150000"/>
              </a:lnSpc>
              <a:buNone/>
            </a:pPr>
            <a:r>
              <a:rPr lang="tr-TR" sz="2000" dirty="0" smtClean="0">
                <a:solidFill>
                  <a:srgbClr val="002060"/>
                </a:solidFill>
              </a:rPr>
              <a:t>	Bu </a:t>
            </a:r>
            <a:r>
              <a:rPr lang="tr-TR" sz="2000" dirty="0">
                <a:solidFill>
                  <a:srgbClr val="002060"/>
                </a:solidFill>
              </a:rPr>
              <a:t>nedenle COVID-19 </a:t>
            </a:r>
            <a:r>
              <a:rPr lang="tr-TR" sz="2000" dirty="0" err="1">
                <a:solidFill>
                  <a:srgbClr val="002060"/>
                </a:solidFill>
              </a:rPr>
              <a:t>pandemi</a:t>
            </a:r>
            <a:r>
              <a:rPr lang="tr-TR" sz="2000" dirty="0">
                <a:solidFill>
                  <a:srgbClr val="002060"/>
                </a:solidFill>
              </a:rPr>
              <a:t> sürecinde online platformlarda çocukları gözlemleyebilen ve ailelerle etkileşimleri sırasında çocuklar hakkında bilgi alabilen öğretmenler süreç içerisinde çocukları bütüncül bir şekilde değerlendirebilmeli ve gerekli gördüğünde çocukları ruh sağlığı çalışanına yönlendirmelidir.</a:t>
            </a:r>
          </a:p>
        </p:txBody>
      </p:sp>
    </p:spTree>
    <p:extLst>
      <p:ext uri="{BB962C8B-B14F-4D97-AF65-F5344CB8AC3E}">
        <p14:creationId xmlns:p14="http://schemas.microsoft.com/office/powerpoint/2010/main" val="3184310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35131"/>
            <a:ext cx="8596668" cy="796835"/>
          </a:xfrm>
        </p:spPr>
        <p:txBody>
          <a:bodyPr/>
          <a:lstStyle/>
          <a:p>
            <a:r>
              <a:rPr lang="tr-TR" b="1" dirty="0">
                <a:solidFill>
                  <a:srgbClr val="FF0000"/>
                </a:solidFill>
              </a:rPr>
              <a:t>İşbirliği yapma</a:t>
            </a:r>
          </a:p>
        </p:txBody>
      </p:sp>
      <p:sp>
        <p:nvSpPr>
          <p:cNvPr id="3" name="İçerik Yer Tutucusu 2"/>
          <p:cNvSpPr>
            <a:spLocks noGrp="1"/>
          </p:cNvSpPr>
          <p:nvPr>
            <p:ph idx="1"/>
          </p:nvPr>
        </p:nvSpPr>
        <p:spPr>
          <a:xfrm>
            <a:off x="339634" y="1214847"/>
            <a:ext cx="9470572" cy="4826516"/>
          </a:xfrm>
        </p:spPr>
        <p:txBody>
          <a:bodyPr>
            <a:normAutofit/>
          </a:bodyPr>
          <a:lstStyle/>
          <a:p>
            <a:pPr marL="0" indent="0" algn="just">
              <a:lnSpc>
                <a:spcPct val="150000"/>
              </a:lnSpc>
              <a:buNone/>
            </a:pPr>
            <a:r>
              <a:rPr lang="tr-TR" sz="2000" dirty="0" smtClean="0">
                <a:solidFill>
                  <a:srgbClr val="002060"/>
                </a:solidFill>
              </a:rPr>
              <a:t>	COVID-19’un </a:t>
            </a:r>
            <a:r>
              <a:rPr lang="tr-TR" sz="2000" dirty="0">
                <a:solidFill>
                  <a:srgbClr val="002060"/>
                </a:solidFill>
              </a:rPr>
              <a:t>uzun vadeli olumsuz etkilerinin azaltılması için çocukların duygularını paylaşmalarına olanak tanıyacak hem canlı derslerde hem de ders dışında etkinlikler düzenlenebilir. Çocukların sosyal-duygusal gelişimleri göz önünde bulundurulduğunda COVID-19 </a:t>
            </a:r>
            <a:r>
              <a:rPr lang="tr-TR" sz="2000" dirty="0" err="1">
                <a:solidFill>
                  <a:srgbClr val="002060"/>
                </a:solidFill>
              </a:rPr>
              <a:t>pandemi</a:t>
            </a:r>
            <a:r>
              <a:rPr lang="tr-TR" sz="2000" dirty="0">
                <a:solidFill>
                  <a:srgbClr val="002060"/>
                </a:solidFill>
              </a:rPr>
              <a:t> sürecinde ortaya çıkan tepkilerin dışavurumunun gerçekleşebilmesi için yaş gruplarına göre resim yapma, şiir yazma, hikaye tamamlama gibi aktiviteler yapılabilir. </a:t>
            </a:r>
            <a:endParaRPr lang="tr-TR" sz="2000" dirty="0" smtClean="0">
              <a:solidFill>
                <a:srgbClr val="002060"/>
              </a:solidFill>
            </a:endParaRPr>
          </a:p>
          <a:p>
            <a:pPr marL="0" indent="0" algn="just">
              <a:lnSpc>
                <a:spcPct val="150000"/>
              </a:lnSpc>
              <a:buNone/>
            </a:pPr>
            <a:r>
              <a:rPr lang="tr-TR" sz="2000" dirty="0" smtClean="0">
                <a:solidFill>
                  <a:srgbClr val="002060"/>
                </a:solidFill>
              </a:rPr>
              <a:t>	Canlı </a:t>
            </a:r>
            <a:r>
              <a:rPr lang="tr-TR" sz="2000" dirty="0">
                <a:solidFill>
                  <a:srgbClr val="002060"/>
                </a:solidFill>
              </a:rPr>
              <a:t>ders ve ders dışı etkinlikler aracılığıyla ortaya çıkan tepkilerin türü, yoğunluğu ve sıklığı ile ilgili olarak öğretmenler aile üyeleriyle iş birliği yaparak gizliliği koruyarak çocuğun psikolojik dayanıklılığın güçlenmesine destek olacak şekilde paylaşımlar yapılabilir.</a:t>
            </a:r>
          </a:p>
        </p:txBody>
      </p:sp>
    </p:spTree>
    <p:extLst>
      <p:ext uri="{BB962C8B-B14F-4D97-AF65-F5344CB8AC3E}">
        <p14:creationId xmlns:p14="http://schemas.microsoft.com/office/powerpoint/2010/main" val="1631383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48194"/>
            <a:ext cx="8596668" cy="796835"/>
          </a:xfrm>
        </p:spPr>
        <p:txBody>
          <a:bodyPr/>
          <a:lstStyle/>
          <a:p>
            <a:r>
              <a:rPr lang="tr-TR" b="1" dirty="0" smtClean="0">
                <a:solidFill>
                  <a:srgbClr val="FF0000"/>
                </a:solidFill>
              </a:rPr>
              <a:t>Bilgilendirme</a:t>
            </a:r>
            <a:endParaRPr lang="tr-TR" b="1" dirty="0">
              <a:solidFill>
                <a:srgbClr val="FF0000"/>
              </a:solidFill>
            </a:endParaRPr>
          </a:p>
        </p:txBody>
      </p:sp>
      <p:sp>
        <p:nvSpPr>
          <p:cNvPr id="3" name="İçerik Yer Tutucusu 2"/>
          <p:cNvSpPr>
            <a:spLocks noGrp="1"/>
          </p:cNvSpPr>
          <p:nvPr>
            <p:ph idx="1"/>
          </p:nvPr>
        </p:nvSpPr>
        <p:spPr>
          <a:xfrm>
            <a:off x="300447" y="1045029"/>
            <a:ext cx="9562010" cy="4996333"/>
          </a:xfrm>
        </p:spPr>
        <p:txBody>
          <a:bodyPr>
            <a:normAutofit/>
          </a:bodyPr>
          <a:lstStyle/>
          <a:p>
            <a:pPr marL="0" indent="0" algn="just">
              <a:lnSpc>
                <a:spcPct val="150000"/>
              </a:lnSpc>
              <a:buNone/>
            </a:pPr>
            <a:r>
              <a:rPr lang="tr-TR" sz="2000" dirty="0" smtClean="0">
                <a:solidFill>
                  <a:srgbClr val="002060"/>
                </a:solidFill>
              </a:rPr>
              <a:t>	Öğretmenler </a:t>
            </a:r>
            <a:r>
              <a:rPr lang="tr-TR" sz="2000" dirty="0">
                <a:solidFill>
                  <a:srgbClr val="002060"/>
                </a:solidFill>
              </a:rPr>
              <a:t>derslerinde yaptıkları uygulamalar aracılığıyla salgının nasıl yayıldığını, nasıl önlenebileceğini ve bulaşma sürecini çocuklara anlatabilirler. </a:t>
            </a:r>
            <a:r>
              <a:rPr lang="tr-TR" sz="2000" dirty="0" smtClean="0">
                <a:solidFill>
                  <a:srgbClr val="002060"/>
                </a:solidFill>
              </a:rPr>
              <a:t> </a:t>
            </a:r>
            <a:r>
              <a:rPr lang="tr-TR" sz="2000" dirty="0">
                <a:solidFill>
                  <a:srgbClr val="002060"/>
                </a:solidFill>
              </a:rPr>
              <a:t>Fen Bilgisi dersleri gibi derslerde yapılabilecek bu uygulamalar sağlık eğitimi çerçevesinde değerlendirilebilir. Sosyal Bilgiler dersinde ise tarih boyunca salgın hastalıkların sürecine, toplumsal ve bireysel düzeyde nasıl başa çıkıldığına dair bilgiler öğretmenler tarafından verilebilir.</a:t>
            </a:r>
          </a:p>
        </p:txBody>
      </p:sp>
    </p:spTree>
    <p:extLst>
      <p:ext uri="{BB962C8B-B14F-4D97-AF65-F5344CB8AC3E}">
        <p14:creationId xmlns:p14="http://schemas.microsoft.com/office/powerpoint/2010/main" val="2876655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1" y="609600"/>
            <a:ext cx="8855991" cy="840377"/>
          </a:xfrm>
        </p:spPr>
        <p:txBody>
          <a:bodyPr>
            <a:normAutofit fontScale="90000"/>
          </a:bodyPr>
          <a:lstStyle/>
          <a:p>
            <a:r>
              <a:rPr lang="tr-TR" b="1" dirty="0">
                <a:solidFill>
                  <a:srgbClr val="FF0000"/>
                </a:solidFill>
              </a:rPr>
              <a:t>	RUH SAĞLIĞI ÇALIŞANLARINA ÖNERİLER</a:t>
            </a:r>
          </a:p>
        </p:txBody>
      </p:sp>
      <p:sp>
        <p:nvSpPr>
          <p:cNvPr id="3" name="İçerik Yer Tutucusu 2"/>
          <p:cNvSpPr>
            <a:spLocks noGrp="1"/>
          </p:cNvSpPr>
          <p:nvPr>
            <p:ph idx="1"/>
          </p:nvPr>
        </p:nvSpPr>
        <p:spPr>
          <a:xfrm>
            <a:off x="313509" y="1449977"/>
            <a:ext cx="9562011" cy="4963886"/>
          </a:xfrm>
        </p:spPr>
        <p:txBody>
          <a:bodyPr>
            <a:noAutofit/>
          </a:bodyPr>
          <a:lstStyle/>
          <a:p>
            <a:pPr marL="0" indent="0" algn="just">
              <a:lnSpc>
                <a:spcPct val="150000"/>
              </a:lnSpc>
              <a:buNone/>
            </a:pPr>
            <a:r>
              <a:rPr lang="tr-TR" sz="2000" dirty="0" smtClean="0">
                <a:solidFill>
                  <a:srgbClr val="002060"/>
                </a:solidFill>
              </a:rPr>
              <a:t>	Doğal </a:t>
            </a:r>
            <a:r>
              <a:rPr lang="tr-TR" sz="2000" dirty="0">
                <a:solidFill>
                  <a:srgbClr val="002060"/>
                </a:solidFill>
              </a:rPr>
              <a:t>ya da insan yapımı felaketler, kayıp ve yas durumları, istismar ve hastalıklar, boşanma, salgın hastalıklar, kronik hastalıklar gibi kriz durumların çocukların gelişimini olumsuz yönde etkilemektedir. Bu nedenle bu gibi kriz durumlarından sonra psikolog, psikolojik danışman, çocuk ve ergen psikiyatristi gibi ruh sağlığı çalışanlarına duyulan ihtiyaç </a:t>
            </a:r>
            <a:r>
              <a:rPr lang="tr-TR" sz="2000" dirty="0" err="1" smtClean="0">
                <a:solidFill>
                  <a:srgbClr val="002060"/>
                </a:solidFill>
              </a:rPr>
              <a:t>artmaktadır.Kriz</a:t>
            </a:r>
            <a:r>
              <a:rPr lang="tr-TR" sz="2000" dirty="0" smtClean="0">
                <a:solidFill>
                  <a:srgbClr val="002060"/>
                </a:solidFill>
              </a:rPr>
              <a:t> </a:t>
            </a:r>
            <a:r>
              <a:rPr lang="tr-TR" sz="2000" dirty="0">
                <a:solidFill>
                  <a:srgbClr val="002060"/>
                </a:solidFill>
              </a:rPr>
              <a:t>sonrasında psikolojik destek alan öğrencilerin sorunlarını sağlıklı bir şekilde çözebildikleri ve günlük yaşama daha kolay uyum sağlayabildiklerini tespit </a:t>
            </a:r>
            <a:r>
              <a:rPr lang="tr-TR" sz="2000" dirty="0" smtClean="0">
                <a:solidFill>
                  <a:srgbClr val="002060"/>
                </a:solidFill>
              </a:rPr>
              <a:t>edilmiştir. </a:t>
            </a:r>
            <a:r>
              <a:rPr lang="tr-TR" sz="2000" dirty="0">
                <a:solidFill>
                  <a:srgbClr val="002060"/>
                </a:solidFill>
              </a:rPr>
              <a:t>Bu sebeple kriz sonrasında uyum sorunları yaşayan çocuklara aileler, öğretmenler ve ruh sağlığı uzmanları aracılığıyla psikolojik destek programlarının sunulması hayati önem taşımaktadır.</a:t>
            </a:r>
          </a:p>
        </p:txBody>
      </p:sp>
    </p:spTree>
    <p:extLst>
      <p:ext uri="{BB962C8B-B14F-4D97-AF65-F5344CB8AC3E}">
        <p14:creationId xmlns:p14="http://schemas.microsoft.com/office/powerpoint/2010/main" val="3605577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7383" y="574767"/>
            <a:ext cx="9300754" cy="5466596"/>
          </a:xfrm>
        </p:spPr>
        <p:txBody>
          <a:bodyPr>
            <a:normAutofit/>
          </a:bodyPr>
          <a:lstStyle/>
          <a:p>
            <a:pPr marL="0" indent="0" algn="just">
              <a:lnSpc>
                <a:spcPct val="150000"/>
              </a:lnSpc>
              <a:buNone/>
            </a:pPr>
            <a:r>
              <a:rPr lang="tr-TR" sz="2400" dirty="0" smtClean="0">
                <a:solidFill>
                  <a:srgbClr val="002060"/>
                </a:solidFill>
              </a:rPr>
              <a:t>	COVID-19 </a:t>
            </a:r>
            <a:r>
              <a:rPr lang="tr-TR" sz="2400" dirty="0" err="1">
                <a:solidFill>
                  <a:srgbClr val="002060"/>
                </a:solidFill>
              </a:rPr>
              <a:t>pandemi</a:t>
            </a:r>
            <a:r>
              <a:rPr lang="tr-TR" sz="2400" dirty="0">
                <a:solidFill>
                  <a:srgbClr val="002060"/>
                </a:solidFill>
              </a:rPr>
              <a:t> süreci gibi kriz durumların ruh sağlığı çalışanları sunduğu hizmetlerle çocukların psikolojik dayanıklılığını arttırmayı ve çocukların COVID-19 öncesi normal işlevselliğine dönmeleri hedeflemektedir. Hizmetlerin sunumu sırasında hizmeti sunan ruh sağlığı çalışanlarının; mutlaka çocuk gelişimi hakkında bilgi sahibi olması, </a:t>
            </a:r>
            <a:r>
              <a:rPr lang="tr-TR" sz="2400" dirty="0" err="1">
                <a:solidFill>
                  <a:srgbClr val="002060"/>
                </a:solidFill>
              </a:rPr>
              <a:t>terapotik</a:t>
            </a:r>
            <a:r>
              <a:rPr lang="tr-TR" sz="2400" dirty="0">
                <a:solidFill>
                  <a:srgbClr val="002060"/>
                </a:solidFill>
              </a:rPr>
              <a:t> ilişki kurmada ve psikolojik danışmada becerilerini kullanmada </a:t>
            </a:r>
            <a:r>
              <a:rPr lang="tr-TR" sz="2400" dirty="0">
                <a:solidFill>
                  <a:srgbClr val="FF0000"/>
                </a:solidFill>
              </a:rPr>
              <a:t>yetkin</a:t>
            </a:r>
            <a:r>
              <a:rPr lang="tr-TR" sz="2400" dirty="0">
                <a:solidFill>
                  <a:srgbClr val="002060"/>
                </a:solidFill>
              </a:rPr>
              <a:t> olması gerekmektedir. </a:t>
            </a:r>
          </a:p>
        </p:txBody>
      </p:sp>
    </p:spTree>
    <p:extLst>
      <p:ext uri="{BB962C8B-B14F-4D97-AF65-F5344CB8AC3E}">
        <p14:creationId xmlns:p14="http://schemas.microsoft.com/office/powerpoint/2010/main" val="1822354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744583"/>
            <a:ext cx="8596668" cy="5296779"/>
          </a:xfrm>
        </p:spPr>
        <p:txBody>
          <a:bodyPr>
            <a:normAutofit/>
          </a:bodyPr>
          <a:lstStyle/>
          <a:p>
            <a:pPr marL="0" indent="0" algn="just">
              <a:lnSpc>
                <a:spcPct val="150000"/>
              </a:lnSpc>
              <a:buNone/>
            </a:pPr>
            <a:r>
              <a:rPr lang="tr-TR" dirty="0" smtClean="0">
                <a:solidFill>
                  <a:srgbClr val="002060"/>
                </a:solidFill>
              </a:rPr>
              <a:t>	Kriz </a:t>
            </a:r>
            <a:r>
              <a:rPr lang="tr-TR" dirty="0">
                <a:solidFill>
                  <a:srgbClr val="002060"/>
                </a:solidFill>
              </a:rPr>
              <a:t>sonrası müdahalelerin kullanımında</a:t>
            </a:r>
            <a:r>
              <a:rPr lang="tr-TR" dirty="0" smtClean="0">
                <a:solidFill>
                  <a:srgbClr val="002060"/>
                </a:solidFill>
              </a:rPr>
              <a:t>;</a:t>
            </a:r>
          </a:p>
          <a:p>
            <a:pPr algn="just">
              <a:lnSpc>
                <a:spcPct val="150000"/>
              </a:lnSpc>
            </a:pPr>
            <a:r>
              <a:rPr lang="tr-TR" dirty="0" smtClean="0">
                <a:solidFill>
                  <a:srgbClr val="002060"/>
                </a:solidFill>
              </a:rPr>
              <a:t> </a:t>
            </a:r>
            <a:r>
              <a:rPr lang="tr-TR" dirty="0">
                <a:solidFill>
                  <a:srgbClr val="002060"/>
                </a:solidFill>
              </a:rPr>
              <a:t>çocukla güven ilişkisinin kurulması</a:t>
            </a:r>
            <a:r>
              <a:rPr lang="tr-TR" dirty="0" smtClean="0">
                <a:solidFill>
                  <a:srgbClr val="002060"/>
                </a:solidFill>
              </a:rPr>
              <a:t>,</a:t>
            </a:r>
          </a:p>
          <a:p>
            <a:pPr algn="just">
              <a:lnSpc>
                <a:spcPct val="150000"/>
              </a:lnSpc>
            </a:pPr>
            <a:r>
              <a:rPr lang="tr-TR" dirty="0" smtClean="0">
                <a:solidFill>
                  <a:srgbClr val="002060"/>
                </a:solidFill>
              </a:rPr>
              <a:t> </a:t>
            </a:r>
            <a:r>
              <a:rPr lang="tr-TR" dirty="0">
                <a:solidFill>
                  <a:srgbClr val="002060"/>
                </a:solidFill>
              </a:rPr>
              <a:t>çocuğun yaş grubu ve gelişim seviyesine uygun yöntem ve tekniklerin seçilmesi</a:t>
            </a:r>
            <a:r>
              <a:rPr lang="tr-TR" dirty="0" smtClean="0">
                <a:solidFill>
                  <a:srgbClr val="002060"/>
                </a:solidFill>
              </a:rPr>
              <a:t>,</a:t>
            </a:r>
          </a:p>
          <a:p>
            <a:pPr algn="just">
              <a:lnSpc>
                <a:spcPct val="150000"/>
              </a:lnSpc>
            </a:pPr>
            <a:r>
              <a:rPr lang="tr-TR" dirty="0" smtClean="0">
                <a:solidFill>
                  <a:srgbClr val="002060"/>
                </a:solidFill>
              </a:rPr>
              <a:t> </a:t>
            </a:r>
            <a:r>
              <a:rPr lang="tr-TR" dirty="0">
                <a:solidFill>
                  <a:srgbClr val="002060"/>
                </a:solidFill>
              </a:rPr>
              <a:t>çocuğun sürece aktif katılımının sağlanması</a:t>
            </a:r>
            <a:r>
              <a:rPr lang="tr-TR" dirty="0" smtClean="0">
                <a:solidFill>
                  <a:srgbClr val="002060"/>
                </a:solidFill>
              </a:rPr>
              <a:t>,</a:t>
            </a:r>
          </a:p>
          <a:p>
            <a:pPr algn="just">
              <a:lnSpc>
                <a:spcPct val="150000"/>
              </a:lnSpc>
            </a:pPr>
            <a:r>
              <a:rPr lang="tr-TR" dirty="0" smtClean="0">
                <a:solidFill>
                  <a:srgbClr val="002060"/>
                </a:solidFill>
              </a:rPr>
              <a:t> </a:t>
            </a:r>
            <a:r>
              <a:rPr lang="tr-TR" dirty="0">
                <a:solidFill>
                  <a:srgbClr val="002060"/>
                </a:solidFill>
              </a:rPr>
              <a:t>çocuğun etrafında yer alan bireylerin sürece dahil edilmesi</a:t>
            </a:r>
            <a:r>
              <a:rPr lang="tr-TR" dirty="0" smtClean="0">
                <a:solidFill>
                  <a:srgbClr val="002060"/>
                </a:solidFill>
              </a:rPr>
              <a:t>,</a:t>
            </a:r>
          </a:p>
          <a:p>
            <a:pPr algn="just">
              <a:lnSpc>
                <a:spcPct val="150000"/>
              </a:lnSpc>
            </a:pPr>
            <a:r>
              <a:rPr lang="tr-TR" dirty="0" smtClean="0">
                <a:solidFill>
                  <a:srgbClr val="002060"/>
                </a:solidFill>
              </a:rPr>
              <a:t> </a:t>
            </a:r>
            <a:r>
              <a:rPr lang="tr-TR" dirty="0">
                <a:solidFill>
                  <a:srgbClr val="002060"/>
                </a:solidFill>
              </a:rPr>
              <a:t>çocuğun bireysel farklılıklarına uygun teknik ve yöntemlerin birlikte kullanılması</a:t>
            </a:r>
            <a:r>
              <a:rPr lang="tr-TR" dirty="0" smtClean="0">
                <a:solidFill>
                  <a:srgbClr val="002060"/>
                </a:solidFill>
              </a:rPr>
              <a:t>,</a:t>
            </a:r>
          </a:p>
          <a:p>
            <a:pPr algn="just">
              <a:lnSpc>
                <a:spcPct val="150000"/>
              </a:lnSpc>
            </a:pPr>
            <a:r>
              <a:rPr lang="tr-TR" dirty="0" smtClean="0">
                <a:solidFill>
                  <a:srgbClr val="002060"/>
                </a:solidFill>
              </a:rPr>
              <a:t> </a:t>
            </a:r>
            <a:r>
              <a:rPr lang="tr-TR" dirty="0">
                <a:solidFill>
                  <a:srgbClr val="002060"/>
                </a:solidFill>
              </a:rPr>
              <a:t>risk ve koruyucu faktörlerin belirlenerek sürece başlanması gerekmektedir</a:t>
            </a:r>
            <a:r>
              <a:rPr lang="tr-TR" dirty="0" smtClean="0">
                <a:solidFill>
                  <a:srgbClr val="002060"/>
                </a:solidFill>
              </a:rPr>
              <a:t>.</a:t>
            </a:r>
          </a:p>
          <a:p>
            <a:pPr marL="0" indent="0" algn="just">
              <a:lnSpc>
                <a:spcPct val="150000"/>
              </a:lnSpc>
              <a:buNone/>
            </a:pPr>
            <a:r>
              <a:rPr lang="tr-TR" dirty="0" smtClean="0">
                <a:solidFill>
                  <a:srgbClr val="002060"/>
                </a:solidFill>
              </a:rPr>
              <a:t> </a:t>
            </a:r>
            <a:endParaRPr lang="tr-TR" dirty="0">
              <a:solidFill>
                <a:srgbClr val="002060"/>
              </a:solidFill>
            </a:endParaRPr>
          </a:p>
        </p:txBody>
      </p:sp>
    </p:spTree>
    <p:extLst>
      <p:ext uri="{BB962C8B-B14F-4D97-AF65-F5344CB8AC3E}">
        <p14:creationId xmlns:p14="http://schemas.microsoft.com/office/powerpoint/2010/main" val="3074179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6571" y="404949"/>
            <a:ext cx="9117875" cy="6139542"/>
          </a:xfrm>
        </p:spPr>
        <p:txBody>
          <a:bodyPr>
            <a:normAutofit lnSpcReduction="10000"/>
          </a:bodyPr>
          <a:lstStyle/>
          <a:p>
            <a:pPr marL="0" indent="0" algn="just">
              <a:lnSpc>
                <a:spcPct val="150000"/>
              </a:lnSpc>
              <a:buNone/>
            </a:pPr>
            <a:r>
              <a:rPr lang="tr-TR" b="1" dirty="0">
                <a:solidFill>
                  <a:srgbClr val="002060"/>
                </a:solidFill>
              </a:rPr>
              <a:t> </a:t>
            </a:r>
            <a:r>
              <a:rPr lang="tr-TR" b="1" dirty="0" smtClean="0">
                <a:solidFill>
                  <a:srgbClr val="002060"/>
                </a:solidFill>
              </a:rPr>
              <a:t>	Alan </a:t>
            </a:r>
            <a:r>
              <a:rPr lang="tr-TR" b="1" dirty="0">
                <a:solidFill>
                  <a:srgbClr val="002060"/>
                </a:solidFill>
              </a:rPr>
              <a:t>yazın incelendiğinde COVID-19 </a:t>
            </a:r>
            <a:r>
              <a:rPr lang="tr-TR" b="1" dirty="0" err="1">
                <a:solidFill>
                  <a:srgbClr val="002060"/>
                </a:solidFill>
              </a:rPr>
              <a:t>pandemi</a:t>
            </a:r>
            <a:r>
              <a:rPr lang="tr-TR" b="1" dirty="0">
                <a:solidFill>
                  <a:srgbClr val="002060"/>
                </a:solidFill>
              </a:rPr>
              <a:t> süreci gibi kriz durumlarında ruh sağlığı çalışanlarının çocuklara sunabileceği </a:t>
            </a:r>
            <a:r>
              <a:rPr lang="tr-TR" b="1" dirty="0" err="1">
                <a:solidFill>
                  <a:srgbClr val="002060"/>
                </a:solidFill>
              </a:rPr>
              <a:t>psikososyal</a:t>
            </a:r>
            <a:r>
              <a:rPr lang="tr-TR" b="1" dirty="0">
                <a:solidFill>
                  <a:srgbClr val="002060"/>
                </a:solidFill>
              </a:rPr>
              <a:t> müdahalelerin içeriğinde şu başlıklara yer verilerek devam edilmesi </a:t>
            </a:r>
            <a:r>
              <a:rPr lang="tr-TR" b="1" dirty="0" smtClean="0">
                <a:solidFill>
                  <a:srgbClr val="002060"/>
                </a:solidFill>
              </a:rPr>
              <a:t>önerilmektedir:</a:t>
            </a:r>
          </a:p>
          <a:p>
            <a:pPr marL="0" indent="0" algn="just">
              <a:lnSpc>
                <a:spcPct val="150000"/>
              </a:lnSpc>
              <a:buNone/>
            </a:pPr>
            <a:r>
              <a:rPr lang="tr-TR" b="1" dirty="0">
                <a:solidFill>
                  <a:srgbClr val="002060"/>
                </a:solidFill>
              </a:rPr>
              <a:t> a.	Müdahale sürecinde destek verilecek çocukların tanınması ve ihtiyaçların belirlenmesi</a:t>
            </a:r>
          </a:p>
          <a:p>
            <a:pPr marL="0" indent="0" algn="just">
              <a:lnSpc>
                <a:spcPct val="150000"/>
              </a:lnSpc>
              <a:buNone/>
            </a:pPr>
            <a:r>
              <a:rPr lang="tr-TR" b="1" dirty="0">
                <a:solidFill>
                  <a:srgbClr val="002060"/>
                </a:solidFill>
              </a:rPr>
              <a:t>b.	Güven ilişkisinin kurulması</a:t>
            </a:r>
          </a:p>
          <a:p>
            <a:pPr marL="0" indent="0" algn="just">
              <a:lnSpc>
                <a:spcPct val="150000"/>
              </a:lnSpc>
              <a:buNone/>
            </a:pPr>
            <a:r>
              <a:rPr lang="tr-TR" b="1" dirty="0">
                <a:solidFill>
                  <a:srgbClr val="002060"/>
                </a:solidFill>
              </a:rPr>
              <a:t>c.	Gerekli bilgilendirmelerin yapılması,</a:t>
            </a:r>
          </a:p>
          <a:p>
            <a:pPr marL="0" indent="0" algn="just">
              <a:lnSpc>
                <a:spcPct val="150000"/>
              </a:lnSpc>
              <a:buNone/>
            </a:pPr>
            <a:r>
              <a:rPr lang="tr-TR" b="1" dirty="0">
                <a:solidFill>
                  <a:srgbClr val="002060"/>
                </a:solidFill>
              </a:rPr>
              <a:t>d.	Süreç içerisinde çocuğun yaşadıklarını anlatmasına ve duygularını paylaşmasına, teşvik edilmesi/cesaretlendirilmesi</a:t>
            </a:r>
          </a:p>
          <a:p>
            <a:pPr marL="0" indent="0" algn="just">
              <a:lnSpc>
                <a:spcPct val="150000"/>
              </a:lnSpc>
              <a:buNone/>
            </a:pPr>
            <a:r>
              <a:rPr lang="tr-TR" b="1" dirty="0">
                <a:solidFill>
                  <a:srgbClr val="002060"/>
                </a:solidFill>
              </a:rPr>
              <a:t>e.	Kriz sürecinde kaybedilen ya da hali hazırda keşfedilmemiş sosyal destek kaynaklarının tespit edilmesi ve aktif hale getirilmesi,</a:t>
            </a:r>
          </a:p>
          <a:p>
            <a:pPr marL="0" indent="0" algn="just">
              <a:lnSpc>
                <a:spcPct val="150000"/>
              </a:lnSpc>
              <a:buNone/>
            </a:pPr>
            <a:r>
              <a:rPr lang="tr-TR" b="1" dirty="0">
                <a:solidFill>
                  <a:srgbClr val="002060"/>
                </a:solidFill>
              </a:rPr>
              <a:t>f.	Başa çıkma ve problem çözme becerilerinin öğretilmesi,</a:t>
            </a:r>
          </a:p>
          <a:p>
            <a:pPr marL="0" indent="0" algn="just">
              <a:lnSpc>
                <a:spcPct val="150000"/>
              </a:lnSpc>
              <a:buNone/>
            </a:pPr>
            <a:r>
              <a:rPr lang="tr-TR" b="1" dirty="0">
                <a:solidFill>
                  <a:srgbClr val="002060"/>
                </a:solidFill>
              </a:rPr>
              <a:t>g.	Sonlandırma, izleme ve değerlendirme aşamalarının tamamlanması</a:t>
            </a:r>
          </a:p>
          <a:p>
            <a:pPr marL="0" indent="0" algn="just">
              <a:lnSpc>
                <a:spcPct val="150000"/>
              </a:lnSpc>
              <a:buNone/>
            </a:pPr>
            <a:endParaRPr lang="tr-TR" b="1" dirty="0">
              <a:solidFill>
                <a:srgbClr val="002060"/>
              </a:solidFill>
            </a:endParaRPr>
          </a:p>
          <a:p>
            <a:pPr marL="0" indent="0" algn="just">
              <a:lnSpc>
                <a:spcPct val="150000"/>
              </a:lnSpc>
              <a:buNone/>
            </a:pPr>
            <a:endParaRPr lang="tr-TR" b="1" dirty="0">
              <a:solidFill>
                <a:srgbClr val="002060"/>
              </a:solidFill>
            </a:endParaRPr>
          </a:p>
        </p:txBody>
      </p:sp>
    </p:spTree>
    <p:extLst>
      <p:ext uri="{BB962C8B-B14F-4D97-AF65-F5344CB8AC3E}">
        <p14:creationId xmlns:p14="http://schemas.microsoft.com/office/powerpoint/2010/main" val="3402337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1886" y="609600"/>
            <a:ext cx="8882116" cy="1010194"/>
          </a:xfrm>
        </p:spPr>
        <p:txBody>
          <a:bodyPr>
            <a:normAutofit/>
          </a:bodyPr>
          <a:lstStyle/>
          <a:p>
            <a:pPr algn="ctr"/>
            <a:r>
              <a:rPr lang="tr-TR" sz="2400" b="1" dirty="0">
                <a:solidFill>
                  <a:srgbClr val="002060"/>
                </a:solidFill>
              </a:rPr>
              <a:t>	</a:t>
            </a:r>
            <a:r>
              <a:rPr lang="tr-TR" sz="2400" b="1" dirty="0">
                <a:solidFill>
                  <a:srgbClr val="FF0000"/>
                </a:solidFill>
              </a:rPr>
              <a:t>COVID-19 PANDEMİ SÜRECİNDEKİ ÇOCUKLARIN </a:t>
            </a:r>
            <a:r>
              <a:rPr lang="tr-TR" sz="2400" b="1" dirty="0" smtClean="0">
                <a:solidFill>
                  <a:srgbClr val="FF0000"/>
                </a:solidFill>
              </a:rPr>
              <a:t/>
            </a:r>
            <a:br>
              <a:rPr lang="tr-TR" sz="2400" b="1" dirty="0" smtClean="0">
                <a:solidFill>
                  <a:srgbClr val="FF0000"/>
                </a:solidFill>
              </a:rPr>
            </a:br>
            <a:r>
              <a:rPr lang="tr-TR" sz="2400" b="1" dirty="0" smtClean="0">
                <a:solidFill>
                  <a:srgbClr val="FF0000"/>
                </a:solidFill>
              </a:rPr>
              <a:t>OLASI </a:t>
            </a:r>
            <a:r>
              <a:rPr lang="tr-TR" sz="2400" b="1" dirty="0">
                <a:solidFill>
                  <a:srgbClr val="FF0000"/>
                </a:solidFill>
              </a:rPr>
              <a:t>TEPKİLERİ</a:t>
            </a:r>
          </a:p>
        </p:txBody>
      </p:sp>
      <p:sp>
        <p:nvSpPr>
          <p:cNvPr id="3" name="İçerik Yer Tutucusu 2"/>
          <p:cNvSpPr>
            <a:spLocks noGrp="1"/>
          </p:cNvSpPr>
          <p:nvPr>
            <p:ph idx="1"/>
          </p:nvPr>
        </p:nvSpPr>
        <p:spPr>
          <a:xfrm>
            <a:off x="300446" y="1619794"/>
            <a:ext cx="9418320" cy="5081451"/>
          </a:xfrm>
        </p:spPr>
        <p:txBody>
          <a:bodyPr>
            <a:normAutofit/>
          </a:bodyPr>
          <a:lstStyle/>
          <a:p>
            <a:pPr marL="0" indent="0" algn="just">
              <a:buNone/>
            </a:pPr>
            <a:r>
              <a:rPr lang="tr-TR" sz="2400" dirty="0" smtClean="0">
                <a:solidFill>
                  <a:srgbClr val="002060"/>
                </a:solidFill>
              </a:rPr>
              <a:t>	Çocukların </a:t>
            </a:r>
            <a:r>
              <a:rPr lang="tr-TR" sz="2400" dirty="0">
                <a:solidFill>
                  <a:srgbClr val="002060"/>
                </a:solidFill>
              </a:rPr>
              <a:t>COVID-19 </a:t>
            </a:r>
            <a:r>
              <a:rPr lang="tr-TR" sz="2400" dirty="0" err="1">
                <a:solidFill>
                  <a:srgbClr val="002060"/>
                </a:solidFill>
              </a:rPr>
              <a:t>pandemi</a:t>
            </a:r>
            <a:r>
              <a:rPr lang="tr-TR" sz="2400" dirty="0">
                <a:solidFill>
                  <a:srgbClr val="002060"/>
                </a:solidFill>
              </a:rPr>
              <a:t> sürecindeki olası tepkilerinin yoğunluğu, sıklığı veya türleri bireysel farklılıklara göre değişim göstermektedir. COVID-19 salgını bütün çocukların deneyimlediği bir kriz olsa da çocukların sahip olduğu risk ve koruyucu faktörler bu tepkilerin içeriğini değiştirmektedir. Bu nedenle çocukların tepkileri değerlendirilirken veya bu tepkilerle ilgili herhangi bir müdahale yapılırken çocukların gösterdiği tepkiler bireysel, kültürel ve çevresel faktörler bağlamında ele alınmalıdır</a:t>
            </a:r>
            <a:r>
              <a:rPr lang="tr-TR" sz="2400" dirty="0" smtClean="0">
                <a:solidFill>
                  <a:srgbClr val="002060"/>
                </a:solidFill>
              </a:rPr>
              <a:t>.</a:t>
            </a:r>
          </a:p>
          <a:p>
            <a:pPr marL="0" indent="0" algn="just">
              <a:buNone/>
            </a:pPr>
            <a:r>
              <a:rPr lang="tr-TR" sz="2400" dirty="0" smtClean="0">
                <a:solidFill>
                  <a:srgbClr val="002060"/>
                </a:solidFill>
              </a:rPr>
              <a:t>	Kriz </a:t>
            </a:r>
            <a:r>
              <a:rPr lang="tr-TR" sz="2400" dirty="0">
                <a:solidFill>
                  <a:srgbClr val="002060"/>
                </a:solidFill>
              </a:rPr>
              <a:t>olarak nitelendirilebilecek COVID-19 </a:t>
            </a:r>
            <a:r>
              <a:rPr lang="tr-TR" sz="2400" dirty="0" err="1">
                <a:solidFill>
                  <a:srgbClr val="002060"/>
                </a:solidFill>
              </a:rPr>
              <a:t>pandemi</a:t>
            </a:r>
            <a:r>
              <a:rPr lang="tr-TR" sz="2400" dirty="0">
                <a:solidFill>
                  <a:srgbClr val="002060"/>
                </a:solidFill>
              </a:rPr>
              <a:t> süreci gibi zorlu yaşam olayları sonrasında bazı çocuklar uzun süreli tepkiler verirken bazılarıysa kısa süreli tepkiler verir veya tepki göstermezler. </a:t>
            </a:r>
          </a:p>
        </p:txBody>
      </p:sp>
    </p:spTree>
    <p:extLst>
      <p:ext uri="{BB962C8B-B14F-4D97-AF65-F5344CB8AC3E}">
        <p14:creationId xmlns:p14="http://schemas.microsoft.com/office/powerpoint/2010/main" val="1023705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378823" y="404949"/>
            <a:ext cx="9170126" cy="6126480"/>
          </a:xfrm>
        </p:spPr>
        <p:txBody>
          <a:bodyPr>
            <a:normAutofit/>
          </a:bodyPr>
          <a:lstStyle/>
          <a:p>
            <a:pPr marL="0" indent="0" algn="just">
              <a:buNone/>
            </a:pPr>
            <a:r>
              <a:rPr lang="tr-TR" sz="2000" b="1" dirty="0" smtClean="0">
                <a:solidFill>
                  <a:srgbClr val="002060"/>
                </a:solidFill>
              </a:rPr>
              <a:t>	COVID-19 </a:t>
            </a:r>
            <a:r>
              <a:rPr lang="tr-TR" sz="2000" b="1" dirty="0" err="1">
                <a:solidFill>
                  <a:srgbClr val="002060"/>
                </a:solidFill>
              </a:rPr>
              <a:t>pandemi</a:t>
            </a:r>
            <a:r>
              <a:rPr lang="tr-TR" sz="2000" b="1" dirty="0">
                <a:solidFill>
                  <a:srgbClr val="002060"/>
                </a:solidFill>
              </a:rPr>
              <a:t> sürecinde çocuklar öfke, değersizlik, korku, üzüntü, suçluluk, kaygı gibi duyguları hissedebilir ve bu duyguları farklı şekillerde çevredeki bireylere </a:t>
            </a:r>
            <a:r>
              <a:rPr lang="tr-TR" sz="2000" b="1" dirty="0" smtClean="0">
                <a:solidFill>
                  <a:srgbClr val="002060"/>
                </a:solidFill>
              </a:rPr>
              <a:t>yansıtabilirler.</a:t>
            </a:r>
          </a:p>
          <a:p>
            <a:pPr marL="0" indent="0" algn="just">
              <a:buNone/>
            </a:pPr>
            <a:r>
              <a:rPr lang="tr-TR" sz="2000" b="1" dirty="0" smtClean="0">
                <a:solidFill>
                  <a:srgbClr val="002060"/>
                </a:solidFill>
              </a:rPr>
              <a:t>	Bilişsel </a:t>
            </a:r>
            <a:r>
              <a:rPr lang="tr-TR" sz="2000" b="1" dirty="0">
                <a:solidFill>
                  <a:srgbClr val="002060"/>
                </a:solidFill>
              </a:rPr>
              <a:t>ve sosyal-duygusal gelişim henüz tamamlanmadığı için çocuklar yaşadığı </a:t>
            </a:r>
            <a:r>
              <a:rPr lang="tr-TR" sz="2000" b="1" dirty="0" smtClean="0">
                <a:solidFill>
                  <a:srgbClr val="002060"/>
                </a:solidFill>
              </a:rPr>
              <a:t>öfkeyi</a:t>
            </a:r>
          </a:p>
          <a:p>
            <a:pPr algn="just"/>
            <a:r>
              <a:rPr lang="tr-TR" sz="2000" b="1" dirty="0" smtClean="0">
                <a:solidFill>
                  <a:srgbClr val="002060"/>
                </a:solidFill>
              </a:rPr>
              <a:t> </a:t>
            </a:r>
            <a:r>
              <a:rPr lang="tr-TR" sz="2000" b="1" dirty="0">
                <a:solidFill>
                  <a:srgbClr val="002060"/>
                </a:solidFill>
              </a:rPr>
              <a:t>ağlayarak</a:t>
            </a:r>
            <a:r>
              <a:rPr lang="tr-TR" sz="2000" b="1" dirty="0" smtClean="0">
                <a:solidFill>
                  <a:srgbClr val="002060"/>
                </a:solidFill>
              </a:rPr>
              <a:t>,</a:t>
            </a:r>
          </a:p>
          <a:p>
            <a:pPr algn="just"/>
            <a:r>
              <a:rPr lang="tr-TR" sz="2000" b="1" dirty="0" smtClean="0">
                <a:solidFill>
                  <a:srgbClr val="002060"/>
                </a:solidFill>
              </a:rPr>
              <a:t> </a:t>
            </a:r>
            <a:r>
              <a:rPr lang="tr-TR" sz="2000" b="1" dirty="0">
                <a:solidFill>
                  <a:srgbClr val="002060"/>
                </a:solidFill>
              </a:rPr>
              <a:t>ebeveynlerini suçlayıp onlara küserek, </a:t>
            </a:r>
            <a:endParaRPr lang="tr-TR" sz="2000" b="1" dirty="0" smtClean="0">
              <a:solidFill>
                <a:srgbClr val="002060"/>
              </a:solidFill>
            </a:endParaRPr>
          </a:p>
          <a:p>
            <a:pPr algn="just"/>
            <a:r>
              <a:rPr lang="tr-TR" sz="2000" b="1" dirty="0" smtClean="0">
                <a:solidFill>
                  <a:srgbClr val="002060"/>
                </a:solidFill>
              </a:rPr>
              <a:t>vurarak,</a:t>
            </a:r>
          </a:p>
          <a:p>
            <a:pPr algn="just"/>
            <a:r>
              <a:rPr lang="tr-TR" sz="2000" b="1" dirty="0" smtClean="0">
                <a:solidFill>
                  <a:srgbClr val="002060"/>
                </a:solidFill>
              </a:rPr>
              <a:t> </a:t>
            </a:r>
            <a:r>
              <a:rPr lang="tr-TR" sz="2000" b="1" dirty="0">
                <a:solidFill>
                  <a:srgbClr val="002060"/>
                </a:solidFill>
              </a:rPr>
              <a:t>kendisini onlardan yalıtarak gösterebilir ya da oyuncaklarına saldırgan davranarak </a:t>
            </a:r>
            <a:r>
              <a:rPr lang="tr-TR" sz="2000" b="1" dirty="0" smtClean="0">
                <a:solidFill>
                  <a:srgbClr val="002060"/>
                </a:solidFill>
              </a:rPr>
              <a:t>gösterebilirler. </a:t>
            </a:r>
            <a:r>
              <a:rPr lang="tr-TR" sz="2000" b="1" dirty="0">
                <a:solidFill>
                  <a:srgbClr val="002060"/>
                </a:solidFill>
              </a:rPr>
              <a:t>Bu tepkilere ek olarak anne babadan ayrılamama, sürekli beraber olma isteği, iştahsızlık, yatak ıslatma, parmak emme gibi gerileme davranışları, zarar verici davranışlar, nedeni bilinmeyen psikosomatik tepkiler COVID-19 </a:t>
            </a:r>
            <a:r>
              <a:rPr lang="tr-TR" sz="2000" b="1" dirty="0" err="1">
                <a:solidFill>
                  <a:srgbClr val="002060"/>
                </a:solidFill>
              </a:rPr>
              <a:t>pandemi</a:t>
            </a:r>
            <a:r>
              <a:rPr lang="tr-TR" sz="2000" b="1" dirty="0">
                <a:solidFill>
                  <a:srgbClr val="002060"/>
                </a:solidFill>
              </a:rPr>
              <a:t> sürecinde çocukların gösterebileceği olası tepkiler arasında yer almaktadır</a:t>
            </a:r>
          </a:p>
        </p:txBody>
      </p:sp>
      <p:pic>
        <p:nvPicPr>
          <p:cNvPr id="5" name="Resim 4"/>
          <p:cNvPicPr>
            <a:picLocks noChangeAspect="1"/>
          </p:cNvPicPr>
          <p:nvPr/>
        </p:nvPicPr>
        <p:blipFill>
          <a:blip r:embed="rId2"/>
          <a:stretch>
            <a:fillRect/>
          </a:stretch>
        </p:blipFill>
        <p:spPr>
          <a:xfrm>
            <a:off x="9017182" y="5048795"/>
            <a:ext cx="3021429" cy="169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3813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9634" y="300446"/>
            <a:ext cx="8934368" cy="1358537"/>
          </a:xfrm>
        </p:spPr>
        <p:txBody>
          <a:bodyPr>
            <a:normAutofit/>
          </a:bodyPr>
          <a:lstStyle/>
          <a:p>
            <a:pPr algn="ctr"/>
            <a:r>
              <a:rPr lang="tr-TR" sz="3200" dirty="0">
                <a:solidFill>
                  <a:srgbClr val="002060"/>
                </a:solidFill>
              </a:rPr>
              <a:t>	</a:t>
            </a:r>
            <a:r>
              <a:rPr lang="tr-TR" sz="3200" dirty="0">
                <a:solidFill>
                  <a:srgbClr val="FF0000"/>
                </a:solidFill>
              </a:rPr>
              <a:t>ÇOCUKLARIN PSİKOLOJİK DAYANIKLILIĞI: RİSK VE KORUYUCU FAKTÖRLER</a:t>
            </a:r>
          </a:p>
        </p:txBody>
      </p:sp>
      <p:sp>
        <p:nvSpPr>
          <p:cNvPr id="3" name="İçerik Yer Tutucusu 2"/>
          <p:cNvSpPr>
            <a:spLocks noGrp="1"/>
          </p:cNvSpPr>
          <p:nvPr>
            <p:ph idx="1"/>
          </p:nvPr>
        </p:nvSpPr>
        <p:spPr>
          <a:xfrm>
            <a:off x="339634" y="1658983"/>
            <a:ext cx="9784080" cy="4382379"/>
          </a:xfrm>
        </p:spPr>
        <p:txBody>
          <a:bodyPr>
            <a:normAutofit/>
          </a:bodyPr>
          <a:lstStyle/>
          <a:p>
            <a:pPr marL="0" indent="0" algn="just">
              <a:buNone/>
            </a:pPr>
            <a:r>
              <a:rPr lang="tr-TR" sz="2400" b="1" dirty="0" smtClean="0">
                <a:solidFill>
                  <a:srgbClr val="002060"/>
                </a:solidFill>
              </a:rPr>
              <a:t>	Psikolojik </a:t>
            </a:r>
            <a:r>
              <a:rPr lang="tr-TR" sz="2400" b="1" dirty="0">
                <a:solidFill>
                  <a:srgbClr val="002060"/>
                </a:solidFill>
              </a:rPr>
              <a:t>dayanıklılık bireyin gelişimini ve </a:t>
            </a:r>
            <a:r>
              <a:rPr lang="tr-TR" sz="2400" b="1" dirty="0" err="1">
                <a:solidFill>
                  <a:srgbClr val="002060"/>
                </a:solidFill>
              </a:rPr>
              <a:t>psikososyal</a:t>
            </a:r>
            <a:r>
              <a:rPr lang="tr-TR" sz="2400" b="1" dirty="0">
                <a:solidFill>
                  <a:srgbClr val="002060"/>
                </a:solidFill>
              </a:rPr>
              <a:t> uyumunu etkileyen zorlu yaşam olaylarıyla karşılaşmalarına rağmen süreç sonunda istenen sonuçların ortaya çıkmasıdır </a:t>
            </a:r>
            <a:r>
              <a:rPr lang="tr-TR" sz="2400" b="1" dirty="0" smtClean="0">
                <a:solidFill>
                  <a:srgbClr val="002060"/>
                </a:solidFill>
              </a:rPr>
              <a:t>.</a:t>
            </a:r>
          </a:p>
          <a:p>
            <a:pPr marL="0" indent="0" algn="just">
              <a:buNone/>
            </a:pPr>
            <a:r>
              <a:rPr lang="tr-TR" sz="2400" b="1" dirty="0" smtClean="0">
                <a:solidFill>
                  <a:srgbClr val="002060"/>
                </a:solidFill>
              </a:rPr>
              <a:t>	Psikolojik </a:t>
            </a:r>
            <a:r>
              <a:rPr lang="tr-TR" sz="2400" b="1" dirty="0">
                <a:solidFill>
                  <a:srgbClr val="002060"/>
                </a:solidFill>
              </a:rPr>
              <a:t>dayanıklılık düzeyi bireylerin sahip olduğu risk ve koruyucu faktörlere göre değişmektedir.</a:t>
            </a:r>
          </a:p>
        </p:txBody>
      </p:sp>
      <p:pic>
        <p:nvPicPr>
          <p:cNvPr id="4" name="Resim 3"/>
          <p:cNvPicPr>
            <a:picLocks noChangeAspect="1"/>
          </p:cNvPicPr>
          <p:nvPr/>
        </p:nvPicPr>
        <p:blipFill>
          <a:blip r:embed="rId2"/>
          <a:stretch>
            <a:fillRect/>
          </a:stretch>
        </p:blipFill>
        <p:spPr>
          <a:xfrm>
            <a:off x="509451" y="4503693"/>
            <a:ext cx="3657549" cy="216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9008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1886" y="248194"/>
            <a:ext cx="8882116" cy="718457"/>
          </a:xfrm>
        </p:spPr>
        <p:txBody>
          <a:bodyPr/>
          <a:lstStyle/>
          <a:p>
            <a:r>
              <a:rPr lang="tr-TR" dirty="0"/>
              <a:t>	</a:t>
            </a:r>
            <a:r>
              <a:rPr lang="tr-TR" dirty="0">
                <a:solidFill>
                  <a:srgbClr val="FF0000"/>
                </a:solidFill>
              </a:rPr>
              <a:t>Risk Faktörleri</a:t>
            </a:r>
          </a:p>
        </p:txBody>
      </p:sp>
      <p:sp>
        <p:nvSpPr>
          <p:cNvPr id="3" name="İçerik Yer Tutucusu 2"/>
          <p:cNvSpPr>
            <a:spLocks noGrp="1"/>
          </p:cNvSpPr>
          <p:nvPr>
            <p:ph idx="1"/>
          </p:nvPr>
        </p:nvSpPr>
        <p:spPr>
          <a:xfrm>
            <a:off x="391885" y="1175657"/>
            <a:ext cx="9522823" cy="5499463"/>
          </a:xfrm>
        </p:spPr>
        <p:txBody>
          <a:bodyPr>
            <a:normAutofit/>
          </a:bodyPr>
          <a:lstStyle/>
          <a:p>
            <a:pPr marL="0" indent="0">
              <a:buNone/>
            </a:pPr>
            <a:r>
              <a:rPr lang="tr-TR" sz="2000" b="1" dirty="0" smtClean="0">
                <a:solidFill>
                  <a:srgbClr val="002060"/>
                </a:solidFill>
              </a:rPr>
              <a:t>	Risk </a:t>
            </a:r>
            <a:r>
              <a:rPr lang="tr-TR" sz="2000" b="1" dirty="0">
                <a:solidFill>
                  <a:srgbClr val="002060"/>
                </a:solidFill>
              </a:rPr>
              <a:t>faktörleri alan yazında bireyin hem ruh hem de beden sağlığını tehdit eden bir zorlu yaşam olayıyla karşılaşması durumunda sürecin sonunda olumsuz bir sonuç elde edilmesi veya bu zorlu sürecin üstesinden gelmesini engelleyen etmenler olarak </a:t>
            </a:r>
            <a:r>
              <a:rPr lang="tr-TR" sz="2000" b="1" dirty="0" smtClean="0">
                <a:solidFill>
                  <a:srgbClr val="002060"/>
                </a:solidFill>
              </a:rPr>
              <a:t>tanımlanmaktadır.</a:t>
            </a:r>
          </a:p>
          <a:p>
            <a:pPr marL="0" indent="0">
              <a:buNone/>
            </a:pPr>
            <a:endParaRPr lang="tr-TR" sz="2000" b="1" dirty="0" smtClean="0">
              <a:solidFill>
                <a:srgbClr val="002060"/>
              </a:solidFill>
            </a:endParaRPr>
          </a:p>
          <a:p>
            <a:pPr marL="0" indent="0">
              <a:buNone/>
            </a:pPr>
            <a:r>
              <a:rPr lang="tr-TR" sz="2000" b="1" dirty="0">
                <a:solidFill>
                  <a:srgbClr val="002060"/>
                </a:solidFill>
              </a:rPr>
              <a:t> </a:t>
            </a:r>
            <a:r>
              <a:rPr lang="tr-TR" sz="2000" b="1" dirty="0" smtClean="0">
                <a:solidFill>
                  <a:srgbClr val="002060"/>
                </a:solidFill>
              </a:rPr>
              <a:t>Çocuklar;</a:t>
            </a:r>
          </a:p>
          <a:p>
            <a:r>
              <a:rPr lang="tr-TR" sz="2000" b="1" dirty="0" smtClean="0">
                <a:solidFill>
                  <a:srgbClr val="002060"/>
                </a:solidFill>
              </a:rPr>
              <a:t> </a:t>
            </a:r>
            <a:r>
              <a:rPr lang="tr-TR" sz="2000" b="1" dirty="0">
                <a:solidFill>
                  <a:srgbClr val="002060"/>
                </a:solidFill>
              </a:rPr>
              <a:t>problemli gebelik sonrası dünyaya gelmişlerse</a:t>
            </a:r>
            <a:r>
              <a:rPr lang="tr-TR" sz="2000" b="1" dirty="0" smtClean="0">
                <a:solidFill>
                  <a:srgbClr val="002060"/>
                </a:solidFill>
              </a:rPr>
              <a:t>,</a:t>
            </a:r>
          </a:p>
          <a:p>
            <a:r>
              <a:rPr lang="tr-TR" sz="2000" b="1" dirty="0" smtClean="0">
                <a:solidFill>
                  <a:srgbClr val="002060"/>
                </a:solidFill>
              </a:rPr>
              <a:t> </a:t>
            </a:r>
            <a:r>
              <a:rPr lang="tr-TR" sz="2000" b="1" dirty="0">
                <a:solidFill>
                  <a:srgbClr val="002060"/>
                </a:solidFill>
              </a:rPr>
              <a:t>bakım verenleri madde bağımlısıysa</a:t>
            </a:r>
            <a:r>
              <a:rPr lang="tr-TR" sz="2000" b="1" dirty="0" smtClean="0">
                <a:solidFill>
                  <a:srgbClr val="002060"/>
                </a:solidFill>
              </a:rPr>
              <a:t>,</a:t>
            </a:r>
          </a:p>
          <a:p>
            <a:r>
              <a:rPr lang="tr-TR" sz="2000" b="1" dirty="0" smtClean="0">
                <a:solidFill>
                  <a:srgbClr val="002060"/>
                </a:solidFill>
              </a:rPr>
              <a:t> </a:t>
            </a:r>
            <a:r>
              <a:rPr lang="tr-TR" sz="2000" b="1" dirty="0">
                <a:solidFill>
                  <a:srgbClr val="002060"/>
                </a:solidFill>
              </a:rPr>
              <a:t>ebeveynlerinin sorunlu boşanmalarına şahit olmuşlarsa</a:t>
            </a:r>
            <a:r>
              <a:rPr lang="tr-TR" sz="2000" b="1" dirty="0" smtClean="0">
                <a:solidFill>
                  <a:srgbClr val="002060"/>
                </a:solidFill>
              </a:rPr>
              <a:t>,</a:t>
            </a:r>
          </a:p>
          <a:p>
            <a:r>
              <a:rPr lang="tr-TR" sz="2000" b="1" dirty="0" smtClean="0">
                <a:solidFill>
                  <a:srgbClr val="002060"/>
                </a:solidFill>
              </a:rPr>
              <a:t> </a:t>
            </a:r>
            <a:r>
              <a:rPr lang="tr-TR" sz="2000" b="1" dirty="0">
                <a:solidFill>
                  <a:srgbClr val="002060"/>
                </a:solidFill>
              </a:rPr>
              <a:t>ebeveynlerinin boşanma sonrası yaşadığı çatışmanın bir parçası olmuşlarsa</a:t>
            </a:r>
            <a:r>
              <a:rPr lang="tr-TR" sz="2000" b="1" dirty="0" smtClean="0">
                <a:solidFill>
                  <a:srgbClr val="002060"/>
                </a:solidFill>
              </a:rPr>
              <a:t>,</a:t>
            </a:r>
          </a:p>
          <a:p>
            <a:r>
              <a:rPr lang="tr-TR" sz="2000" b="1" dirty="0" smtClean="0">
                <a:solidFill>
                  <a:srgbClr val="002060"/>
                </a:solidFill>
              </a:rPr>
              <a:t> </a:t>
            </a:r>
            <a:r>
              <a:rPr lang="tr-TR" sz="2000" b="1" dirty="0">
                <a:solidFill>
                  <a:srgbClr val="002060"/>
                </a:solidFill>
              </a:rPr>
              <a:t>ekonomik güçlükler içinde büyümüşlerse, </a:t>
            </a:r>
            <a:endParaRPr lang="tr-TR" sz="2000" b="1" dirty="0" smtClean="0">
              <a:solidFill>
                <a:srgbClr val="002060"/>
              </a:solidFill>
            </a:endParaRPr>
          </a:p>
          <a:p>
            <a:r>
              <a:rPr lang="tr-TR" sz="2000" b="1" dirty="0" smtClean="0">
                <a:solidFill>
                  <a:srgbClr val="002060"/>
                </a:solidFill>
              </a:rPr>
              <a:t>ailede </a:t>
            </a:r>
            <a:r>
              <a:rPr lang="tr-TR" sz="2000" b="1" dirty="0">
                <a:solidFill>
                  <a:srgbClr val="002060"/>
                </a:solidFill>
              </a:rPr>
              <a:t>veya çocukların kendisinde herhangi bir kronik rahatsızlık varsa</a:t>
            </a:r>
          </a:p>
        </p:txBody>
      </p:sp>
    </p:spTree>
    <p:extLst>
      <p:ext uri="{BB962C8B-B14F-4D97-AF65-F5344CB8AC3E}">
        <p14:creationId xmlns:p14="http://schemas.microsoft.com/office/powerpoint/2010/main" val="47476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2697" y="705395"/>
            <a:ext cx="9235440" cy="5335968"/>
          </a:xfrm>
        </p:spPr>
        <p:txBody>
          <a:bodyPr>
            <a:normAutofit/>
          </a:bodyPr>
          <a:lstStyle/>
          <a:p>
            <a:r>
              <a:rPr lang="tr-TR" sz="2000" b="1" dirty="0">
                <a:solidFill>
                  <a:srgbClr val="002060"/>
                </a:solidFill>
              </a:rPr>
              <a:t>ihmal ve istismara uğramışlarsa</a:t>
            </a:r>
            <a:r>
              <a:rPr lang="tr-TR" sz="2000" b="1" dirty="0" smtClean="0">
                <a:solidFill>
                  <a:srgbClr val="002060"/>
                </a:solidFill>
              </a:rPr>
              <a:t>,</a:t>
            </a:r>
          </a:p>
          <a:p>
            <a:r>
              <a:rPr lang="tr-TR" sz="2000" b="1" dirty="0" smtClean="0">
                <a:solidFill>
                  <a:srgbClr val="002060"/>
                </a:solidFill>
              </a:rPr>
              <a:t> </a:t>
            </a:r>
            <a:r>
              <a:rPr lang="tr-TR" sz="2000" b="1" dirty="0">
                <a:solidFill>
                  <a:srgbClr val="002060"/>
                </a:solidFill>
              </a:rPr>
              <a:t>çatışma olan bir aile ortamında büyümüşlerse</a:t>
            </a:r>
            <a:r>
              <a:rPr lang="tr-TR" sz="2000" b="1" dirty="0" smtClean="0">
                <a:solidFill>
                  <a:srgbClr val="002060"/>
                </a:solidFill>
              </a:rPr>
              <a:t>,</a:t>
            </a:r>
          </a:p>
          <a:p>
            <a:r>
              <a:rPr lang="tr-TR" sz="2000" b="1" dirty="0" smtClean="0">
                <a:solidFill>
                  <a:srgbClr val="002060"/>
                </a:solidFill>
              </a:rPr>
              <a:t> </a:t>
            </a:r>
            <a:r>
              <a:rPr lang="tr-TR" sz="2000" b="1" dirty="0">
                <a:solidFill>
                  <a:srgbClr val="002060"/>
                </a:solidFill>
              </a:rPr>
              <a:t>herhangi bir ebeveyninden uzakta yaşamışlarsa, </a:t>
            </a:r>
            <a:endParaRPr lang="tr-TR" sz="2000" b="1" dirty="0" smtClean="0">
              <a:solidFill>
                <a:srgbClr val="002060"/>
              </a:solidFill>
            </a:endParaRPr>
          </a:p>
          <a:p>
            <a:r>
              <a:rPr lang="tr-TR" sz="2000" b="1" dirty="0" smtClean="0">
                <a:solidFill>
                  <a:srgbClr val="002060"/>
                </a:solidFill>
              </a:rPr>
              <a:t>ebeveynlerinin </a:t>
            </a:r>
            <a:r>
              <a:rPr lang="tr-TR" sz="2000" b="1" dirty="0">
                <a:solidFill>
                  <a:srgbClr val="002060"/>
                </a:solidFill>
              </a:rPr>
              <a:t>sevgisinden uzak </a:t>
            </a:r>
            <a:r>
              <a:rPr lang="tr-TR" sz="2000" b="1" dirty="0" smtClean="0">
                <a:solidFill>
                  <a:srgbClr val="002060"/>
                </a:solidFill>
              </a:rPr>
              <a:t>kalmışlarsa risk </a:t>
            </a:r>
            <a:r>
              <a:rPr lang="tr-TR" sz="2000" b="1" dirty="0">
                <a:solidFill>
                  <a:srgbClr val="002060"/>
                </a:solidFill>
              </a:rPr>
              <a:t>grubunda yer alan çocuklar olarak </a:t>
            </a:r>
            <a:r>
              <a:rPr lang="tr-TR" sz="2000" b="1" dirty="0" smtClean="0">
                <a:solidFill>
                  <a:srgbClr val="002060"/>
                </a:solidFill>
              </a:rPr>
              <a:t>değerlendirilebilirler.</a:t>
            </a:r>
          </a:p>
          <a:p>
            <a:endParaRPr lang="tr-TR" sz="2000" b="1" dirty="0" smtClean="0">
              <a:solidFill>
                <a:srgbClr val="002060"/>
              </a:solidFill>
            </a:endParaRPr>
          </a:p>
          <a:p>
            <a:endParaRPr lang="tr-TR" sz="2000" b="1" dirty="0">
              <a:solidFill>
                <a:srgbClr val="002060"/>
              </a:solidFill>
            </a:endParaRPr>
          </a:p>
          <a:p>
            <a:pPr marL="0" indent="0" algn="ctr">
              <a:buNone/>
            </a:pPr>
            <a:r>
              <a:rPr lang="tr-TR" sz="2000" b="1" dirty="0" smtClean="0">
                <a:solidFill>
                  <a:srgbClr val="002060"/>
                </a:solidFill>
              </a:rPr>
              <a:t>	</a:t>
            </a:r>
            <a:r>
              <a:rPr lang="tr-TR" sz="2400" b="1" dirty="0" smtClean="0">
                <a:solidFill>
                  <a:srgbClr val="FF0000"/>
                </a:solidFill>
              </a:rPr>
              <a:t>Burada </a:t>
            </a:r>
            <a:r>
              <a:rPr lang="tr-TR" sz="2400" b="1" dirty="0">
                <a:solidFill>
                  <a:srgbClr val="FF0000"/>
                </a:solidFill>
              </a:rPr>
              <a:t>kritik nokta çocukların bu risk faktörlerinden birine ya da birkaçına aynı anda sahip olabileceğini unutmamaktır. Bu nedenle risk grubunda yer alan çocuklar COVID-19 sonrasında öncelikle müdahale edilmesi ve psikolojik dayanıklılıklarının arttırılması gereken grupta yer almaktadırlar.</a:t>
            </a:r>
          </a:p>
        </p:txBody>
      </p:sp>
    </p:spTree>
    <p:extLst>
      <p:ext uri="{BB962C8B-B14F-4D97-AF65-F5344CB8AC3E}">
        <p14:creationId xmlns:p14="http://schemas.microsoft.com/office/powerpoint/2010/main" val="1787601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5131" y="378824"/>
            <a:ext cx="9038871" cy="757645"/>
          </a:xfrm>
        </p:spPr>
        <p:txBody>
          <a:bodyPr>
            <a:normAutofit/>
          </a:bodyPr>
          <a:lstStyle/>
          <a:p>
            <a:r>
              <a:rPr lang="tr-TR" sz="3200" dirty="0"/>
              <a:t>	</a:t>
            </a:r>
            <a:r>
              <a:rPr lang="tr-TR" sz="3200" dirty="0">
                <a:solidFill>
                  <a:srgbClr val="FF0000"/>
                </a:solidFill>
              </a:rPr>
              <a:t>Koruyucu Faktörler</a:t>
            </a:r>
          </a:p>
        </p:txBody>
      </p:sp>
      <p:sp>
        <p:nvSpPr>
          <p:cNvPr id="3" name="İçerik Yer Tutucusu 2"/>
          <p:cNvSpPr>
            <a:spLocks noGrp="1"/>
          </p:cNvSpPr>
          <p:nvPr>
            <p:ph idx="1"/>
          </p:nvPr>
        </p:nvSpPr>
        <p:spPr>
          <a:xfrm>
            <a:off x="352697" y="1293224"/>
            <a:ext cx="9731829" cy="4748140"/>
          </a:xfrm>
        </p:spPr>
        <p:txBody>
          <a:bodyPr>
            <a:normAutofit/>
          </a:bodyPr>
          <a:lstStyle/>
          <a:p>
            <a:pPr marL="0" indent="0" algn="just">
              <a:buNone/>
            </a:pPr>
            <a:r>
              <a:rPr lang="tr-TR" sz="2400" dirty="0" smtClean="0">
                <a:solidFill>
                  <a:srgbClr val="002060"/>
                </a:solidFill>
              </a:rPr>
              <a:t>	Koruyucu </a:t>
            </a:r>
            <a:r>
              <a:rPr lang="tr-TR" sz="2400" dirty="0">
                <a:solidFill>
                  <a:srgbClr val="002060"/>
                </a:solidFill>
              </a:rPr>
              <a:t>faktörler alan yazında bireyin ruhsal ve fiziksel sağlığına zarar verme durumu olan durumlarda veya karşılaşabileceği zorlu yaşam olayında bu güçlüklerin üstesinden gelebileceğini ve bu sürecin sonunda daha istenen sonuçlar almasını öngören özellikler olarak tanımlanmaktadır </a:t>
            </a:r>
            <a:r>
              <a:rPr lang="tr-TR" sz="2400" dirty="0" smtClean="0">
                <a:solidFill>
                  <a:srgbClr val="002060"/>
                </a:solidFill>
              </a:rPr>
              <a:t>.</a:t>
            </a:r>
          </a:p>
          <a:p>
            <a:pPr algn="just"/>
            <a:r>
              <a:rPr lang="tr-TR" sz="2400" dirty="0">
                <a:solidFill>
                  <a:srgbClr val="002060"/>
                </a:solidFill>
              </a:rPr>
              <a:t>Ebeveynlerine güvenli bağlanmış olma</a:t>
            </a:r>
            <a:r>
              <a:rPr lang="tr-TR" sz="2400" dirty="0" smtClean="0">
                <a:solidFill>
                  <a:srgbClr val="002060"/>
                </a:solidFill>
              </a:rPr>
              <a:t>,</a:t>
            </a:r>
          </a:p>
          <a:p>
            <a:pPr algn="just"/>
            <a:r>
              <a:rPr lang="tr-TR" sz="2400" dirty="0" smtClean="0">
                <a:solidFill>
                  <a:srgbClr val="002060"/>
                </a:solidFill>
              </a:rPr>
              <a:t> </a:t>
            </a:r>
            <a:r>
              <a:rPr lang="tr-TR" sz="2400" dirty="0">
                <a:solidFill>
                  <a:srgbClr val="002060"/>
                </a:solidFill>
              </a:rPr>
              <a:t>demokratik anne-baba tutumuna sahip olma, </a:t>
            </a:r>
            <a:endParaRPr lang="tr-TR" sz="2400" dirty="0" smtClean="0">
              <a:solidFill>
                <a:srgbClr val="002060"/>
              </a:solidFill>
            </a:endParaRPr>
          </a:p>
          <a:p>
            <a:pPr algn="just"/>
            <a:r>
              <a:rPr lang="tr-TR" sz="2400" dirty="0" smtClean="0">
                <a:solidFill>
                  <a:srgbClr val="002060"/>
                </a:solidFill>
              </a:rPr>
              <a:t>kolay </a:t>
            </a:r>
            <a:r>
              <a:rPr lang="tr-TR" sz="2400" dirty="0">
                <a:solidFill>
                  <a:srgbClr val="002060"/>
                </a:solidFill>
              </a:rPr>
              <a:t>uyum sağlayabilme, </a:t>
            </a:r>
            <a:endParaRPr lang="tr-TR" sz="2400" dirty="0" smtClean="0">
              <a:solidFill>
                <a:srgbClr val="002060"/>
              </a:solidFill>
            </a:endParaRPr>
          </a:p>
          <a:p>
            <a:pPr algn="just"/>
            <a:r>
              <a:rPr lang="tr-TR" sz="2400" dirty="0" smtClean="0">
                <a:solidFill>
                  <a:srgbClr val="002060"/>
                </a:solidFill>
              </a:rPr>
              <a:t>ailede </a:t>
            </a:r>
            <a:r>
              <a:rPr lang="tr-TR" sz="2400" dirty="0">
                <a:solidFill>
                  <a:srgbClr val="002060"/>
                </a:solidFill>
              </a:rPr>
              <a:t>istenen çocuk olma, </a:t>
            </a:r>
          </a:p>
        </p:txBody>
      </p:sp>
    </p:spTree>
    <p:extLst>
      <p:ext uri="{BB962C8B-B14F-4D97-AF65-F5344CB8AC3E}">
        <p14:creationId xmlns:p14="http://schemas.microsoft.com/office/powerpoint/2010/main" val="2592631179"/>
      </p:ext>
    </p:extLst>
  </p:cSld>
  <p:clrMapOvr>
    <a:masterClrMapping/>
  </p:clrMapOvr>
</p:sld>
</file>

<file path=ppt/theme/theme1.xml><?xml version="1.0" encoding="utf-8"?>
<a:theme xmlns:a="http://schemas.openxmlformats.org/drawingml/2006/main" name="Yüzeyler">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482</TotalTime>
  <Words>466</Words>
  <Application>Microsoft Office PowerPoint</Application>
  <PresentationFormat>Geniş ekran</PresentationFormat>
  <Paragraphs>136</Paragraphs>
  <Slides>37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37</vt:i4>
      </vt:variant>
    </vt:vector>
  </HeadingPairs>
  <TitlesOfParts>
    <vt:vector size="42" baseType="lpstr">
      <vt:lpstr>Arial</vt:lpstr>
      <vt:lpstr>Trebuchet MS</vt:lpstr>
      <vt:lpstr>Wingdings</vt:lpstr>
      <vt:lpstr>Wingdings 3</vt:lpstr>
      <vt:lpstr>Yüzeyler</vt:lpstr>
      <vt:lpstr>COVİD-19 SONRASI ÖĞRENCİLERDE DUYGUSAL DAYANIKLILIĞI GÜÇLENDİRME</vt:lpstr>
      <vt:lpstr>PowerPoint Sunusu</vt:lpstr>
      <vt:lpstr>PowerPoint Sunusu</vt:lpstr>
      <vt:lpstr> COVID-19 PANDEMİ SÜRECİNDEKİ ÇOCUKLARIN  OLASI TEPKİLERİ</vt:lpstr>
      <vt:lpstr>PowerPoint Sunusu</vt:lpstr>
      <vt:lpstr> ÇOCUKLARIN PSİKOLOJİK DAYANIKLILIĞI: RİSK VE KORUYUCU FAKTÖRLER</vt:lpstr>
      <vt:lpstr> Risk Faktörleri</vt:lpstr>
      <vt:lpstr>PowerPoint Sunusu</vt:lpstr>
      <vt:lpstr> Koruyucu Faktörler</vt:lpstr>
      <vt:lpstr>PowerPoint Sunusu</vt:lpstr>
      <vt:lpstr>PowerPoint Sunusu</vt:lpstr>
      <vt:lpstr> Çocukların Psikolojik Dayanıklılığını Güçlendirme Yolları</vt:lpstr>
      <vt:lpstr>PowerPoint Sunusu</vt:lpstr>
      <vt:lpstr> Çocukların psikolojik dayanıklılığını  güçlendirme sürecinde yapılacaklar içinde temel amaç ve işbirliği gibi bazı ortak noktalar bulunmaktadır. Bu ortak noktalar çerçevesinde şu öneriler verilebilir.</vt:lpstr>
      <vt:lpstr>PowerPoint Sunusu</vt:lpstr>
      <vt:lpstr>Öz-bakım </vt:lpstr>
      <vt:lpstr>PowerPoint Sunusu</vt:lpstr>
      <vt:lpstr>Bilgi alma ve verme </vt:lpstr>
      <vt:lpstr> AİLELERE ÖNERİLER</vt:lpstr>
      <vt:lpstr>Güvenlik duygusu oluşturma</vt:lpstr>
      <vt:lpstr>Bir arada olma/zaman geçirme</vt:lpstr>
      <vt:lpstr>PowerPoint Sunusu</vt:lpstr>
      <vt:lpstr>PowerPoint Sunusu</vt:lpstr>
      <vt:lpstr>PowerPoint Sunusu</vt:lpstr>
      <vt:lpstr>Paylaşımı destekleme</vt:lpstr>
      <vt:lpstr>İkincil travmayı önleme</vt:lpstr>
      <vt:lpstr>Günlük rutin oluşturma</vt:lpstr>
      <vt:lpstr>Esnek olma ve kabul edici davranma</vt:lpstr>
      <vt:lpstr> ÖĞRETMENLERE ÖNERİLER</vt:lpstr>
      <vt:lpstr>Paylaşımı destekleme</vt:lpstr>
      <vt:lpstr>Yönlendirme yapma</vt:lpstr>
      <vt:lpstr>İşbirliği yapma</vt:lpstr>
      <vt:lpstr>Bilgilendirme</vt:lpstr>
      <vt:lpstr> RUH SAĞLIĞI ÇALIŞANLARINA ÖNERİLER</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SONRASI ÖĞRENCİLERDE</dc:title>
  <dc:creator>ronaldinho424</dc:creator>
  <cp:lastModifiedBy>ronaldinho424</cp:lastModifiedBy>
  <cp:revision>22</cp:revision>
  <dcterms:created xsi:type="dcterms:W3CDTF">2020-09-02T07:26:11Z</dcterms:created>
  <dcterms:modified xsi:type="dcterms:W3CDTF">2020-09-03T11:34:29Z</dcterms:modified>
</cp:coreProperties>
</file>