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59" r:id="rId5"/>
    <p:sldId id="258" r:id="rId6"/>
    <p:sldId id="260" r:id="rId7"/>
    <p:sldId id="261" r:id="rId8"/>
    <p:sldId id="262" r:id="rId9"/>
    <p:sldId id="306" r:id="rId10"/>
    <p:sldId id="307" r:id="rId11"/>
    <p:sldId id="264" r:id="rId12"/>
    <p:sldId id="265" r:id="rId13"/>
    <p:sldId id="266" r:id="rId14"/>
    <p:sldId id="267" r:id="rId15"/>
    <p:sldId id="269" r:id="rId16"/>
    <p:sldId id="270" r:id="rId17"/>
    <p:sldId id="271" r:id="rId18"/>
    <p:sldId id="272" r:id="rId19"/>
    <p:sldId id="273" r:id="rId20"/>
    <p:sldId id="311" r:id="rId21"/>
    <p:sldId id="274" r:id="rId22"/>
    <p:sldId id="275" r:id="rId23"/>
    <p:sldId id="276" r:id="rId24"/>
    <p:sldId id="277" r:id="rId25"/>
    <p:sldId id="285" r:id="rId26"/>
    <p:sldId id="312" r:id="rId27"/>
    <p:sldId id="288" r:id="rId28"/>
    <p:sldId id="287" r:id="rId29"/>
    <p:sldId id="286" r:id="rId30"/>
    <p:sldId id="293" r:id="rId31"/>
    <p:sldId id="291" r:id="rId32"/>
    <p:sldId id="292" r:id="rId33"/>
    <p:sldId id="313" r:id="rId34"/>
    <p:sldId id="278" r:id="rId35"/>
    <p:sldId id="289" r:id="rId36"/>
    <p:sldId id="284" r:id="rId37"/>
    <p:sldId id="283" r:id="rId38"/>
    <p:sldId id="282" r:id="rId39"/>
    <p:sldId id="279" r:id="rId40"/>
    <p:sldId id="281" r:id="rId41"/>
    <p:sldId id="280" r:id="rId42"/>
    <p:sldId id="294" r:id="rId43"/>
    <p:sldId id="295" r:id="rId44"/>
    <p:sldId id="298" r:id="rId45"/>
    <p:sldId id="303" r:id="rId46"/>
    <p:sldId id="301"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0F1EE45-7A6C-47BA-96A6-B932F84763F5}" type="datetimeFigureOut">
              <a:rPr lang="tr-TR" smtClean="0"/>
              <a:t>3.9.2020</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F3F5886-0C58-473A-8DB6-E5FDC6485E80}" type="slidenum">
              <a:rPr lang="tr-TR" smtClean="0"/>
              <a:t>‹#›</a:t>
            </a:fld>
            <a:endParaRPr lang="tr-TR"/>
          </a:p>
        </p:txBody>
      </p:sp>
    </p:spTree>
    <p:extLst>
      <p:ext uri="{BB962C8B-B14F-4D97-AF65-F5344CB8AC3E}">
        <p14:creationId xmlns:p14="http://schemas.microsoft.com/office/powerpoint/2010/main" val="2429183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0F1EE45-7A6C-47BA-96A6-B932F84763F5}" type="datetimeFigureOut">
              <a:rPr lang="tr-TR" smtClean="0"/>
              <a:t>3.9.2020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F3F5886-0C58-473A-8DB6-E5FDC6485E80}" type="slidenum">
              <a:rPr lang="tr-TR" smtClean="0"/>
              <a:t>‹#›</a:t>
            </a:fld>
            <a:endParaRPr lang="tr-TR"/>
          </a:p>
        </p:txBody>
      </p:sp>
    </p:spTree>
    <p:extLst>
      <p:ext uri="{BB962C8B-B14F-4D97-AF65-F5344CB8AC3E}">
        <p14:creationId xmlns:p14="http://schemas.microsoft.com/office/powerpoint/2010/main" val="4234583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0F1EE45-7A6C-47BA-96A6-B932F84763F5}"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3F5886-0C58-473A-8DB6-E5FDC6485E80}" type="slidenum">
              <a:rPr lang="tr-TR" smtClean="0"/>
              <a:t>‹#›</a:t>
            </a:fld>
            <a:endParaRPr lang="tr-TR"/>
          </a:p>
        </p:txBody>
      </p:sp>
    </p:spTree>
    <p:extLst>
      <p:ext uri="{BB962C8B-B14F-4D97-AF65-F5344CB8AC3E}">
        <p14:creationId xmlns:p14="http://schemas.microsoft.com/office/powerpoint/2010/main" val="356007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0F1EE45-7A6C-47BA-96A6-B932F84763F5}"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3F5886-0C58-473A-8DB6-E5FDC6485E80}" type="slidenum">
              <a:rPr lang="tr-TR" smtClean="0"/>
              <a:t>‹#›</a:t>
            </a:fld>
            <a:endParaRPr lang="tr-TR"/>
          </a:p>
        </p:txBody>
      </p:sp>
    </p:spTree>
    <p:extLst>
      <p:ext uri="{BB962C8B-B14F-4D97-AF65-F5344CB8AC3E}">
        <p14:creationId xmlns:p14="http://schemas.microsoft.com/office/powerpoint/2010/main" val="400879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0F1EE45-7A6C-47BA-96A6-B932F84763F5}"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3F5886-0C58-473A-8DB6-E5FDC6485E80}" type="slidenum">
              <a:rPr lang="tr-TR" smtClean="0"/>
              <a:t>‹#›</a:t>
            </a:fld>
            <a:endParaRPr lang="tr-TR"/>
          </a:p>
        </p:txBody>
      </p:sp>
    </p:spTree>
    <p:extLst>
      <p:ext uri="{BB962C8B-B14F-4D97-AF65-F5344CB8AC3E}">
        <p14:creationId xmlns:p14="http://schemas.microsoft.com/office/powerpoint/2010/main" val="39417336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0F1EE45-7A6C-47BA-96A6-B932F84763F5}" type="datetimeFigureOut">
              <a:rPr lang="tr-TR" smtClean="0"/>
              <a:t>3.9.2020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F3F5886-0C58-473A-8DB6-E5FDC6485E80}" type="slidenum">
              <a:rPr lang="tr-TR" smtClean="0"/>
              <a:t>‹#›</a:t>
            </a:fld>
            <a:endParaRPr lang="tr-TR"/>
          </a:p>
        </p:txBody>
      </p:sp>
    </p:spTree>
    <p:extLst>
      <p:ext uri="{BB962C8B-B14F-4D97-AF65-F5344CB8AC3E}">
        <p14:creationId xmlns:p14="http://schemas.microsoft.com/office/powerpoint/2010/main" val="880280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0F1EE45-7A6C-47BA-96A6-B932F84763F5}" type="datetimeFigureOut">
              <a:rPr lang="tr-TR" smtClean="0"/>
              <a:t>3.9.2020</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CF3F5886-0C58-473A-8DB6-E5FDC6485E80}" type="slidenum">
              <a:rPr lang="tr-TR" smtClean="0"/>
              <a:t>‹#›</a:t>
            </a:fld>
            <a:endParaRPr lang="tr-TR"/>
          </a:p>
        </p:txBody>
      </p:sp>
    </p:spTree>
    <p:extLst>
      <p:ext uri="{BB962C8B-B14F-4D97-AF65-F5344CB8AC3E}">
        <p14:creationId xmlns:p14="http://schemas.microsoft.com/office/powerpoint/2010/main" val="1876430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0F1EE45-7A6C-47BA-96A6-B932F84763F5}"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F3F5886-0C58-473A-8DB6-E5FDC6485E80}" type="slidenum">
              <a:rPr lang="tr-TR" smtClean="0"/>
              <a:t>‹#›</a:t>
            </a:fld>
            <a:endParaRPr lang="tr-TR"/>
          </a:p>
        </p:txBody>
      </p:sp>
    </p:spTree>
    <p:extLst>
      <p:ext uri="{BB962C8B-B14F-4D97-AF65-F5344CB8AC3E}">
        <p14:creationId xmlns:p14="http://schemas.microsoft.com/office/powerpoint/2010/main" val="4262381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0F1EE45-7A6C-47BA-96A6-B932F84763F5}"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3F5886-0C58-473A-8DB6-E5FDC6485E80}" type="slidenum">
              <a:rPr lang="tr-TR" smtClean="0"/>
              <a:t>‹#›</a:t>
            </a:fld>
            <a:endParaRPr lang="tr-TR"/>
          </a:p>
        </p:txBody>
      </p:sp>
    </p:spTree>
    <p:extLst>
      <p:ext uri="{BB962C8B-B14F-4D97-AF65-F5344CB8AC3E}">
        <p14:creationId xmlns:p14="http://schemas.microsoft.com/office/powerpoint/2010/main" val="100232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0F1EE45-7A6C-47BA-96A6-B932F84763F5}"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F3F5886-0C58-473A-8DB6-E5FDC6485E80}" type="slidenum">
              <a:rPr lang="tr-TR" smtClean="0"/>
              <a:t>‹#›</a:t>
            </a:fld>
            <a:endParaRPr lang="tr-TR"/>
          </a:p>
        </p:txBody>
      </p:sp>
    </p:spTree>
    <p:extLst>
      <p:ext uri="{BB962C8B-B14F-4D97-AF65-F5344CB8AC3E}">
        <p14:creationId xmlns:p14="http://schemas.microsoft.com/office/powerpoint/2010/main" val="3369199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0F1EE45-7A6C-47BA-96A6-B932F84763F5}"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3F5886-0C58-473A-8DB6-E5FDC6485E80}" type="slidenum">
              <a:rPr lang="tr-TR" smtClean="0"/>
              <a:t>‹#›</a:t>
            </a:fld>
            <a:endParaRPr lang="tr-TR"/>
          </a:p>
        </p:txBody>
      </p:sp>
    </p:spTree>
    <p:extLst>
      <p:ext uri="{BB962C8B-B14F-4D97-AF65-F5344CB8AC3E}">
        <p14:creationId xmlns:p14="http://schemas.microsoft.com/office/powerpoint/2010/main" val="715368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0F1EE45-7A6C-47BA-96A6-B932F84763F5}" type="datetimeFigureOut">
              <a:rPr lang="tr-TR" smtClean="0"/>
              <a:t>3.9.2020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F3F5886-0C58-473A-8DB6-E5FDC6485E80}" type="slidenum">
              <a:rPr lang="tr-TR" smtClean="0"/>
              <a:t>‹#›</a:t>
            </a:fld>
            <a:endParaRPr lang="tr-TR"/>
          </a:p>
        </p:txBody>
      </p:sp>
    </p:spTree>
    <p:extLst>
      <p:ext uri="{BB962C8B-B14F-4D97-AF65-F5344CB8AC3E}">
        <p14:creationId xmlns:p14="http://schemas.microsoft.com/office/powerpoint/2010/main" val="3278503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0F1EE45-7A6C-47BA-96A6-B932F84763F5}" type="datetimeFigureOut">
              <a:rPr lang="tr-TR" smtClean="0"/>
              <a:t>3.9.2020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F3F5886-0C58-473A-8DB6-E5FDC6485E80}" type="slidenum">
              <a:rPr lang="tr-TR" smtClean="0"/>
              <a:t>‹#›</a:t>
            </a:fld>
            <a:endParaRPr lang="tr-TR"/>
          </a:p>
        </p:txBody>
      </p:sp>
    </p:spTree>
    <p:extLst>
      <p:ext uri="{BB962C8B-B14F-4D97-AF65-F5344CB8AC3E}">
        <p14:creationId xmlns:p14="http://schemas.microsoft.com/office/powerpoint/2010/main" val="3500555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0F1EE45-7A6C-47BA-96A6-B932F84763F5}" type="datetimeFigureOut">
              <a:rPr lang="tr-TR" smtClean="0"/>
              <a:t>3.9.2020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F3F5886-0C58-473A-8DB6-E5FDC6485E80}" type="slidenum">
              <a:rPr lang="tr-TR" smtClean="0"/>
              <a:t>‹#›</a:t>
            </a:fld>
            <a:endParaRPr lang="tr-TR"/>
          </a:p>
        </p:txBody>
      </p:sp>
    </p:spTree>
    <p:extLst>
      <p:ext uri="{BB962C8B-B14F-4D97-AF65-F5344CB8AC3E}">
        <p14:creationId xmlns:p14="http://schemas.microsoft.com/office/powerpoint/2010/main" val="1976548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1EE45-7A6C-47BA-96A6-B932F84763F5}" type="datetimeFigureOut">
              <a:rPr lang="tr-TR" smtClean="0"/>
              <a:t>3.9.2020</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F3F5886-0C58-473A-8DB6-E5FDC6485E80}" type="slidenum">
              <a:rPr lang="tr-TR" smtClean="0"/>
              <a:t>‹#›</a:t>
            </a:fld>
            <a:endParaRPr lang="tr-TR"/>
          </a:p>
        </p:txBody>
      </p:sp>
    </p:spTree>
    <p:extLst>
      <p:ext uri="{BB962C8B-B14F-4D97-AF65-F5344CB8AC3E}">
        <p14:creationId xmlns:p14="http://schemas.microsoft.com/office/powerpoint/2010/main" val="1287862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0F1EE45-7A6C-47BA-96A6-B932F84763F5}" type="datetimeFigureOut">
              <a:rPr lang="tr-TR" smtClean="0"/>
              <a:t>3.9.2020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F3F5886-0C58-473A-8DB6-E5FDC6485E80}" type="slidenum">
              <a:rPr lang="tr-TR" smtClean="0"/>
              <a:t>‹#›</a:t>
            </a:fld>
            <a:endParaRPr lang="tr-TR"/>
          </a:p>
        </p:txBody>
      </p:sp>
    </p:spTree>
    <p:extLst>
      <p:ext uri="{BB962C8B-B14F-4D97-AF65-F5344CB8AC3E}">
        <p14:creationId xmlns:p14="http://schemas.microsoft.com/office/powerpoint/2010/main" val="4005812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0F1EE45-7A6C-47BA-96A6-B932F84763F5}" type="datetimeFigureOut">
              <a:rPr lang="tr-TR" smtClean="0"/>
              <a:t>3.9.2020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F3F5886-0C58-473A-8DB6-E5FDC6485E80}" type="slidenum">
              <a:rPr lang="tr-TR" smtClean="0"/>
              <a:t>‹#›</a:t>
            </a:fld>
            <a:endParaRPr lang="tr-TR"/>
          </a:p>
        </p:txBody>
      </p:sp>
    </p:spTree>
    <p:extLst>
      <p:ext uri="{BB962C8B-B14F-4D97-AF65-F5344CB8AC3E}">
        <p14:creationId xmlns:p14="http://schemas.microsoft.com/office/powerpoint/2010/main" val="68402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0F1EE45-7A6C-47BA-96A6-B932F84763F5}" type="datetimeFigureOut">
              <a:rPr lang="tr-TR" smtClean="0"/>
              <a:t>3.9.2020</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F3F5886-0C58-473A-8DB6-E5FDC6485E80}" type="slidenum">
              <a:rPr lang="tr-TR" smtClean="0"/>
              <a:t>‹#›</a:t>
            </a:fld>
            <a:endParaRPr lang="tr-TR"/>
          </a:p>
        </p:txBody>
      </p:sp>
    </p:spTree>
    <p:extLst>
      <p:ext uri="{BB962C8B-B14F-4D97-AF65-F5344CB8AC3E}">
        <p14:creationId xmlns:p14="http://schemas.microsoft.com/office/powerpoint/2010/main" val="21394133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4101278"/>
          </a:xfrm>
        </p:spPr>
        <p:txBody>
          <a:bodyPr>
            <a:normAutofit/>
          </a:bodyPr>
          <a:lstStyle/>
          <a:p>
            <a:r>
              <a:rPr lang="tr-TR" sz="4000" dirty="0" smtClean="0">
                <a:latin typeface="Arial Black" panose="020B0A04020102020204" pitchFamily="34" charset="0"/>
              </a:rPr>
              <a:t>COVİD 19 SONRASI ÇOCUKLARDA GÖRÜLEN DUYGUSAL VE DAVRANIŞSAL BOZUKLUKLAR</a:t>
            </a:r>
            <a:br>
              <a:rPr lang="tr-TR" sz="4000" dirty="0" smtClean="0">
                <a:latin typeface="Arial Black" panose="020B0A04020102020204" pitchFamily="34" charset="0"/>
              </a:rPr>
            </a:br>
            <a:r>
              <a:rPr lang="tr-TR" sz="4000" dirty="0" smtClean="0">
                <a:latin typeface="Arial Black" panose="020B0A04020102020204" pitchFamily="34" charset="0"/>
              </a:rPr>
              <a:t> VE</a:t>
            </a:r>
            <a:br>
              <a:rPr lang="tr-TR" sz="4000" dirty="0" smtClean="0">
                <a:latin typeface="Arial Black" panose="020B0A04020102020204" pitchFamily="34" charset="0"/>
              </a:rPr>
            </a:br>
            <a:r>
              <a:rPr lang="tr-TR" sz="4000" dirty="0" smtClean="0">
                <a:latin typeface="Arial Black" panose="020B0A04020102020204" pitchFamily="34" charset="0"/>
              </a:rPr>
              <a:t> ÇÖZÜM ÖNERİLERİ</a:t>
            </a:r>
            <a:endParaRPr lang="tr-TR" sz="4000" dirty="0">
              <a:latin typeface="Arial Black" panose="020B0A04020102020204" pitchFamily="34" charset="0"/>
            </a:endParaRPr>
          </a:p>
        </p:txBody>
      </p:sp>
    </p:spTree>
    <p:extLst>
      <p:ext uri="{BB962C8B-B14F-4D97-AF65-F5344CB8AC3E}">
        <p14:creationId xmlns:p14="http://schemas.microsoft.com/office/powerpoint/2010/main" val="701972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lgn="just">
              <a:buNone/>
            </a:pPr>
            <a:r>
              <a:rPr lang="tr-TR" dirty="0"/>
              <a:t>Bununla birlikte, yapılan araştırmalarda, herhangi bir </a:t>
            </a:r>
            <a:r>
              <a:rPr lang="tr-TR" dirty="0" smtClean="0"/>
              <a:t>sağlık problemi </a:t>
            </a:r>
            <a:r>
              <a:rPr lang="tr-TR" dirty="0"/>
              <a:t>nedeniyle karantinada kalan çocukların </a:t>
            </a:r>
            <a:r>
              <a:rPr lang="tr-TR" dirty="0" smtClean="0"/>
              <a:t>travma sonrası </a:t>
            </a:r>
            <a:r>
              <a:rPr lang="tr-TR" dirty="0"/>
              <a:t>stres puanlarının karantinada kalmamış </a:t>
            </a:r>
            <a:r>
              <a:rPr lang="tr-TR" dirty="0" smtClean="0"/>
              <a:t>akranlarına kıyasla </a:t>
            </a:r>
            <a:r>
              <a:rPr lang="tr-TR" dirty="0"/>
              <a:t>4 kat daha fazla olduğu ortaya konulmakta, </a:t>
            </a:r>
            <a:r>
              <a:rPr lang="tr-TR" dirty="0" smtClean="0"/>
              <a:t>izole edilen </a:t>
            </a:r>
            <a:r>
              <a:rPr lang="tr-TR" dirty="0"/>
              <a:t>ya da karantinada kalan çocukların %</a:t>
            </a:r>
            <a:r>
              <a:rPr lang="tr-TR" dirty="0" smtClean="0"/>
              <a:t>30’unun travma </a:t>
            </a:r>
            <a:r>
              <a:rPr lang="tr-TR" dirty="0"/>
              <a:t>sonrası stres bozukluğu ölçütlerini </a:t>
            </a:r>
            <a:r>
              <a:rPr lang="tr-TR" dirty="0" smtClean="0"/>
              <a:t>karşıladıkları belirtilmektedir </a:t>
            </a:r>
            <a:r>
              <a:rPr lang="tr-TR" dirty="0"/>
              <a:t>(</a:t>
            </a:r>
            <a:r>
              <a:rPr lang="tr-TR" dirty="0" err="1"/>
              <a:t>Sprang</a:t>
            </a:r>
            <a:r>
              <a:rPr lang="tr-TR" dirty="0"/>
              <a:t> ve </a:t>
            </a:r>
            <a:r>
              <a:rPr lang="tr-TR" dirty="0" err="1"/>
              <a:t>Silman</a:t>
            </a:r>
            <a:r>
              <a:rPr lang="tr-TR" dirty="0"/>
              <a:t>, 2013).</a:t>
            </a:r>
          </a:p>
        </p:txBody>
      </p:sp>
    </p:spTree>
    <p:extLst>
      <p:ext uri="{BB962C8B-B14F-4D97-AF65-F5344CB8AC3E}">
        <p14:creationId xmlns:p14="http://schemas.microsoft.com/office/powerpoint/2010/main" val="4188505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err="1"/>
              <a:t>Pandeminin</a:t>
            </a:r>
            <a:r>
              <a:rPr lang="tr-TR" dirty="0"/>
              <a:t> ise bir travma olup olmadığına </a:t>
            </a:r>
            <a:r>
              <a:rPr lang="tr-TR" dirty="0" smtClean="0"/>
              <a:t>ilişkin tartışmalar </a:t>
            </a:r>
            <a:r>
              <a:rPr lang="tr-TR" dirty="0"/>
              <a:t>bulunmakla birlikte (</a:t>
            </a:r>
            <a:r>
              <a:rPr lang="tr-TR" dirty="0" err="1"/>
              <a:t>Pfefferbaum</a:t>
            </a:r>
            <a:r>
              <a:rPr lang="tr-TR" dirty="0"/>
              <a:t> ve North</a:t>
            </a:r>
            <a:r>
              <a:rPr lang="tr-TR" dirty="0" smtClean="0"/>
              <a:t>, 2020</a:t>
            </a:r>
            <a:r>
              <a:rPr lang="tr-TR" dirty="0"/>
              <a:t>), geçmiş yıllarda SARS (Severe </a:t>
            </a:r>
            <a:r>
              <a:rPr lang="tr-TR" dirty="0" err="1"/>
              <a:t>Acute</a:t>
            </a:r>
            <a:r>
              <a:rPr lang="tr-TR" dirty="0"/>
              <a:t> </a:t>
            </a:r>
            <a:r>
              <a:rPr lang="tr-TR" dirty="0" err="1" smtClean="0"/>
              <a:t>Respiratory</a:t>
            </a:r>
            <a:r>
              <a:rPr lang="tr-TR" dirty="0" smtClean="0"/>
              <a:t> </a:t>
            </a:r>
            <a:r>
              <a:rPr lang="tr-TR" dirty="0" err="1" smtClean="0"/>
              <a:t>Syndrome</a:t>
            </a:r>
            <a:r>
              <a:rPr lang="tr-TR" dirty="0"/>
              <a:t>) ve MERS (</a:t>
            </a:r>
            <a:r>
              <a:rPr lang="tr-TR" dirty="0" err="1"/>
              <a:t>Middle</a:t>
            </a:r>
            <a:r>
              <a:rPr lang="tr-TR" dirty="0"/>
              <a:t>-East </a:t>
            </a:r>
            <a:r>
              <a:rPr lang="tr-TR" dirty="0" err="1"/>
              <a:t>Respiratory</a:t>
            </a:r>
            <a:r>
              <a:rPr lang="tr-TR" dirty="0"/>
              <a:t> </a:t>
            </a:r>
            <a:r>
              <a:rPr lang="tr-TR" dirty="0" err="1"/>
              <a:t>Syndrome</a:t>
            </a:r>
            <a:r>
              <a:rPr lang="tr-TR" dirty="0" smtClean="0"/>
              <a:t>) gibi </a:t>
            </a:r>
            <a:r>
              <a:rPr lang="tr-TR" dirty="0"/>
              <a:t>virüslerin ya da diğer </a:t>
            </a:r>
            <a:r>
              <a:rPr lang="tr-TR" dirty="0" err="1"/>
              <a:t>travmatik</a:t>
            </a:r>
            <a:r>
              <a:rPr lang="tr-TR" dirty="0"/>
              <a:t> olayların </a:t>
            </a:r>
            <a:r>
              <a:rPr lang="tr-TR" dirty="0" smtClean="0"/>
              <a:t>neden olduğu </a:t>
            </a:r>
            <a:r>
              <a:rPr lang="tr-TR" dirty="0"/>
              <a:t>yaşamı tehdit eden ve acil sağlık </a:t>
            </a:r>
            <a:r>
              <a:rPr lang="tr-TR" dirty="0" smtClean="0"/>
              <a:t>durumlarından kurtulanlarla </a:t>
            </a:r>
            <a:r>
              <a:rPr lang="tr-TR" dirty="0"/>
              <a:t>yapılan çalışmalar, sağlık çalışanları </a:t>
            </a:r>
            <a:r>
              <a:rPr lang="tr-TR" dirty="0" smtClean="0"/>
              <a:t>da dahil </a:t>
            </a:r>
            <a:r>
              <a:rPr lang="tr-TR" dirty="0"/>
              <a:t>olmak üzere ilerleyen dönemlerde yetişkinlerde </a:t>
            </a:r>
            <a:r>
              <a:rPr lang="tr-TR" dirty="0" smtClean="0"/>
              <a:t>ve çocuklarda </a:t>
            </a:r>
            <a:r>
              <a:rPr lang="tr-TR" dirty="0"/>
              <a:t>yüksek oranda depresif bozukluklar ve </a:t>
            </a:r>
            <a:r>
              <a:rPr lang="tr-TR" dirty="0" smtClean="0"/>
              <a:t>travma sonrası </a:t>
            </a:r>
            <a:r>
              <a:rPr lang="tr-TR" dirty="0"/>
              <a:t>stres bozukluklarının gözlendiğine ilişkin </a:t>
            </a:r>
            <a:r>
              <a:rPr lang="tr-TR" dirty="0" smtClean="0"/>
              <a:t>bulguları desteklemektedir </a:t>
            </a:r>
            <a:r>
              <a:rPr lang="tr-TR" dirty="0"/>
              <a:t>(</a:t>
            </a:r>
            <a:r>
              <a:rPr lang="tr-TR" dirty="0" err="1"/>
              <a:t>Carmassi</a:t>
            </a:r>
            <a:r>
              <a:rPr lang="tr-TR" dirty="0"/>
              <a:t>, 2018; </a:t>
            </a:r>
            <a:r>
              <a:rPr lang="tr-TR" dirty="0" err="1"/>
              <a:t>Di</a:t>
            </a:r>
            <a:r>
              <a:rPr lang="tr-TR" dirty="0"/>
              <a:t> </a:t>
            </a:r>
            <a:r>
              <a:rPr lang="tr-TR" dirty="0" err="1"/>
              <a:t>Giuseppe</a:t>
            </a:r>
            <a:r>
              <a:rPr lang="tr-TR" dirty="0"/>
              <a:t> vd</a:t>
            </a:r>
            <a:r>
              <a:rPr lang="tr-TR" dirty="0" smtClean="0"/>
              <a:t>., 2020</a:t>
            </a:r>
            <a:r>
              <a:rPr lang="tr-TR" dirty="0"/>
              <a:t>). Özellikle çocukların risk yaratan durumlara ilişkin tepkilerinin belirlenmesi, gereksinimlerin hızlı ve uygun bir şekilde karşılanması bakımından önem taşımaktadır. Bu bağlamda, </a:t>
            </a:r>
            <a:r>
              <a:rPr lang="tr-TR" dirty="0" err="1"/>
              <a:t>pandemi</a:t>
            </a:r>
            <a:r>
              <a:rPr lang="tr-TR" dirty="0"/>
              <a:t> sürecinin çocuklar üzerindeki olası </a:t>
            </a:r>
            <a:r>
              <a:rPr lang="tr-TR" dirty="0" err="1"/>
              <a:t>psikososyal</a:t>
            </a:r>
            <a:r>
              <a:rPr lang="tr-TR" dirty="0"/>
              <a:t> etkilerine değinmekte yarar vardır.</a:t>
            </a:r>
          </a:p>
          <a:p>
            <a:pPr marL="0" indent="0" algn="just">
              <a:buNone/>
            </a:pPr>
            <a:endParaRPr lang="tr-TR" dirty="0"/>
          </a:p>
        </p:txBody>
      </p:sp>
    </p:spTree>
    <p:extLst>
      <p:ext uri="{BB962C8B-B14F-4D97-AF65-F5344CB8AC3E}">
        <p14:creationId xmlns:p14="http://schemas.microsoft.com/office/powerpoint/2010/main" val="1726405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Psikososyal Etkiler</a:t>
            </a:r>
          </a:p>
          <a:p>
            <a:pPr marL="0" indent="0" algn="just">
              <a:buNone/>
            </a:pPr>
            <a:r>
              <a:rPr lang="tr-TR" dirty="0"/>
              <a:t>Sağlık ve küresel ekonomi üzerinde büyük bir tehdit </a:t>
            </a:r>
            <a:r>
              <a:rPr lang="tr-TR" dirty="0" smtClean="0"/>
              <a:t>olarak algılanan </a:t>
            </a:r>
            <a:r>
              <a:rPr lang="tr-TR" dirty="0"/>
              <a:t>COVID-19, hemen hemen her ülkede </a:t>
            </a:r>
            <a:r>
              <a:rPr lang="tr-TR" dirty="0" smtClean="0"/>
              <a:t>günlük yaşama </a:t>
            </a:r>
            <a:r>
              <a:rPr lang="tr-TR" dirty="0"/>
              <a:t>yön veren pek çok kurum ve kuruluşun yanı </a:t>
            </a:r>
            <a:r>
              <a:rPr lang="tr-TR" dirty="0" smtClean="0"/>
              <a:t>sıra farklı </a:t>
            </a:r>
            <a:r>
              <a:rPr lang="tr-TR" dirty="0"/>
              <a:t>kademelerdeki </a:t>
            </a:r>
            <a:r>
              <a:rPr lang="tr-TR" dirty="0" err="1"/>
              <a:t>formal</a:t>
            </a:r>
            <a:r>
              <a:rPr lang="tr-TR" dirty="0"/>
              <a:t> eğitim kurumlarının </a:t>
            </a:r>
            <a:r>
              <a:rPr lang="tr-TR" dirty="0" smtClean="0"/>
              <a:t>geçici süreyle </a:t>
            </a:r>
            <a:r>
              <a:rPr lang="tr-TR" dirty="0"/>
              <a:t>kapatılması, yarı zamanlı çalışma, evden çalışma</a:t>
            </a:r>
            <a:r>
              <a:rPr lang="tr-TR" dirty="0" smtClean="0"/>
              <a:t>, sosyal </a:t>
            </a:r>
            <a:r>
              <a:rPr lang="tr-TR" dirty="0"/>
              <a:t>izolasyon ve sosyal mesafeyi koruma </a:t>
            </a:r>
            <a:r>
              <a:rPr lang="tr-TR" dirty="0" smtClean="0"/>
              <a:t>uygulamaları gibi </a:t>
            </a:r>
            <a:r>
              <a:rPr lang="tr-TR" dirty="0"/>
              <a:t>önemli düzenlemelerin yapılmasına neden olmuştur</a:t>
            </a:r>
            <a:r>
              <a:rPr lang="tr-TR" dirty="0" smtClean="0"/>
              <a:t>. Hayatın </a:t>
            </a:r>
            <a:r>
              <a:rPr lang="tr-TR" dirty="0"/>
              <a:t>süregelen akışına ilişkin bu müdahaleler </a:t>
            </a:r>
            <a:r>
              <a:rPr lang="tr-TR" dirty="0" smtClean="0"/>
              <a:t>bireylerin günlük </a:t>
            </a:r>
            <a:r>
              <a:rPr lang="tr-TR" dirty="0"/>
              <a:t>davranışlarını etkileyerek, kimi zaman panik </a:t>
            </a:r>
            <a:r>
              <a:rPr lang="tr-TR" dirty="0" smtClean="0"/>
              <a:t>ve kaygı </a:t>
            </a:r>
            <a:r>
              <a:rPr lang="tr-TR" dirty="0"/>
              <a:t>hissetmelerine, kimi zaman da depresyon </a:t>
            </a:r>
            <a:r>
              <a:rPr lang="tr-TR" dirty="0" smtClean="0"/>
              <a:t>eğiliminde artışa </a:t>
            </a:r>
            <a:r>
              <a:rPr lang="tr-TR" dirty="0"/>
              <a:t>neden olabilmektedir (</a:t>
            </a:r>
            <a:r>
              <a:rPr lang="tr-TR" dirty="0" err="1"/>
              <a:t>Di</a:t>
            </a:r>
            <a:r>
              <a:rPr lang="tr-TR" dirty="0"/>
              <a:t> </a:t>
            </a:r>
            <a:r>
              <a:rPr lang="tr-TR" dirty="0" err="1"/>
              <a:t>Giuseppe</a:t>
            </a:r>
            <a:r>
              <a:rPr lang="tr-TR" dirty="0"/>
              <a:t> vd., 2020).</a:t>
            </a:r>
          </a:p>
        </p:txBody>
      </p:sp>
    </p:spTree>
    <p:extLst>
      <p:ext uri="{BB962C8B-B14F-4D97-AF65-F5344CB8AC3E}">
        <p14:creationId xmlns:p14="http://schemas.microsoft.com/office/powerpoint/2010/main" val="2730527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solidFill>
                  <a:srgbClr val="FF0000"/>
                </a:solidFill>
              </a:rPr>
              <a:t>Çocuklar, yetişkinlere kıyasla kendi gelişimsel, </a:t>
            </a:r>
            <a:r>
              <a:rPr lang="tr-TR" dirty="0" err="1">
                <a:solidFill>
                  <a:srgbClr val="FF0000"/>
                </a:solidFill>
              </a:rPr>
              <a:t>sosyalduygusal</a:t>
            </a:r>
            <a:r>
              <a:rPr lang="tr-TR" dirty="0" smtClean="0">
                <a:solidFill>
                  <a:srgbClr val="FF0000"/>
                </a:solidFill>
              </a:rPr>
              <a:t>, ruhsal </a:t>
            </a:r>
            <a:r>
              <a:rPr lang="tr-TR" dirty="0">
                <a:solidFill>
                  <a:srgbClr val="FF0000"/>
                </a:solidFill>
              </a:rPr>
              <a:t>ve davranışsal gereksinimlerini </a:t>
            </a:r>
            <a:r>
              <a:rPr lang="tr-TR" dirty="0" smtClean="0">
                <a:solidFill>
                  <a:srgbClr val="FF0000"/>
                </a:solidFill>
              </a:rPr>
              <a:t>bağımsız bir </a:t>
            </a:r>
            <a:r>
              <a:rPr lang="tr-TR" dirty="0">
                <a:solidFill>
                  <a:srgbClr val="FF0000"/>
                </a:solidFill>
              </a:rPr>
              <a:t>şekilde karşılayabilecekleri kaynaklara erişim </a:t>
            </a:r>
            <a:r>
              <a:rPr lang="tr-TR" dirty="0" smtClean="0">
                <a:solidFill>
                  <a:srgbClr val="FF0000"/>
                </a:solidFill>
              </a:rPr>
              <a:t>konusunda deneyim </a:t>
            </a:r>
            <a:r>
              <a:rPr lang="tr-TR" dirty="0">
                <a:solidFill>
                  <a:srgbClr val="FF0000"/>
                </a:solidFill>
              </a:rPr>
              <a:t>ve beceri eksiklikleri yaşadıklarından </a:t>
            </a:r>
            <a:r>
              <a:rPr lang="tr-TR" dirty="0" err="1" smtClean="0"/>
              <a:t>pandemi</a:t>
            </a:r>
            <a:r>
              <a:rPr lang="tr-TR" dirty="0" smtClean="0"/>
              <a:t> ve </a:t>
            </a:r>
            <a:r>
              <a:rPr lang="tr-TR" dirty="0"/>
              <a:t>doğal afet gibi </a:t>
            </a:r>
            <a:r>
              <a:rPr lang="tr-TR" dirty="0" err="1"/>
              <a:t>travmatik</a:t>
            </a:r>
            <a:r>
              <a:rPr lang="tr-TR" dirty="0"/>
              <a:t> olaylardan önemli </a:t>
            </a:r>
            <a:r>
              <a:rPr lang="tr-TR" dirty="0" smtClean="0"/>
              <a:t>ölçüde etkilenen </a:t>
            </a:r>
            <a:r>
              <a:rPr lang="tr-TR" dirty="0"/>
              <a:t>grupların başında gelmektedir (</a:t>
            </a:r>
            <a:r>
              <a:rPr lang="tr-TR" dirty="0" err="1"/>
              <a:t>Schonfeld</a:t>
            </a:r>
            <a:r>
              <a:rPr lang="tr-TR" dirty="0"/>
              <a:t> </a:t>
            </a:r>
            <a:r>
              <a:rPr lang="tr-TR" dirty="0" smtClean="0"/>
              <a:t>ve </a:t>
            </a:r>
            <a:r>
              <a:rPr lang="tr-TR" dirty="0" err="1" smtClean="0"/>
              <a:t>Demaria</a:t>
            </a:r>
            <a:r>
              <a:rPr lang="tr-TR" dirty="0"/>
              <a:t>, 2015).</a:t>
            </a:r>
          </a:p>
        </p:txBody>
      </p:sp>
    </p:spTree>
    <p:extLst>
      <p:ext uri="{BB962C8B-B14F-4D97-AF65-F5344CB8AC3E}">
        <p14:creationId xmlns:p14="http://schemas.microsoft.com/office/powerpoint/2010/main" val="3850936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Biyolojik afetler kapsamında kabul </a:t>
            </a:r>
            <a:r>
              <a:rPr lang="tr-TR" dirty="0" smtClean="0"/>
              <a:t>edilen </a:t>
            </a:r>
            <a:r>
              <a:rPr lang="tr-TR" dirty="0" err="1" smtClean="0"/>
              <a:t>pandemiler</a:t>
            </a:r>
            <a:r>
              <a:rPr lang="tr-TR" dirty="0"/>
              <a:t>, diğer afetlerde olduğu gibi çocukları, </a:t>
            </a:r>
            <a:r>
              <a:rPr lang="tr-TR" dirty="0" smtClean="0"/>
              <a:t>yakınlarını kaybetme</a:t>
            </a:r>
            <a:r>
              <a:rPr lang="tr-TR" dirty="0"/>
              <a:t>, rutinlerinden vazgeçmek zorunda kalma </a:t>
            </a:r>
            <a:r>
              <a:rPr lang="tr-TR" dirty="0" smtClean="0"/>
              <a:t>ve sosyal </a:t>
            </a:r>
            <a:r>
              <a:rPr lang="tr-TR" dirty="0"/>
              <a:t>destekten uzaklaşma nedeniyle olumsuz etkilemekte</a:t>
            </a:r>
            <a:r>
              <a:rPr lang="tr-TR" dirty="0" smtClean="0"/>
              <a:t>, çocukların </a:t>
            </a:r>
            <a:r>
              <a:rPr lang="tr-TR" dirty="0"/>
              <a:t>daha kırılgan hissetmelerine ve netlik </a:t>
            </a:r>
            <a:r>
              <a:rPr lang="tr-TR" dirty="0" smtClean="0"/>
              <a:t>ve öngörülebilirlik </a:t>
            </a:r>
            <a:r>
              <a:rPr lang="tr-TR" dirty="0"/>
              <a:t>gereksinimi duymalarına neden olmaktadır</a:t>
            </a:r>
            <a:r>
              <a:rPr lang="tr-TR" dirty="0" smtClean="0"/>
              <a:t>. </a:t>
            </a:r>
            <a:r>
              <a:rPr lang="tr-TR" dirty="0" smtClean="0">
                <a:solidFill>
                  <a:srgbClr val="FF0000"/>
                </a:solidFill>
              </a:rPr>
              <a:t>Bu </a:t>
            </a:r>
            <a:r>
              <a:rPr lang="tr-TR" dirty="0">
                <a:solidFill>
                  <a:srgbClr val="FF0000"/>
                </a:solidFill>
              </a:rPr>
              <a:t>bağlamda araştırmacılar, rutinlerin </a:t>
            </a:r>
            <a:r>
              <a:rPr lang="tr-TR" dirty="0" smtClean="0">
                <a:solidFill>
                  <a:srgbClr val="FF0000"/>
                </a:solidFill>
              </a:rPr>
              <a:t>sürdürülmesinin çocukları </a:t>
            </a:r>
            <a:r>
              <a:rPr lang="tr-TR" dirty="0">
                <a:solidFill>
                  <a:srgbClr val="FF0000"/>
                </a:solidFill>
              </a:rPr>
              <a:t>rahatlattığını, kendilerini güvende </a:t>
            </a:r>
            <a:r>
              <a:rPr lang="tr-TR" dirty="0" smtClean="0">
                <a:solidFill>
                  <a:srgbClr val="FF0000"/>
                </a:solidFill>
              </a:rPr>
              <a:t>hissetmelerini sağlamak </a:t>
            </a:r>
            <a:r>
              <a:rPr lang="tr-TR" dirty="0">
                <a:solidFill>
                  <a:srgbClr val="FF0000"/>
                </a:solidFill>
              </a:rPr>
              <a:t>açısından bu tür bir yaklaşımın öncelikli </a:t>
            </a:r>
            <a:r>
              <a:rPr lang="tr-TR" dirty="0" smtClean="0">
                <a:solidFill>
                  <a:srgbClr val="FF0000"/>
                </a:solidFill>
              </a:rPr>
              <a:t>olduğunu vurgulamaktadırlar</a:t>
            </a:r>
            <a:r>
              <a:rPr lang="tr-TR" dirty="0" smtClean="0"/>
              <a:t> </a:t>
            </a:r>
            <a:r>
              <a:rPr lang="tr-TR" dirty="0"/>
              <a:t>(</a:t>
            </a:r>
            <a:r>
              <a:rPr lang="tr-TR" dirty="0" err="1"/>
              <a:t>Olness</a:t>
            </a:r>
            <a:r>
              <a:rPr lang="tr-TR" dirty="0" smtClean="0"/>
              <a:t>, </a:t>
            </a:r>
            <a:r>
              <a:rPr lang="tr-TR" dirty="0" err="1" smtClean="0"/>
              <a:t>Mandalakas</a:t>
            </a:r>
            <a:r>
              <a:rPr lang="tr-TR" dirty="0" smtClean="0"/>
              <a:t> </a:t>
            </a:r>
            <a:r>
              <a:rPr lang="tr-TR" dirty="0"/>
              <a:t>ve </a:t>
            </a:r>
            <a:r>
              <a:rPr lang="tr-TR" dirty="0" err="1"/>
              <a:t>Torjesen</a:t>
            </a:r>
            <a:r>
              <a:rPr lang="tr-TR" dirty="0"/>
              <a:t>, 2015).</a:t>
            </a:r>
          </a:p>
        </p:txBody>
      </p:sp>
    </p:spTree>
    <p:extLst>
      <p:ext uri="{BB962C8B-B14F-4D97-AF65-F5344CB8AC3E}">
        <p14:creationId xmlns:p14="http://schemas.microsoft.com/office/powerpoint/2010/main" val="3647916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smtClean="0"/>
              <a:t>Çocukların </a:t>
            </a:r>
            <a:r>
              <a:rPr lang="tr-TR" dirty="0"/>
              <a:t>içinde bulundukları yaş ve/veya gelişim </a:t>
            </a:r>
            <a:r>
              <a:rPr lang="tr-TR" dirty="0" smtClean="0"/>
              <a:t>dönemine </a:t>
            </a:r>
            <a:r>
              <a:rPr lang="tr-TR" dirty="0" err="1" smtClean="0"/>
              <a:t>pandemi</a:t>
            </a:r>
            <a:r>
              <a:rPr lang="tr-TR" dirty="0" smtClean="0"/>
              <a:t> </a:t>
            </a:r>
            <a:r>
              <a:rPr lang="tr-TR" dirty="0"/>
              <a:t>gibi durumlarda yaygın olarak gösterdikleri </a:t>
            </a:r>
            <a:r>
              <a:rPr lang="tr-TR" dirty="0" smtClean="0"/>
              <a:t>tepkileri inceleyen </a:t>
            </a:r>
            <a:r>
              <a:rPr lang="tr-TR" dirty="0"/>
              <a:t>çalışmalar ise, </a:t>
            </a:r>
            <a:r>
              <a:rPr lang="tr-TR" dirty="0">
                <a:solidFill>
                  <a:srgbClr val="FF0000"/>
                </a:solidFill>
              </a:rPr>
              <a:t>okul öncesi dönemdeki </a:t>
            </a:r>
            <a:r>
              <a:rPr lang="tr-TR" dirty="0" smtClean="0">
                <a:solidFill>
                  <a:srgbClr val="FF0000"/>
                </a:solidFill>
              </a:rPr>
              <a:t>çocuklarda yaygın </a:t>
            </a:r>
            <a:r>
              <a:rPr lang="tr-TR" dirty="0">
                <a:solidFill>
                  <a:srgbClr val="FF0000"/>
                </a:solidFill>
              </a:rPr>
              <a:t>olarak isteksizlik, oyuna odaklanmada güçlük, </a:t>
            </a:r>
            <a:r>
              <a:rPr lang="tr-TR" dirty="0" smtClean="0">
                <a:solidFill>
                  <a:srgbClr val="FF0000"/>
                </a:solidFill>
              </a:rPr>
              <a:t>biberon kullanımı</a:t>
            </a:r>
            <a:r>
              <a:rPr lang="tr-TR" dirty="0">
                <a:solidFill>
                  <a:srgbClr val="FF0000"/>
                </a:solidFill>
              </a:rPr>
              <a:t>, parmak emme, tuvalet kazaları gibi </a:t>
            </a:r>
            <a:r>
              <a:rPr lang="tr-TR" dirty="0" smtClean="0">
                <a:solidFill>
                  <a:srgbClr val="FF0000"/>
                </a:solidFill>
              </a:rPr>
              <a:t>kronolojik yaş </a:t>
            </a:r>
            <a:r>
              <a:rPr lang="tr-TR" dirty="0">
                <a:solidFill>
                  <a:srgbClr val="FF0000"/>
                </a:solidFill>
              </a:rPr>
              <a:t>ve gelişim düzeyiyle uyumu olmayan bazı </a:t>
            </a:r>
            <a:r>
              <a:rPr lang="tr-TR" dirty="0" smtClean="0">
                <a:solidFill>
                  <a:srgbClr val="FF0000"/>
                </a:solidFill>
              </a:rPr>
              <a:t>davranışların yanı </a:t>
            </a:r>
            <a:r>
              <a:rPr lang="tr-TR" dirty="0">
                <a:solidFill>
                  <a:srgbClr val="FF0000"/>
                </a:solidFill>
              </a:rPr>
              <a:t>sıra, anne-babadan ayrılmama gibi </a:t>
            </a:r>
            <a:r>
              <a:rPr lang="tr-TR" dirty="0" smtClean="0">
                <a:solidFill>
                  <a:srgbClr val="FF0000"/>
                </a:solidFill>
              </a:rPr>
              <a:t>durumların gözlenebileceği </a:t>
            </a:r>
            <a:r>
              <a:rPr lang="tr-TR" dirty="0">
                <a:solidFill>
                  <a:srgbClr val="FF0000"/>
                </a:solidFill>
              </a:rPr>
              <a:t>belirtilmektedir </a:t>
            </a:r>
            <a:r>
              <a:rPr lang="tr-TR" dirty="0"/>
              <a:t>(</a:t>
            </a:r>
            <a:r>
              <a:rPr lang="tr-TR" dirty="0" err="1"/>
              <a:t>Imran</a:t>
            </a:r>
            <a:r>
              <a:rPr lang="tr-TR" dirty="0"/>
              <a:t>, </a:t>
            </a:r>
            <a:r>
              <a:rPr lang="tr-TR" dirty="0" err="1"/>
              <a:t>Zeshan</a:t>
            </a:r>
            <a:r>
              <a:rPr lang="tr-TR" dirty="0"/>
              <a:t> ve </a:t>
            </a:r>
            <a:r>
              <a:rPr lang="tr-TR" dirty="0" err="1"/>
              <a:t>Pervaiz</a:t>
            </a:r>
            <a:r>
              <a:rPr lang="tr-TR" dirty="0" smtClean="0"/>
              <a:t>, 2020</a:t>
            </a:r>
            <a:r>
              <a:rPr lang="tr-TR" dirty="0"/>
              <a:t>).</a:t>
            </a:r>
          </a:p>
        </p:txBody>
      </p:sp>
    </p:spTree>
    <p:extLst>
      <p:ext uri="{BB962C8B-B14F-4D97-AF65-F5344CB8AC3E}">
        <p14:creationId xmlns:p14="http://schemas.microsoft.com/office/powerpoint/2010/main" val="1562488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solidFill>
                  <a:srgbClr val="FF0000"/>
                </a:solidFill>
              </a:rPr>
              <a:t>Okul çağındaki çocuklara yönelik bulgular </a:t>
            </a:r>
            <a:r>
              <a:rPr lang="tr-TR" dirty="0"/>
              <a:t>ise korku </a:t>
            </a:r>
            <a:r>
              <a:rPr lang="tr-TR" dirty="0" smtClean="0"/>
              <a:t>ve kaygıda </a:t>
            </a:r>
            <a:r>
              <a:rPr lang="tr-TR" dirty="0"/>
              <a:t>belirgin artış, kardeşlerle sorun yaşama, huzursuzluk</a:t>
            </a:r>
            <a:r>
              <a:rPr lang="tr-TR" dirty="0" smtClean="0"/>
              <a:t>, saldırganlık</a:t>
            </a:r>
            <a:r>
              <a:rPr lang="tr-TR" dirty="0"/>
              <a:t>, psikosomatik şikâyetler, sorumluluklarını </a:t>
            </a:r>
            <a:r>
              <a:rPr lang="tr-TR" dirty="0" smtClean="0"/>
              <a:t>yerine getirmekten </a:t>
            </a:r>
            <a:r>
              <a:rPr lang="tr-TR" dirty="0"/>
              <a:t>kaçınma, odaklanmada zorluk, uyku </a:t>
            </a:r>
            <a:r>
              <a:rPr lang="tr-TR" dirty="0" smtClean="0"/>
              <a:t>sorunları ve </a:t>
            </a:r>
            <a:r>
              <a:rPr lang="tr-TR" dirty="0"/>
              <a:t>sosyal çekilme gibi davranışların </a:t>
            </a:r>
            <a:r>
              <a:rPr lang="tr-TR" dirty="0" smtClean="0"/>
              <a:t>gözlenebileceğine işaret </a:t>
            </a:r>
            <a:r>
              <a:rPr lang="tr-TR" dirty="0"/>
              <a:t>etmektedir (</a:t>
            </a:r>
            <a:r>
              <a:rPr lang="tr-TR" dirty="0" err="1"/>
              <a:t>Imran</a:t>
            </a:r>
            <a:r>
              <a:rPr lang="tr-TR" dirty="0"/>
              <a:t>, </a:t>
            </a:r>
            <a:r>
              <a:rPr lang="tr-TR" dirty="0" err="1"/>
              <a:t>Zeshan</a:t>
            </a:r>
            <a:r>
              <a:rPr lang="tr-TR" dirty="0"/>
              <a:t> ve </a:t>
            </a:r>
            <a:r>
              <a:rPr lang="tr-TR" dirty="0" err="1"/>
              <a:t>Pervaiz</a:t>
            </a:r>
            <a:r>
              <a:rPr lang="tr-TR" dirty="0"/>
              <a:t>, 2020; </a:t>
            </a:r>
            <a:r>
              <a:rPr lang="tr-TR" dirty="0" err="1"/>
              <a:t>Olness</a:t>
            </a:r>
            <a:r>
              <a:rPr lang="tr-TR" dirty="0" smtClean="0"/>
              <a:t>, </a:t>
            </a:r>
            <a:r>
              <a:rPr lang="tr-TR" dirty="0" err="1" smtClean="0"/>
              <a:t>Mandalakas</a:t>
            </a:r>
            <a:r>
              <a:rPr lang="tr-TR" dirty="0" smtClean="0"/>
              <a:t> </a:t>
            </a:r>
            <a:r>
              <a:rPr lang="tr-TR" dirty="0"/>
              <a:t>ve </a:t>
            </a:r>
            <a:r>
              <a:rPr lang="tr-TR" dirty="0" err="1"/>
              <a:t>Torjesen</a:t>
            </a:r>
            <a:r>
              <a:rPr lang="tr-TR" dirty="0"/>
              <a:t>, 2015). </a:t>
            </a:r>
            <a:r>
              <a:rPr lang="tr-TR" dirty="0">
                <a:solidFill>
                  <a:srgbClr val="FF0000"/>
                </a:solidFill>
              </a:rPr>
              <a:t>Ergenlerde gözlenebilecek tepkilerin de</a:t>
            </a:r>
            <a:r>
              <a:rPr lang="tr-TR" dirty="0"/>
              <a:t> okul çağında sergilenen davranışlara ek olarak isyan, risk alma davranışları, konsantrasyon eksikliği, bilinç bulanıklığı ve karmaşayı kapsayabileceği belirtilmektedir (</a:t>
            </a:r>
            <a:r>
              <a:rPr lang="tr-TR" dirty="0" err="1"/>
              <a:t>Olness</a:t>
            </a:r>
            <a:r>
              <a:rPr lang="tr-TR" dirty="0"/>
              <a:t>, </a:t>
            </a:r>
            <a:r>
              <a:rPr lang="tr-TR" dirty="0" err="1"/>
              <a:t>Mandalakas</a:t>
            </a:r>
            <a:r>
              <a:rPr lang="tr-TR" dirty="0"/>
              <a:t> ve </a:t>
            </a:r>
            <a:r>
              <a:rPr lang="tr-TR" dirty="0" err="1"/>
              <a:t>Torjesen</a:t>
            </a:r>
            <a:r>
              <a:rPr lang="tr-TR" dirty="0"/>
              <a:t>, 2015).</a:t>
            </a:r>
          </a:p>
          <a:p>
            <a:pPr marL="0" indent="0" algn="just">
              <a:buNone/>
            </a:pPr>
            <a:endParaRPr lang="tr-TR" dirty="0"/>
          </a:p>
        </p:txBody>
      </p:sp>
    </p:spTree>
    <p:extLst>
      <p:ext uri="{BB962C8B-B14F-4D97-AF65-F5344CB8AC3E}">
        <p14:creationId xmlns:p14="http://schemas.microsoft.com/office/powerpoint/2010/main" val="1510309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Yukarıdakilere ek olarak araştırmacılar, </a:t>
            </a:r>
            <a:r>
              <a:rPr lang="tr-TR" dirty="0">
                <a:solidFill>
                  <a:srgbClr val="FF0000"/>
                </a:solidFill>
              </a:rPr>
              <a:t>anne babanın </a:t>
            </a:r>
            <a:r>
              <a:rPr lang="tr-TR" dirty="0" smtClean="0">
                <a:solidFill>
                  <a:srgbClr val="FF0000"/>
                </a:solidFill>
              </a:rPr>
              <a:t>stres düzeyi </a:t>
            </a:r>
            <a:r>
              <a:rPr lang="tr-TR" dirty="0">
                <a:solidFill>
                  <a:srgbClr val="FF0000"/>
                </a:solidFill>
              </a:rPr>
              <a:t>artarken var olan kaynakların azalmasına bağlı </a:t>
            </a:r>
            <a:r>
              <a:rPr lang="tr-TR" dirty="0" smtClean="0">
                <a:solidFill>
                  <a:srgbClr val="FF0000"/>
                </a:solidFill>
              </a:rPr>
              <a:t>olarak bu </a:t>
            </a:r>
            <a:r>
              <a:rPr lang="tr-TR" dirty="0">
                <a:solidFill>
                  <a:srgbClr val="FF0000"/>
                </a:solidFill>
              </a:rPr>
              <a:t>dönemde aile içi istismar olasılığının </a:t>
            </a:r>
            <a:r>
              <a:rPr lang="tr-TR" dirty="0" smtClean="0">
                <a:solidFill>
                  <a:srgbClr val="FF0000"/>
                </a:solidFill>
              </a:rPr>
              <a:t>yükselebileceğine işaret </a:t>
            </a:r>
            <a:r>
              <a:rPr lang="tr-TR" dirty="0">
                <a:solidFill>
                  <a:srgbClr val="FF0000"/>
                </a:solidFill>
              </a:rPr>
              <a:t>etmekte </a:t>
            </a:r>
            <a:r>
              <a:rPr lang="tr-TR" dirty="0"/>
              <a:t>(</a:t>
            </a:r>
            <a:r>
              <a:rPr lang="tr-TR" dirty="0" err="1"/>
              <a:t>Coyne</a:t>
            </a:r>
            <a:r>
              <a:rPr lang="tr-TR" dirty="0"/>
              <a:t> vd., 2020), </a:t>
            </a:r>
            <a:r>
              <a:rPr lang="tr-TR" dirty="0">
                <a:solidFill>
                  <a:schemeClr val="tx2"/>
                </a:solidFill>
              </a:rPr>
              <a:t>özel gereksinimleri </a:t>
            </a:r>
            <a:r>
              <a:rPr lang="tr-TR" dirty="0" smtClean="0">
                <a:solidFill>
                  <a:schemeClr val="tx2"/>
                </a:solidFill>
              </a:rPr>
              <a:t>olan ve </a:t>
            </a:r>
            <a:r>
              <a:rPr lang="tr-TR" dirty="0">
                <a:solidFill>
                  <a:schemeClr val="tx2"/>
                </a:solidFill>
              </a:rPr>
              <a:t>gelişimsel destek ve/veya eğitim alan çocukların </a:t>
            </a:r>
            <a:r>
              <a:rPr lang="tr-TR" dirty="0" smtClean="0">
                <a:solidFill>
                  <a:schemeClr val="tx2"/>
                </a:solidFill>
              </a:rPr>
              <a:t>var olan </a:t>
            </a:r>
            <a:r>
              <a:rPr lang="tr-TR" dirty="0">
                <a:solidFill>
                  <a:schemeClr val="tx2"/>
                </a:solidFill>
              </a:rPr>
              <a:t>davranış problemlerinde, hizmet aldıkları </a:t>
            </a:r>
            <a:r>
              <a:rPr lang="tr-TR" dirty="0" smtClean="0">
                <a:solidFill>
                  <a:schemeClr val="tx2"/>
                </a:solidFill>
              </a:rPr>
              <a:t>kurumların </a:t>
            </a:r>
            <a:r>
              <a:rPr lang="tr-TR" dirty="0" err="1" smtClean="0">
                <a:solidFill>
                  <a:schemeClr val="tx2"/>
                </a:solidFill>
              </a:rPr>
              <a:t>pandemi</a:t>
            </a:r>
            <a:r>
              <a:rPr lang="tr-TR" dirty="0" smtClean="0">
                <a:solidFill>
                  <a:schemeClr val="tx2"/>
                </a:solidFill>
              </a:rPr>
              <a:t> </a:t>
            </a:r>
            <a:r>
              <a:rPr lang="tr-TR" dirty="0">
                <a:solidFill>
                  <a:schemeClr val="tx2"/>
                </a:solidFill>
              </a:rPr>
              <a:t>nedeniyle geçici olarak kapanması ve </a:t>
            </a:r>
            <a:r>
              <a:rPr lang="tr-TR" dirty="0" smtClean="0">
                <a:solidFill>
                  <a:schemeClr val="tx2"/>
                </a:solidFill>
              </a:rPr>
              <a:t>devam etmekte </a:t>
            </a:r>
            <a:r>
              <a:rPr lang="tr-TR" dirty="0">
                <a:solidFill>
                  <a:schemeClr val="tx2"/>
                </a:solidFill>
              </a:rPr>
              <a:t>olan programın kimi durumlarda </a:t>
            </a:r>
            <a:r>
              <a:rPr lang="tr-TR" dirty="0" smtClean="0">
                <a:solidFill>
                  <a:schemeClr val="tx2"/>
                </a:solidFill>
              </a:rPr>
              <a:t>kesintiye uğraması </a:t>
            </a:r>
            <a:r>
              <a:rPr lang="tr-TR" dirty="0">
                <a:solidFill>
                  <a:schemeClr val="tx2"/>
                </a:solidFill>
              </a:rPr>
              <a:t>nedeniyle artış gözlenebileceği düşünülmektedir.</a:t>
            </a:r>
          </a:p>
        </p:txBody>
      </p:sp>
    </p:spTree>
    <p:extLst>
      <p:ext uri="{BB962C8B-B14F-4D97-AF65-F5344CB8AC3E}">
        <p14:creationId xmlns:p14="http://schemas.microsoft.com/office/powerpoint/2010/main" val="1114555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Salgın öncesinde depresyon ve kaygı yaşayan </a:t>
            </a:r>
            <a:r>
              <a:rPr lang="tr-TR" dirty="0" smtClean="0"/>
              <a:t>çocukların da </a:t>
            </a:r>
            <a:r>
              <a:rPr lang="tr-TR" dirty="0"/>
              <a:t>kendilerini çevrelerindeki ölüm ve hastalık </a:t>
            </a:r>
            <a:r>
              <a:rPr lang="tr-TR" dirty="0" smtClean="0"/>
              <a:t>haberleriyle boğulmuş </a:t>
            </a:r>
            <a:r>
              <a:rPr lang="tr-TR" dirty="0"/>
              <a:t>hissedebilecekleri belirtilerek, </a:t>
            </a:r>
            <a:r>
              <a:rPr lang="tr-TR" dirty="0" smtClean="0">
                <a:solidFill>
                  <a:srgbClr val="FF0000"/>
                </a:solidFill>
              </a:rPr>
              <a:t>COVID-19 şüphesiyle </a:t>
            </a:r>
            <a:r>
              <a:rPr lang="tr-TR" dirty="0">
                <a:solidFill>
                  <a:srgbClr val="FF0000"/>
                </a:solidFill>
              </a:rPr>
              <a:t>karantinaya alınan ya da tanılanan </a:t>
            </a:r>
            <a:r>
              <a:rPr lang="tr-TR" dirty="0" smtClean="0">
                <a:solidFill>
                  <a:srgbClr val="FF0000"/>
                </a:solidFill>
              </a:rPr>
              <a:t>çocukların anne </a:t>
            </a:r>
            <a:r>
              <a:rPr lang="tr-TR" dirty="0">
                <a:solidFill>
                  <a:srgbClr val="FF0000"/>
                </a:solidFill>
              </a:rPr>
              <a:t>babadan ayrılma, etiketlenme, bilinmeyen </a:t>
            </a:r>
            <a:r>
              <a:rPr lang="tr-TR" dirty="0" smtClean="0">
                <a:solidFill>
                  <a:srgbClr val="FF0000"/>
                </a:solidFill>
              </a:rPr>
              <a:t>bir hastalığa </a:t>
            </a:r>
            <a:r>
              <a:rPr lang="tr-TR" dirty="0">
                <a:solidFill>
                  <a:srgbClr val="FF0000"/>
                </a:solidFill>
              </a:rPr>
              <a:t>karşı korku ve sosyal izolasyon </a:t>
            </a:r>
            <a:r>
              <a:rPr lang="tr-TR" dirty="0" smtClean="0">
                <a:solidFill>
                  <a:srgbClr val="FF0000"/>
                </a:solidFill>
              </a:rPr>
              <a:t>nedeniyle kaygı</a:t>
            </a:r>
            <a:r>
              <a:rPr lang="tr-TR" dirty="0">
                <a:solidFill>
                  <a:srgbClr val="FF0000"/>
                </a:solidFill>
              </a:rPr>
              <a:t>, akut stres ve uyum bozuklukları </a:t>
            </a:r>
            <a:r>
              <a:rPr lang="tr-TR" dirty="0" smtClean="0">
                <a:solidFill>
                  <a:srgbClr val="FF0000"/>
                </a:solidFill>
              </a:rPr>
              <a:t>yaşayabilecekleri bildirilmektedir</a:t>
            </a:r>
            <a:r>
              <a:rPr lang="tr-TR" dirty="0" smtClean="0"/>
              <a:t> </a:t>
            </a:r>
            <a:r>
              <a:rPr lang="tr-TR" dirty="0"/>
              <a:t>(</a:t>
            </a:r>
            <a:r>
              <a:rPr lang="tr-TR" dirty="0" err="1"/>
              <a:t>Imran</a:t>
            </a:r>
            <a:r>
              <a:rPr lang="tr-TR" dirty="0"/>
              <a:t>, </a:t>
            </a:r>
            <a:r>
              <a:rPr lang="tr-TR" dirty="0" err="1"/>
              <a:t>Zeshan</a:t>
            </a:r>
            <a:r>
              <a:rPr lang="tr-TR" dirty="0"/>
              <a:t> ve </a:t>
            </a:r>
            <a:r>
              <a:rPr lang="tr-TR" dirty="0" err="1"/>
              <a:t>Pervaiz</a:t>
            </a:r>
            <a:r>
              <a:rPr lang="tr-TR" dirty="0"/>
              <a:t>, 2020).</a:t>
            </a:r>
          </a:p>
        </p:txBody>
      </p:sp>
    </p:spTree>
    <p:extLst>
      <p:ext uri="{BB962C8B-B14F-4D97-AF65-F5344CB8AC3E}">
        <p14:creationId xmlns:p14="http://schemas.microsoft.com/office/powerpoint/2010/main" val="2031749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26028" y="195944"/>
            <a:ext cx="7117081" cy="685164"/>
          </a:xfrm>
        </p:spPr>
        <p:txBody>
          <a:bodyPr>
            <a:normAutofit/>
          </a:bodyPr>
          <a:lstStyle/>
          <a:p>
            <a:endParaRPr lang="tr-TR" dirty="0"/>
          </a:p>
        </p:txBody>
      </p:sp>
      <p:sp>
        <p:nvSpPr>
          <p:cNvPr id="3" name="İçerik Yer Tutucusu 2"/>
          <p:cNvSpPr>
            <a:spLocks noGrp="1"/>
          </p:cNvSpPr>
          <p:nvPr>
            <p:ph idx="1"/>
          </p:nvPr>
        </p:nvSpPr>
        <p:spPr>
          <a:xfrm>
            <a:off x="1084217" y="1606731"/>
            <a:ext cx="10269582" cy="4506686"/>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Bir </a:t>
            </a:r>
            <a:r>
              <a:rPr lang="tr-TR" dirty="0" smtClean="0"/>
              <a:t>diğer önemli </a:t>
            </a:r>
            <a:r>
              <a:rPr lang="tr-TR" dirty="0"/>
              <a:t>nokta ise, </a:t>
            </a:r>
            <a:r>
              <a:rPr lang="tr-TR" dirty="0" err="1"/>
              <a:t>pandemi</a:t>
            </a:r>
            <a:r>
              <a:rPr lang="tr-TR" dirty="0"/>
              <a:t> süreci ve bu süreçte </a:t>
            </a:r>
            <a:r>
              <a:rPr lang="tr-TR" dirty="0" smtClean="0"/>
              <a:t>yapılan düzenlemelerin </a:t>
            </a:r>
            <a:r>
              <a:rPr lang="tr-TR" dirty="0"/>
              <a:t>gebelik süreci ve </a:t>
            </a:r>
            <a:r>
              <a:rPr lang="tr-TR" dirty="0" err="1"/>
              <a:t>yenidoğan</a:t>
            </a:r>
            <a:r>
              <a:rPr lang="tr-TR" dirty="0"/>
              <a:t> </a:t>
            </a:r>
            <a:r>
              <a:rPr lang="tr-TR" dirty="0" smtClean="0"/>
              <a:t>üzerindeki olası </a:t>
            </a:r>
            <a:r>
              <a:rPr lang="tr-TR" dirty="0" err="1"/>
              <a:t>psikososyal</a:t>
            </a:r>
            <a:r>
              <a:rPr lang="tr-TR" dirty="0"/>
              <a:t> etkileridir. </a:t>
            </a:r>
            <a:r>
              <a:rPr lang="tr-TR" dirty="0">
                <a:solidFill>
                  <a:srgbClr val="FF0000"/>
                </a:solidFill>
              </a:rPr>
              <a:t>Dünya Sağlık Örgütü </a:t>
            </a:r>
            <a:r>
              <a:rPr lang="tr-TR" dirty="0" smtClean="0">
                <a:solidFill>
                  <a:srgbClr val="FF0000"/>
                </a:solidFill>
              </a:rPr>
              <a:t>tarafından salgın </a:t>
            </a:r>
            <a:r>
              <a:rPr lang="tr-TR" dirty="0">
                <a:solidFill>
                  <a:srgbClr val="FF0000"/>
                </a:solidFill>
              </a:rPr>
              <a:t>öncesinde yayınlanan raporda dünya </a:t>
            </a:r>
            <a:r>
              <a:rPr lang="tr-TR" dirty="0" smtClean="0">
                <a:solidFill>
                  <a:srgbClr val="FF0000"/>
                </a:solidFill>
              </a:rPr>
              <a:t>çapında gebelerin </a:t>
            </a:r>
            <a:r>
              <a:rPr lang="tr-TR" dirty="0">
                <a:solidFill>
                  <a:srgbClr val="FF0000"/>
                </a:solidFill>
              </a:rPr>
              <a:t>yaklaşık %10’unun ve yeni doğum </a:t>
            </a:r>
            <a:r>
              <a:rPr lang="tr-TR" dirty="0" smtClean="0">
                <a:solidFill>
                  <a:srgbClr val="FF0000"/>
                </a:solidFill>
              </a:rPr>
              <a:t>yapmış kadınların </a:t>
            </a:r>
            <a:r>
              <a:rPr lang="tr-TR" dirty="0">
                <a:solidFill>
                  <a:srgbClr val="FF0000"/>
                </a:solidFill>
              </a:rPr>
              <a:t>%13’ünün başta depresyon olmak üzere </a:t>
            </a:r>
            <a:r>
              <a:rPr lang="tr-TR" dirty="0" smtClean="0">
                <a:solidFill>
                  <a:srgbClr val="FF0000"/>
                </a:solidFill>
              </a:rPr>
              <a:t>çeşitli ruhsal </a:t>
            </a:r>
            <a:r>
              <a:rPr lang="tr-TR" dirty="0">
                <a:solidFill>
                  <a:srgbClr val="FF0000"/>
                </a:solidFill>
              </a:rPr>
              <a:t>sorunlar yaşamakta olduğu ifade edilmiştir </a:t>
            </a:r>
            <a:r>
              <a:rPr lang="tr-TR" dirty="0"/>
              <a:t>(</a:t>
            </a:r>
            <a:r>
              <a:rPr lang="tr-TR" dirty="0" smtClean="0"/>
              <a:t>World </a:t>
            </a:r>
            <a:r>
              <a:rPr lang="tr-TR" dirty="0" err="1" smtClean="0"/>
              <a:t>Health</a:t>
            </a:r>
            <a:r>
              <a:rPr lang="tr-TR" dirty="0" smtClean="0"/>
              <a:t> </a:t>
            </a:r>
            <a:r>
              <a:rPr lang="tr-TR" dirty="0" err="1"/>
              <a:t>Organization</a:t>
            </a:r>
            <a:r>
              <a:rPr lang="tr-TR" dirty="0"/>
              <a:t>, 2020). </a:t>
            </a:r>
          </a:p>
        </p:txBody>
      </p:sp>
    </p:spTree>
    <p:extLst>
      <p:ext uri="{BB962C8B-B14F-4D97-AF65-F5344CB8AC3E}">
        <p14:creationId xmlns:p14="http://schemas.microsoft.com/office/powerpoint/2010/main" val="303379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838200" y="1471448"/>
            <a:ext cx="10515600" cy="4705515"/>
          </a:xfrm>
        </p:spPr>
        <p:txBody>
          <a:bodyPr>
            <a:normAutofit/>
          </a:bodyPr>
          <a:lstStyle/>
          <a:p>
            <a:pPr marL="0" indent="0" algn="just">
              <a:buNone/>
            </a:pPr>
            <a:endParaRPr lang="tr-TR" dirty="0" smtClean="0"/>
          </a:p>
          <a:p>
            <a:pPr marL="0" indent="0" algn="just">
              <a:buNone/>
            </a:pPr>
            <a:endParaRPr lang="tr-TR" dirty="0"/>
          </a:p>
          <a:p>
            <a:pPr marL="0" indent="0" algn="just">
              <a:buNone/>
            </a:pPr>
            <a:r>
              <a:rPr lang="tr-TR" dirty="0" smtClean="0"/>
              <a:t>Yeni </a:t>
            </a:r>
            <a:r>
              <a:rPr lang="tr-TR" dirty="0" err="1" smtClean="0"/>
              <a:t>Koronavirüs</a:t>
            </a:r>
            <a:r>
              <a:rPr lang="tr-TR" dirty="0" smtClean="0"/>
              <a:t> (COVID-19), yaklaşık olarak 3 ay gibi kısa bir sürede küresel ölçekte bir yayılma göstermiş, başlangıçtaki vakaların %80’i Çin’de olmak üzere Mart ayının ilk haftasında dünya genelindeki vaka sayısının 100.000’in üzerinde olduğu bildirilmiştir (</a:t>
            </a:r>
            <a:r>
              <a:rPr lang="tr-TR" dirty="0" err="1" smtClean="0"/>
              <a:t>Jiao</a:t>
            </a:r>
            <a:r>
              <a:rPr lang="tr-TR" dirty="0" smtClean="0"/>
              <a:t> vd., 2020).</a:t>
            </a:r>
          </a:p>
          <a:p>
            <a:pPr marL="0" indent="0" algn="just">
              <a:buNone/>
            </a:pPr>
            <a:r>
              <a:rPr lang="tr-TR" dirty="0" smtClean="0"/>
              <a:t>Virüs dünya çapında yaygın hale geldikçe farklı </a:t>
            </a:r>
            <a:r>
              <a:rPr lang="tr-TR" dirty="0" err="1" smtClean="0"/>
              <a:t>ülkelerde,mevcut</a:t>
            </a:r>
            <a:r>
              <a:rPr lang="tr-TR" dirty="0" smtClean="0"/>
              <a:t> ulusal sağlık politikalarına bağlı olarak izolasyon süreçlerine ilişkin önlemler alınmaya başlanmış, birçok ülkede sosyal mesafeyi koruma ve ev ortamında bireysel</a:t>
            </a:r>
          </a:p>
          <a:p>
            <a:pPr marL="0" indent="0" algn="just">
              <a:buNone/>
            </a:pPr>
            <a:r>
              <a:rPr lang="tr-TR" dirty="0" smtClean="0"/>
              <a:t>izolasyon gibi uygulamaların hayata geçirilmesi ile yayılımın olabildiğince önlenmesi hedeflenmiştir. </a:t>
            </a:r>
          </a:p>
          <a:p>
            <a:pPr marL="0" indent="0" algn="just">
              <a:buNone/>
            </a:pPr>
            <a:r>
              <a:rPr lang="tr-TR" dirty="0" smtClean="0"/>
              <a:t>Ne var ki, yapılan bu düzenlemeler bireysel ve toplumsal yaşamın mevcut akışında önemli farklılıklara yol açarak toplumun tüm kesimlerini farklı düzeylerde etkilemiştir.</a:t>
            </a:r>
            <a:endParaRPr lang="tr-TR" dirty="0"/>
          </a:p>
        </p:txBody>
      </p:sp>
    </p:spTree>
    <p:extLst>
      <p:ext uri="{BB962C8B-B14F-4D97-AF65-F5344CB8AC3E}">
        <p14:creationId xmlns:p14="http://schemas.microsoft.com/office/powerpoint/2010/main" val="114835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Yapılan </a:t>
            </a:r>
            <a:r>
              <a:rPr lang="tr-TR" dirty="0"/>
              <a:t>çalışmalarda, </a:t>
            </a:r>
            <a:r>
              <a:rPr lang="tr-TR" dirty="0" smtClean="0">
                <a:solidFill>
                  <a:srgbClr val="FF0000"/>
                </a:solidFill>
              </a:rPr>
              <a:t>gebelik sürecinde </a:t>
            </a:r>
            <a:r>
              <a:rPr lang="tr-TR" dirty="0">
                <a:solidFill>
                  <a:srgbClr val="FF0000"/>
                </a:solidFill>
              </a:rPr>
              <a:t>anneleri COVID-19 salgınıyla karşı karşıya </a:t>
            </a:r>
            <a:r>
              <a:rPr lang="tr-TR" dirty="0" smtClean="0">
                <a:solidFill>
                  <a:srgbClr val="FF0000"/>
                </a:solidFill>
              </a:rPr>
              <a:t>kalmış bebeklerin </a:t>
            </a:r>
            <a:r>
              <a:rPr lang="tr-TR" dirty="0">
                <a:solidFill>
                  <a:srgbClr val="FF0000"/>
                </a:solidFill>
              </a:rPr>
              <a:t>ileride yaşayabilecekleri sorunlar </a:t>
            </a:r>
            <a:r>
              <a:rPr lang="tr-TR" dirty="0" smtClean="0">
                <a:solidFill>
                  <a:srgbClr val="FF0000"/>
                </a:solidFill>
              </a:rPr>
              <a:t>açısından göz </a:t>
            </a:r>
            <a:r>
              <a:rPr lang="tr-TR" dirty="0">
                <a:solidFill>
                  <a:srgbClr val="FF0000"/>
                </a:solidFill>
              </a:rPr>
              <a:t>önünde bulundurulmaları, salgın sürecinde </a:t>
            </a:r>
            <a:r>
              <a:rPr lang="tr-TR" dirty="0" smtClean="0">
                <a:solidFill>
                  <a:srgbClr val="FF0000"/>
                </a:solidFill>
              </a:rPr>
              <a:t>gebe izlemlerinin </a:t>
            </a:r>
            <a:r>
              <a:rPr lang="tr-TR" dirty="0">
                <a:solidFill>
                  <a:srgbClr val="FF0000"/>
                </a:solidFill>
              </a:rPr>
              <a:t>sürdürülmesi ve ruh sağlığı </a:t>
            </a:r>
            <a:r>
              <a:rPr lang="tr-TR" dirty="0" smtClean="0">
                <a:solidFill>
                  <a:srgbClr val="FF0000"/>
                </a:solidFill>
              </a:rPr>
              <a:t>hizmetlerine ulaşımlarının </a:t>
            </a:r>
            <a:r>
              <a:rPr lang="tr-TR" dirty="0">
                <a:solidFill>
                  <a:srgbClr val="FF0000"/>
                </a:solidFill>
              </a:rPr>
              <a:t>sağlanması gerektiği de </a:t>
            </a:r>
            <a:r>
              <a:rPr lang="tr-TR" dirty="0" smtClean="0">
                <a:solidFill>
                  <a:srgbClr val="FF0000"/>
                </a:solidFill>
              </a:rPr>
              <a:t>vurgulanmaktadır </a:t>
            </a:r>
            <a:r>
              <a:rPr lang="tr-TR" dirty="0" smtClean="0"/>
              <a:t>(</a:t>
            </a:r>
            <a:r>
              <a:rPr lang="tr-TR" dirty="0" err="1"/>
              <a:t>Zeng</a:t>
            </a:r>
            <a:r>
              <a:rPr lang="tr-TR" dirty="0"/>
              <a:t> vd., 2020).</a:t>
            </a:r>
          </a:p>
        </p:txBody>
      </p:sp>
    </p:spTree>
    <p:extLst>
      <p:ext uri="{BB962C8B-B14F-4D97-AF65-F5344CB8AC3E}">
        <p14:creationId xmlns:p14="http://schemas.microsoft.com/office/powerpoint/2010/main" val="2455564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smtClean="0"/>
              <a:t>Görüldüğü </a:t>
            </a:r>
            <a:r>
              <a:rPr lang="tr-TR" dirty="0"/>
              <a:t>üzere, </a:t>
            </a:r>
            <a:r>
              <a:rPr lang="tr-TR" dirty="0" err="1"/>
              <a:t>psikososyal</a:t>
            </a:r>
            <a:r>
              <a:rPr lang="tr-TR" dirty="0"/>
              <a:t> iyilik hali bakımından </a:t>
            </a:r>
            <a:r>
              <a:rPr lang="tr-TR" dirty="0" smtClean="0"/>
              <a:t>risk altında </a:t>
            </a:r>
            <a:r>
              <a:rPr lang="tr-TR" dirty="0"/>
              <a:t>olan çocukların özellikleri farklılaşsa da </a:t>
            </a:r>
            <a:r>
              <a:rPr lang="tr-TR" dirty="0" smtClean="0"/>
              <a:t>riskin varlığı </a:t>
            </a:r>
            <a:r>
              <a:rPr lang="tr-TR" dirty="0"/>
              <a:t>süregelmektedir. Bu bağlamda çocukların </a:t>
            </a:r>
            <a:r>
              <a:rPr lang="tr-TR" dirty="0" smtClean="0"/>
              <a:t>özellikle travma </a:t>
            </a:r>
            <a:r>
              <a:rPr lang="tr-TR" dirty="0"/>
              <a:t>sürecindeki tepkilerini değerlendiren </a:t>
            </a:r>
            <a:r>
              <a:rPr lang="tr-TR" dirty="0" smtClean="0"/>
              <a:t>çalışmalar yaygınlaşmakla </a:t>
            </a:r>
            <a:r>
              <a:rPr lang="tr-TR" dirty="0"/>
              <a:t>birlikte, küresel ölçekte yaşanan </a:t>
            </a:r>
            <a:r>
              <a:rPr lang="tr-TR" dirty="0" smtClean="0"/>
              <a:t>salgın hastalıklar </a:t>
            </a:r>
            <a:r>
              <a:rPr lang="tr-TR" dirty="0"/>
              <a:t>gibi yaşam olayları sırasında </a:t>
            </a:r>
            <a:r>
              <a:rPr lang="tr-TR" dirty="0" smtClean="0"/>
              <a:t>verdikleri tepkileri </a:t>
            </a:r>
            <a:r>
              <a:rPr lang="tr-TR" dirty="0"/>
              <a:t>inceleyen araştırma sayısı görece sınırlıdır</a:t>
            </a:r>
            <a:r>
              <a:rPr lang="tr-TR" dirty="0" smtClean="0"/>
              <a:t>. </a:t>
            </a:r>
            <a:r>
              <a:rPr lang="tr-TR" dirty="0" smtClean="0">
                <a:solidFill>
                  <a:srgbClr val="FF0000"/>
                </a:solidFill>
              </a:rPr>
              <a:t>Yapılan </a:t>
            </a:r>
            <a:r>
              <a:rPr lang="tr-TR" dirty="0">
                <a:solidFill>
                  <a:srgbClr val="FF0000"/>
                </a:solidFill>
              </a:rPr>
              <a:t>araştırmalarda, </a:t>
            </a:r>
            <a:r>
              <a:rPr lang="tr-TR" dirty="0" err="1">
                <a:solidFill>
                  <a:srgbClr val="FF0000"/>
                </a:solidFill>
              </a:rPr>
              <a:t>pandeminin</a:t>
            </a:r>
            <a:r>
              <a:rPr lang="tr-TR" dirty="0">
                <a:solidFill>
                  <a:srgbClr val="FF0000"/>
                </a:solidFill>
              </a:rPr>
              <a:t> özellikle korku </a:t>
            </a:r>
            <a:r>
              <a:rPr lang="tr-TR" dirty="0" smtClean="0">
                <a:solidFill>
                  <a:srgbClr val="FF0000"/>
                </a:solidFill>
              </a:rPr>
              <a:t>ve dehşet </a:t>
            </a:r>
            <a:r>
              <a:rPr lang="tr-TR" dirty="0">
                <a:solidFill>
                  <a:srgbClr val="FF0000"/>
                </a:solidFill>
              </a:rPr>
              <a:t>gibi daha yoğun duyguların tetikleyicisi </a:t>
            </a:r>
            <a:r>
              <a:rPr lang="tr-TR" dirty="0" smtClean="0">
                <a:solidFill>
                  <a:srgbClr val="FF0000"/>
                </a:solidFill>
              </a:rPr>
              <a:t>olarak insanların </a:t>
            </a:r>
            <a:r>
              <a:rPr lang="tr-TR" dirty="0">
                <a:solidFill>
                  <a:srgbClr val="FF0000"/>
                </a:solidFill>
              </a:rPr>
              <a:t>yaşamları üzerinde doğrudan etkili </a:t>
            </a:r>
            <a:r>
              <a:rPr lang="tr-TR" dirty="0" smtClean="0">
                <a:solidFill>
                  <a:srgbClr val="FF0000"/>
                </a:solidFill>
              </a:rPr>
              <a:t>olabildiği belirtilmektedir</a:t>
            </a:r>
            <a:r>
              <a:rPr lang="tr-TR" dirty="0">
                <a:solidFill>
                  <a:srgbClr val="FF0000"/>
                </a:solidFill>
              </a:rPr>
              <a:t>.</a:t>
            </a:r>
          </a:p>
        </p:txBody>
      </p:sp>
    </p:spTree>
    <p:extLst>
      <p:ext uri="{BB962C8B-B14F-4D97-AF65-F5344CB8AC3E}">
        <p14:creationId xmlns:p14="http://schemas.microsoft.com/office/powerpoint/2010/main" val="34959708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err="1"/>
              <a:t>Pandemi</a:t>
            </a:r>
            <a:r>
              <a:rPr lang="tr-TR" dirty="0"/>
              <a:t> </a:t>
            </a:r>
            <a:r>
              <a:rPr lang="tr-TR" dirty="0" smtClean="0"/>
              <a:t>sürecinin başlangıcında </a:t>
            </a:r>
            <a:r>
              <a:rPr lang="tr-TR" dirty="0"/>
              <a:t>(Şubat 2020) Çin’in </a:t>
            </a:r>
            <a:r>
              <a:rPr lang="tr-TR" dirty="0" err="1"/>
              <a:t>Shaanxi</a:t>
            </a:r>
            <a:r>
              <a:rPr lang="tr-TR" dirty="0"/>
              <a:t> </a:t>
            </a:r>
            <a:r>
              <a:rPr lang="tr-TR" dirty="0" smtClean="0"/>
              <a:t>Eyaleti’nde yerel </a:t>
            </a:r>
            <a:r>
              <a:rPr lang="tr-TR" dirty="0"/>
              <a:t>yetkililer tarafından yapılan bir ön çalışmada da</a:t>
            </a:r>
            <a:r>
              <a:rPr lang="tr-TR" dirty="0" smtClean="0"/>
              <a:t>, 3-18 </a:t>
            </a:r>
            <a:r>
              <a:rPr lang="tr-TR" dirty="0"/>
              <a:t>yaş arası toplam 310 çocuğun (168 kız, 142 erkek</a:t>
            </a:r>
            <a:r>
              <a:rPr lang="tr-TR" dirty="0" smtClean="0"/>
              <a:t>) psikolojik </a:t>
            </a:r>
            <a:r>
              <a:rPr lang="tr-TR" dirty="0"/>
              <a:t>ve davranışsal sorunlar yaşayıp </a:t>
            </a:r>
            <a:r>
              <a:rPr lang="tr-TR" dirty="0" smtClean="0"/>
              <a:t>yaşamadıkları çevrimiçi </a:t>
            </a:r>
            <a:r>
              <a:rPr lang="tr-TR" dirty="0"/>
              <a:t>bir anket kullanılarak değerlendirilmiş, </a:t>
            </a:r>
            <a:r>
              <a:rPr lang="tr-TR" dirty="0" smtClean="0"/>
              <a:t>elde edilen </a:t>
            </a:r>
            <a:r>
              <a:rPr lang="tr-TR" dirty="0"/>
              <a:t>sonuçlar çocukların yaygın olarak dikkat </a:t>
            </a:r>
            <a:r>
              <a:rPr lang="tr-TR" dirty="0" smtClean="0"/>
              <a:t>dağınıklığı ve </a:t>
            </a:r>
            <a:r>
              <a:rPr lang="tr-TR" dirty="0"/>
              <a:t>sinirliliğin yanı sıra, sarılmaktan ve salgın hakkında </a:t>
            </a:r>
            <a:r>
              <a:rPr lang="tr-TR" dirty="0" smtClean="0"/>
              <a:t>soru sormaktan </a:t>
            </a:r>
            <a:r>
              <a:rPr lang="tr-TR" dirty="0"/>
              <a:t>kaçındıklarını ortaya koymuştur (</a:t>
            </a:r>
            <a:r>
              <a:rPr lang="tr-TR" dirty="0" err="1"/>
              <a:t>Jiao</a:t>
            </a:r>
            <a:r>
              <a:rPr lang="tr-TR" dirty="0"/>
              <a:t> vd., 2020).</a:t>
            </a:r>
          </a:p>
        </p:txBody>
      </p:sp>
    </p:spTree>
    <p:extLst>
      <p:ext uri="{BB962C8B-B14F-4D97-AF65-F5344CB8AC3E}">
        <p14:creationId xmlns:p14="http://schemas.microsoft.com/office/powerpoint/2010/main" val="1342433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12-18 yaşları arasında yaklaşık 8000 öğrenci ile </a:t>
            </a:r>
            <a:r>
              <a:rPr lang="tr-TR" dirty="0" smtClean="0"/>
              <a:t>çevrimiçi gerçekleştirilen </a:t>
            </a:r>
            <a:r>
              <a:rPr lang="tr-TR" dirty="0" err="1"/>
              <a:t>kesitsel</a:t>
            </a:r>
            <a:r>
              <a:rPr lang="tr-TR" dirty="0"/>
              <a:t> bir çalışmanın verileri ise, </a:t>
            </a:r>
            <a:r>
              <a:rPr lang="tr-TR" dirty="0" smtClean="0"/>
              <a:t>Çin’deki lise </a:t>
            </a:r>
            <a:r>
              <a:rPr lang="tr-TR" dirty="0"/>
              <a:t>öğrencileri arasında depresif belirtilerin %43, </a:t>
            </a:r>
            <a:r>
              <a:rPr lang="tr-TR" dirty="0" smtClean="0"/>
              <a:t>kaygı belirtilerinin </a:t>
            </a:r>
            <a:r>
              <a:rPr lang="tr-TR" dirty="0"/>
              <a:t>%37 ve depresif belirtilere eşlik eden </a:t>
            </a:r>
            <a:r>
              <a:rPr lang="tr-TR" dirty="0" smtClean="0"/>
              <a:t>kaygı belirtilerinin </a:t>
            </a:r>
            <a:r>
              <a:rPr lang="tr-TR" dirty="0"/>
              <a:t>görülme sıklığının %31 olduğunu ve </a:t>
            </a:r>
            <a:r>
              <a:rPr lang="tr-TR" dirty="0" smtClean="0"/>
              <a:t>COVID-19 farkındalık </a:t>
            </a:r>
            <a:r>
              <a:rPr lang="tr-TR" dirty="0"/>
              <a:t>düzeyi ile bu belirtilerin varlığı arasında </a:t>
            </a:r>
            <a:r>
              <a:rPr lang="tr-TR" dirty="0" smtClean="0"/>
              <a:t>negatif bir </a:t>
            </a:r>
            <a:r>
              <a:rPr lang="tr-TR" dirty="0"/>
              <a:t>ilişki olduğunu göstermektedir (</a:t>
            </a:r>
            <a:r>
              <a:rPr lang="tr-TR" dirty="0" err="1"/>
              <a:t>Zhou</a:t>
            </a:r>
            <a:r>
              <a:rPr lang="tr-TR" dirty="0"/>
              <a:t> vd., 2020).</a:t>
            </a:r>
          </a:p>
        </p:txBody>
      </p:sp>
    </p:spTree>
    <p:extLst>
      <p:ext uri="{BB962C8B-B14F-4D97-AF65-F5344CB8AC3E}">
        <p14:creationId xmlns:p14="http://schemas.microsoft.com/office/powerpoint/2010/main" val="2769267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smtClean="0"/>
              <a:t>Çin’de 584 </a:t>
            </a:r>
            <a:r>
              <a:rPr lang="tr-TR" dirty="0"/>
              <a:t>ergenle gerçekleştirilen bir başka çalışmada da</a:t>
            </a:r>
            <a:r>
              <a:rPr lang="tr-TR" dirty="0" smtClean="0"/>
              <a:t>, ergenlerin </a:t>
            </a:r>
            <a:r>
              <a:rPr lang="tr-TR" dirty="0"/>
              <a:t>%40’ının </a:t>
            </a:r>
            <a:r>
              <a:rPr lang="tr-TR" dirty="0" err="1"/>
              <a:t>pandemi</a:t>
            </a:r>
            <a:r>
              <a:rPr lang="tr-TR" dirty="0"/>
              <a:t> sürecinde psikolojik </a:t>
            </a:r>
            <a:r>
              <a:rPr lang="tr-TR" dirty="0" smtClean="0"/>
              <a:t>sorun yaşama </a:t>
            </a:r>
            <a:r>
              <a:rPr lang="tr-TR" dirty="0"/>
              <a:t>eğiliminde olduğu belirlenerek yerel </a:t>
            </a:r>
            <a:r>
              <a:rPr lang="tr-TR" dirty="0" smtClean="0"/>
              <a:t>yönetimlerin gençlerin </a:t>
            </a:r>
            <a:r>
              <a:rPr lang="tr-TR" dirty="0"/>
              <a:t>ruh sağlığını güçlendirici </a:t>
            </a:r>
            <a:r>
              <a:rPr lang="tr-TR" dirty="0" smtClean="0"/>
              <a:t>müdahalelerde bulunması </a:t>
            </a:r>
            <a:r>
              <a:rPr lang="tr-TR" dirty="0"/>
              <a:t>önerilmiştir (</a:t>
            </a:r>
            <a:r>
              <a:rPr lang="tr-TR" dirty="0" err="1"/>
              <a:t>Liang</a:t>
            </a:r>
            <a:r>
              <a:rPr lang="tr-TR" dirty="0"/>
              <a:t> vd., 2020). </a:t>
            </a:r>
            <a:r>
              <a:rPr lang="tr-TR" dirty="0" smtClean="0"/>
              <a:t>Doğrudan </a:t>
            </a:r>
            <a:r>
              <a:rPr lang="tr-TR" dirty="0" smtClean="0">
                <a:solidFill>
                  <a:srgbClr val="FF0000"/>
                </a:solidFill>
              </a:rPr>
              <a:t>COVID-19 </a:t>
            </a:r>
            <a:r>
              <a:rPr lang="tr-TR" dirty="0">
                <a:solidFill>
                  <a:srgbClr val="FF0000"/>
                </a:solidFill>
              </a:rPr>
              <a:t>klinik bakımına dahil olan sağlık çalışanları </a:t>
            </a:r>
            <a:r>
              <a:rPr lang="tr-TR" dirty="0" smtClean="0">
                <a:solidFill>
                  <a:srgbClr val="FF0000"/>
                </a:solidFill>
              </a:rPr>
              <a:t>ve çocukları </a:t>
            </a:r>
            <a:r>
              <a:rPr lang="tr-TR" dirty="0">
                <a:solidFill>
                  <a:srgbClr val="FF0000"/>
                </a:solidFill>
              </a:rPr>
              <a:t>için ise riskin daha fazla olduğu vurgulanmakta</a:t>
            </a:r>
            <a:r>
              <a:rPr lang="tr-TR" dirty="0" smtClean="0">
                <a:solidFill>
                  <a:srgbClr val="FF0000"/>
                </a:solidFill>
              </a:rPr>
              <a:t>, sağlık </a:t>
            </a:r>
            <a:r>
              <a:rPr lang="tr-TR" dirty="0">
                <a:solidFill>
                  <a:srgbClr val="FF0000"/>
                </a:solidFill>
              </a:rPr>
              <a:t>çalışanlarının çocuklarının ayrılık, </a:t>
            </a:r>
            <a:r>
              <a:rPr lang="tr-TR" dirty="0" err="1">
                <a:solidFill>
                  <a:srgbClr val="FF0000"/>
                </a:solidFill>
              </a:rPr>
              <a:t>enfekte</a:t>
            </a:r>
            <a:r>
              <a:rPr lang="tr-TR" dirty="0">
                <a:solidFill>
                  <a:srgbClr val="FF0000"/>
                </a:solidFill>
              </a:rPr>
              <a:t> olma </a:t>
            </a:r>
            <a:r>
              <a:rPr lang="tr-TR" dirty="0" smtClean="0">
                <a:solidFill>
                  <a:srgbClr val="FF0000"/>
                </a:solidFill>
              </a:rPr>
              <a:t>ve/veya </a:t>
            </a:r>
            <a:r>
              <a:rPr lang="tr-TR" dirty="0">
                <a:solidFill>
                  <a:srgbClr val="FF0000"/>
                </a:solidFill>
              </a:rPr>
              <a:t>anne-babalarını kaybetme korkusu ile baş </a:t>
            </a:r>
            <a:r>
              <a:rPr lang="tr-TR" dirty="0" smtClean="0">
                <a:solidFill>
                  <a:srgbClr val="FF0000"/>
                </a:solidFill>
              </a:rPr>
              <a:t>etmeleri beklenmektedir </a:t>
            </a:r>
            <a:r>
              <a:rPr lang="tr-TR" dirty="0"/>
              <a:t>(</a:t>
            </a:r>
            <a:r>
              <a:rPr lang="tr-TR" dirty="0" err="1"/>
              <a:t>Holmes</a:t>
            </a:r>
            <a:r>
              <a:rPr lang="tr-TR" dirty="0"/>
              <a:t> vd., 2020).</a:t>
            </a:r>
          </a:p>
        </p:txBody>
      </p:sp>
    </p:spTree>
    <p:extLst>
      <p:ext uri="{BB962C8B-B14F-4D97-AF65-F5344CB8AC3E}">
        <p14:creationId xmlns:p14="http://schemas.microsoft.com/office/powerpoint/2010/main" val="2604787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İtalya’da </a:t>
            </a:r>
            <a:r>
              <a:rPr lang="tr-TR" dirty="0" smtClean="0"/>
              <a:t>COVID-19 klinik </a:t>
            </a:r>
            <a:r>
              <a:rPr lang="tr-TR" dirty="0"/>
              <a:t>bakımında yer alan sağlık çalışanları ve </a:t>
            </a:r>
            <a:r>
              <a:rPr lang="tr-TR" dirty="0" smtClean="0"/>
              <a:t>çocukları ile </a:t>
            </a:r>
            <a:r>
              <a:rPr lang="tr-TR" dirty="0"/>
              <a:t>yapılan bir araştırmanın sonuçları da anne babaları </a:t>
            </a:r>
            <a:r>
              <a:rPr lang="tr-TR" dirty="0" smtClean="0"/>
              <a:t>ile çocukların </a:t>
            </a:r>
            <a:r>
              <a:rPr lang="tr-TR" dirty="0"/>
              <a:t>bildirimleri uyumlu olacak şekilde, </a:t>
            </a:r>
            <a:r>
              <a:rPr lang="tr-TR" dirty="0" smtClean="0"/>
              <a:t>çocukların yaklaşık </a:t>
            </a:r>
            <a:r>
              <a:rPr lang="tr-TR" dirty="0"/>
              <a:t>üçte birinin travma sonrası stres </a:t>
            </a:r>
            <a:r>
              <a:rPr lang="tr-TR" dirty="0" smtClean="0"/>
              <a:t>bozukluğu açısından </a:t>
            </a:r>
            <a:r>
              <a:rPr lang="tr-TR" dirty="0"/>
              <a:t>yüksek risk altında olduğunu </a:t>
            </a:r>
            <a:r>
              <a:rPr lang="tr-TR" dirty="0" smtClean="0"/>
              <a:t>göstermektedir (</a:t>
            </a:r>
            <a:r>
              <a:rPr lang="tr-TR" dirty="0" err="1"/>
              <a:t>Davico</a:t>
            </a:r>
            <a:r>
              <a:rPr lang="tr-TR" dirty="0"/>
              <a:t> vd., 2020</a:t>
            </a:r>
            <a:r>
              <a:rPr lang="tr-TR" dirty="0" smtClean="0"/>
              <a:t>).</a:t>
            </a:r>
          </a:p>
        </p:txBody>
      </p:sp>
    </p:spTree>
    <p:extLst>
      <p:ext uri="{BB962C8B-B14F-4D97-AF65-F5344CB8AC3E}">
        <p14:creationId xmlns:p14="http://schemas.microsoft.com/office/powerpoint/2010/main" val="34205093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Yaşanan </a:t>
            </a:r>
            <a:r>
              <a:rPr lang="tr-TR" dirty="0" err="1"/>
              <a:t>pandemi</a:t>
            </a:r>
            <a:r>
              <a:rPr lang="tr-TR" dirty="0"/>
              <a:t>, alınan önlemlere ve günlük </a:t>
            </a:r>
            <a:r>
              <a:rPr lang="tr-TR" dirty="0" smtClean="0"/>
              <a:t>yaşama ilişkin </a:t>
            </a:r>
            <a:r>
              <a:rPr lang="tr-TR" dirty="0"/>
              <a:t>düzenlemelerin niteliğine paralel olarak </a:t>
            </a:r>
            <a:r>
              <a:rPr lang="tr-TR" dirty="0" smtClean="0"/>
              <a:t>küresel düzeyde </a:t>
            </a:r>
            <a:r>
              <a:rPr lang="tr-TR" dirty="0"/>
              <a:t>bazı ortak duygusal ve davranışsal </a:t>
            </a:r>
            <a:r>
              <a:rPr lang="tr-TR" dirty="0" smtClean="0"/>
              <a:t>tepkilerin verilmesine </a:t>
            </a:r>
            <a:r>
              <a:rPr lang="tr-TR" dirty="0"/>
              <a:t>neden olmakla birlikte, </a:t>
            </a:r>
            <a:r>
              <a:rPr lang="tr-TR" dirty="0" err="1"/>
              <a:t>alanyazında</a:t>
            </a:r>
            <a:r>
              <a:rPr lang="tr-TR" dirty="0"/>
              <a:t>, </a:t>
            </a:r>
            <a:r>
              <a:rPr lang="tr-TR" dirty="0" smtClean="0"/>
              <a:t>çocukların </a:t>
            </a:r>
            <a:r>
              <a:rPr lang="tr-TR" dirty="0" err="1" smtClean="0"/>
              <a:t>pandemiler</a:t>
            </a:r>
            <a:r>
              <a:rPr lang="tr-TR" dirty="0" smtClean="0"/>
              <a:t> </a:t>
            </a:r>
            <a:r>
              <a:rPr lang="tr-TR" dirty="0"/>
              <a:t>de dahil olmak üzere travma yaratan pek </a:t>
            </a:r>
            <a:r>
              <a:rPr lang="tr-TR" dirty="0" smtClean="0"/>
              <a:t>çok durumda </a:t>
            </a:r>
            <a:r>
              <a:rPr lang="tr-TR" dirty="0"/>
              <a:t>ve/veya kriz durumlarında verdikleri </a:t>
            </a:r>
            <a:r>
              <a:rPr lang="tr-TR" dirty="0" smtClean="0"/>
              <a:t>tepkilerin çeşitli </a:t>
            </a:r>
            <a:r>
              <a:rPr lang="tr-TR" dirty="0"/>
              <a:t>etkenlere bağlı olarak değişiklik </a:t>
            </a:r>
            <a:r>
              <a:rPr lang="tr-TR" dirty="0" smtClean="0"/>
              <a:t>gösterdiği belirtilmektedir</a:t>
            </a:r>
            <a:r>
              <a:rPr lang="tr-TR" dirty="0"/>
              <a:t>. Bu etkenler Tablo 1’de özetlenmiştir.</a:t>
            </a:r>
          </a:p>
        </p:txBody>
      </p:sp>
    </p:spTree>
    <p:extLst>
      <p:ext uri="{BB962C8B-B14F-4D97-AF65-F5344CB8AC3E}">
        <p14:creationId xmlns:p14="http://schemas.microsoft.com/office/powerpoint/2010/main" val="26708102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22068"/>
            <a:ext cx="9690464" cy="1468620"/>
          </a:xfrm>
        </p:spPr>
        <p:txBody>
          <a:bodyPr>
            <a:normAutofit/>
          </a:bodyPr>
          <a:lstStyle/>
          <a:p>
            <a:r>
              <a:rPr lang="tr-TR" sz="2800" b="1" dirty="0"/>
              <a:t>Tablo 1. Çocukların Kriz ve/veya Travma Durumlarında </a:t>
            </a:r>
            <a:r>
              <a:rPr lang="tr-TR" sz="2800" b="1" dirty="0" err="1" smtClean="0"/>
              <a:t>VerdikleriTepkileri</a:t>
            </a:r>
            <a:r>
              <a:rPr lang="tr-TR" sz="2800" b="1" dirty="0" smtClean="0"/>
              <a:t> </a:t>
            </a:r>
            <a:r>
              <a:rPr lang="tr-TR" sz="2800" b="1" dirty="0"/>
              <a:t>Belirleyen Etkenler</a:t>
            </a:r>
          </a:p>
        </p:txBody>
      </p:sp>
      <p:sp>
        <p:nvSpPr>
          <p:cNvPr id="3" name="İçerik Yer Tutucusu 2"/>
          <p:cNvSpPr>
            <a:spLocks noGrp="1"/>
          </p:cNvSpPr>
          <p:nvPr>
            <p:ph idx="1"/>
          </p:nvPr>
        </p:nvSpPr>
        <p:spPr>
          <a:xfrm>
            <a:off x="838200" y="1690688"/>
            <a:ext cx="10186851" cy="4486275"/>
          </a:xfrm>
        </p:spPr>
        <p:txBody>
          <a:bodyPr>
            <a:normAutofit fontScale="92500" lnSpcReduction="20000"/>
          </a:bodyPr>
          <a:lstStyle/>
          <a:p>
            <a:endParaRPr lang="tr-TR" dirty="0" smtClean="0"/>
          </a:p>
          <a:p>
            <a:endParaRPr lang="tr-TR" dirty="0"/>
          </a:p>
          <a:p>
            <a:r>
              <a:rPr lang="tr-TR" dirty="0" smtClean="0"/>
              <a:t>1</a:t>
            </a:r>
            <a:r>
              <a:rPr lang="tr-TR" dirty="0"/>
              <a:t>. Yaşanan olayın doğası ve ölüm, yıkım ve hasar miktarı</a:t>
            </a:r>
          </a:p>
          <a:p>
            <a:r>
              <a:rPr lang="tr-TR" dirty="0"/>
              <a:t>2. Çocuğun kendisinin ve ailesinin mevcut duruma dâhil olma derecesi</a:t>
            </a:r>
          </a:p>
          <a:p>
            <a:r>
              <a:rPr lang="tr-TR" dirty="0"/>
              <a:t>3. Çocuğun kendisinin ve tüm toplumun olayın yaşanmasından önceki dönemde</a:t>
            </a:r>
          </a:p>
          <a:p>
            <a:r>
              <a:rPr lang="tr-TR" dirty="0"/>
              <a:t>olduğu gibi güvenli ve konforlu rutinlere dönebilmesi için geçen süre</a:t>
            </a:r>
          </a:p>
          <a:p>
            <a:r>
              <a:rPr lang="tr-TR" dirty="0"/>
              <a:t>4. Stres etkeninin bir kez karşılaşılan ya da kronik bir olay olup olmaması</a:t>
            </a:r>
          </a:p>
          <a:p>
            <a:r>
              <a:rPr lang="tr-TR" dirty="0"/>
              <a:t>5. Çocuğa bakım veren kişilerin başa çıkma beceri düzeyleri</a:t>
            </a:r>
          </a:p>
          <a:p>
            <a:r>
              <a:rPr lang="tr-TR" dirty="0"/>
              <a:t>6. Çocukların önceden var olan zihinsel sağlık, gelişim düzeyi, temel duyarlılık</a:t>
            </a:r>
          </a:p>
          <a:p>
            <a:r>
              <a:rPr lang="tr-TR" dirty="0"/>
              <a:t>ve başa çıkma becerileri</a:t>
            </a:r>
          </a:p>
          <a:p>
            <a:r>
              <a:rPr lang="tr-TR" dirty="0"/>
              <a:t>7. Yaşanan olayı takip eden ikincil stres etkenlerinin ve kayıpların niteliği</a:t>
            </a:r>
          </a:p>
          <a:p>
            <a:pPr marL="0" indent="0">
              <a:buNone/>
            </a:pPr>
            <a:r>
              <a:rPr lang="tr-TR" dirty="0"/>
              <a:t>Kaynak: </a:t>
            </a:r>
            <a:r>
              <a:rPr lang="tr-TR" dirty="0" err="1"/>
              <a:t>Schonfeld</a:t>
            </a:r>
            <a:r>
              <a:rPr lang="tr-TR" dirty="0"/>
              <a:t>, D. J. &amp; </a:t>
            </a:r>
            <a:r>
              <a:rPr lang="tr-TR" dirty="0" err="1"/>
              <a:t>Demaria</a:t>
            </a:r>
            <a:r>
              <a:rPr lang="tr-TR" dirty="0"/>
              <a:t>, T. (2015). </a:t>
            </a:r>
            <a:r>
              <a:rPr lang="tr-TR" dirty="0" err="1"/>
              <a:t>Providing</a:t>
            </a:r>
            <a:r>
              <a:rPr lang="tr-TR" dirty="0"/>
              <a:t> </a:t>
            </a:r>
            <a:r>
              <a:rPr lang="tr-TR" dirty="0" err="1"/>
              <a:t>psychosocial</a:t>
            </a:r>
            <a:r>
              <a:rPr lang="tr-TR" dirty="0"/>
              <a:t> </a:t>
            </a:r>
            <a:r>
              <a:rPr lang="tr-TR" dirty="0" err="1"/>
              <a:t>support</a:t>
            </a:r>
            <a:r>
              <a:rPr lang="tr-TR" dirty="0"/>
              <a:t> </a:t>
            </a:r>
            <a:r>
              <a:rPr lang="tr-TR" dirty="0" err="1" smtClean="0"/>
              <a:t>to</a:t>
            </a:r>
            <a:r>
              <a:rPr lang="tr-TR" dirty="0" smtClean="0"/>
              <a:t> </a:t>
            </a:r>
            <a:r>
              <a:rPr lang="tr-TR" dirty="0" err="1" smtClean="0"/>
              <a:t>children</a:t>
            </a:r>
            <a:r>
              <a:rPr lang="tr-TR" dirty="0" smtClean="0"/>
              <a:t> </a:t>
            </a:r>
            <a:r>
              <a:rPr lang="tr-TR" dirty="0" err="1"/>
              <a:t>and</a:t>
            </a:r>
            <a:r>
              <a:rPr lang="tr-TR" dirty="0"/>
              <a:t> </a:t>
            </a:r>
            <a:r>
              <a:rPr lang="tr-TR" dirty="0" err="1"/>
              <a:t>families</a:t>
            </a:r>
            <a:r>
              <a:rPr lang="tr-TR" dirty="0"/>
              <a:t> in </a:t>
            </a:r>
            <a:r>
              <a:rPr lang="tr-TR" dirty="0" err="1"/>
              <a:t>the</a:t>
            </a:r>
            <a:r>
              <a:rPr lang="tr-TR" dirty="0"/>
              <a:t> </a:t>
            </a:r>
            <a:r>
              <a:rPr lang="tr-TR" dirty="0" err="1"/>
              <a:t>aftermath</a:t>
            </a:r>
            <a:r>
              <a:rPr lang="tr-TR" dirty="0"/>
              <a:t> of </a:t>
            </a:r>
            <a:r>
              <a:rPr lang="tr-TR" dirty="0" err="1"/>
              <a:t>disasters</a:t>
            </a:r>
            <a:r>
              <a:rPr lang="tr-TR" dirty="0"/>
              <a:t> </a:t>
            </a:r>
            <a:r>
              <a:rPr lang="tr-TR" dirty="0" err="1"/>
              <a:t>and</a:t>
            </a:r>
            <a:r>
              <a:rPr lang="tr-TR" dirty="0"/>
              <a:t> </a:t>
            </a:r>
            <a:r>
              <a:rPr lang="tr-TR" dirty="0" err="1"/>
              <a:t>crises</a:t>
            </a:r>
            <a:r>
              <a:rPr lang="tr-TR" dirty="0"/>
              <a:t>. </a:t>
            </a:r>
            <a:r>
              <a:rPr lang="tr-TR" dirty="0" err="1"/>
              <a:t>Pediatrics</a:t>
            </a:r>
            <a:r>
              <a:rPr lang="tr-TR" dirty="0"/>
              <a:t>, 136(4</a:t>
            </a:r>
            <a:r>
              <a:rPr lang="tr-TR" dirty="0" smtClean="0"/>
              <a:t>), e1120-e1130</a:t>
            </a:r>
            <a:r>
              <a:rPr lang="tr-TR" dirty="0"/>
              <a:t>.</a:t>
            </a:r>
          </a:p>
        </p:txBody>
      </p:sp>
    </p:spTree>
    <p:extLst>
      <p:ext uri="{BB962C8B-B14F-4D97-AF65-F5344CB8AC3E}">
        <p14:creationId xmlns:p14="http://schemas.microsoft.com/office/powerpoint/2010/main" val="37321018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Çocukların verdikleri tepkileri farklılaştıran </a:t>
            </a:r>
            <a:r>
              <a:rPr lang="tr-TR" dirty="0" smtClean="0"/>
              <a:t>etkenlerin bilinmesi </a:t>
            </a:r>
            <a:r>
              <a:rPr lang="tr-TR" dirty="0"/>
              <a:t>risk miktarının belirlenmesi yoluyla </a:t>
            </a:r>
            <a:r>
              <a:rPr lang="tr-TR" dirty="0" smtClean="0"/>
              <a:t>önleme çalışmalarının </a:t>
            </a:r>
            <a:r>
              <a:rPr lang="tr-TR" dirty="0"/>
              <a:t>yapılandırılması ve yüksek nitelikli, </a:t>
            </a:r>
            <a:r>
              <a:rPr lang="tr-TR" dirty="0" smtClean="0"/>
              <a:t>kriz odaklı </a:t>
            </a:r>
            <a:r>
              <a:rPr lang="tr-TR" dirty="0"/>
              <a:t>müdahale yaklaşımlarının ve uygun </a:t>
            </a:r>
            <a:r>
              <a:rPr lang="tr-TR" dirty="0" err="1" smtClean="0"/>
              <a:t>psikososyal</a:t>
            </a:r>
            <a:r>
              <a:rPr lang="tr-TR" dirty="0" smtClean="0"/>
              <a:t> destek </a:t>
            </a:r>
            <a:r>
              <a:rPr lang="tr-TR" dirty="0"/>
              <a:t>hizmetlerinin geliştirilmesi açısından büyük </a:t>
            </a:r>
            <a:r>
              <a:rPr lang="tr-TR" dirty="0" smtClean="0"/>
              <a:t>önem taşımaktadır</a:t>
            </a:r>
            <a:r>
              <a:rPr lang="tr-TR" dirty="0"/>
              <a:t>. Bu bağlamda, çocuklara yönelik </a:t>
            </a:r>
            <a:r>
              <a:rPr lang="tr-TR" dirty="0" err="1" smtClean="0"/>
              <a:t>psikososyal</a:t>
            </a:r>
            <a:r>
              <a:rPr lang="tr-TR" dirty="0" smtClean="0"/>
              <a:t> destek </a:t>
            </a:r>
            <a:r>
              <a:rPr lang="tr-TR" dirty="0"/>
              <a:t>odaklı doğrudan ve dolaylı müdahale </a:t>
            </a:r>
            <a:r>
              <a:rPr lang="tr-TR" dirty="0" smtClean="0"/>
              <a:t>çalışmalarına değinmekte </a:t>
            </a:r>
            <a:r>
              <a:rPr lang="tr-TR" dirty="0"/>
              <a:t>yarar vardır.</a:t>
            </a:r>
          </a:p>
        </p:txBody>
      </p:sp>
    </p:spTree>
    <p:extLst>
      <p:ext uri="{BB962C8B-B14F-4D97-AF65-F5344CB8AC3E}">
        <p14:creationId xmlns:p14="http://schemas.microsoft.com/office/powerpoint/2010/main" val="885658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Çocuklara Yönelik Psikososyal Destek Odaklı </a:t>
            </a:r>
            <a:r>
              <a:rPr lang="tr-TR" b="1" dirty="0" smtClean="0"/>
              <a:t>Doğrudan ve </a:t>
            </a:r>
            <a:r>
              <a:rPr lang="tr-TR" b="1" dirty="0"/>
              <a:t>Dolaylı Müdahale Çalışmaları</a:t>
            </a:r>
          </a:p>
        </p:txBody>
      </p:sp>
      <p:sp>
        <p:nvSpPr>
          <p:cNvPr id="3" name="İçerik Yer Tutucusu 2"/>
          <p:cNvSpPr>
            <a:spLocks noGrp="1"/>
          </p:cNvSpPr>
          <p:nvPr>
            <p:ph idx="1"/>
          </p:nvPr>
        </p:nvSpPr>
        <p:spPr/>
        <p:txBody>
          <a:bodyPr>
            <a:normAutofit/>
          </a:bodyPr>
          <a:lstStyle/>
          <a:p>
            <a:pPr marL="0" indent="0" algn="just">
              <a:buNone/>
            </a:pPr>
            <a:r>
              <a:rPr lang="tr-TR" dirty="0" smtClean="0"/>
              <a:t>Çocuklar </a:t>
            </a:r>
            <a:r>
              <a:rPr lang="tr-TR" dirty="0"/>
              <a:t>yetişkinlerin duygusal durumlarına iyi </a:t>
            </a:r>
            <a:r>
              <a:rPr lang="tr-TR" dirty="0" smtClean="0"/>
              <a:t>uyum sağlamakla </a:t>
            </a:r>
            <a:r>
              <a:rPr lang="tr-TR" dirty="0"/>
              <a:t>birlikte, </a:t>
            </a:r>
            <a:r>
              <a:rPr lang="tr-TR" dirty="0">
                <a:solidFill>
                  <a:srgbClr val="FF0000"/>
                </a:solidFill>
              </a:rPr>
              <a:t>açıklanamayan ve </a:t>
            </a:r>
            <a:r>
              <a:rPr lang="tr-TR" dirty="0" smtClean="0">
                <a:solidFill>
                  <a:srgbClr val="FF0000"/>
                </a:solidFill>
              </a:rPr>
              <a:t>öngörülemeyen davranışlara </a:t>
            </a:r>
            <a:r>
              <a:rPr lang="tr-TR" dirty="0">
                <a:solidFill>
                  <a:srgbClr val="FF0000"/>
                </a:solidFill>
              </a:rPr>
              <a:t>maruz kalma çocuklar tarafından bir </a:t>
            </a:r>
            <a:r>
              <a:rPr lang="tr-TR" dirty="0" smtClean="0">
                <a:solidFill>
                  <a:srgbClr val="FF0000"/>
                </a:solidFill>
              </a:rPr>
              <a:t>tehdit olarak </a:t>
            </a:r>
            <a:r>
              <a:rPr lang="tr-TR" dirty="0">
                <a:solidFill>
                  <a:srgbClr val="FF0000"/>
                </a:solidFill>
              </a:rPr>
              <a:t>algılanmakta ve kaygı ile sonuçlanmaktadır. </a:t>
            </a:r>
            <a:r>
              <a:rPr lang="tr-TR" dirty="0" smtClean="0">
                <a:solidFill>
                  <a:schemeClr val="tx2"/>
                </a:solidFill>
              </a:rPr>
              <a:t>Yaşanan </a:t>
            </a:r>
            <a:r>
              <a:rPr lang="tr-TR" dirty="0" err="1" smtClean="0">
                <a:solidFill>
                  <a:schemeClr val="tx2"/>
                </a:solidFill>
              </a:rPr>
              <a:t>pandemi</a:t>
            </a:r>
            <a:r>
              <a:rPr lang="tr-TR" dirty="0" smtClean="0">
                <a:solidFill>
                  <a:schemeClr val="tx2"/>
                </a:solidFill>
              </a:rPr>
              <a:t> </a:t>
            </a:r>
            <a:r>
              <a:rPr lang="tr-TR" dirty="0">
                <a:solidFill>
                  <a:schemeClr val="tx2"/>
                </a:solidFill>
              </a:rPr>
              <a:t>de birçok toplum için belirsizliğin hâkim </a:t>
            </a:r>
            <a:r>
              <a:rPr lang="tr-TR" dirty="0" smtClean="0">
                <a:solidFill>
                  <a:schemeClr val="tx2"/>
                </a:solidFill>
              </a:rPr>
              <a:t>olduğu karmaşık </a:t>
            </a:r>
            <a:r>
              <a:rPr lang="tr-TR" dirty="0">
                <a:solidFill>
                  <a:schemeClr val="tx2"/>
                </a:solidFill>
              </a:rPr>
              <a:t>bir süreci beraberinde getirmiş, çocuklar için </a:t>
            </a:r>
            <a:r>
              <a:rPr lang="tr-TR" dirty="0" smtClean="0">
                <a:solidFill>
                  <a:schemeClr val="tx2"/>
                </a:solidFill>
              </a:rPr>
              <a:t>bu yönüyle </a:t>
            </a:r>
            <a:r>
              <a:rPr lang="tr-TR" dirty="0">
                <a:solidFill>
                  <a:schemeClr val="tx2"/>
                </a:solidFill>
              </a:rPr>
              <a:t>kaygıya neden olabilecek değişkenler </a:t>
            </a:r>
            <a:r>
              <a:rPr lang="tr-TR" dirty="0" smtClean="0">
                <a:solidFill>
                  <a:schemeClr val="tx2"/>
                </a:solidFill>
              </a:rPr>
              <a:t>arasında yerini </a:t>
            </a:r>
            <a:r>
              <a:rPr lang="tr-TR" dirty="0">
                <a:solidFill>
                  <a:schemeClr val="tx2"/>
                </a:solidFill>
              </a:rPr>
              <a:t>almıştır.</a:t>
            </a:r>
          </a:p>
        </p:txBody>
      </p:sp>
    </p:spTree>
    <p:extLst>
      <p:ext uri="{BB962C8B-B14F-4D97-AF65-F5344CB8AC3E}">
        <p14:creationId xmlns:p14="http://schemas.microsoft.com/office/powerpoint/2010/main" val="1247232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smtClean="0"/>
              <a:t>Literatürde, belirsizlik, yoğun bir özgürlük kaybı ve belirsizliğe yönelik toleransın ortadan kalkması gibi durumların eşlik ettiği izolasyon sürecinin (evde izolasyon, izolasyon odası ya da yoğun bakım ünitesi gibi) var olan stres etkenlerinin olası etkilerini artırıcı bir rol oynayabileceği, bununla birlikte, bu etkenlerin varlığının da izolasyon sürecinde yaşanabilecek kaygı ve korku gibi diğer bazı olumsuz duyguları tetikleyebileceği belirtilmektedir (</a:t>
            </a:r>
            <a:r>
              <a:rPr lang="tr-TR" dirty="0" err="1" smtClean="0"/>
              <a:t>Orru</a:t>
            </a:r>
            <a:r>
              <a:rPr lang="tr-TR" dirty="0" smtClean="0"/>
              <a:t>, </a:t>
            </a:r>
            <a:r>
              <a:rPr lang="tr-TR" dirty="0" err="1" smtClean="0"/>
              <a:t>Ciacchini</a:t>
            </a:r>
            <a:r>
              <a:rPr lang="tr-TR" dirty="0" smtClean="0"/>
              <a:t>, </a:t>
            </a:r>
            <a:r>
              <a:rPr lang="tr-TR" dirty="0" err="1" smtClean="0"/>
              <a:t>Gemignani</a:t>
            </a:r>
            <a:r>
              <a:rPr lang="tr-TR" dirty="0" smtClean="0"/>
              <a:t> ve </a:t>
            </a:r>
            <a:r>
              <a:rPr lang="tr-TR" dirty="0" err="1" smtClean="0"/>
              <a:t>Conversano</a:t>
            </a:r>
            <a:r>
              <a:rPr lang="tr-TR" dirty="0" smtClean="0"/>
              <a:t>, 2020).</a:t>
            </a:r>
            <a:endParaRPr lang="tr-TR" dirty="0"/>
          </a:p>
        </p:txBody>
      </p:sp>
    </p:spTree>
    <p:extLst>
      <p:ext uri="{BB962C8B-B14F-4D97-AF65-F5344CB8AC3E}">
        <p14:creationId xmlns:p14="http://schemas.microsoft.com/office/powerpoint/2010/main" val="36309375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Yapılan çalışmalar, özellikle ev </a:t>
            </a:r>
            <a:r>
              <a:rPr lang="tr-TR" dirty="0" smtClean="0"/>
              <a:t>ortamında duygu </a:t>
            </a:r>
            <a:r>
              <a:rPr lang="tr-TR" dirty="0"/>
              <a:t>odaklı konuşmaların olmamasının, </a:t>
            </a:r>
            <a:r>
              <a:rPr lang="tr-TR" dirty="0" smtClean="0">
                <a:solidFill>
                  <a:srgbClr val="C00000"/>
                </a:solidFill>
              </a:rPr>
              <a:t>çevrelerindeki yetişkinlerin </a:t>
            </a:r>
            <a:r>
              <a:rPr lang="tr-TR" dirty="0">
                <a:solidFill>
                  <a:srgbClr val="C00000"/>
                </a:solidFill>
              </a:rPr>
              <a:t>duygusal durumları hakkında çocukların </a:t>
            </a:r>
            <a:r>
              <a:rPr lang="tr-TR" dirty="0" smtClean="0">
                <a:solidFill>
                  <a:srgbClr val="C00000"/>
                </a:solidFill>
              </a:rPr>
              <a:t>kaygı duymalarına </a:t>
            </a:r>
            <a:r>
              <a:rPr lang="tr-TR" dirty="0">
                <a:solidFill>
                  <a:srgbClr val="C00000"/>
                </a:solidFill>
              </a:rPr>
              <a:t>yol açtığını, yaşanan kaygının ise </a:t>
            </a:r>
            <a:r>
              <a:rPr lang="tr-TR" dirty="0" smtClean="0">
                <a:solidFill>
                  <a:srgbClr val="C00000"/>
                </a:solidFill>
              </a:rPr>
              <a:t>çocukların olumsuz </a:t>
            </a:r>
            <a:r>
              <a:rPr lang="tr-TR" dirty="0">
                <a:solidFill>
                  <a:srgbClr val="C00000"/>
                </a:solidFill>
              </a:rPr>
              <a:t>duygularla yalnız başlarına başa </a:t>
            </a:r>
            <a:r>
              <a:rPr lang="tr-TR" dirty="0" smtClean="0">
                <a:solidFill>
                  <a:srgbClr val="C00000"/>
                </a:solidFill>
              </a:rPr>
              <a:t>çıkmaya yönelmelerine </a:t>
            </a:r>
            <a:r>
              <a:rPr lang="tr-TR" dirty="0">
                <a:solidFill>
                  <a:srgbClr val="C00000"/>
                </a:solidFill>
              </a:rPr>
              <a:t>ve kendi düşüncelerini </a:t>
            </a:r>
            <a:r>
              <a:rPr lang="tr-TR" dirty="0" smtClean="0">
                <a:solidFill>
                  <a:srgbClr val="C00000"/>
                </a:solidFill>
              </a:rPr>
              <a:t>paylaşmaktan kaçınmalarına </a:t>
            </a:r>
            <a:r>
              <a:rPr lang="tr-TR" dirty="0">
                <a:solidFill>
                  <a:srgbClr val="C00000"/>
                </a:solidFill>
              </a:rPr>
              <a:t>neden olduğunu göstermektedir </a:t>
            </a:r>
            <a:r>
              <a:rPr lang="tr-TR" dirty="0"/>
              <a:t>(</a:t>
            </a:r>
            <a:r>
              <a:rPr lang="tr-TR" dirty="0" err="1" smtClean="0"/>
              <a:t>Dalton</a:t>
            </a:r>
            <a:r>
              <a:rPr lang="tr-TR" dirty="0" smtClean="0"/>
              <a:t> vd</a:t>
            </a:r>
            <a:r>
              <a:rPr lang="tr-TR" dirty="0"/>
              <a:t>., 2019; </a:t>
            </a:r>
            <a:r>
              <a:rPr lang="tr-TR" dirty="0" err="1"/>
              <a:t>Dalton</a:t>
            </a:r>
            <a:r>
              <a:rPr lang="tr-TR" dirty="0"/>
              <a:t>, </a:t>
            </a:r>
            <a:r>
              <a:rPr lang="tr-TR" dirty="0" err="1"/>
              <a:t>Rapa</a:t>
            </a:r>
            <a:r>
              <a:rPr lang="tr-TR" dirty="0"/>
              <a:t> ve </a:t>
            </a:r>
            <a:r>
              <a:rPr lang="tr-TR" dirty="0" err="1"/>
              <a:t>Stein</a:t>
            </a:r>
            <a:r>
              <a:rPr lang="tr-TR" dirty="0"/>
              <a:t>, 2020).</a:t>
            </a:r>
          </a:p>
        </p:txBody>
      </p:sp>
    </p:spTree>
    <p:extLst>
      <p:ext uri="{BB962C8B-B14F-4D97-AF65-F5344CB8AC3E}">
        <p14:creationId xmlns:p14="http://schemas.microsoft.com/office/powerpoint/2010/main" val="35997825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Ayrıca araştırmacılar</a:t>
            </a:r>
            <a:r>
              <a:rPr lang="tr-TR" dirty="0" smtClean="0"/>
              <a:t>, anne </a:t>
            </a:r>
            <a:r>
              <a:rPr lang="tr-TR" dirty="0"/>
              <a:t>babaların çoğunlukla çocuklarının </a:t>
            </a:r>
            <a:r>
              <a:rPr lang="tr-TR" dirty="0" err="1"/>
              <a:t>pandemi</a:t>
            </a:r>
            <a:r>
              <a:rPr lang="tr-TR" dirty="0"/>
              <a:t> </a:t>
            </a:r>
            <a:r>
              <a:rPr lang="tr-TR" dirty="0" smtClean="0"/>
              <a:t>sürecinde yaşadıkları </a:t>
            </a:r>
            <a:r>
              <a:rPr lang="tr-TR" dirty="0"/>
              <a:t>sıkıntıyı hafife aldıklarını ve bu nedenle </a:t>
            </a:r>
            <a:r>
              <a:rPr lang="tr-TR" dirty="0" smtClean="0"/>
              <a:t>farklı platformlarda </a:t>
            </a:r>
            <a:r>
              <a:rPr lang="tr-TR" dirty="0"/>
              <a:t>ve/veya aile içinde </a:t>
            </a:r>
            <a:r>
              <a:rPr lang="tr-TR" dirty="0" err="1"/>
              <a:t>pandemiye</a:t>
            </a:r>
            <a:r>
              <a:rPr lang="tr-TR" dirty="0"/>
              <a:t> ilişkin </a:t>
            </a:r>
            <a:r>
              <a:rPr lang="tr-TR" dirty="0" smtClean="0"/>
              <a:t>çeşitli tartışmalara </a:t>
            </a:r>
            <a:r>
              <a:rPr lang="tr-TR" dirty="0"/>
              <a:t>çocukların açık bir şekilde tanık </a:t>
            </a:r>
            <a:r>
              <a:rPr lang="tr-TR" dirty="0" smtClean="0"/>
              <a:t>olmalarında bir </a:t>
            </a:r>
            <a:r>
              <a:rPr lang="tr-TR" dirty="0"/>
              <a:t>sakınca görmediklerini belirtmektedir (</a:t>
            </a:r>
            <a:r>
              <a:rPr lang="tr-TR" dirty="0" err="1"/>
              <a:t>Pfefferbaum</a:t>
            </a:r>
            <a:r>
              <a:rPr lang="tr-TR" dirty="0"/>
              <a:t> </a:t>
            </a:r>
            <a:r>
              <a:rPr lang="tr-TR" dirty="0" smtClean="0"/>
              <a:t>ve North</a:t>
            </a:r>
            <a:r>
              <a:rPr lang="tr-TR" dirty="0"/>
              <a:t>, 2020).</a:t>
            </a:r>
          </a:p>
        </p:txBody>
      </p:sp>
    </p:spTree>
    <p:extLst>
      <p:ext uri="{BB962C8B-B14F-4D97-AF65-F5344CB8AC3E}">
        <p14:creationId xmlns:p14="http://schemas.microsoft.com/office/powerpoint/2010/main" val="14501326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Konuyla ilgili araştırmalarda, anne </a:t>
            </a:r>
            <a:r>
              <a:rPr lang="tr-TR" dirty="0" smtClean="0"/>
              <a:t>babaların çocuklarının </a:t>
            </a:r>
            <a:r>
              <a:rPr lang="tr-TR" dirty="0"/>
              <a:t>salgın sürecindeki tepkilerini </a:t>
            </a:r>
            <a:r>
              <a:rPr lang="tr-TR" dirty="0" smtClean="0"/>
              <a:t>dikkatle gözlemlemeleri</a:t>
            </a:r>
            <a:r>
              <a:rPr lang="tr-TR" dirty="0"/>
              <a:t>, uykuya geçişte yaşanan güçlükler ve </a:t>
            </a:r>
            <a:r>
              <a:rPr lang="tr-TR" dirty="0" smtClean="0"/>
              <a:t>sık sık </a:t>
            </a:r>
            <a:r>
              <a:rPr lang="tr-TR" dirty="0"/>
              <a:t>kabus görme gibi tepkilerin farkında olmaları ve </a:t>
            </a:r>
            <a:r>
              <a:rPr lang="tr-TR" dirty="0" smtClean="0"/>
              <a:t>uyku hijyeni</a:t>
            </a:r>
            <a:r>
              <a:rPr lang="tr-TR" dirty="0"/>
              <a:t>, rahatlama yolları, stresi azaltmaya yönelik </a:t>
            </a:r>
            <a:r>
              <a:rPr lang="tr-TR" dirty="0" smtClean="0"/>
              <a:t>olumlu psikolojik </a:t>
            </a:r>
            <a:r>
              <a:rPr lang="tr-TR" dirty="0"/>
              <a:t>tutumlar sergileme ve dikkati daha üretken </a:t>
            </a:r>
            <a:r>
              <a:rPr lang="tr-TR" dirty="0" smtClean="0"/>
              <a:t>ve olumlu </a:t>
            </a:r>
            <a:r>
              <a:rPr lang="tr-TR" dirty="0"/>
              <a:t>bir yöne odaklama konusunda çocuklarına </a:t>
            </a:r>
            <a:r>
              <a:rPr lang="tr-TR" dirty="0" smtClean="0"/>
              <a:t>model olmaları </a:t>
            </a:r>
            <a:r>
              <a:rPr lang="tr-TR" dirty="0"/>
              <a:t>önerilmektedir (</a:t>
            </a:r>
            <a:r>
              <a:rPr lang="tr-TR" dirty="0" err="1"/>
              <a:t>Jiao</a:t>
            </a:r>
            <a:r>
              <a:rPr lang="tr-TR" dirty="0"/>
              <a:t> vd., </a:t>
            </a:r>
            <a:r>
              <a:rPr lang="tr-TR" dirty="0" smtClean="0"/>
              <a:t>2020). </a:t>
            </a:r>
            <a:endParaRPr lang="tr-TR" dirty="0"/>
          </a:p>
        </p:txBody>
      </p:sp>
    </p:spTree>
    <p:extLst>
      <p:ext uri="{BB962C8B-B14F-4D97-AF65-F5344CB8AC3E}">
        <p14:creationId xmlns:p14="http://schemas.microsoft.com/office/powerpoint/2010/main" val="41761243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Bu </a:t>
            </a:r>
            <a:r>
              <a:rPr lang="tr-TR" dirty="0" smtClean="0"/>
              <a:t>bağlamda </a:t>
            </a:r>
            <a:r>
              <a:rPr lang="tr-TR" dirty="0" err="1" smtClean="0"/>
              <a:t>alanyazında</a:t>
            </a:r>
            <a:r>
              <a:rPr lang="tr-TR" dirty="0"/>
              <a:t>, COVID-19 salgını sürecinde, biyolojik </a:t>
            </a:r>
            <a:r>
              <a:rPr lang="tr-TR" dirty="0" smtClean="0"/>
              <a:t>aşı çalışmalarının </a:t>
            </a:r>
            <a:r>
              <a:rPr lang="tr-TR" dirty="0"/>
              <a:t>yanı sıra, yukarıda sıralanan </a:t>
            </a:r>
            <a:r>
              <a:rPr lang="tr-TR" dirty="0" smtClean="0"/>
              <a:t>nedenlere bağlı </a:t>
            </a:r>
            <a:r>
              <a:rPr lang="tr-TR" dirty="0"/>
              <a:t>olarak, ailelerin çocuklarına nasıl model </a:t>
            </a:r>
            <a:r>
              <a:rPr lang="tr-TR" dirty="0" smtClean="0"/>
              <a:t>olacaklarına ve </a:t>
            </a:r>
            <a:r>
              <a:rPr lang="tr-TR" dirty="0"/>
              <a:t>onların davranışlarını nasıl düzenleyeceklerine </a:t>
            </a:r>
            <a:r>
              <a:rPr lang="tr-TR" dirty="0" smtClean="0"/>
              <a:t>ilişkin “</a:t>
            </a:r>
            <a:r>
              <a:rPr lang="tr-TR" dirty="0"/>
              <a:t>davranışsal aşı” desteğine de gereksinim </a:t>
            </a:r>
            <a:r>
              <a:rPr lang="tr-TR" dirty="0" smtClean="0"/>
              <a:t>olduğunu belirtilmektedir </a:t>
            </a:r>
            <a:r>
              <a:rPr lang="tr-TR" dirty="0"/>
              <a:t>(</a:t>
            </a:r>
            <a:r>
              <a:rPr lang="tr-TR" dirty="0" err="1"/>
              <a:t>Szabo</a:t>
            </a:r>
            <a:r>
              <a:rPr lang="tr-TR" dirty="0"/>
              <a:t> vd., 2020; </a:t>
            </a:r>
            <a:r>
              <a:rPr lang="tr-TR" dirty="0" err="1"/>
              <a:t>Usher</a:t>
            </a:r>
            <a:r>
              <a:rPr lang="tr-TR" dirty="0"/>
              <a:t> vd., 2020). </a:t>
            </a:r>
            <a:r>
              <a:rPr lang="tr-TR" dirty="0">
                <a:solidFill>
                  <a:srgbClr val="FF0000"/>
                </a:solidFill>
              </a:rPr>
              <a:t>Çocuklar izolasyon sürecinde olumsuz duygular yaşayabilmektedirler. </a:t>
            </a:r>
            <a:r>
              <a:rPr lang="tr-TR" dirty="0" err="1">
                <a:solidFill>
                  <a:srgbClr val="FF0000"/>
                </a:solidFill>
              </a:rPr>
              <a:t>Psikososyal</a:t>
            </a:r>
            <a:r>
              <a:rPr lang="tr-TR" dirty="0">
                <a:solidFill>
                  <a:srgbClr val="FF0000"/>
                </a:solidFill>
              </a:rPr>
              <a:t> açıdan bu dönemdeki risk etkenlerinin bilinmesi önem taşımaktadır. Böylece kriz odaklı </a:t>
            </a:r>
            <a:r>
              <a:rPr lang="tr-TR" dirty="0" err="1">
                <a:solidFill>
                  <a:srgbClr val="FF0000"/>
                </a:solidFill>
              </a:rPr>
              <a:t>psikososyal</a:t>
            </a:r>
            <a:r>
              <a:rPr lang="tr-TR" dirty="0">
                <a:solidFill>
                  <a:srgbClr val="FF0000"/>
                </a:solidFill>
              </a:rPr>
              <a:t> destek hizmetlerinin geliştirilmesi sağlanabilecektir.”</a:t>
            </a:r>
          </a:p>
        </p:txBody>
      </p:sp>
    </p:spTree>
    <p:extLst>
      <p:ext uri="{BB962C8B-B14F-4D97-AF65-F5344CB8AC3E}">
        <p14:creationId xmlns:p14="http://schemas.microsoft.com/office/powerpoint/2010/main" val="21926893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Yapılan araştırmaların sonuçları, yapılandırılmış </a:t>
            </a:r>
            <a:r>
              <a:rPr lang="tr-TR" dirty="0" smtClean="0"/>
              <a:t>ve sistematik </a:t>
            </a:r>
            <a:r>
              <a:rPr lang="tr-TR" dirty="0"/>
              <a:t>yaklaşımlarla </a:t>
            </a:r>
            <a:r>
              <a:rPr lang="tr-TR" dirty="0" err="1"/>
              <a:t>pandeminin</a:t>
            </a:r>
            <a:r>
              <a:rPr lang="tr-TR" dirty="0"/>
              <a:t> olası ve var </a:t>
            </a:r>
            <a:r>
              <a:rPr lang="tr-TR" dirty="0" smtClean="0"/>
              <a:t>olan olumsuz </a:t>
            </a:r>
            <a:r>
              <a:rPr lang="tr-TR" dirty="0" err="1"/>
              <a:t>psikososyal</a:t>
            </a:r>
            <a:r>
              <a:rPr lang="tr-TR" dirty="0"/>
              <a:t> etkilerinin ortadan </a:t>
            </a:r>
            <a:r>
              <a:rPr lang="tr-TR" dirty="0" smtClean="0"/>
              <a:t>kaldırılmasına yönelik </a:t>
            </a:r>
            <a:r>
              <a:rPr lang="tr-TR" dirty="0"/>
              <a:t>müdahale programlarına duyulan </a:t>
            </a:r>
            <a:r>
              <a:rPr lang="tr-TR" dirty="0" smtClean="0"/>
              <a:t>gereksinime işaret </a:t>
            </a:r>
            <a:r>
              <a:rPr lang="tr-TR" dirty="0"/>
              <a:t>etmektedir. Yakın tarihte, Çin Ulusal Sağlık </a:t>
            </a:r>
            <a:r>
              <a:rPr lang="tr-TR" dirty="0" smtClean="0"/>
              <a:t>Komisyonu (</a:t>
            </a:r>
            <a:r>
              <a:rPr lang="tr-TR" dirty="0" err="1"/>
              <a:t>National</a:t>
            </a:r>
            <a:r>
              <a:rPr lang="tr-TR" dirty="0"/>
              <a:t> </a:t>
            </a:r>
            <a:r>
              <a:rPr lang="tr-TR" dirty="0" err="1"/>
              <a:t>Health</a:t>
            </a:r>
            <a:r>
              <a:rPr lang="tr-TR" dirty="0"/>
              <a:t> </a:t>
            </a:r>
            <a:r>
              <a:rPr lang="tr-TR" dirty="0" err="1"/>
              <a:t>Commission</a:t>
            </a:r>
            <a:r>
              <a:rPr lang="tr-TR" dirty="0"/>
              <a:t> of </a:t>
            </a:r>
            <a:r>
              <a:rPr lang="tr-TR" dirty="0" err="1"/>
              <a:t>China</a:t>
            </a:r>
            <a:r>
              <a:rPr lang="tr-TR" dirty="0"/>
              <a:t>) tarafından, </a:t>
            </a:r>
            <a:r>
              <a:rPr lang="tr-TR" dirty="0" smtClean="0"/>
              <a:t>toplu tıbbi </a:t>
            </a:r>
            <a:r>
              <a:rPr lang="tr-TR" dirty="0"/>
              <a:t>gözlem merkezlerinde karantinada olan </a:t>
            </a:r>
            <a:r>
              <a:rPr lang="tr-TR" dirty="0" smtClean="0"/>
              <a:t>çocukların temel </a:t>
            </a:r>
            <a:r>
              <a:rPr lang="tr-TR" dirty="0"/>
              <a:t>günlük gereksinimlerinin ötesinde, ruh </a:t>
            </a:r>
            <a:r>
              <a:rPr lang="tr-TR" dirty="0" smtClean="0"/>
              <a:t>sağlıklarını da </a:t>
            </a:r>
            <a:r>
              <a:rPr lang="tr-TR" dirty="0"/>
              <a:t>korumaya yönelik belli başlı müdahaleleri içeren </a:t>
            </a:r>
            <a:r>
              <a:rPr lang="tr-TR" dirty="0" smtClean="0"/>
              <a:t>bir rehber </a:t>
            </a:r>
            <a:r>
              <a:rPr lang="tr-TR" dirty="0"/>
              <a:t>yayınlanmıştır.</a:t>
            </a:r>
          </a:p>
        </p:txBody>
      </p:sp>
    </p:spTree>
    <p:extLst>
      <p:ext uri="{BB962C8B-B14F-4D97-AF65-F5344CB8AC3E}">
        <p14:creationId xmlns:p14="http://schemas.microsoft.com/office/powerpoint/2010/main" val="25924795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Bu rehberde, anne-baba ve </a:t>
            </a:r>
            <a:r>
              <a:rPr lang="tr-TR" dirty="0" smtClean="0"/>
              <a:t>çocuk arasındaki </a:t>
            </a:r>
            <a:r>
              <a:rPr lang="tr-TR" dirty="0"/>
              <a:t>iletişimin artırılması, videolar ve resimli </a:t>
            </a:r>
            <a:r>
              <a:rPr lang="tr-TR" dirty="0" smtClean="0"/>
              <a:t>çocuk kitapları </a:t>
            </a:r>
            <a:r>
              <a:rPr lang="tr-TR" dirty="0"/>
              <a:t>aracılığıyla çocukların hastalığa ilişkin </a:t>
            </a:r>
            <a:r>
              <a:rPr lang="tr-TR" dirty="0" smtClean="0"/>
              <a:t>bilgiye ulaşması</a:t>
            </a:r>
            <a:r>
              <a:rPr lang="tr-TR" dirty="0"/>
              <a:t>, düzenli bir etkinlik programının </a:t>
            </a:r>
            <a:r>
              <a:rPr lang="tr-TR" dirty="0" smtClean="0"/>
              <a:t>hazırlanmasına ilişkin </a:t>
            </a:r>
            <a:r>
              <a:rPr lang="tr-TR" dirty="0"/>
              <a:t>rehberlik edilmesi, çocukların üzüntü, kaygı, </a:t>
            </a:r>
            <a:r>
              <a:rPr lang="tr-TR" dirty="0" smtClean="0"/>
              <a:t>iştah kaybı </a:t>
            </a:r>
            <a:r>
              <a:rPr lang="tr-TR" dirty="0"/>
              <a:t>yaşama ve uyku problemleri yaşama gibi </a:t>
            </a:r>
            <a:r>
              <a:rPr lang="tr-TR" dirty="0" smtClean="0"/>
              <a:t>belirtiler sergileyerek </a:t>
            </a:r>
            <a:r>
              <a:rPr lang="tr-TR" dirty="0"/>
              <a:t>kendilerini ruhsal olarak iyi </a:t>
            </a:r>
            <a:r>
              <a:rPr lang="tr-TR" dirty="0" smtClean="0"/>
              <a:t>hissetmedikleri durumlarda </a:t>
            </a:r>
            <a:r>
              <a:rPr lang="tr-TR" dirty="0"/>
              <a:t>vakit kaybetmeden çocuk ve ergen ruh </a:t>
            </a:r>
            <a:r>
              <a:rPr lang="tr-TR" dirty="0" smtClean="0"/>
              <a:t>sağlığı uzmanına </a:t>
            </a:r>
            <a:r>
              <a:rPr lang="tr-TR" dirty="0"/>
              <a:t>yönlendirmek gibi önlemler yer </a:t>
            </a:r>
            <a:r>
              <a:rPr lang="tr-TR" dirty="0" smtClean="0"/>
              <a:t>almaktadır (</a:t>
            </a:r>
            <a:r>
              <a:rPr lang="tr-TR" dirty="0" err="1"/>
              <a:t>Liu</a:t>
            </a:r>
            <a:r>
              <a:rPr lang="tr-TR" dirty="0"/>
              <a:t>, </a:t>
            </a:r>
            <a:r>
              <a:rPr lang="tr-TR" dirty="0" err="1"/>
              <a:t>Bao</a:t>
            </a:r>
            <a:r>
              <a:rPr lang="tr-TR" dirty="0"/>
              <a:t>, </a:t>
            </a:r>
            <a:r>
              <a:rPr lang="tr-TR" dirty="0" err="1"/>
              <a:t>Huang</a:t>
            </a:r>
            <a:r>
              <a:rPr lang="tr-TR" dirty="0"/>
              <a:t>, </a:t>
            </a:r>
            <a:r>
              <a:rPr lang="tr-TR" dirty="0" err="1"/>
              <a:t>Shi</a:t>
            </a:r>
            <a:r>
              <a:rPr lang="tr-TR" dirty="0"/>
              <a:t> ve Lu, 2020).</a:t>
            </a:r>
          </a:p>
        </p:txBody>
      </p:sp>
    </p:spTree>
    <p:extLst>
      <p:ext uri="{BB962C8B-B14F-4D97-AF65-F5344CB8AC3E}">
        <p14:creationId xmlns:p14="http://schemas.microsoft.com/office/powerpoint/2010/main" val="41236026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Ülkemizde ise </a:t>
            </a:r>
            <a:r>
              <a:rPr lang="tr-TR" dirty="0" smtClean="0"/>
              <a:t>birçok sağlık </a:t>
            </a:r>
            <a:r>
              <a:rPr lang="tr-TR" dirty="0"/>
              <a:t>meslek örgütü ve sivil toplum kuruluşunun yanı </a:t>
            </a:r>
            <a:r>
              <a:rPr lang="tr-TR" dirty="0" smtClean="0"/>
              <a:t>sıra üniversitelerin </a:t>
            </a:r>
            <a:r>
              <a:rPr lang="tr-TR" dirty="0"/>
              <a:t>ilgili birimleri tarafından çocuk ve </a:t>
            </a:r>
            <a:r>
              <a:rPr lang="tr-TR" dirty="0" smtClean="0"/>
              <a:t>ailenin </a:t>
            </a:r>
            <a:r>
              <a:rPr lang="tr-TR" dirty="0" err="1" smtClean="0"/>
              <a:t>psikososyal</a:t>
            </a:r>
            <a:r>
              <a:rPr lang="tr-TR" dirty="0" smtClean="0"/>
              <a:t> </a:t>
            </a:r>
            <a:r>
              <a:rPr lang="tr-TR" dirty="0"/>
              <a:t>iyilik halinin sağlanmasına ve </a:t>
            </a:r>
            <a:r>
              <a:rPr lang="tr-TR" dirty="0" smtClean="0"/>
              <a:t>sürdürülmesine yönelik </a:t>
            </a:r>
            <a:r>
              <a:rPr lang="tr-TR" dirty="0"/>
              <a:t>çeşitli öneriler çevrimiçi kanallar, radyo ve </a:t>
            </a:r>
            <a:r>
              <a:rPr lang="tr-TR" dirty="0" smtClean="0"/>
              <a:t>televizyon gibi </a:t>
            </a:r>
            <a:r>
              <a:rPr lang="tr-TR" dirty="0"/>
              <a:t>bu süreçte sıkça kullanılan yazılı ve görsel </a:t>
            </a:r>
            <a:r>
              <a:rPr lang="tr-TR" dirty="0" smtClean="0"/>
              <a:t>medya unsurları </a:t>
            </a:r>
            <a:r>
              <a:rPr lang="tr-TR" dirty="0"/>
              <a:t>aracılığıyla paylaşılmıştır. Ne var ki, diğer </a:t>
            </a:r>
            <a:r>
              <a:rPr lang="tr-TR" dirty="0" smtClean="0"/>
              <a:t>birçok ülkede </a:t>
            </a:r>
            <a:r>
              <a:rPr lang="tr-TR" dirty="0"/>
              <a:t>olduğu gibi konuyla ilgili sistematik bir tarama </a:t>
            </a:r>
            <a:r>
              <a:rPr lang="tr-TR" dirty="0" smtClean="0"/>
              <a:t>ve /</a:t>
            </a:r>
            <a:r>
              <a:rPr lang="tr-TR" dirty="0"/>
              <a:t>veya müdahale programının henüz başlatılmamış </a:t>
            </a:r>
            <a:r>
              <a:rPr lang="tr-TR" dirty="0" smtClean="0"/>
              <a:t>olduğu dikkat </a:t>
            </a:r>
            <a:r>
              <a:rPr lang="tr-TR" dirty="0"/>
              <a:t>çekmektedir</a:t>
            </a:r>
          </a:p>
        </p:txBody>
      </p:sp>
    </p:spTree>
    <p:extLst>
      <p:ext uri="{BB962C8B-B14F-4D97-AF65-F5344CB8AC3E}">
        <p14:creationId xmlns:p14="http://schemas.microsoft.com/office/powerpoint/2010/main" val="6278170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Nitekim Türkiye Bilimler </a:t>
            </a:r>
            <a:r>
              <a:rPr lang="tr-TR" dirty="0" smtClean="0"/>
              <a:t>Akademisi (</a:t>
            </a:r>
            <a:r>
              <a:rPr lang="tr-TR" dirty="0"/>
              <a:t>TÜBA) tarafından Nisan ayında hazırlanan “</a:t>
            </a:r>
            <a:r>
              <a:rPr lang="tr-TR" dirty="0" smtClean="0"/>
              <a:t>COVID-19 </a:t>
            </a:r>
            <a:r>
              <a:rPr lang="tr-TR" dirty="0" err="1" smtClean="0"/>
              <a:t>Pandemi</a:t>
            </a:r>
            <a:r>
              <a:rPr lang="tr-TR" dirty="0" smtClean="0"/>
              <a:t> </a:t>
            </a:r>
            <a:r>
              <a:rPr lang="tr-TR" dirty="0"/>
              <a:t>Değerlendirme </a:t>
            </a:r>
            <a:r>
              <a:rPr lang="tr-TR" dirty="0" err="1"/>
              <a:t>Raporu”nda</a:t>
            </a:r>
            <a:r>
              <a:rPr lang="tr-TR" dirty="0"/>
              <a:t> (bkz. Türkiye </a:t>
            </a:r>
            <a:r>
              <a:rPr lang="tr-TR" dirty="0" smtClean="0"/>
              <a:t>Bilimler Akademisi </a:t>
            </a:r>
            <a:r>
              <a:rPr lang="tr-TR" dirty="0"/>
              <a:t>COVID-19 </a:t>
            </a:r>
            <a:r>
              <a:rPr lang="tr-TR" dirty="0" err="1"/>
              <a:t>Pandemi</a:t>
            </a:r>
            <a:r>
              <a:rPr lang="tr-TR" dirty="0"/>
              <a:t> Değerlendirme Raporu</a:t>
            </a:r>
            <a:r>
              <a:rPr lang="tr-TR" dirty="0" smtClean="0"/>
              <a:t>, 2020</a:t>
            </a:r>
            <a:r>
              <a:rPr lang="tr-TR" dirty="0"/>
              <a:t>) </a:t>
            </a:r>
            <a:r>
              <a:rPr lang="tr-TR" dirty="0" err="1"/>
              <a:t>psikososyal</a:t>
            </a:r>
            <a:r>
              <a:rPr lang="tr-TR" dirty="0"/>
              <a:t> sağlık göstergelerine ilişkin </a:t>
            </a:r>
            <a:r>
              <a:rPr lang="tr-TR" dirty="0" smtClean="0"/>
              <a:t>herhangi bir </a:t>
            </a:r>
            <a:r>
              <a:rPr lang="tr-TR" dirty="0"/>
              <a:t>somut verinin yer almaması bu görüşü </a:t>
            </a:r>
            <a:r>
              <a:rPr lang="tr-TR" dirty="0" smtClean="0"/>
              <a:t>destekler niteliktedir</a:t>
            </a:r>
            <a:r>
              <a:rPr lang="tr-TR" dirty="0"/>
              <a:t>.</a:t>
            </a:r>
          </a:p>
        </p:txBody>
      </p:sp>
    </p:spTree>
    <p:extLst>
      <p:ext uri="{BB962C8B-B14F-4D97-AF65-F5344CB8AC3E}">
        <p14:creationId xmlns:p14="http://schemas.microsoft.com/office/powerpoint/2010/main" val="38086297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Çocukların yetişkinlere kıyasla çevresel risklere karşı </a:t>
            </a:r>
            <a:r>
              <a:rPr lang="tr-TR" dirty="0" smtClean="0"/>
              <a:t>görece savunmasız </a:t>
            </a:r>
            <a:r>
              <a:rPr lang="tr-TR" dirty="0"/>
              <a:t>oldukları bilinmekte, yetişkinlikteki </a:t>
            </a:r>
            <a:r>
              <a:rPr lang="tr-TR" dirty="0" smtClean="0"/>
              <a:t>fiziksel ve </a:t>
            </a:r>
            <a:r>
              <a:rPr lang="tr-TR" dirty="0"/>
              <a:t>zihinsel sağlık yaşamın ilk yıllarındaki deneyimler </a:t>
            </a:r>
            <a:r>
              <a:rPr lang="tr-TR" dirty="0" smtClean="0"/>
              <a:t>ile ilişkilendirilmektedir</a:t>
            </a:r>
            <a:r>
              <a:rPr lang="tr-TR" dirty="0"/>
              <a:t>. Bu bağlamda, tüm dünyayı </a:t>
            </a:r>
            <a:r>
              <a:rPr lang="tr-TR" dirty="0" smtClean="0"/>
              <a:t>etkisi altına </a:t>
            </a:r>
            <a:r>
              <a:rPr lang="tr-TR" dirty="0"/>
              <a:t>alan salgın gibi “acil” durumlarda </a:t>
            </a:r>
            <a:r>
              <a:rPr lang="tr-TR" dirty="0" smtClean="0"/>
              <a:t>yaşanabilecek sorunları </a:t>
            </a:r>
            <a:r>
              <a:rPr lang="tr-TR" dirty="0"/>
              <a:t>etkili bir şekilde ele almak ve bu yaşantıların </a:t>
            </a:r>
            <a:r>
              <a:rPr lang="tr-TR" dirty="0" smtClean="0"/>
              <a:t>kaygı ve </a:t>
            </a:r>
            <a:r>
              <a:rPr lang="tr-TR" dirty="0"/>
              <a:t>korku gibi özellikle çocukların </a:t>
            </a:r>
            <a:r>
              <a:rPr lang="tr-TR" dirty="0" err="1"/>
              <a:t>psikososyal</a:t>
            </a:r>
            <a:r>
              <a:rPr lang="tr-TR" dirty="0"/>
              <a:t> </a:t>
            </a:r>
            <a:r>
              <a:rPr lang="tr-TR" dirty="0" smtClean="0"/>
              <a:t>gelişimleri üzerindeki </a:t>
            </a:r>
            <a:r>
              <a:rPr lang="tr-TR" dirty="0"/>
              <a:t>uzun dönemli olumsuz etkilerinden </a:t>
            </a:r>
            <a:r>
              <a:rPr lang="tr-TR" dirty="0" smtClean="0"/>
              <a:t>kaçınmak için </a:t>
            </a:r>
            <a:r>
              <a:rPr lang="tr-TR" dirty="0"/>
              <a:t>büyük çaba sarf etmek gerekmektedir (</a:t>
            </a:r>
            <a:r>
              <a:rPr lang="tr-TR" dirty="0" err="1"/>
              <a:t>Wang</a:t>
            </a:r>
            <a:r>
              <a:rPr lang="tr-TR" dirty="0"/>
              <a:t>, </a:t>
            </a:r>
            <a:r>
              <a:rPr lang="tr-TR" dirty="0" err="1"/>
              <a:t>Zhang</a:t>
            </a:r>
            <a:r>
              <a:rPr lang="tr-TR" dirty="0" smtClean="0"/>
              <a:t>, </a:t>
            </a:r>
            <a:r>
              <a:rPr lang="tr-TR" dirty="0" err="1" smtClean="0"/>
              <a:t>Zhao</a:t>
            </a:r>
            <a:r>
              <a:rPr lang="tr-TR" dirty="0"/>
              <a:t>, </a:t>
            </a:r>
            <a:r>
              <a:rPr lang="tr-TR" dirty="0" err="1"/>
              <a:t>Zhang</a:t>
            </a:r>
            <a:r>
              <a:rPr lang="tr-TR" dirty="0"/>
              <a:t> ve </a:t>
            </a:r>
            <a:r>
              <a:rPr lang="tr-TR" dirty="0" err="1"/>
              <a:t>Jiang</a:t>
            </a:r>
            <a:r>
              <a:rPr lang="tr-TR" dirty="0"/>
              <a:t>, 2020)</a:t>
            </a:r>
          </a:p>
        </p:txBody>
      </p:sp>
    </p:spTree>
    <p:extLst>
      <p:ext uri="{BB962C8B-B14F-4D97-AF65-F5344CB8AC3E}">
        <p14:creationId xmlns:p14="http://schemas.microsoft.com/office/powerpoint/2010/main" val="28312492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Özellikle karantina </a:t>
            </a:r>
            <a:r>
              <a:rPr lang="tr-TR" dirty="0" smtClean="0"/>
              <a:t>ve/veya ev </a:t>
            </a:r>
            <a:r>
              <a:rPr lang="tr-TR" dirty="0"/>
              <a:t>ortamında sosyal mesafeyi koruma ve izolasyon </a:t>
            </a:r>
            <a:r>
              <a:rPr lang="tr-TR" dirty="0" smtClean="0"/>
              <a:t>gibi uygulamaların </a:t>
            </a:r>
            <a:r>
              <a:rPr lang="tr-TR" dirty="0"/>
              <a:t>başta çocuklar olmak üzere </a:t>
            </a:r>
            <a:r>
              <a:rPr lang="tr-TR" dirty="0" smtClean="0"/>
              <a:t>toplumsal </a:t>
            </a:r>
            <a:r>
              <a:rPr lang="tr-TR" dirty="0" err="1" smtClean="0"/>
              <a:t>psikososyal</a:t>
            </a:r>
            <a:r>
              <a:rPr lang="tr-TR" dirty="0" smtClean="0"/>
              <a:t> </a:t>
            </a:r>
            <a:r>
              <a:rPr lang="tr-TR" dirty="0"/>
              <a:t>sağlık durumuna ilişkin uzun </a:t>
            </a:r>
            <a:r>
              <a:rPr lang="tr-TR" dirty="0" smtClean="0"/>
              <a:t>dönemli etkilerinin </a:t>
            </a:r>
            <a:r>
              <a:rPr lang="tr-TR" dirty="0"/>
              <a:t>nicel ve nitel göstergelerle ortaya </a:t>
            </a:r>
            <a:r>
              <a:rPr lang="tr-TR" dirty="0" smtClean="0"/>
              <a:t>konulmasında yarar </a:t>
            </a:r>
            <a:r>
              <a:rPr lang="tr-TR" dirty="0"/>
              <a:t>vardır.</a:t>
            </a:r>
          </a:p>
        </p:txBody>
      </p:sp>
    </p:spTree>
    <p:extLst>
      <p:ext uri="{BB962C8B-B14F-4D97-AF65-F5344CB8AC3E}">
        <p14:creationId xmlns:p14="http://schemas.microsoft.com/office/powerpoint/2010/main" val="25126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smtClean="0"/>
              <a:t>Ayrıca, karantinanın sıklıkla korku, kaygı, öfke ve hayal kırıklığı gibi olumsuz duyguların yaşanmasına neden olmasının yanı sıra, daha önce tanılanan çeşitli ruhsal problemler nedeniyle tedavi görmekte olan bireyler açısından daha riskli bir süreci ifade ettiği vurgulanmaktadır (</a:t>
            </a:r>
            <a:r>
              <a:rPr lang="tr-TR" dirty="0" err="1" smtClean="0"/>
              <a:t>Brooks</a:t>
            </a:r>
            <a:r>
              <a:rPr lang="tr-TR" dirty="0" smtClean="0"/>
              <a:t> vd., 2020; </a:t>
            </a:r>
            <a:r>
              <a:rPr lang="tr-TR" dirty="0" err="1" smtClean="0"/>
              <a:t>Qiu</a:t>
            </a:r>
            <a:r>
              <a:rPr lang="tr-TR" dirty="0" smtClean="0"/>
              <a:t> vd., 2020). </a:t>
            </a:r>
            <a:r>
              <a:rPr lang="tr-TR" dirty="0"/>
              <a:t>Virüsün birincil olarak yaşlı nüfusu önemli ölçüde tehdit eden yaşamsal etkileri, yapılan birçok çalışmada yetişkin nüfusa odaklanılmasına neden olmakta, çocukların eğitim ve öğretim süreçleri dışındaki akut </a:t>
            </a:r>
            <a:r>
              <a:rPr lang="tr-TR" dirty="0" err="1"/>
              <a:t>psikososyal</a:t>
            </a:r>
            <a:r>
              <a:rPr lang="tr-TR" dirty="0"/>
              <a:t> gereksinimleri çoğu zaman göz ardı edilebilmektedir.</a:t>
            </a:r>
          </a:p>
          <a:p>
            <a:pPr marL="0" indent="0">
              <a:buNone/>
            </a:pPr>
            <a:endParaRPr lang="tr-TR" dirty="0"/>
          </a:p>
        </p:txBody>
      </p:sp>
    </p:spTree>
    <p:extLst>
      <p:ext uri="{BB962C8B-B14F-4D97-AF65-F5344CB8AC3E}">
        <p14:creationId xmlns:p14="http://schemas.microsoft.com/office/powerpoint/2010/main" val="33805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err="1"/>
              <a:t>Pandemi</a:t>
            </a:r>
            <a:r>
              <a:rPr lang="tr-TR" dirty="0"/>
              <a:t> sürecinde genel olarak anne babalar için iş </a:t>
            </a:r>
            <a:r>
              <a:rPr lang="tr-TR" dirty="0" smtClean="0"/>
              <a:t>ve ev </a:t>
            </a:r>
            <a:r>
              <a:rPr lang="tr-TR" dirty="0"/>
              <a:t>yaşantısı arasındaki sınırların tamamen ya da </a:t>
            </a:r>
            <a:r>
              <a:rPr lang="tr-TR" dirty="0" smtClean="0"/>
              <a:t>kısmen bozulmasına </a:t>
            </a:r>
            <a:r>
              <a:rPr lang="tr-TR" dirty="0"/>
              <a:t>ek olarak </a:t>
            </a:r>
            <a:r>
              <a:rPr lang="tr-TR" dirty="0" err="1"/>
              <a:t>formal</a:t>
            </a:r>
            <a:r>
              <a:rPr lang="tr-TR" dirty="0"/>
              <a:t> eğitim </a:t>
            </a:r>
            <a:r>
              <a:rPr lang="tr-TR" dirty="0" smtClean="0"/>
              <a:t>yaşantısındaki çocukların </a:t>
            </a:r>
            <a:r>
              <a:rPr lang="tr-TR" dirty="0"/>
              <a:t>uzaktan eğitim yoluyla ev </a:t>
            </a:r>
            <a:r>
              <a:rPr lang="tr-TR" dirty="0" smtClean="0"/>
              <a:t>ortamında öğrenimlerine </a:t>
            </a:r>
            <a:r>
              <a:rPr lang="tr-TR" dirty="0"/>
              <a:t>devam etmek durumunda kalmaları </a:t>
            </a:r>
            <a:r>
              <a:rPr lang="tr-TR" dirty="0" smtClean="0"/>
              <a:t>aile içinde </a:t>
            </a:r>
            <a:r>
              <a:rPr lang="tr-TR" dirty="0"/>
              <a:t>yeni düzenlemelerin yapılmasını gerekli kılmakta</a:t>
            </a:r>
            <a:r>
              <a:rPr lang="tr-TR" dirty="0" smtClean="0"/>
              <a:t>, gerek </a:t>
            </a:r>
            <a:r>
              <a:rPr lang="tr-TR" dirty="0"/>
              <a:t>anne babalar gerek çocukları açısından dengeli </a:t>
            </a:r>
            <a:r>
              <a:rPr lang="tr-TR" dirty="0" smtClean="0"/>
              <a:t>ve sürdürülebilir </a:t>
            </a:r>
            <a:r>
              <a:rPr lang="tr-TR" dirty="0"/>
              <a:t>bir yaklaşımın izlenmesi ise güçleşmektedir.</a:t>
            </a:r>
          </a:p>
        </p:txBody>
      </p:sp>
    </p:spTree>
    <p:extLst>
      <p:ext uri="{BB962C8B-B14F-4D97-AF65-F5344CB8AC3E}">
        <p14:creationId xmlns:p14="http://schemas.microsoft.com/office/powerpoint/2010/main" val="27854102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Buna ek olarak, aile yapısı ve özellikle aile içi şiddet, </a:t>
            </a:r>
            <a:r>
              <a:rPr lang="tr-TR" dirty="0" smtClean="0"/>
              <a:t>ihmal ve </a:t>
            </a:r>
            <a:r>
              <a:rPr lang="tr-TR" dirty="0"/>
              <a:t>istismar yaşantıları gibi bireyin </a:t>
            </a:r>
            <a:r>
              <a:rPr lang="tr-TR" dirty="0" err="1"/>
              <a:t>psikososyal</a:t>
            </a:r>
            <a:r>
              <a:rPr lang="tr-TR" dirty="0"/>
              <a:t> iyilik </a:t>
            </a:r>
            <a:r>
              <a:rPr lang="tr-TR" dirty="0" smtClean="0"/>
              <a:t>hali üzerinde </a:t>
            </a:r>
            <a:r>
              <a:rPr lang="tr-TR" dirty="0"/>
              <a:t>doğrudan olumsuz ve kalıcı izler bırakabilen </a:t>
            </a:r>
            <a:r>
              <a:rPr lang="tr-TR" dirty="0" smtClean="0"/>
              <a:t>farklı değişkenler </a:t>
            </a:r>
            <a:r>
              <a:rPr lang="tr-TR" dirty="0"/>
              <a:t>de söz konusu </a:t>
            </a:r>
            <a:r>
              <a:rPr lang="tr-TR" dirty="0" smtClean="0"/>
              <a:t>olabilmektedir</a:t>
            </a:r>
            <a:r>
              <a:rPr lang="tr-TR" dirty="0"/>
              <a:t>. Bu bağlamda </a:t>
            </a:r>
            <a:r>
              <a:rPr lang="tr-TR" dirty="0" smtClean="0"/>
              <a:t>bu olası </a:t>
            </a:r>
            <a:r>
              <a:rPr lang="tr-TR" dirty="0"/>
              <a:t>değişkenleri de göz önünde bulundurarak </a:t>
            </a:r>
            <a:r>
              <a:rPr lang="tr-TR" dirty="0" smtClean="0"/>
              <a:t>yapılacak düzenlemelerin</a:t>
            </a:r>
            <a:r>
              <a:rPr lang="tr-TR" dirty="0"/>
              <a:t>, kısa ve uzun dönemde olumsuz </a:t>
            </a:r>
            <a:r>
              <a:rPr lang="tr-TR" dirty="0" smtClean="0"/>
              <a:t>yaşantıları önleme </a:t>
            </a:r>
            <a:r>
              <a:rPr lang="tr-TR" dirty="0"/>
              <a:t>potansiyelinin daha yüksek olduğu açıktır.</a:t>
            </a:r>
          </a:p>
        </p:txBody>
      </p:sp>
    </p:spTree>
    <p:extLst>
      <p:ext uri="{BB962C8B-B14F-4D97-AF65-F5344CB8AC3E}">
        <p14:creationId xmlns:p14="http://schemas.microsoft.com/office/powerpoint/2010/main" val="23621767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Dolayısıyla </a:t>
            </a:r>
            <a:r>
              <a:rPr lang="tr-TR" dirty="0" err="1"/>
              <a:t>pandemi</a:t>
            </a:r>
            <a:r>
              <a:rPr lang="tr-TR" dirty="0"/>
              <a:t> gibi nedenlerle belirsiz bir süre </a:t>
            </a:r>
            <a:r>
              <a:rPr lang="tr-TR" dirty="0" smtClean="0"/>
              <a:t>kadar ev </a:t>
            </a:r>
            <a:r>
              <a:rPr lang="tr-TR" dirty="0"/>
              <a:t>izolasyonunu gerektiren durumlar için oluşturulan </a:t>
            </a:r>
            <a:r>
              <a:rPr lang="tr-TR" dirty="0" smtClean="0"/>
              <a:t>acil eylem </a:t>
            </a:r>
            <a:r>
              <a:rPr lang="tr-TR" dirty="0"/>
              <a:t>planlarına </a:t>
            </a:r>
            <a:r>
              <a:rPr lang="tr-TR" dirty="0" err="1"/>
              <a:t>psikososyal</a:t>
            </a:r>
            <a:r>
              <a:rPr lang="tr-TR" dirty="0"/>
              <a:t> destek hizmetlerinin de </a:t>
            </a:r>
            <a:r>
              <a:rPr lang="tr-TR" dirty="0" smtClean="0"/>
              <a:t>dâhil edilmesi</a:t>
            </a:r>
            <a:r>
              <a:rPr lang="tr-TR" dirty="0"/>
              <a:t>, bu hizmetlerin farklı meslek gruplarının </a:t>
            </a:r>
            <a:r>
              <a:rPr lang="tr-TR" dirty="0" smtClean="0"/>
              <a:t>işbirliği ile </a:t>
            </a:r>
            <a:r>
              <a:rPr lang="tr-TR" dirty="0"/>
              <a:t>ailelerin ekolojik özelliklerine göre </a:t>
            </a:r>
            <a:r>
              <a:rPr lang="tr-TR" dirty="0" smtClean="0"/>
              <a:t>yapılandırılması son </a:t>
            </a:r>
            <a:r>
              <a:rPr lang="tr-TR" dirty="0"/>
              <a:t>derece önemlidir.</a:t>
            </a:r>
          </a:p>
        </p:txBody>
      </p:sp>
    </p:spTree>
    <p:extLst>
      <p:ext uri="{BB962C8B-B14F-4D97-AF65-F5344CB8AC3E}">
        <p14:creationId xmlns:p14="http://schemas.microsoft.com/office/powerpoint/2010/main" val="29903955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Yapılan çalışmalardan elde </a:t>
            </a:r>
            <a:r>
              <a:rPr lang="tr-TR" dirty="0" smtClean="0"/>
              <a:t>edilen bulgular </a:t>
            </a:r>
            <a:r>
              <a:rPr lang="tr-TR" dirty="0"/>
              <a:t>ışığında, aile ve çocukların </a:t>
            </a:r>
            <a:r>
              <a:rPr lang="tr-TR" dirty="0" err="1"/>
              <a:t>psikososyal</a:t>
            </a:r>
            <a:r>
              <a:rPr lang="tr-TR" dirty="0"/>
              <a:t> </a:t>
            </a:r>
            <a:r>
              <a:rPr lang="tr-TR" dirty="0" smtClean="0"/>
              <a:t>iyilik hallerinin </a:t>
            </a:r>
            <a:r>
              <a:rPr lang="tr-TR" dirty="0"/>
              <a:t>sağlanması ve stres başta olmak üzere </a:t>
            </a:r>
            <a:r>
              <a:rPr lang="tr-TR" dirty="0" smtClean="0"/>
              <a:t>sağlıklı bir </a:t>
            </a:r>
            <a:r>
              <a:rPr lang="tr-TR" dirty="0" err="1"/>
              <a:t>psikososyal</a:t>
            </a:r>
            <a:r>
              <a:rPr lang="tr-TR" dirty="0"/>
              <a:t> gelişime yönelik çeşitli tehdit </a:t>
            </a:r>
            <a:r>
              <a:rPr lang="tr-TR" dirty="0" smtClean="0"/>
              <a:t>unsurlarının etkilerinin </a:t>
            </a:r>
            <a:r>
              <a:rPr lang="tr-TR" dirty="0"/>
              <a:t>olabildiğince azaltılması amacıyla özellikle </a:t>
            </a:r>
            <a:r>
              <a:rPr lang="tr-TR" dirty="0" smtClean="0"/>
              <a:t>ruh sağlığı </a:t>
            </a:r>
            <a:r>
              <a:rPr lang="tr-TR" dirty="0"/>
              <a:t>alanında çalışan profesyoneller başta olmak üzere</a:t>
            </a:r>
            <a:r>
              <a:rPr lang="tr-TR" dirty="0" smtClean="0"/>
              <a:t>, çocuk </a:t>
            </a:r>
            <a:r>
              <a:rPr lang="tr-TR" dirty="0"/>
              <a:t>gelişimi, eğitim ve sağlık alanında çalışan </a:t>
            </a:r>
            <a:r>
              <a:rPr lang="tr-TR" dirty="0" smtClean="0"/>
              <a:t>diğer uzmanlara </a:t>
            </a:r>
            <a:r>
              <a:rPr lang="tr-TR" dirty="0"/>
              <a:t>önemli görevler düşeceği öngörülmektedir.</a:t>
            </a:r>
          </a:p>
        </p:txBody>
      </p:sp>
    </p:spTree>
    <p:extLst>
      <p:ext uri="{BB962C8B-B14F-4D97-AF65-F5344CB8AC3E}">
        <p14:creationId xmlns:p14="http://schemas.microsoft.com/office/powerpoint/2010/main" val="21337073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smtClean="0"/>
              <a:t>Bu bağlamda</a:t>
            </a:r>
            <a:r>
              <a:rPr lang="tr-TR" dirty="0"/>
              <a:t>, virüsün yayılma hızını yavaşlatmayı </a:t>
            </a:r>
            <a:r>
              <a:rPr lang="tr-TR" dirty="0" smtClean="0"/>
              <a:t>hedefleyen akut </a:t>
            </a:r>
            <a:r>
              <a:rPr lang="tr-TR" dirty="0"/>
              <a:t>reaksiyonların yanı sıra, uzun dönemli bir bakış </a:t>
            </a:r>
            <a:r>
              <a:rPr lang="tr-TR" dirty="0" smtClean="0"/>
              <a:t>açısı ile </a:t>
            </a:r>
            <a:r>
              <a:rPr lang="tr-TR" dirty="0"/>
              <a:t>derin bir ekonomik durgunluktan doğacak </a:t>
            </a:r>
            <a:r>
              <a:rPr lang="tr-TR" dirty="0" smtClean="0"/>
              <a:t>olumsuz sonuçlar </a:t>
            </a:r>
            <a:r>
              <a:rPr lang="tr-TR" dirty="0"/>
              <a:t>nedeniyle yaşanan stres temelli problemler, </a:t>
            </a:r>
            <a:r>
              <a:rPr lang="tr-TR" dirty="0" smtClean="0"/>
              <a:t>virüs nedeniyle </a:t>
            </a:r>
            <a:r>
              <a:rPr lang="tr-TR" dirty="0" err="1"/>
              <a:t>enfekte</a:t>
            </a:r>
            <a:r>
              <a:rPr lang="tr-TR" dirty="0"/>
              <a:t> olma ve hastaneye yatış deneyimi </a:t>
            </a:r>
            <a:r>
              <a:rPr lang="tr-TR" dirty="0" smtClean="0"/>
              <a:t>ya da </a:t>
            </a:r>
            <a:r>
              <a:rPr lang="tr-TR" dirty="0"/>
              <a:t>bir yakının kaybı gibi etkenlere bağlı olarak </a:t>
            </a:r>
            <a:r>
              <a:rPr lang="tr-TR" dirty="0" smtClean="0"/>
              <a:t>travma sonrası </a:t>
            </a:r>
            <a:r>
              <a:rPr lang="tr-TR" dirty="0"/>
              <a:t>stres bozukluğu, uyku bozuklukları ve </a:t>
            </a:r>
            <a:r>
              <a:rPr lang="tr-TR" dirty="0" smtClean="0"/>
              <a:t>depresyon gibi </a:t>
            </a:r>
            <a:r>
              <a:rPr lang="tr-TR" dirty="0"/>
              <a:t>(</a:t>
            </a:r>
            <a:r>
              <a:rPr lang="tr-TR" dirty="0" err="1"/>
              <a:t>Marazziti</a:t>
            </a:r>
            <a:r>
              <a:rPr lang="tr-TR" dirty="0"/>
              <a:t> ve </a:t>
            </a:r>
            <a:r>
              <a:rPr lang="tr-TR" dirty="0" err="1"/>
              <a:t>Stahl</a:t>
            </a:r>
            <a:r>
              <a:rPr lang="tr-TR" dirty="0"/>
              <a:t>, 2020; </a:t>
            </a:r>
            <a:r>
              <a:rPr lang="tr-TR" dirty="0" err="1"/>
              <a:t>Mucci</a:t>
            </a:r>
            <a:r>
              <a:rPr lang="tr-TR" dirty="0"/>
              <a:t>, </a:t>
            </a:r>
            <a:r>
              <a:rPr lang="tr-TR" dirty="0" err="1"/>
              <a:t>Mucci</a:t>
            </a:r>
            <a:r>
              <a:rPr lang="tr-TR" dirty="0"/>
              <a:t> ve </a:t>
            </a:r>
            <a:r>
              <a:rPr lang="tr-TR" dirty="0" err="1"/>
              <a:t>Diolaiuti</a:t>
            </a:r>
            <a:r>
              <a:rPr lang="tr-TR" dirty="0" smtClean="0"/>
              <a:t>, 2020</a:t>
            </a:r>
            <a:r>
              <a:rPr lang="tr-TR" dirty="0"/>
              <a:t>)</a:t>
            </a:r>
          </a:p>
        </p:txBody>
      </p:sp>
    </p:spTree>
    <p:extLst>
      <p:ext uri="{BB962C8B-B14F-4D97-AF65-F5344CB8AC3E}">
        <p14:creationId xmlns:p14="http://schemas.microsoft.com/office/powerpoint/2010/main" val="32487122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Farklı </a:t>
            </a:r>
            <a:r>
              <a:rPr lang="tr-TR" dirty="0"/>
              <a:t>yaş gruplarını etkileyebilecek </a:t>
            </a:r>
            <a:r>
              <a:rPr lang="tr-TR" dirty="0" smtClean="0"/>
              <a:t>problemleri de </a:t>
            </a:r>
            <a:r>
              <a:rPr lang="tr-TR" dirty="0"/>
              <a:t>kapsayacak müdahale stratejilerinin </a:t>
            </a:r>
            <a:r>
              <a:rPr lang="tr-TR" dirty="0" smtClean="0"/>
              <a:t>ve/veya yaklaşımlarının </a:t>
            </a:r>
            <a:r>
              <a:rPr lang="tr-TR" dirty="0"/>
              <a:t>geliştirilmesinde yarar vardır. </a:t>
            </a:r>
            <a:r>
              <a:rPr lang="tr-TR" dirty="0" smtClean="0"/>
              <a:t>Yapılacak müdahale </a:t>
            </a:r>
            <a:r>
              <a:rPr lang="tr-TR" dirty="0"/>
              <a:t>çalışmalarının ailelerin öznel </a:t>
            </a:r>
            <a:r>
              <a:rPr lang="tr-TR" dirty="0" smtClean="0"/>
              <a:t>gereksinimlerine odaklanan</a:t>
            </a:r>
            <a:r>
              <a:rPr lang="tr-TR" dirty="0"/>
              <a:t>, kapsamlı ve sürdürülebilir olması, elde </a:t>
            </a:r>
            <a:r>
              <a:rPr lang="tr-TR" dirty="0" smtClean="0"/>
              <a:t>edilen kazanımların </a:t>
            </a:r>
            <a:r>
              <a:rPr lang="tr-TR" dirty="0"/>
              <a:t>kalıcılığı üzerinde önemli rol oynayacaktır.</a:t>
            </a:r>
          </a:p>
        </p:txBody>
      </p:sp>
    </p:spTree>
    <p:extLst>
      <p:ext uri="{BB962C8B-B14F-4D97-AF65-F5344CB8AC3E}">
        <p14:creationId xmlns:p14="http://schemas.microsoft.com/office/powerpoint/2010/main" val="15878355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COVID-19 ve İzolasyon Sürecinin Çocuklar Üzerindeki </a:t>
            </a:r>
            <a:r>
              <a:rPr lang="tr-TR" b="1" dirty="0" smtClean="0"/>
              <a:t>Olası </a:t>
            </a:r>
            <a:r>
              <a:rPr lang="tr-TR" b="1" dirty="0" err="1" smtClean="0"/>
              <a:t>Psikososyal</a:t>
            </a:r>
            <a:r>
              <a:rPr lang="tr-TR" b="1" dirty="0" smtClean="0"/>
              <a:t> Etkileri </a:t>
            </a:r>
            <a:r>
              <a:rPr lang="tr-TR" dirty="0" err="1" smtClean="0"/>
              <a:t>Possible</a:t>
            </a:r>
            <a:r>
              <a:rPr lang="tr-TR" dirty="0" smtClean="0"/>
              <a:t> </a:t>
            </a:r>
            <a:r>
              <a:rPr lang="tr-TR" dirty="0" err="1"/>
              <a:t>Psychosocial</a:t>
            </a:r>
            <a:r>
              <a:rPr lang="tr-TR" dirty="0"/>
              <a:t> </a:t>
            </a:r>
            <a:r>
              <a:rPr lang="tr-TR" dirty="0" err="1"/>
              <a:t>Effects</a:t>
            </a:r>
            <a:r>
              <a:rPr lang="tr-TR" dirty="0"/>
              <a:t> of </a:t>
            </a:r>
            <a:r>
              <a:rPr lang="tr-TR" dirty="0" err="1"/>
              <a:t>the</a:t>
            </a:r>
            <a:r>
              <a:rPr lang="tr-TR" dirty="0"/>
              <a:t> COVID-19 </a:t>
            </a:r>
            <a:r>
              <a:rPr lang="tr-TR" dirty="0" err="1"/>
              <a:t>and</a:t>
            </a:r>
            <a:r>
              <a:rPr lang="tr-TR" dirty="0"/>
              <a:t> </a:t>
            </a:r>
            <a:r>
              <a:rPr lang="tr-TR" dirty="0" err="1"/>
              <a:t>Isolation</a:t>
            </a:r>
            <a:r>
              <a:rPr lang="tr-TR" dirty="0"/>
              <a:t> </a:t>
            </a:r>
            <a:r>
              <a:rPr lang="tr-TR" dirty="0" err="1" smtClean="0"/>
              <a:t>Process</a:t>
            </a:r>
            <a:r>
              <a:rPr lang="tr-TR" dirty="0" smtClean="0"/>
              <a:t> on </a:t>
            </a:r>
            <a:r>
              <a:rPr lang="tr-TR" dirty="0" err="1" smtClean="0"/>
              <a:t>Children</a:t>
            </a:r>
            <a:r>
              <a:rPr lang="tr-TR" dirty="0" smtClean="0"/>
              <a:t> </a:t>
            </a:r>
            <a:r>
              <a:rPr lang="tr-TR" b="1" dirty="0" smtClean="0"/>
              <a:t>Gözde </a:t>
            </a:r>
            <a:r>
              <a:rPr lang="tr-TR" b="1" dirty="0"/>
              <a:t>AKOĞLU, Doç. Dr. , B. Tuğba KARAASLAN, Doç. Dr</a:t>
            </a:r>
            <a:r>
              <a:rPr lang="tr-TR" b="1" dirty="0" smtClean="0"/>
              <a:t>. </a:t>
            </a:r>
            <a:r>
              <a:rPr lang="tr-TR" dirty="0" smtClean="0"/>
              <a:t>İzmir </a:t>
            </a:r>
            <a:r>
              <a:rPr lang="tr-TR" dirty="0"/>
              <a:t>Kâtip Çelebi Üniversitesi Sağlık Bilimleri Fakültesi Çocuk Gelişimi Bölümü</a:t>
            </a:r>
          </a:p>
        </p:txBody>
      </p:sp>
    </p:spTree>
    <p:extLst>
      <p:ext uri="{BB962C8B-B14F-4D97-AF65-F5344CB8AC3E}">
        <p14:creationId xmlns:p14="http://schemas.microsoft.com/office/powerpoint/2010/main" val="1122378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smtClean="0"/>
              <a:t>Ne var ki, özellikle dünya nüfusunun %42’sini oluşturan çocuklar ve gençlerin akut </a:t>
            </a:r>
            <a:r>
              <a:rPr lang="tr-TR" dirty="0" err="1" smtClean="0"/>
              <a:t>psikososyal</a:t>
            </a:r>
            <a:r>
              <a:rPr lang="tr-TR" dirty="0" smtClean="0"/>
              <a:t> gereksinimlerinin farkına varılmamasının, uzun dönemde küresel düzeyde bazı </a:t>
            </a:r>
            <a:r>
              <a:rPr lang="tr-TR" dirty="0" err="1" smtClean="0"/>
              <a:t>psikososyal</a:t>
            </a:r>
            <a:r>
              <a:rPr lang="tr-TR" dirty="0" smtClean="0"/>
              <a:t> problemlere </a:t>
            </a:r>
            <a:r>
              <a:rPr lang="tr-TR" dirty="0" err="1" smtClean="0"/>
              <a:t>yolaçabileceği</a:t>
            </a:r>
            <a:r>
              <a:rPr lang="tr-TR" dirty="0" smtClean="0"/>
              <a:t> öngörülmektedir (</a:t>
            </a:r>
            <a:r>
              <a:rPr lang="tr-TR" dirty="0" err="1" smtClean="0"/>
              <a:t>Dalton</a:t>
            </a:r>
            <a:r>
              <a:rPr lang="tr-TR" dirty="0" smtClean="0"/>
              <a:t>, </a:t>
            </a:r>
            <a:r>
              <a:rPr lang="tr-TR" dirty="0" err="1" smtClean="0"/>
              <a:t>Rapa</a:t>
            </a:r>
            <a:r>
              <a:rPr lang="tr-TR" dirty="0" smtClean="0"/>
              <a:t> ve </a:t>
            </a:r>
            <a:r>
              <a:rPr lang="tr-TR" dirty="0" err="1" smtClean="0"/>
              <a:t>Stein</a:t>
            </a:r>
            <a:r>
              <a:rPr lang="tr-TR" dirty="0" smtClean="0"/>
              <a:t>, 2020). Bu noktadan hareketle yazılan bu gözden geçirme çalışmasında, yaşanan </a:t>
            </a:r>
            <a:r>
              <a:rPr lang="tr-TR" dirty="0" err="1" smtClean="0"/>
              <a:t>pandemi</a:t>
            </a:r>
            <a:r>
              <a:rPr lang="tr-TR" dirty="0" smtClean="0"/>
              <a:t> sürecinin çocuklar üzerindeki olası </a:t>
            </a:r>
            <a:r>
              <a:rPr lang="tr-TR" dirty="0" err="1" smtClean="0"/>
              <a:t>psikososyal</a:t>
            </a:r>
            <a:r>
              <a:rPr lang="tr-TR" dirty="0" smtClean="0"/>
              <a:t> etkileri </a:t>
            </a:r>
            <a:r>
              <a:rPr lang="tr-TR" dirty="0" err="1" smtClean="0"/>
              <a:t>alanyazın</a:t>
            </a:r>
            <a:r>
              <a:rPr lang="tr-TR" dirty="0" smtClean="0"/>
              <a:t> eşliğinde ele alınmıştır. Olası </a:t>
            </a:r>
            <a:r>
              <a:rPr lang="tr-TR" dirty="0" err="1" smtClean="0"/>
              <a:t>psikososyal</a:t>
            </a:r>
            <a:r>
              <a:rPr lang="tr-TR" dirty="0" smtClean="0"/>
              <a:t> etkilere değinmeden önce, </a:t>
            </a:r>
            <a:r>
              <a:rPr lang="tr-TR" dirty="0" err="1" smtClean="0"/>
              <a:t>psikososyal</a:t>
            </a:r>
            <a:r>
              <a:rPr lang="tr-TR" dirty="0" smtClean="0"/>
              <a:t> iyilik halinin ne olduğunu ve </a:t>
            </a:r>
            <a:r>
              <a:rPr lang="tr-TR" dirty="0" err="1" smtClean="0"/>
              <a:t>psikososyal</a:t>
            </a:r>
            <a:r>
              <a:rPr lang="tr-TR" dirty="0" smtClean="0"/>
              <a:t> iyilik halini tehdit eden olası unsurları açıklamakta yarar vardır.</a:t>
            </a:r>
            <a:endParaRPr lang="tr-TR" dirty="0"/>
          </a:p>
        </p:txBody>
      </p:sp>
    </p:spTree>
    <p:extLst>
      <p:ext uri="{BB962C8B-B14F-4D97-AF65-F5344CB8AC3E}">
        <p14:creationId xmlns:p14="http://schemas.microsoft.com/office/powerpoint/2010/main" val="2405913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smtClean="0"/>
              <a:t>Psikososyal İyilik Hali ve Stres</a:t>
            </a:r>
          </a:p>
          <a:p>
            <a:pPr marL="0" indent="0" algn="just">
              <a:buNone/>
            </a:pPr>
            <a:r>
              <a:rPr lang="tr-TR" dirty="0" smtClean="0"/>
              <a:t>Psikososyal iyilik hali, genel olarak bireyin, ailenin ya da bir topluluğun sahip olduğu maddi, bilişsel, duygusal ve manevi gücün, pozitif sosyokültürel ilişkiler ve pozitif bir ekonomik ve politik çevre ile birleştiği durumu ifade etmektedir (</a:t>
            </a:r>
            <a:r>
              <a:rPr lang="tr-TR" dirty="0" err="1" smtClean="0"/>
              <a:t>Nasaba</a:t>
            </a:r>
            <a:r>
              <a:rPr lang="tr-TR" dirty="0" smtClean="0"/>
              <a:t> vd., 2018). Yapılan çalışmalarda, </a:t>
            </a:r>
            <a:r>
              <a:rPr lang="tr-TR" dirty="0" err="1" smtClean="0"/>
              <a:t>psikososyal</a:t>
            </a:r>
            <a:r>
              <a:rPr lang="tr-TR" dirty="0" smtClean="0"/>
              <a:t> iyilik halinin çeşitli stres etkenleri ile sarsılabileceği, özellikle çocuklarda fiziksel, sosyal ve psikolojik iyilik halini sürdürmeye yönelik en koruyucu etkenlerden birinin, okul  zamanında yapılandırılmış ve önceden planlanmış bir güne sahip olunması olduğu belirtilmektedir (</a:t>
            </a:r>
            <a:r>
              <a:rPr lang="tr-TR" dirty="0" err="1" smtClean="0"/>
              <a:t>Brazendale</a:t>
            </a:r>
            <a:r>
              <a:rPr lang="tr-TR" dirty="0" smtClean="0"/>
              <a:t> vd., 2017).</a:t>
            </a:r>
            <a:endParaRPr lang="tr-TR" dirty="0"/>
          </a:p>
        </p:txBody>
      </p:sp>
    </p:spTree>
    <p:extLst>
      <p:ext uri="{BB962C8B-B14F-4D97-AF65-F5344CB8AC3E}">
        <p14:creationId xmlns:p14="http://schemas.microsoft.com/office/powerpoint/2010/main" val="3854125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Bu </a:t>
            </a:r>
            <a:r>
              <a:rPr lang="tr-TR" dirty="0" smtClean="0"/>
              <a:t>bağlamda COVID-19 </a:t>
            </a:r>
            <a:r>
              <a:rPr lang="tr-TR" dirty="0"/>
              <a:t>salgını nedeniyle uygulanan </a:t>
            </a:r>
            <a:r>
              <a:rPr lang="tr-TR" dirty="0" smtClean="0"/>
              <a:t>izolasyon sürecinde </a:t>
            </a:r>
            <a:r>
              <a:rPr lang="tr-TR" dirty="0"/>
              <a:t>çocukların akranları ile birlikte </a:t>
            </a:r>
            <a:r>
              <a:rPr lang="tr-TR" dirty="0" smtClean="0"/>
              <a:t>sürdürdükleri okul </a:t>
            </a:r>
            <a:r>
              <a:rPr lang="tr-TR" dirty="0"/>
              <a:t>yaşantısından ve/veya sosyal etkileşimlerden </a:t>
            </a:r>
            <a:r>
              <a:rPr lang="tr-TR" dirty="0" smtClean="0"/>
              <a:t>zorunlu olarak </a:t>
            </a:r>
            <a:r>
              <a:rPr lang="tr-TR" dirty="0"/>
              <a:t>yalıtılmalarının fiziksel, sosyal ve psikolojik iyilik </a:t>
            </a:r>
            <a:r>
              <a:rPr lang="tr-TR" dirty="0" smtClean="0"/>
              <a:t>hali üzerinde </a:t>
            </a:r>
            <a:r>
              <a:rPr lang="tr-TR" dirty="0"/>
              <a:t>doğrudan risk yaratabileceği öne </a:t>
            </a:r>
            <a:r>
              <a:rPr lang="tr-TR" dirty="0" smtClean="0"/>
              <a:t>sürülmektedir </a:t>
            </a:r>
            <a:r>
              <a:rPr lang="tr-TR" dirty="0" err="1" smtClean="0"/>
              <a:t>Di</a:t>
            </a:r>
            <a:r>
              <a:rPr lang="tr-TR" dirty="0" smtClean="0"/>
              <a:t> </a:t>
            </a:r>
            <a:r>
              <a:rPr lang="tr-TR" dirty="0"/>
              <a:t>Giorgio, </a:t>
            </a:r>
            <a:r>
              <a:rPr lang="tr-TR" dirty="0" err="1"/>
              <a:t>Di</a:t>
            </a:r>
            <a:r>
              <a:rPr lang="tr-TR" dirty="0"/>
              <a:t> </a:t>
            </a:r>
            <a:r>
              <a:rPr lang="tr-TR" dirty="0" err="1"/>
              <a:t>Riso</a:t>
            </a:r>
            <a:r>
              <a:rPr lang="tr-TR" dirty="0"/>
              <a:t>, </a:t>
            </a:r>
            <a:r>
              <a:rPr lang="tr-TR" dirty="0" err="1"/>
              <a:t>Mioni</a:t>
            </a:r>
            <a:r>
              <a:rPr lang="tr-TR" dirty="0"/>
              <a:t> ve </a:t>
            </a:r>
            <a:r>
              <a:rPr lang="tr-TR" dirty="0" err="1"/>
              <a:t>Cellini</a:t>
            </a:r>
            <a:r>
              <a:rPr lang="tr-TR" dirty="0"/>
              <a:t>, 2020). Nitekim, enfeksiyon korkusu, hayal kırıklığı ve can sıkıntısı, yetersiz bilgi, arkadaşlar ve öğretmenler ile yüz yüze temasın olmayışı ve ev ortamında kişisel alan eksikliği, ailenin mali kayıplarının doğrudan ve dolaylı sonuçları gibi stres etkenlerine maruz kalma süresinin uzaması çocuklar ve ergenler üzerinde </a:t>
            </a:r>
            <a:r>
              <a:rPr lang="tr-TR" dirty="0" err="1"/>
              <a:t>psikososyal</a:t>
            </a:r>
            <a:r>
              <a:rPr lang="tr-TR" dirty="0"/>
              <a:t> açıdan daha büyük ve kalıcı problemlere yol açabilmektedir (</a:t>
            </a:r>
            <a:r>
              <a:rPr lang="tr-TR" dirty="0" err="1"/>
              <a:t>Wang</a:t>
            </a:r>
            <a:r>
              <a:rPr lang="tr-TR" dirty="0"/>
              <a:t>, </a:t>
            </a:r>
            <a:r>
              <a:rPr lang="tr-TR" dirty="0" err="1"/>
              <a:t>Zhang</a:t>
            </a:r>
            <a:r>
              <a:rPr lang="tr-TR" dirty="0"/>
              <a:t>, </a:t>
            </a:r>
            <a:r>
              <a:rPr lang="tr-TR" dirty="0" err="1"/>
              <a:t>Zhao</a:t>
            </a:r>
            <a:r>
              <a:rPr lang="tr-TR" dirty="0"/>
              <a:t>, </a:t>
            </a:r>
            <a:r>
              <a:rPr lang="tr-TR" dirty="0" err="1"/>
              <a:t>Zhang</a:t>
            </a:r>
            <a:r>
              <a:rPr lang="tr-TR" dirty="0"/>
              <a:t> ve </a:t>
            </a:r>
            <a:r>
              <a:rPr lang="tr-TR" dirty="0" err="1"/>
              <a:t>Jiang</a:t>
            </a:r>
            <a:r>
              <a:rPr lang="tr-TR" dirty="0"/>
              <a:t>, 2020).</a:t>
            </a:r>
          </a:p>
          <a:p>
            <a:pPr marL="0" indent="0">
              <a:buNone/>
            </a:pPr>
            <a:endParaRPr lang="tr-TR" dirty="0"/>
          </a:p>
        </p:txBody>
      </p:sp>
    </p:spTree>
    <p:extLst>
      <p:ext uri="{BB962C8B-B14F-4D97-AF65-F5344CB8AC3E}">
        <p14:creationId xmlns:p14="http://schemas.microsoft.com/office/powerpoint/2010/main" val="296724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226040" cy="483961"/>
          </a:xfrm>
        </p:spPr>
        <p:txBody>
          <a:bodyPr>
            <a:normAutofit fontScale="90000"/>
          </a:bodyPr>
          <a:lstStyle/>
          <a:p>
            <a:endParaRPr lang="tr-TR" dirty="0"/>
          </a:p>
        </p:txBody>
      </p:sp>
      <p:sp>
        <p:nvSpPr>
          <p:cNvPr id="3" name="İçerik Yer Tutucusu 2"/>
          <p:cNvSpPr>
            <a:spLocks noGrp="1"/>
          </p:cNvSpPr>
          <p:nvPr>
            <p:ph idx="1"/>
          </p:nvPr>
        </p:nvSpPr>
        <p:spPr>
          <a:xfrm>
            <a:off x="838200" y="1018903"/>
            <a:ext cx="10515600" cy="5158060"/>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r>
              <a:rPr lang="tr-TR" dirty="0" smtClean="0"/>
              <a:t>Bununla </a:t>
            </a:r>
            <a:r>
              <a:rPr lang="tr-TR" dirty="0" smtClean="0"/>
              <a:t>birlikte</a:t>
            </a:r>
            <a:r>
              <a:rPr lang="tr-TR" dirty="0"/>
              <a:t>, yaşam tarzı </a:t>
            </a:r>
            <a:r>
              <a:rPr lang="tr-TR" dirty="0" smtClean="0"/>
              <a:t>değişiklikleri ve </a:t>
            </a:r>
            <a:r>
              <a:rPr lang="tr-TR" dirty="0"/>
              <a:t>evde izolasyon sürecinin neden olduğu </a:t>
            </a:r>
            <a:r>
              <a:rPr lang="tr-TR" dirty="0" err="1"/>
              <a:t>psikososyal</a:t>
            </a:r>
            <a:r>
              <a:rPr lang="tr-TR" dirty="0"/>
              <a:t> stres</a:t>
            </a:r>
            <a:r>
              <a:rPr lang="tr-TR" dirty="0" smtClean="0"/>
              <a:t>, çocukların </a:t>
            </a:r>
            <a:r>
              <a:rPr lang="tr-TR" dirty="0"/>
              <a:t>fiziksel ve zihinsel sağlıkları üzerinde </a:t>
            </a:r>
            <a:r>
              <a:rPr lang="tr-TR" dirty="0" smtClean="0"/>
              <a:t>olumsuz etkilerin </a:t>
            </a:r>
            <a:r>
              <a:rPr lang="tr-TR" dirty="0"/>
              <a:t>artmasına neden olmaktadır. </a:t>
            </a:r>
            <a:r>
              <a:rPr lang="tr-TR" dirty="0" err="1"/>
              <a:t>Brooks</a:t>
            </a:r>
            <a:r>
              <a:rPr lang="tr-TR" dirty="0"/>
              <a:t> ve </a:t>
            </a:r>
            <a:r>
              <a:rPr lang="tr-TR" dirty="0" smtClean="0"/>
              <a:t>arkadaşları (</a:t>
            </a:r>
            <a:r>
              <a:rPr lang="tr-TR" dirty="0"/>
              <a:t>2020) tarafından yapılan bir gözden geçirme çalışmasında</a:t>
            </a:r>
            <a:r>
              <a:rPr lang="tr-TR" dirty="0" smtClean="0"/>
              <a:t>, izolasyon </a:t>
            </a:r>
            <a:r>
              <a:rPr lang="tr-TR" dirty="0"/>
              <a:t>ve/veya karantina sürecinde yaşanan </a:t>
            </a:r>
            <a:r>
              <a:rPr lang="tr-TR" dirty="0" smtClean="0"/>
              <a:t>psikolojik strese </a:t>
            </a:r>
            <a:r>
              <a:rPr lang="tr-TR" dirty="0"/>
              <a:t>neden olabilecek, izolasyonun süresi, </a:t>
            </a:r>
            <a:r>
              <a:rPr lang="tr-TR" dirty="0" err="1" smtClean="0"/>
              <a:t>enfekte</a:t>
            </a:r>
            <a:r>
              <a:rPr lang="tr-TR" dirty="0" smtClean="0"/>
              <a:t> olma </a:t>
            </a:r>
            <a:r>
              <a:rPr lang="tr-TR" dirty="0"/>
              <a:t>korkusu, hayal kırıklığı ve can sıkıntısı hissi, </a:t>
            </a:r>
            <a:r>
              <a:rPr lang="tr-TR" dirty="0" smtClean="0"/>
              <a:t>yetersiz ekonomik </a:t>
            </a:r>
            <a:r>
              <a:rPr lang="tr-TR" dirty="0"/>
              <a:t>destek, yetersiz bilgi ve etiketlenme </a:t>
            </a:r>
            <a:r>
              <a:rPr lang="tr-TR" dirty="0" smtClean="0"/>
              <a:t>olmak üzere </a:t>
            </a:r>
            <a:r>
              <a:rPr lang="tr-TR" dirty="0"/>
              <a:t>altı temel değişken </a:t>
            </a:r>
            <a:r>
              <a:rPr lang="tr-TR" dirty="0" smtClean="0"/>
              <a:t>sıralanmıştır.</a:t>
            </a:r>
            <a:endParaRPr lang="tr-TR" dirty="0"/>
          </a:p>
        </p:txBody>
      </p:sp>
    </p:spTree>
    <p:extLst>
      <p:ext uri="{BB962C8B-B14F-4D97-AF65-F5344CB8AC3E}">
        <p14:creationId xmlns:p14="http://schemas.microsoft.com/office/powerpoint/2010/main" val="1365705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smtClean="0"/>
              <a:t> </a:t>
            </a:r>
            <a:r>
              <a:rPr lang="tr-TR" dirty="0"/>
              <a:t>Araştırmacılar</a:t>
            </a:r>
            <a:r>
              <a:rPr lang="tr-TR" dirty="0" smtClean="0"/>
              <a:t>, yetişkinleri </a:t>
            </a:r>
            <a:r>
              <a:rPr lang="tr-TR" dirty="0"/>
              <a:t>ve çocukları farklı düzeylerde </a:t>
            </a:r>
            <a:r>
              <a:rPr lang="tr-TR" dirty="0" smtClean="0"/>
              <a:t>etkileyebilecek bu </a:t>
            </a:r>
            <a:r>
              <a:rPr lang="tr-TR" dirty="0"/>
              <a:t>değişkenlere ilişkin sorunların giderilmesi </a:t>
            </a:r>
            <a:r>
              <a:rPr lang="tr-TR" dirty="0" smtClean="0"/>
              <a:t>yoluyla stresin </a:t>
            </a:r>
            <a:r>
              <a:rPr lang="tr-TR" dirty="0"/>
              <a:t>olumsuz etkilerinin azaltılabileceğine </a:t>
            </a:r>
            <a:r>
              <a:rPr lang="tr-TR" dirty="0" smtClean="0"/>
              <a:t>işaret etmişlerdir</a:t>
            </a:r>
            <a:r>
              <a:rPr lang="tr-TR" dirty="0"/>
              <a:t>. </a:t>
            </a:r>
            <a:r>
              <a:rPr lang="tr-TR" dirty="0" err="1"/>
              <a:t>Alanyazında</a:t>
            </a:r>
            <a:r>
              <a:rPr lang="tr-TR" dirty="0"/>
              <a:t> yer alan birçok çalışma</a:t>
            </a:r>
            <a:r>
              <a:rPr lang="tr-TR" dirty="0" smtClean="0"/>
              <a:t>, olumsuz </a:t>
            </a:r>
            <a:r>
              <a:rPr lang="tr-TR" dirty="0"/>
              <a:t>yaşam olaylarına bağlı olarak psikolojik </a:t>
            </a:r>
            <a:r>
              <a:rPr lang="tr-TR" dirty="0" smtClean="0"/>
              <a:t>stresin çocuklarda </a:t>
            </a:r>
            <a:r>
              <a:rPr lang="tr-TR" dirty="0"/>
              <a:t>gözlenen zararlı etkilerini ortaya koymuş, </a:t>
            </a:r>
            <a:r>
              <a:rPr lang="tr-TR" dirty="0" smtClean="0"/>
              <a:t>bu tür </a:t>
            </a:r>
            <a:r>
              <a:rPr lang="tr-TR" dirty="0"/>
              <a:t>durumlarda kaygı, depresyon, letarji, bozulmuş </a:t>
            </a:r>
            <a:r>
              <a:rPr lang="tr-TR" dirty="0" smtClean="0"/>
              <a:t>sosyal etkileşim </a:t>
            </a:r>
            <a:r>
              <a:rPr lang="tr-TR" dirty="0"/>
              <a:t>ve iştah azalması gibi belirtiler ile yaygın </a:t>
            </a:r>
            <a:r>
              <a:rPr lang="tr-TR" dirty="0" smtClean="0"/>
              <a:t>olarak karşılaşıldığı </a:t>
            </a:r>
            <a:r>
              <a:rPr lang="tr-TR" dirty="0"/>
              <a:t>belirtilmiştir (</a:t>
            </a:r>
            <a:r>
              <a:rPr lang="tr-TR" dirty="0" err="1"/>
              <a:t>Jiao</a:t>
            </a:r>
            <a:r>
              <a:rPr lang="tr-TR" dirty="0"/>
              <a:t> vd., 2020). Ayrıca uzun süreli stresin, stres semptomları geliştirme riskindeki artışın yanı sıra kısa ve uzun dönemde bellek güçlükleri ve </a:t>
            </a:r>
            <a:r>
              <a:rPr lang="tr-TR" dirty="0" err="1"/>
              <a:t>hipokampus</a:t>
            </a:r>
            <a:r>
              <a:rPr lang="tr-TR" dirty="0"/>
              <a:t> </a:t>
            </a:r>
            <a:r>
              <a:rPr lang="tr-TR" dirty="0" err="1"/>
              <a:t>nöroplastisitesine</a:t>
            </a:r>
            <a:r>
              <a:rPr lang="tr-TR" dirty="0"/>
              <a:t> yönelik hasarları da içeren bilişsel </a:t>
            </a:r>
            <a:r>
              <a:rPr lang="tr-TR" dirty="0" err="1"/>
              <a:t>işlemleme</a:t>
            </a:r>
            <a:r>
              <a:rPr lang="tr-TR" dirty="0"/>
              <a:t> üzerinde son derece olumsuz etkileri olduğunu gösteren çalışmalar bulunmaktadır (</a:t>
            </a:r>
            <a:r>
              <a:rPr lang="tr-TR" dirty="0" err="1"/>
              <a:t>McEwen</a:t>
            </a:r>
            <a:r>
              <a:rPr lang="tr-TR" dirty="0"/>
              <a:t>, 1999; </a:t>
            </a:r>
            <a:r>
              <a:rPr lang="tr-TR" dirty="0" err="1"/>
              <a:t>Orru</a:t>
            </a:r>
            <a:r>
              <a:rPr lang="tr-TR" dirty="0"/>
              <a:t>, </a:t>
            </a:r>
            <a:r>
              <a:rPr lang="tr-TR" dirty="0" err="1"/>
              <a:t>Ciacchini</a:t>
            </a:r>
            <a:r>
              <a:rPr lang="tr-TR" dirty="0"/>
              <a:t>, </a:t>
            </a:r>
            <a:r>
              <a:rPr lang="tr-TR" dirty="0" err="1"/>
              <a:t>Gemignani</a:t>
            </a:r>
            <a:r>
              <a:rPr lang="tr-TR" dirty="0"/>
              <a:t> ve </a:t>
            </a:r>
            <a:r>
              <a:rPr lang="tr-TR" dirty="0" err="1"/>
              <a:t>Conversano</a:t>
            </a:r>
            <a:r>
              <a:rPr lang="tr-TR" dirty="0"/>
              <a:t>, 2020).</a:t>
            </a:r>
          </a:p>
          <a:p>
            <a:pPr marL="0" indent="0" algn="just">
              <a:buNone/>
            </a:pPr>
            <a:endParaRPr lang="tr-TR" dirty="0"/>
          </a:p>
          <a:p>
            <a:endParaRPr lang="tr-TR" dirty="0"/>
          </a:p>
        </p:txBody>
      </p:sp>
    </p:spTree>
    <p:extLst>
      <p:ext uri="{BB962C8B-B14F-4D97-AF65-F5344CB8AC3E}">
        <p14:creationId xmlns:p14="http://schemas.microsoft.com/office/powerpoint/2010/main" val="6883798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1371</TotalTime>
  <Words>3155</Words>
  <Application>Microsoft Office PowerPoint</Application>
  <PresentationFormat>Geniş ekran</PresentationFormat>
  <Paragraphs>73</Paragraphs>
  <Slides>46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46</vt:i4>
      </vt:variant>
    </vt:vector>
  </HeadingPairs>
  <TitlesOfParts>
    <vt:vector size="51" baseType="lpstr">
      <vt:lpstr>Arial</vt:lpstr>
      <vt:lpstr>Arial Black</vt:lpstr>
      <vt:lpstr>Century Gothic</vt:lpstr>
      <vt:lpstr>Wingdings 3</vt:lpstr>
      <vt:lpstr>İyon Toplantı Odası</vt:lpstr>
      <vt:lpstr>COVİD 19 SONRASI ÇOCUKLARDA GÖRÜLEN DUYGUSAL VE DAVRANIŞSAL BOZUKLUKLAR  VE  ÇÖZÜM ÖNERİLERİ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Tablo 1. Çocukların Kriz ve/veya Travma Durumlarında VerdikleriTepkileri Belirleyen Etkenler</vt:lpstr>
      <vt:lpstr>PowerPoint Sunusu</vt:lpstr>
      <vt:lpstr>Çocuklara Yönelik Psikososyal Destek Odaklı Doğrudan ve Dolaylı Müdahale Çalışmaları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19 Sonrası Çocuklarda Görülen Duygusal ve Davranışsal Bozukluklar ve Çözüm Önerileri</dc:title>
  <dc:creator>Ümmuhan</dc:creator>
  <cp:lastModifiedBy>ronaldinho424</cp:lastModifiedBy>
  <cp:revision>32</cp:revision>
  <dcterms:created xsi:type="dcterms:W3CDTF">2020-08-20T10:24:42Z</dcterms:created>
  <dcterms:modified xsi:type="dcterms:W3CDTF">2020-09-03T10:51:47Z</dcterms:modified>
</cp:coreProperties>
</file>