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7"/>
  </p:notesMasterIdLst>
  <p:handoutMasterIdLst>
    <p:handoutMasterId r:id="rId7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32" r:id="rId7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Veri Yer Tutucusu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Altbilgi Yer Tutucusu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CC2072-E08E-4585-ADA0-3994C6E5D98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tr-T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038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Serbest Form 3"/>
          <p:cNvSpPr/>
          <p:nvPr/>
        </p:nvSpPr>
        <p:spPr>
          <a:xfrm>
            <a:off x="0" y="0"/>
            <a:ext cx="2971800" cy="457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Veri Yer Tutucusu 4"/>
          <p:cNvSpPr txBox="1">
            <a:spLocks noGrp="1"/>
          </p:cNvSpPr>
          <p:nvPr>
            <p:ph type="dt" idx="1"/>
          </p:nvPr>
        </p:nvSpPr>
        <p:spPr>
          <a:xfrm>
            <a:off x="3884755" y="0"/>
            <a:ext cx="2969998" cy="4557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6" name="Slayt Görüntüsü Yer Tutucusu 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3"/>
            <a:ext cx="4570564" cy="342755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Not Yer Tutucusu 6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4964" cy="41133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tr-TR"/>
          </a:p>
        </p:txBody>
      </p:sp>
      <p:sp>
        <p:nvSpPr>
          <p:cNvPr id="8" name="Serbest Form 7"/>
          <p:cNvSpPr/>
          <p:nvPr/>
        </p:nvSpPr>
        <p:spPr>
          <a:xfrm>
            <a:off x="0" y="8685364"/>
            <a:ext cx="2971800" cy="457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Slayt Numarası Yer Tutucusu 8"/>
          <p:cNvSpPr txBox="1">
            <a:spLocks noGrp="1"/>
          </p:cNvSpPr>
          <p:nvPr>
            <p:ph type="sldNum" sz="quarter" idx="5"/>
          </p:nvPr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F4090F31-C382-459C-83C2-5A4A81BE00F6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375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448915" algn="l"/>
        <a:tab pos="898196" algn="l"/>
        <a:tab pos="1347478" algn="l"/>
        <a:tab pos="1796759" algn="l"/>
        <a:tab pos="2246040" algn="l"/>
        <a:tab pos="2695322" algn="l"/>
        <a:tab pos="3144603" algn="l"/>
        <a:tab pos="3593875" algn="l"/>
        <a:tab pos="4043156" algn="l"/>
        <a:tab pos="4492438" algn="l"/>
        <a:tab pos="4941719" algn="l"/>
        <a:tab pos="5391000" algn="l"/>
        <a:tab pos="5840281" algn="l"/>
        <a:tab pos="6289563" algn="l"/>
        <a:tab pos="6738844" algn="l"/>
        <a:tab pos="7188116" algn="l"/>
        <a:tab pos="7637397" algn="l"/>
        <a:tab pos="8086679" algn="l"/>
        <a:tab pos="8535960" algn="l"/>
        <a:tab pos="8985241" algn="l"/>
      </a:tabLst>
      <a:defRPr lang="tr-TR" sz="1200" b="0" i="0" u="none" strike="noStrike" kern="0" cap="none" spc="0" baseline="0">
        <a:solidFill>
          <a:srgbClr val="000000"/>
        </a:solidFill>
        <a:uFillTx/>
        <a:latin typeface="Times New Roman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E99192-21B3-4CEE-962E-6D8807A96DD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79702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4F49B8-EF8F-4CA0-9AF7-F4D5AC57B4B7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163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76A2F7-DAEA-42D5-9FCC-C4F64A3F64C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5967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E70DB9-5071-4403-A635-8704058FDC1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8882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74CFB1-09FE-4B7A-AAA7-B45AA5954C6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7661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68A983-02B0-4A78-9EA5-D5F00897F3E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7581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3FC8BB-D502-40BF-BCB9-99E6724C23B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5974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88D5DB-F55F-4658-8588-F080BBEB974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52547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6B6131-B6CA-4075-BE26-68EBE9C55A1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3433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63A68B-2084-4057-873A-F0B6B32DC02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28484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97E504-50DF-4BE3-A5B5-0FC10792A7B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8047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1EC38C-C009-46DF-A9F8-4BFC3A3902A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4235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471694-2983-42FE-8B39-A857EC2B9792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734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9160AA-7CC4-4ABF-AC6F-E20191AC58C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87607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A745DE-79E4-4486-B034-88C7FB6B3A2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4041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9C8499-9FCA-45DA-9426-FA2CD3ED467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4439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D3EC61-E4A0-41D2-99FF-4C9CB354A0D2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8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8198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989C92-C07D-4DC4-9386-800A31040714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8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45078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4DF60B-68B5-49C3-9640-D07C1891BD1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8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78048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A31EF6-A259-431A-92F8-09A0C8E04AC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8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18017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4F69EF-7CC6-4A5B-AE54-15DBC8623E1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8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3848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35EDE3-BDF8-4678-AB42-3D425743F98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8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142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E7E0A4-FCE7-4CBB-9DB9-5DE58BC4198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39886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5C804C-E16B-4BD6-A6ED-9ADF81F7550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8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45023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96821A-C368-4A6E-B81F-AE40579614A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8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3159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C9ECDC-0144-4C93-B497-EBCFA6EAC4C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32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1735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D5C0B9-B68E-4A10-9A0F-B177BF8AEB7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33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78368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E950E1-74B1-481A-A545-5D55B0D991A5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86666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285A5C-6096-411D-8CBF-C124B1DFD70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49677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B311C8-5A2B-453B-9C03-96B34534983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36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52022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CC01E9-E376-4853-8760-313B67B8DB37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6718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6F68A6-D711-4C86-875D-DD47650BCE2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70158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659C36-E44D-4269-9124-CDF26AAD2E4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39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139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0D0C14-8E27-407D-8A66-AE99FB17D41C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3796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BB149B-C552-4905-9938-AF74F3AF26B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55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918446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1DD906-040D-4257-9983-5A1A3F4B196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56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52522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FE0F6C-B8C8-41D7-A028-509B069EAD6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57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5422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73806D-DCE3-4CDA-8E82-BD91AAB6A34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58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878977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A2D2C-E7A0-4C5B-BBEF-481168EB86F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59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945536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F77D6A-0906-4727-B1EC-04DEDDC9D9E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60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827906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8A013A-CDED-4C80-9B5F-0519BF5A42F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61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41498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AFD1C0-0F58-4B36-A297-ADF39A4D54D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62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79300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74CF1D-98A7-4914-BEDD-50D1118FF16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63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3250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22BF01-464A-4B6C-BC1C-A2BC347D6762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64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905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E96218-DB8A-45A8-A462-4C278F687EA7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486196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B50711-AA48-413C-911B-3C59264318E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65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90628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234C81-7794-4279-83B4-2F251CD3F29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66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275423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60CEEB-644B-4C04-9817-06A6174A5BD2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67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502162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57F151-B8FB-4DF5-9894-4665C2E694F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68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487504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6E4C62-78E1-45E1-BA5A-48674AE1757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69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390243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4FFC2B-033F-420E-80A0-0C472EED7D5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70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50119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8A316D-FFE9-44BD-9C82-ACC67AA31217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71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754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6AD587-D1A7-41C1-A40A-F19E9D94D08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9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8A7E37-E423-4B89-A6AC-1147F38669A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6057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04617E-EAA3-4F61-9733-28E72E7270F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4354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8"/>
          <p:cNvSpPr txBox="1"/>
          <p:nvPr/>
        </p:nvSpPr>
        <p:spPr>
          <a:xfrm>
            <a:off x="3884755" y="8684998"/>
            <a:ext cx="2969998" cy="455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E6EC5E-26C1-4112-A4F9-38A8FFDEB22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08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1240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/>
            </a:lvl1pPr>
          </a:lstStyle>
          <a:p>
            <a:pPr lvl="0"/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39CE7-DAC7-4DF4-873B-4517FC864CF5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864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9ECBBD-B234-4A91-B974-D33B095FD1D5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8434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 txBox="1">
            <a:spLocks noGrp="1"/>
          </p:cNvSpPr>
          <p:nvPr>
            <p:ph type="title" orient="vert"/>
          </p:nvPr>
        </p:nvSpPr>
        <p:spPr>
          <a:xfrm>
            <a:off x="6629400" y="704846"/>
            <a:ext cx="2055808" cy="561816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 txBox="1">
            <a:spLocks noGrp="1"/>
          </p:cNvSpPr>
          <p:nvPr>
            <p:ph type="body" orient="vert" idx="1"/>
          </p:nvPr>
        </p:nvSpPr>
        <p:spPr>
          <a:xfrm>
            <a:off x="457200" y="704846"/>
            <a:ext cx="6019796" cy="561816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BF7E3A-2899-4BA2-9777-E2E4601C0F77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572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/>
            </a:lvl1pPr>
          </a:lstStyle>
          <a:p>
            <a:pPr lvl="0"/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B9045F-7399-40B2-B567-D302B468B0D0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87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5FA85D-63A1-4035-BBBA-B666903FCDCD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277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26B469-FB2E-4630-AD84-FB4C018EE6E0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32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>
          <a:xfrm>
            <a:off x="457200" y="1935163"/>
            <a:ext cx="4037011" cy="43878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2"/>
          </p:nvPr>
        </p:nvSpPr>
        <p:spPr>
          <a:xfrm>
            <a:off x="4646615" y="1935163"/>
            <a:ext cx="4038603" cy="43878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1F00D3-28C0-49E4-9D93-E15E07D9A70F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9148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8" name="Slayt Numarası Yer Tutucusu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D79D38-A6A0-45F6-827E-2192BE0313CD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5550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4" name="Slayt Numarası Yer Tutucus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D8225A-0AF1-45FD-AA03-6A16C7E6087B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1566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3" name="Slayt Numarası Yer Tutucusu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6AF2EC-E471-4A27-9ABA-26F4707416D1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2157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9BC083-60C9-46EB-8DA4-2B942C4F0B3C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913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045B0-F29F-4D65-96F5-53DA3C3EF241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719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3200"/>
            </a:lvl1pPr>
          </a:lstStyle>
          <a:p>
            <a:pPr lvl="0"/>
            <a:endParaRPr lang="tr-TR"/>
          </a:p>
        </p:txBody>
      </p:sp>
      <p:sp>
        <p:nvSpPr>
          <p:cNvPr id="4" name="Metin Yer Tutucus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B7A8D5-AC30-492A-82B0-C11E7879967B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556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D0EB66-BD10-43E6-AD1E-EFAA32D166E1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169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 txBox="1">
            <a:spLocks noGrp="1"/>
          </p:cNvSpPr>
          <p:nvPr>
            <p:ph type="title" orient="vert"/>
          </p:nvPr>
        </p:nvSpPr>
        <p:spPr>
          <a:xfrm>
            <a:off x="6629400" y="704846"/>
            <a:ext cx="2055808" cy="561816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 txBox="1">
            <a:spLocks noGrp="1"/>
          </p:cNvSpPr>
          <p:nvPr>
            <p:ph type="body" orient="vert" idx="1"/>
          </p:nvPr>
        </p:nvSpPr>
        <p:spPr>
          <a:xfrm>
            <a:off x="457200" y="704846"/>
            <a:ext cx="6019796" cy="561816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31A376-938F-4D05-9808-C4FA37E9AE48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843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/>
            </a:lvl1pPr>
          </a:lstStyle>
          <a:p>
            <a:pPr lvl="0"/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23B881-69D6-4E73-9EB6-AE3E317EB335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059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6FE903-906A-4ED7-9002-33564EEFB27B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34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73E3D1-5199-4F84-8433-6CA7A07394F2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755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>
          <a:xfrm>
            <a:off x="457200" y="1935163"/>
            <a:ext cx="4037011" cy="43878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2"/>
          </p:nvPr>
        </p:nvSpPr>
        <p:spPr>
          <a:xfrm>
            <a:off x="4646615" y="1935163"/>
            <a:ext cx="4038603" cy="43878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AE60FA-8A97-4428-BDAA-72448F7F71F9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7746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8" name="Slayt Numarası Yer Tutucusu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78665C-1F44-41EC-BD9D-ACD9EDDD18E5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7093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4" name="Slayt Numarası Yer Tutucus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58729D-A4C3-45A1-BF19-BAC19CD8467E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3699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3" name="Slayt Numarası Yer Tutucusu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592D0-F3F5-40BC-80B1-2E7EB4392333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643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261576-82B5-4906-89E3-9D656D17AA67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177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AD6F8B-DB04-4B65-BB4A-7FC40DB8D0EB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324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3200"/>
            </a:lvl1pPr>
          </a:lstStyle>
          <a:p>
            <a:pPr lvl="0"/>
            <a:endParaRPr lang="tr-TR"/>
          </a:p>
        </p:txBody>
      </p:sp>
      <p:sp>
        <p:nvSpPr>
          <p:cNvPr id="4" name="Metin Yer Tutucus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08991-80DA-46AB-98BB-268197793EE5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380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A12BC1-1FB3-4D8F-B81A-379058AA0ABB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5437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 txBox="1">
            <a:spLocks noGrp="1"/>
          </p:cNvSpPr>
          <p:nvPr>
            <p:ph type="title" orient="vert"/>
          </p:nvPr>
        </p:nvSpPr>
        <p:spPr>
          <a:xfrm>
            <a:off x="6629400" y="704846"/>
            <a:ext cx="2055808" cy="561816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 txBox="1">
            <a:spLocks noGrp="1"/>
          </p:cNvSpPr>
          <p:nvPr>
            <p:ph type="body" orient="vert" idx="1"/>
          </p:nvPr>
        </p:nvSpPr>
        <p:spPr>
          <a:xfrm>
            <a:off x="457200" y="704846"/>
            <a:ext cx="6019796" cy="561816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8D94CE-9ED7-417D-85FF-089E476360D3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129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/>
            </a:lvl1pPr>
          </a:lstStyle>
          <a:p>
            <a:pPr lvl="0"/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3C49E8-4ECB-4D87-9BAA-73CC4EE6437B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08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5B0A41-A8B2-4C6D-9024-F70FE1CFFFC1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705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56596-C99C-4FA4-8B9C-08602A546B6F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534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>
          <a:xfrm>
            <a:off x="457200" y="1935163"/>
            <a:ext cx="4037011" cy="43878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2"/>
          </p:nvPr>
        </p:nvSpPr>
        <p:spPr>
          <a:xfrm>
            <a:off x="4646615" y="1935163"/>
            <a:ext cx="4038603" cy="43878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278521-7138-45E9-8BC1-9C853E8751DF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298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8" name="Slayt Numarası Yer Tutucusu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908A4A-67BA-402B-9F37-62BAD055B516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45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4" name="Slayt Numarası Yer Tutucus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4B62D9-D2DB-4DD3-B478-B896511E6238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343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>
          <a:xfrm>
            <a:off x="457200" y="1935163"/>
            <a:ext cx="4037011" cy="43878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2"/>
          </p:nvPr>
        </p:nvSpPr>
        <p:spPr>
          <a:xfrm>
            <a:off x="4646615" y="1935163"/>
            <a:ext cx="4038603" cy="43878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6F1761-7841-474F-962D-516C66003045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3869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3" name="Slayt Numarası Yer Tutucusu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0E2BE5-BF6F-4998-A98C-545EDECC98FA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0100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A849B8-0D6E-4550-924C-394B075F9EFD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0400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3200"/>
            </a:lvl1pPr>
          </a:lstStyle>
          <a:p>
            <a:pPr lvl="0"/>
            <a:endParaRPr lang="tr-TR"/>
          </a:p>
        </p:txBody>
      </p:sp>
      <p:sp>
        <p:nvSpPr>
          <p:cNvPr id="4" name="Metin Yer Tutucus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8D9A2-01AD-408C-ACEF-A3577AE8B610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7334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816EE2-9D20-4323-999E-37E2B8E623D5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518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 txBox="1">
            <a:spLocks noGrp="1"/>
          </p:cNvSpPr>
          <p:nvPr>
            <p:ph type="title" orient="vert"/>
          </p:nvPr>
        </p:nvSpPr>
        <p:spPr>
          <a:xfrm>
            <a:off x="6629400" y="704846"/>
            <a:ext cx="2055808" cy="561816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 txBox="1">
            <a:spLocks noGrp="1"/>
          </p:cNvSpPr>
          <p:nvPr>
            <p:ph type="body" orient="vert" idx="1"/>
          </p:nvPr>
        </p:nvSpPr>
        <p:spPr>
          <a:xfrm>
            <a:off x="457200" y="704846"/>
            <a:ext cx="6019796" cy="561816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3EBF58-477C-43F6-AAF8-D452BB916459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3705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8" name="Slayt Numarası Yer Tutucusu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16F929-F1E1-4069-BD9A-6EC2493A7211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9125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4" name="Slayt Numarası Yer Tutucus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6D44EF-58D1-4678-98F6-3349B3E3FBAA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2542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3" name="Slayt Numarası Yer Tutucusu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1C71AB-F692-479B-B08A-C412D141ADDF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45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01585-467D-4143-BF1B-EE0CB73C5498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83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3200"/>
            </a:lvl1pPr>
          </a:lstStyle>
          <a:p>
            <a:pPr lvl="0"/>
            <a:endParaRPr lang="tr-TR"/>
          </a:p>
        </p:txBody>
      </p:sp>
      <p:sp>
        <p:nvSpPr>
          <p:cNvPr id="4" name="Metin Yer Tutucus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Slayt Numarası Yer Tutucus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21190-31EE-4B70-946E-3AB5380BFF14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7527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-9363" y="-7918"/>
            <a:ext cx="9162717" cy="10414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2542"/>
              <a:gd name="f9" fmla="val 437"/>
              <a:gd name="f10" fmla="val 6"/>
              <a:gd name="f11" fmla="val 2"/>
              <a:gd name="f12" fmla="val 2746"/>
              <a:gd name="f13" fmla="val 101"/>
              <a:gd name="f14" fmla="val 3828"/>
              <a:gd name="f15" fmla="val 367"/>
              <a:gd name="f16" fmla="val 4374"/>
              <a:gd name="f17" fmla="val 4920"/>
              <a:gd name="f18" fmla="val 5526"/>
              <a:gd name="f19" fmla="val 152"/>
              <a:gd name="f20" fmla="val 5766"/>
              <a:gd name="f21" fmla="val 55"/>
              <a:gd name="f22" fmla="val 213"/>
              <a:gd name="f23" fmla="val 5670"/>
              <a:gd name="f24" fmla="val 257"/>
              <a:gd name="f25" fmla="val 5016"/>
              <a:gd name="f26" fmla="val 441"/>
              <a:gd name="f27" fmla="val 4302"/>
              <a:gd name="f28" fmla="val 439"/>
              <a:gd name="f29" fmla="val 3588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+- f7 0 f5"/>
              <a:gd name="f42" fmla="+- f6 0 f5"/>
              <a:gd name="f43" fmla="*/ f38 f0 1"/>
              <a:gd name="f44" fmla="*/ f42 1 5772"/>
              <a:gd name="f45" fmla="*/ f41 1 656"/>
              <a:gd name="f46" fmla="*/ f43 1 f2"/>
              <a:gd name="f47" fmla="*/ 0 f44 1"/>
              <a:gd name="f48" fmla="*/ 5772 f44 1"/>
              <a:gd name="f49" fmla="*/ 656 f45 1"/>
              <a:gd name="f50" fmla="*/ 0 f45 1"/>
              <a:gd name="f51" fmla="*/ 6 f44 1"/>
              <a:gd name="f52" fmla="*/ 2 f45 1"/>
              <a:gd name="f53" fmla="*/ 2542 f44 1"/>
              <a:gd name="f54" fmla="*/ 4374 f44 1"/>
              <a:gd name="f55" fmla="*/ 367 f45 1"/>
              <a:gd name="f56" fmla="*/ 5766 f44 1"/>
              <a:gd name="f57" fmla="*/ 55 f45 1"/>
              <a:gd name="f58" fmla="*/ 213 f45 1"/>
              <a:gd name="f59" fmla="*/ 4302 f44 1"/>
              <a:gd name="f60" fmla="*/ 439 f45 1"/>
              <a:gd name="f61" fmla="*/ 1488 f44 1"/>
              <a:gd name="f62" fmla="*/ 201 f45 1"/>
              <a:gd name="f63" fmla="+- f46 0 f1"/>
              <a:gd name="f64" fmla="*/ f51 1 f44"/>
              <a:gd name="f65" fmla="*/ f52 1 f45"/>
              <a:gd name="f66" fmla="*/ f53 1 f44"/>
              <a:gd name="f67" fmla="*/ f50 1 f45"/>
              <a:gd name="f68" fmla="*/ f54 1 f44"/>
              <a:gd name="f69" fmla="*/ f55 1 f45"/>
              <a:gd name="f70" fmla="*/ f56 1 f44"/>
              <a:gd name="f71" fmla="*/ f57 1 f45"/>
              <a:gd name="f72" fmla="*/ f48 1 f44"/>
              <a:gd name="f73" fmla="*/ f58 1 f45"/>
              <a:gd name="f74" fmla="*/ f59 1 f44"/>
              <a:gd name="f75" fmla="*/ f60 1 f45"/>
              <a:gd name="f76" fmla="*/ f61 1 f44"/>
              <a:gd name="f77" fmla="*/ f62 1 f45"/>
              <a:gd name="f78" fmla="*/ f47 1 f44"/>
              <a:gd name="f79" fmla="*/ f49 1 f45"/>
              <a:gd name="f80" fmla="*/ f78 f39 1"/>
              <a:gd name="f81" fmla="*/ f72 f39 1"/>
              <a:gd name="f82" fmla="*/ f79 f40 1"/>
              <a:gd name="f83" fmla="*/ f67 f40 1"/>
              <a:gd name="f84" fmla="*/ f64 f39 1"/>
              <a:gd name="f85" fmla="*/ f65 f40 1"/>
              <a:gd name="f86" fmla="*/ f66 f39 1"/>
              <a:gd name="f87" fmla="*/ f68 f39 1"/>
              <a:gd name="f88" fmla="*/ f69 f40 1"/>
              <a:gd name="f89" fmla="*/ f70 f39 1"/>
              <a:gd name="f90" fmla="*/ f71 f40 1"/>
              <a:gd name="f91" fmla="*/ f73 f40 1"/>
              <a:gd name="f92" fmla="*/ f74 f39 1"/>
              <a:gd name="f93" fmla="*/ f75 f40 1"/>
              <a:gd name="f94" fmla="*/ f76 f39 1"/>
              <a:gd name="f95" fmla="*/ f7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84" y="f85"/>
              </a:cxn>
              <a:cxn ang="f63">
                <a:pos x="f86" y="f83"/>
              </a:cxn>
              <a:cxn ang="f63">
                <a:pos x="f87" y="f88"/>
              </a:cxn>
              <a:cxn ang="f63">
                <a:pos x="f89" y="f90"/>
              </a:cxn>
              <a:cxn ang="f63">
                <a:pos x="f81" y="f91"/>
              </a:cxn>
              <a:cxn ang="f63">
                <a:pos x="f92" y="f93"/>
              </a:cxn>
              <a:cxn ang="f63">
                <a:pos x="f94" y="f95"/>
              </a:cxn>
              <a:cxn ang="f63">
                <a:pos x="f80" y="f82"/>
              </a:cxn>
              <a:cxn ang="f63">
                <a:pos x="f84" y="f85"/>
              </a:cxn>
            </a:cxnLst>
            <a:rect l="f80" t="f83" r="f81" b="f82"/>
            <a:pathLst>
              <a:path w="5772" h="656">
                <a:moveTo>
                  <a:pt x="f10" y="f11"/>
                </a:moveTo>
                <a:lnTo>
                  <a:pt x="f8" y="f5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lnTo>
                  <a:pt x="f6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10" y="f11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4381557" y="-7918"/>
            <a:ext cx="4762442" cy="6382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+- f7 0 f5"/>
              <a:gd name="f23" fmla="+- f6 0 f5"/>
              <a:gd name="f24" fmla="*/ f19 f0 1"/>
              <a:gd name="f25" fmla="*/ f23 1 3000"/>
              <a:gd name="f26" fmla="*/ f22 1 595"/>
              <a:gd name="f27" fmla="*/ f24 1 f2"/>
              <a:gd name="f28" fmla="*/ 0 f25 1"/>
              <a:gd name="f29" fmla="*/ 3000 f25 1"/>
              <a:gd name="f30" fmla="*/ 595 f26 1"/>
              <a:gd name="f31" fmla="*/ 0 f26 1"/>
              <a:gd name="f32" fmla="*/ 1668 f25 1"/>
              <a:gd name="f33" fmla="*/ 564 f26 1"/>
              <a:gd name="f34" fmla="*/ 186 f26 1"/>
              <a:gd name="f35" fmla="*/ 6 f26 1"/>
              <a:gd name="f36" fmla="+- f27 0 f1"/>
              <a:gd name="f37" fmla="*/ f28 1 f25"/>
              <a:gd name="f38" fmla="*/ f31 1 f26"/>
              <a:gd name="f39" fmla="*/ f32 1 f25"/>
              <a:gd name="f40" fmla="*/ f33 1 f26"/>
              <a:gd name="f41" fmla="*/ f29 1 f25"/>
              <a:gd name="f42" fmla="*/ f34 1 f26"/>
              <a:gd name="f43" fmla="*/ f35 1 f26"/>
              <a:gd name="f44" fmla="*/ f30 1 f26"/>
              <a:gd name="f45" fmla="*/ f37 f20 1"/>
              <a:gd name="f46" fmla="*/ f41 f20 1"/>
              <a:gd name="f47" fmla="*/ f44 f21 1"/>
              <a:gd name="f48" fmla="*/ f38 f21 1"/>
              <a:gd name="f49" fmla="*/ f39 f20 1"/>
              <a:gd name="f50" fmla="*/ f40 f21 1"/>
              <a:gd name="f51" fmla="*/ f42 f21 1"/>
              <a:gd name="f52" fmla="*/ f4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5" y="f48"/>
              </a:cxn>
              <a:cxn ang="f36">
                <a:pos x="f49" y="f50"/>
              </a:cxn>
              <a:cxn ang="f36">
                <a:pos x="f46" y="f51"/>
              </a:cxn>
              <a:cxn ang="f36">
                <a:pos x="f46" y="f52"/>
              </a:cxn>
              <a:cxn ang="f36">
                <a:pos x="f45" y="f48"/>
              </a:cxn>
            </a:cxnLst>
            <a:rect l="f45" t="f48" r="f46" b="f47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Başlık Yer Tutucusu 3"/>
          <p:cNvSpPr txBox="1">
            <a:spLocks noGrp="1"/>
          </p:cNvSpPr>
          <p:nvPr>
            <p:ph type="title"/>
          </p:nvPr>
        </p:nvSpPr>
        <p:spPr>
          <a:xfrm>
            <a:off x="457200" y="704517"/>
            <a:ext cx="8228164" cy="1141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798" rIns="0" bIns="0" anchor="b" anchorCtr="0" compatLnSpc="1">
            <a:noAutofit/>
          </a:bodyPr>
          <a:lstStyle/>
          <a:p>
            <a:pPr lvl="0"/>
            <a:endParaRPr lang="tr-TR"/>
          </a:p>
        </p:txBody>
      </p:sp>
      <p:sp>
        <p:nvSpPr>
          <p:cNvPr id="5" name="Metin Yer Tutucusu 4"/>
          <p:cNvSpPr txBox="1">
            <a:spLocks noGrp="1"/>
          </p:cNvSpPr>
          <p:nvPr>
            <p:ph type="body" idx="1"/>
          </p:nvPr>
        </p:nvSpPr>
        <p:spPr>
          <a:xfrm>
            <a:off x="457200" y="1934641"/>
            <a:ext cx="8228164" cy="4388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Veri Yer Tutucusu 5"/>
          <p:cNvSpPr txBox="1">
            <a:spLocks noGrp="1"/>
          </p:cNvSpPr>
          <p:nvPr>
            <p:ph type="dt" sz="half" idx="2"/>
          </p:nvPr>
        </p:nvSpPr>
        <p:spPr>
          <a:xfrm>
            <a:off x="457200" y="6356158"/>
            <a:ext cx="2131923" cy="363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tr-T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7" name="Serbest Form 6"/>
          <p:cNvSpPr/>
          <p:nvPr/>
        </p:nvSpPr>
        <p:spPr>
          <a:xfrm>
            <a:off x="2666884" y="6356515"/>
            <a:ext cx="3353040" cy="365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Slayt Numarası Yer Tutucusu 7"/>
          <p:cNvSpPr txBox="1">
            <a:spLocks noGrp="1"/>
          </p:cNvSpPr>
          <p:nvPr>
            <p:ph type="sldNum" sz="quarter" idx="4"/>
          </p:nvPr>
        </p:nvSpPr>
        <p:spPr>
          <a:xfrm>
            <a:off x="7924318" y="6356158"/>
            <a:ext cx="760680" cy="363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tr-T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F4FFBD35-AD18-46F4-ABA4-8DD273EFE14F}" type="slidenum">
              <a:rPr/>
              <a:pPr lvl="0"/>
              <a:t>‹#›</a:t>
            </a:fld>
            <a:endParaRPr lang="tr-TR"/>
          </a:p>
        </p:txBody>
      </p:sp>
      <p:grpSp>
        <p:nvGrpSpPr>
          <p:cNvPr id="9" name="Grup 8"/>
          <p:cNvGrpSpPr/>
          <p:nvPr/>
        </p:nvGrpSpPr>
        <p:grpSpPr>
          <a:xfrm>
            <a:off x="-19065" y="203042"/>
            <a:ext cx="9178912" cy="646197"/>
            <a:chOff x="-19065" y="203042"/>
            <a:chExt cx="9178912" cy="646197"/>
          </a:xfrm>
        </p:grpSpPr>
        <p:grpSp>
          <p:nvGrpSpPr>
            <p:cNvPr id="10" name="Grup 9"/>
            <p:cNvGrpSpPr/>
            <p:nvPr/>
          </p:nvGrpSpPr>
          <p:grpSpPr>
            <a:xfrm>
              <a:off x="-19065" y="203042"/>
              <a:ext cx="9154779" cy="646197"/>
              <a:chOff x="-19065" y="203042"/>
              <a:chExt cx="9154779" cy="646197"/>
            </a:xfrm>
          </p:grpSpPr>
          <p:pic>
            <p:nvPicPr>
              <p:cNvPr id="11" name="Resim 10"/>
              <p:cNvPicPr>
                <a:picLocks noChangeAspect="1"/>
              </p:cNvPicPr>
              <p:nvPr/>
            </p:nvPicPr>
            <p:blipFill>
              <a:blip r:embed="rId14">
                <a:lum bright="-50000"/>
                <a:alphaModFix/>
              </a:blip>
              <a:srcRect/>
              <a:stretch>
                <a:fillRect/>
              </a:stretch>
            </p:blipFill>
            <p:spPr>
              <a:xfrm>
                <a:off x="3236" y="203042"/>
                <a:ext cx="9132478" cy="64619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12" name="Serbest Form 11"/>
              <p:cNvSpPr/>
              <p:nvPr/>
            </p:nvSpPr>
            <p:spPr>
              <a:xfrm rot="180000">
                <a:off x="-19065" y="479539"/>
                <a:ext cx="356" cy="3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none" lIns="90004" tIns="46798" rIns="90004" bIns="467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r-T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icrosoft YaHei" pitchFamily="2"/>
                </a:endParaRPr>
              </a:p>
            </p:txBody>
          </p:sp>
        </p:grpSp>
        <p:grpSp>
          <p:nvGrpSpPr>
            <p:cNvPr id="13" name="Grup 12"/>
            <p:cNvGrpSpPr/>
            <p:nvPr/>
          </p:nvGrpSpPr>
          <p:grpSpPr>
            <a:xfrm>
              <a:off x="-19065" y="247683"/>
              <a:ext cx="9178912" cy="560518"/>
              <a:chOff x="-19065" y="247683"/>
              <a:chExt cx="9178912" cy="560518"/>
            </a:xfrm>
          </p:grpSpPr>
          <p:pic>
            <p:nvPicPr>
              <p:cNvPr id="14" name="Resim 13"/>
              <p:cNvPicPr>
                <a:picLocks noChangeAspect="1"/>
              </p:cNvPicPr>
              <p:nvPr/>
            </p:nvPicPr>
            <p:blipFill>
              <a:blip r:embed="rId15">
                <a:lum bright="-50000"/>
                <a:alphaModFix/>
              </a:blip>
              <a:srcRect/>
              <a:stretch>
                <a:fillRect/>
              </a:stretch>
            </p:blipFill>
            <p:spPr>
              <a:xfrm>
                <a:off x="-3236" y="247683"/>
                <a:ext cx="9163083" cy="56051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15" name="Serbest Form 14"/>
              <p:cNvSpPr/>
              <p:nvPr/>
            </p:nvSpPr>
            <p:spPr>
              <a:xfrm rot="180000">
                <a:off x="-19065" y="523805"/>
                <a:ext cx="356" cy="3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none" lIns="90004" tIns="46798" rIns="90004" bIns="467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r-T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icrosoft YaHei" pitchFamily="2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tr-TR" sz="5000" b="0" i="0" u="none" strike="noStrike" kern="0" cap="none" spc="0" baseline="0">
          <a:solidFill>
            <a:srgbClr val="04617B"/>
          </a:solidFill>
          <a:uFillTx/>
          <a:latin typeface="Calibri" pitchFamily="34"/>
          <a:ea typeface="Microsoft YaHei" pitchFamily="2"/>
        </a:defRPr>
      </a:lvl1pPr>
    </p:titleStyle>
    <p:bodyStyle>
      <a:lvl1pPr marL="342717" marR="0" lvl="0" indent="-342717" algn="l" defTabSz="914400" rtl="0" fontAlgn="auto" hangingPunct="0">
        <a:lnSpc>
          <a:spcPct val="100000"/>
        </a:lnSpc>
        <a:spcBef>
          <a:spcPts val="65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tr-TR" sz="2600" b="0" i="0" u="none" strike="noStrike" kern="0" cap="none" spc="0" baseline="0">
          <a:solidFill>
            <a:srgbClr val="000000"/>
          </a:solidFill>
          <a:uFillTx/>
          <a:latin typeface="Constantia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-9363" y="-7918"/>
            <a:ext cx="9162717" cy="10414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2542"/>
              <a:gd name="f9" fmla="val 437"/>
              <a:gd name="f10" fmla="val 6"/>
              <a:gd name="f11" fmla="val 2"/>
              <a:gd name="f12" fmla="val 2746"/>
              <a:gd name="f13" fmla="val 101"/>
              <a:gd name="f14" fmla="val 3828"/>
              <a:gd name="f15" fmla="val 367"/>
              <a:gd name="f16" fmla="val 4374"/>
              <a:gd name="f17" fmla="val 4920"/>
              <a:gd name="f18" fmla="val 5526"/>
              <a:gd name="f19" fmla="val 152"/>
              <a:gd name="f20" fmla="val 5766"/>
              <a:gd name="f21" fmla="val 55"/>
              <a:gd name="f22" fmla="val 213"/>
              <a:gd name="f23" fmla="val 5670"/>
              <a:gd name="f24" fmla="val 257"/>
              <a:gd name="f25" fmla="val 5016"/>
              <a:gd name="f26" fmla="val 441"/>
              <a:gd name="f27" fmla="val 4302"/>
              <a:gd name="f28" fmla="val 439"/>
              <a:gd name="f29" fmla="val 3588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+- f7 0 f5"/>
              <a:gd name="f42" fmla="+- f6 0 f5"/>
              <a:gd name="f43" fmla="*/ f38 f0 1"/>
              <a:gd name="f44" fmla="*/ f42 1 5772"/>
              <a:gd name="f45" fmla="*/ f41 1 656"/>
              <a:gd name="f46" fmla="*/ f43 1 f2"/>
              <a:gd name="f47" fmla="*/ 0 f44 1"/>
              <a:gd name="f48" fmla="*/ 5772 f44 1"/>
              <a:gd name="f49" fmla="*/ 656 f45 1"/>
              <a:gd name="f50" fmla="*/ 0 f45 1"/>
              <a:gd name="f51" fmla="*/ 6 f44 1"/>
              <a:gd name="f52" fmla="*/ 2 f45 1"/>
              <a:gd name="f53" fmla="*/ 2542 f44 1"/>
              <a:gd name="f54" fmla="*/ 4374 f44 1"/>
              <a:gd name="f55" fmla="*/ 367 f45 1"/>
              <a:gd name="f56" fmla="*/ 5766 f44 1"/>
              <a:gd name="f57" fmla="*/ 55 f45 1"/>
              <a:gd name="f58" fmla="*/ 213 f45 1"/>
              <a:gd name="f59" fmla="*/ 4302 f44 1"/>
              <a:gd name="f60" fmla="*/ 439 f45 1"/>
              <a:gd name="f61" fmla="*/ 1488 f44 1"/>
              <a:gd name="f62" fmla="*/ 201 f45 1"/>
              <a:gd name="f63" fmla="+- f46 0 f1"/>
              <a:gd name="f64" fmla="*/ f51 1 f44"/>
              <a:gd name="f65" fmla="*/ f52 1 f45"/>
              <a:gd name="f66" fmla="*/ f53 1 f44"/>
              <a:gd name="f67" fmla="*/ f50 1 f45"/>
              <a:gd name="f68" fmla="*/ f54 1 f44"/>
              <a:gd name="f69" fmla="*/ f55 1 f45"/>
              <a:gd name="f70" fmla="*/ f56 1 f44"/>
              <a:gd name="f71" fmla="*/ f57 1 f45"/>
              <a:gd name="f72" fmla="*/ f48 1 f44"/>
              <a:gd name="f73" fmla="*/ f58 1 f45"/>
              <a:gd name="f74" fmla="*/ f59 1 f44"/>
              <a:gd name="f75" fmla="*/ f60 1 f45"/>
              <a:gd name="f76" fmla="*/ f61 1 f44"/>
              <a:gd name="f77" fmla="*/ f62 1 f45"/>
              <a:gd name="f78" fmla="*/ f47 1 f44"/>
              <a:gd name="f79" fmla="*/ f49 1 f45"/>
              <a:gd name="f80" fmla="*/ f78 f39 1"/>
              <a:gd name="f81" fmla="*/ f72 f39 1"/>
              <a:gd name="f82" fmla="*/ f79 f40 1"/>
              <a:gd name="f83" fmla="*/ f67 f40 1"/>
              <a:gd name="f84" fmla="*/ f64 f39 1"/>
              <a:gd name="f85" fmla="*/ f65 f40 1"/>
              <a:gd name="f86" fmla="*/ f66 f39 1"/>
              <a:gd name="f87" fmla="*/ f68 f39 1"/>
              <a:gd name="f88" fmla="*/ f69 f40 1"/>
              <a:gd name="f89" fmla="*/ f70 f39 1"/>
              <a:gd name="f90" fmla="*/ f71 f40 1"/>
              <a:gd name="f91" fmla="*/ f73 f40 1"/>
              <a:gd name="f92" fmla="*/ f74 f39 1"/>
              <a:gd name="f93" fmla="*/ f75 f40 1"/>
              <a:gd name="f94" fmla="*/ f76 f39 1"/>
              <a:gd name="f95" fmla="*/ f7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84" y="f85"/>
              </a:cxn>
              <a:cxn ang="f63">
                <a:pos x="f86" y="f83"/>
              </a:cxn>
              <a:cxn ang="f63">
                <a:pos x="f87" y="f88"/>
              </a:cxn>
              <a:cxn ang="f63">
                <a:pos x="f89" y="f90"/>
              </a:cxn>
              <a:cxn ang="f63">
                <a:pos x="f81" y="f91"/>
              </a:cxn>
              <a:cxn ang="f63">
                <a:pos x="f92" y="f93"/>
              </a:cxn>
              <a:cxn ang="f63">
                <a:pos x="f94" y="f95"/>
              </a:cxn>
              <a:cxn ang="f63">
                <a:pos x="f80" y="f82"/>
              </a:cxn>
              <a:cxn ang="f63">
                <a:pos x="f84" y="f85"/>
              </a:cxn>
            </a:cxnLst>
            <a:rect l="f80" t="f83" r="f81" b="f82"/>
            <a:pathLst>
              <a:path w="5772" h="656">
                <a:moveTo>
                  <a:pt x="f10" y="f11"/>
                </a:moveTo>
                <a:lnTo>
                  <a:pt x="f8" y="f5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lnTo>
                  <a:pt x="f6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10" y="f11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4381557" y="-7918"/>
            <a:ext cx="4762442" cy="6382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+- f7 0 f5"/>
              <a:gd name="f23" fmla="+- f6 0 f5"/>
              <a:gd name="f24" fmla="*/ f19 f0 1"/>
              <a:gd name="f25" fmla="*/ f23 1 3000"/>
              <a:gd name="f26" fmla="*/ f22 1 595"/>
              <a:gd name="f27" fmla="*/ f24 1 f2"/>
              <a:gd name="f28" fmla="*/ 0 f25 1"/>
              <a:gd name="f29" fmla="*/ 3000 f25 1"/>
              <a:gd name="f30" fmla="*/ 595 f26 1"/>
              <a:gd name="f31" fmla="*/ 0 f26 1"/>
              <a:gd name="f32" fmla="*/ 1668 f25 1"/>
              <a:gd name="f33" fmla="*/ 564 f26 1"/>
              <a:gd name="f34" fmla="*/ 186 f26 1"/>
              <a:gd name="f35" fmla="*/ 6 f26 1"/>
              <a:gd name="f36" fmla="+- f27 0 f1"/>
              <a:gd name="f37" fmla="*/ f28 1 f25"/>
              <a:gd name="f38" fmla="*/ f31 1 f26"/>
              <a:gd name="f39" fmla="*/ f32 1 f25"/>
              <a:gd name="f40" fmla="*/ f33 1 f26"/>
              <a:gd name="f41" fmla="*/ f29 1 f25"/>
              <a:gd name="f42" fmla="*/ f34 1 f26"/>
              <a:gd name="f43" fmla="*/ f35 1 f26"/>
              <a:gd name="f44" fmla="*/ f30 1 f26"/>
              <a:gd name="f45" fmla="*/ f37 f20 1"/>
              <a:gd name="f46" fmla="*/ f41 f20 1"/>
              <a:gd name="f47" fmla="*/ f44 f21 1"/>
              <a:gd name="f48" fmla="*/ f38 f21 1"/>
              <a:gd name="f49" fmla="*/ f39 f20 1"/>
              <a:gd name="f50" fmla="*/ f40 f21 1"/>
              <a:gd name="f51" fmla="*/ f42 f21 1"/>
              <a:gd name="f52" fmla="*/ f4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5" y="f48"/>
              </a:cxn>
              <a:cxn ang="f36">
                <a:pos x="f49" y="f50"/>
              </a:cxn>
              <a:cxn ang="f36">
                <a:pos x="f46" y="f51"/>
              </a:cxn>
              <a:cxn ang="f36">
                <a:pos x="f46" y="f52"/>
              </a:cxn>
              <a:cxn ang="f36">
                <a:pos x="f45" y="f48"/>
              </a:cxn>
            </a:cxnLst>
            <a:rect l="f45" t="f48" r="f46" b="f47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-19065" y="203042"/>
            <a:ext cx="9178912" cy="646197"/>
            <a:chOff x="-19065" y="203042"/>
            <a:chExt cx="9178912" cy="646197"/>
          </a:xfrm>
        </p:grpSpPr>
        <p:grpSp>
          <p:nvGrpSpPr>
            <p:cNvPr id="5" name="Grup 4"/>
            <p:cNvGrpSpPr/>
            <p:nvPr/>
          </p:nvGrpSpPr>
          <p:grpSpPr>
            <a:xfrm>
              <a:off x="-19065" y="203042"/>
              <a:ext cx="9154779" cy="646197"/>
              <a:chOff x="-19065" y="203042"/>
              <a:chExt cx="9154779" cy="646197"/>
            </a:xfrm>
          </p:grpSpPr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14">
                <a:lum bright="-50000"/>
                <a:alphaModFix/>
              </a:blip>
              <a:srcRect/>
              <a:stretch>
                <a:fillRect/>
              </a:stretch>
            </p:blipFill>
            <p:spPr>
              <a:xfrm>
                <a:off x="3236" y="203042"/>
                <a:ext cx="9132478" cy="64619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7" name="Serbest Form 6"/>
              <p:cNvSpPr/>
              <p:nvPr/>
            </p:nvSpPr>
            <p:spPr>
              <a:xfrm rot="180000">
                <a:off x="-19065" y="479539"/>
                <a:ext cx="356" cy="3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none" lIns="90004" tIns="46798" rIns="90004" bIns="467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r-T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icrosoft YaHei" pitchFamily="2"/>
                </a:endParaRPr>
              </a:p>
            </p:txBody>
          </p:sp>
        </p:grpSp>
        <p:grpSp>
          <p:nvGrpSpPr>
            <p:cNvPr id="8" name="Grup 7"/>
            <p:cNvGrpSpPr/>
            <p:nvPr/>
          </p:nvGrpSpPr>
          <p:grpSpPr>
            <a:xfrm>
              <a:off x="-19065" y="247683"/>
              <a:ext cx="9178912" cy="560518"/>
              <a:chOff x="-19065" y="247683"/>
              <a:chExt cx="9178912" cy="560518"/>
            </a:xfrm>
          </p:grpSpPr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15">
                <a:lum bright="-50000"/>
                <a:alphaModFix/>
              </a:blip>
              <a:srcRect/>
              <a:stretch>
                <a:fillRect/>
              </a:stretch>
            </p:blipFill>
            <p:spPr>
              <a:xfrm>
                <a:off x="-3236" y="247683"/>
                <a:ext cx="9163083" cy="56051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10" name="Serbest Form 9"/>
              <p:cNvSpPr/>
              <p:nvPr/>
            </p:nvSpPr>
            <p:spPr>
              <a:xfrm rot="180000">
                <a:off x="-19065" y="523805"/>
                <a:ext cx="356" cy="3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none" lIns="90004" tIns="46798" rIns="90004" bIns="467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r-T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icrosoft YaHei" pitchFamily="2"/>
                </a:endParaRPr>
              </a:p>
            </p:txBody>
          </p:sp>
        </p:grpSp>
      </p:grpSp>
      <p:sp>
        <p:nvSpPr>
          <p:cNvPr id="11" name="Başlık Yer Tutucusu 10"/>
          <p:cNvSpPr txBox="1">
            <a:spLocks noGrp="1"/>
          </p:cNvSpPr>
          <p:nvPr>
            <p:ph type="title"/>
          </p:nvPr>
        </p:nvSpPr>
        <p:spPr>
          <a:xfrm>
            <a:off x="457200" y="704517"/>
            <a:ext cx="8228164" cy="1141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798" rIns="0" bIns="0" anchor="b" anchorCtr="0" compatLnSpc="1">
            <a:noAutofit/>
          </a:bodyPr>
          <a:lstStyle/>
          <a:p>
            <a:pPr lvl="0"/>
            <a:endParaRPr lang="tr-TR"/>
          </a:p>
        </p:txBody>
      </p:sp>
      <p:sp>
        <p:nvSpPr>
          <p:cNvPr id="12" name="Metin Yer Tutucusu 11"/>
          <p:cNvSpPr txBox="1">
            <a:spLocks noGrp="1"/>
          </p:cNvSpPr>
          <p:nvPr>
            <p:ph type="body" idx="1"/>
          </p:nvPr>
        </p:nvSpPr>
        <p:spPr>
          <a:xfrm>
            <a:off x="457200" y="1934641"/>
            <a:ext cx="8228164" cy="4388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3" name="Veri Yer Tutucusu 12"/>
          <p:cNvSpPr txBox="1">
            <a:spLocks noGrp="1"/>
          </p:cNvSpPr>
          <p:nvPr>
            <p:ph type="dt" sz="half" idx="2"/>
          </p:nvPr>
        </p:nvSpPr>
        <p:spPr>
          <a:xfrm>
            <a:off x="457200" y="6356158"/>
            <a:ext cx="2131923" cy="363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D1EAEE"/>
                </a:solidFill>
                <a:uFillTx/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14" name="Serbest Form 13"/>
          <p:cNvSpPr/>
          <p:nvPr/>
        </p:nvSpPr>
        <p:spPr>
          <a:xfrm>
            <a:off x="2666884" y="6356515"/>
            <a:ext cx="3353040" cy="365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5" name="Slayt Numarası Yer Tutucusu 14"/>
          <p:cNvSpPr txBox="1">
            <a:spLocks noGrp="1"/>
          </p:cNvSpPr>
          <p:nvPr>
            <p:ph type="sldNum" sz="quarter" idx="4"/>
          </p:nvPr>
        </p:nvSpPr>
        <p:spPr>
          <a:xfrm>
            <a:off x="7924318" y="6356158"/>
            <a:ext cx="760680" cy="363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D1EAEE"/>
                </a:solidFill>
                <a:uFillTx/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EDE829E4-D7D5-45E0-B268-313B950F68AB}" type="slidenum">
              <a:rPr/>
              <a:pPr lvl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tr-TR" sz="5000" b="0" i="0" u="none" strike="noStrike" kern="1200" cap="none" spc="0" baseline="0">
          <a:solidFill>
            <a:srgbClr val="DBF5F9"/>
          </a:solidFill>
          <a:uFillTx/>
          <a:latin typeface="Calibri" pitchFamily="34"/>
          <a:ea typeface="Microsoft YaHei" pitchFamily="2"/>
        </a:defRPr>
      </a:lvl1pPr>
    </p:titleStyle>
    <p:bodyStyle>
      <a:lvl1pPr marL="342717" marR="0" lvl="0" indent="-342717" algn="l" defTabSz="914400" rtl="0" fontAlgn="auto" hangingPunct="0">
        <a:lnSpc>
          <a:spcPct val="100000"/>
        </a:lnSpc>
        <a:spcBef>
          <a:spcPts val="65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tr-TR" sz="2600" b="0" i="0" u="none" strike="noStrike" kern="1200" cap="none" spc="0" baseline="0">
          <a:solidFill>
            <a:srgbClr val="FFFFFF"/>
          </a:solidFill>
          <a:uFillTx/>
          <a:latin typeface="Constantia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-9363" y="-7918"/>
            <a:ext cx="9162717" cy="10414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2542"/>
              <a:gd name="f9" fmla="val 437"/>
              <a:gd name="f10" fmla="val 6"/>
              <a:gd name="f11" fmla="val 2"/>
              <a:gd name="f12" fmla="val 2746"/>
              <a:gd name="f13" fmla="val 101"/>
              <a:gd name="f14" fmla="val 3828"/>
              <a:gd name="f15" fmla="val 367"/>
              <a:gd name="f16" fmla="val 4374"/>
              <a:gd name="f17" fmla="val 4920"/>
              <a:gd name="f18" fmla="val 5526"/>
              <a:gd name="f19" fmla="val 152"/>
              <a:gd name="f20" fmla="val 5766"/>
              <a:gd name="f21" fmla="val 55"/>
              <a:gd name="f22" fmla="val 213"/>
              <a:gd name="f23" fmla="val 5670"/>
              <a:gd name="f24" fmla="val 257"/>
              <a:gd name="f25" fmla="val 5016"/>
              <a:gd name="f26" fmla="val 441"/>
              <a:gd name="f27" fmla="val 4302"/>
              <a:gd name="f28" fmla="val 439"/>
              <a:gd name="f29" fmla="val 3588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+- f7 0 f5"/>
              <a:gd name="f42" fmla="+- f6 0 f5"/>
              <a:gd name="f43" fmla="*/ f38 f0 1"/>
              <a:gd name="f44" fmla="*/ f42 1 5772"/>
              <a:gd name="f45" fmla="*/ f41 1 656"/>
              <a:gd name="f46" fmla="*/ f43 1 f2"/>
              <a:gd name="f47" fmla="*/ 0 f44 1"/>
              <a:gd name="f48" fmla="*/ 5772 f44 1"/>
              <a:gd name="f49" fmla="*/ 656 f45 1"/>
              <a:gd name="f50" fmla="*/ 0 f45 1"/>
              <a:gd name="f51" fmla="*/ 6 f44 1"/>
              <a:gd name="f52" fmla="*/ 2 f45 1"/>
              <a:gd name="f53" fmla="*/ 2542 f44 1"/>
              <a:gd name="f54" fmla="*/ 4374 f44 1"/>
              <a:gd name="f55" fmla="*/ 367 f45 1"/>
              <a:gd name="f56" fmla="*/ 5766 f44 1"/>
              <a:gd name="f57" fmla="*/ 55 f45 1"/>
              <a:gd name="f58" fmla="*/ 213 f45 1"/>
              <a:gd name="f59" fmla="*/ 4302 f44 1"/>
              <a:gd name="f60" fmla="*/ 439 f45 1"/>
              <a:gd name="f61" fmla="*/ 1488 f44 1"/>
              <a:gd name="f62" fmla="*/ 201 f45 1"/>
              <a:gd name="f63" fmla="+- f46 0 f1"/>
              <a:gd name="f64" fmla="*/ f51 1 f44"/>
              <a:gd name="f65" fmla="*/ f52 1 f45"/>
              <a:gd name="f66" fmla="*/ f53 1 f44"/>
              <a:gd name="f67" fmla="*/ f50 1 f45"/>
              <a:gd name="f68" fmla="*/ f54 1 f44"/>
              <a:gd name="f69" fmla="*/ f55 1 f45"/>
              <a:gd name="f70" fmla="*/ f56 1 f44"/>
              <a:gd name="f71" fmla="*/ f57 1 f45"/>
              <a:gd name="f72" fmla="*/ f48 1 f44"/>
              <a:gd name="f73" fmla="*/ f58 1 f45"/>
              <a:gd name="f74" fmla="*/ f59 1 f44"/>
              <a:gd name="f75" fmla="*/ f60 1 f45"/>
              <a:gd name="f76" fmla="*/ f61 1 f44"/>
              <a:gd name="f77" fmla="*/ f62 1 f45"/>
              <a:gd name="f78" fmla="*/ f47 1 f44"/>
              <a:gd name="f79" fmla="*/ f49 1 f45"/>
              <a:gd name="f80" fmla="*/ f78 f39 1"/>
              <a:gd name="f81" fmla="*/ f72 f39 1"/>
              <a:gd name="f82" fmla="*/ f79 f40 1"/>
              <a:gd name="f83" fmla="*/ f67 f40 1"/>
              <a:gd name="f84" fmla="*/ f64 f39 1"/>
              <a:gd name="f85" fmla="*/ f65 f40 1"/>
              <a:gd name="f86" fmla="*/ f66 f39 1"/>
              <a:gd name="f87" fmla="*/ f68 f39 1"/>
              <a:gd name="f88" fmla="*/ f69 f40 1"/>
              <a:gd name="f89" fmla="*/ f70 f39 1"/>
              <a:gd name="f90" fmla="*/ f71 f40 1"/>
              <a:gd name="f91" fmla="*/ f73 f40 1"/>
              <a:gd name="f92" fmla="*/ f74 f39 1"/>
              <a:gd name="f93" fmla="*/ f75 f40 1"/>
              <a:gd name="f94" fmla="*/ f76 f39 1"/>
              <a:gd name="f95" fmla="*/ f7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84" y="f85"/>
              </a:cxn>
              <a:cxn ang="f63">
                <a:pos x="f86" y="f83"/>
              </a:cxn>
              <a:cxn ang="f63">
                <a:pos x="f87" y="f88"/>
              </a:cxn>
              <a:cxn ang="f63">
                <a:pos x="f89" y="f90"/>
              </a:cxn>
              <a:cxn ang="f63">
                <a:pos x="f81" y="f91"/>
              </a:cxn>
              <a:cxn ang="f63">
                <a:pos x="f92" y="f93"/>
              </a:cxn>
              <a:cxn ang="f63">
                <a:pos x="f94" y="f95"/>
              </a:cxn>
              <a:cxn ang="f63">
                <a:pos x="f80" y="f82"/>
              </a:cxn>
              <a:cxn ang="f63">
                <a:pos x="f84" y="f85"/>
              </a:cxn>
            </a:cxnLst>
            <a:rect l="f80" t="f83" r="f81" b="f82"/>
            <a:pathLst>
              <a:path w="5772" h="656">
                <a:moveTo>
                  <a:pt x="f10" y="f11"/>
                </a:moveTo>
                <a:lnTo>
                  <a:pt x="f8" y="f5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lnTo>
                  <a:pt x="f6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10" y="f11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4381557" y="-7918"/>
            <a:ext cx="4762442" cy="6382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+- f7 0 f5"/>
              <a:gd name="f23" fmla="+- f6 0 f5"/>
              <a:gd name="f24" fmla="*/ f19 f0 1"/>
              <a:gd name="f25" fmla="*/ f23 1 3000"/>
              <a:gd name="f26" fmla="*/ f22 1 595"/>
              <a:gd name="f27" fmla="*/ f24 1 f2"/>
              <a:gd name="f28" fmla="*/ 0 f25 1"/>
              <a:gd name="f29" fmla="*/ 3000 f25 1"/>
              <a:gd name="f30" fmla="*/ 595 f26 1"/>
              <a:gd name="f31" fmla="*/ 0 f26 1"/>
              <a:gd name="f32" fmla="*/ 1668 f25 1"/>
              <a:gd name="f33" fmla="*/ 564 f26 1"/>
              <a:gd name="f34" fmla="*/ 186 f26 1"/>
              <a:gd name="f35" fmla="*/ 6 f26 1"/>
              <a:gd name="f36" fmla="+- f27 0 f1"/>
              <a:gd name="f37" fmla="*/ f28 1 f25"/>
              <a:gd name="f38" fmla="*/ f31 1 f26"/>
              <a:gd name="f39" fmla="*/ f32 1 f25"/>
              <a:gd name="f40" fmla="*/ f33 1 f26"/>
              <a:gd name="f41" fmla="*/ f29 1 f25"/>
              <a:gd name="f42" fmla="*/ f34 1 f26"/>
              <a:gd name="f43" fmla="*/ f35 1 f26"/>
              <a:gd name="f44" fmla="*/ f30 1 f26"/>
              <a:gd name="f45" fmla="*/ f37 f20 1"/>
              <a:gd name="f46" fmla="*/ f41 f20 1"/>
              <a:gd name="f47" fmla="*/ f44 f21 1"/>
              <a:gd name="f48" fmla="*/ f38 f21 1"/>
              <a:gd name="f49" fmla="*/ f39 f20 1"/>
              <a:gd name="f50" fmla="*/ f40 f21 1"/>
              <a:gd name="f51" fmla="*/ f42 f21 1"/>
              <a:gd name="f52" fmla="*/ f4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5" y="f48"/>
              </a:cxn>
              <a:cxn ang="f36">
                <a:pos x="f49" y="f50"/>
              </a:cxn>
              <a:cxn ang="f36">
                <a:pos x="f46" y="f51"/>
              </a:cxn>
              <a:cxn ang="f36">
                <a:pos x="f46" y="f52"/>
              </a:cxn>
              <a:cxn ang="f36">
                <a:pos x="f45" y="f48"/>
              </a:cxn>
            </a:cxnLst>
            <a:rect l="f45" t="f48" r="f46" b="f47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-19065" y="203042"/>
            <a:ext cx="9178912" cy="646197"/>
            <a:chOff x="-19065" y="203042"/>
            <a:chExt cx="9178912" cy="646197"/>
          </a:xfrm>
        </p:grpSpPr>
        <p:grpSp>
          <p:nvGrpSpPr>
            <p:cNvPr id="5" name="Grup 4"/>
            <p:cNvGrpSpPr/>
            <p:nvPr/>
          </p:nvGrpSpPr>
          <p:grpSpPr>
            <a:xfrm>
              <a:off x="-19065" y="203042"/>
              <a:ext cx="9154779" cy="646197"/>
              <a:chOff x="-19065" y="203042"/>
              <a:chExt cx="9154779" cy="646197"/>
            </a:xfrm>
          </p:grpSpPr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14">
                <a:lum bright="-50000"/>
                <a:alphaModFix/>
              </a:blip>
              <a:srcRect/>
              <a:stretch>
                <a:fillRect/>
              </a:stretch>
            </p:blipFill>
            <p:spPr>
              <a:xfrm>
                <a:off x="3236" y="203042"/>
                <a:ext cx="9132478" cy="64619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7" name="Serbest Form 6"/>
              <p:cNvSpPr/>
              <p:nvPr/>
            </p:nvSpPr>
            <p:spPr>
              <a:xfrm rot="180000">
                <a:off x="-19065" y="479539"/>
                <a:ext cx="356" cy="3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none" lIns="90004" tIns="46798" rIns="90004" bIns="467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r-T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icrosoft YaHei" pitchFamily="2"/>
                </a:endParaRPr>
              </a:p>
            </p:txBody>
          </p:sp>
        </p:grpSp>
        <p:grpSp>
          <p:nvGrpSpPr>
            <p:cNvPr id="8" name="Grup 7"/>
            <p:cNvGrpSpPr/>
            <p:nvPr/>
          </p:nvGrpSpPr>
          <p:grpSpPr>
            <a:xfrm>
              <a:off x="-19065" y="247683"/>
              <a:ext cx="9178912" cy="560518"/>
              <a:chOff x="-19065" y="247683"/>
              <a:chExt cx="9178912" cy="560518"/>
            </a:xfrm>
          </p:grpSpPr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15">
                <a:lum bright="-50000"/>
                <a:alphaModFix/>
              </a:blip>
              <a:srcRect/>
              <a:stretch>
                <a:fillRect/>
              </a:stretch>
            </p:blipFill>
            <p:spPr>
              <a:xfrm>
                <a:off x="-3236" y="247683"/>
                <a:ext cx="9163083" cy="56051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10" name="Serbest Form 9"/>
              <p:cNvSpPr/>
              <p:nvPr/>
            </p:nvSpPr>
            <p:spPr>
              <a:xfrm rot="180000">
                <a:off x="-19065" y="523805"/>
                <a:ext cx="356" cy="3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none" lIns="90004" tIns="46798" rIns="90004" bIns="467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5" algn="l"/>
                    <a:tab pos="898196" algn="l"/>
                    <a:tab pos="1347478" algn="l"/>
                    <a:tab pos="1796759" algn="l"/>
                    <a:tab pos="2246040" algn="l"/>
                    <a:tab pos="2695322" algn="l"/>
                    <a:tab pos="3144603" algn="l"/>
                    <a:tab pos="3593875" algn="l"/>
                    <a:tab pos="4043156" algn="l"/>
                    <a:tab pos="4492438" algn="l"/>
                    <a:tab pos="4941719" algn="l"/>
                    <a:tab pos="5391000" algn="l"/>
                    <a:tab pos="5840281" algn="l"/>
                    <a:tab pos="6289563" algn="l"/>
                    <a:tab pos="6738844" algn="l"/>
                    <a:tab pos="7188116" algn="l"/>
                    <a:tab pos="7637397" algn="l"/>
                    <a:tab pos="8086679" algn="l"/>
                    <a:tab pos="8535960" algn="l"/>
                    <a:tab pos="898524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r-T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icrosoft YaHei" pitchFamily="2"/>
                </a:endParaRPr>
              </a:p>
            </p:txBody>
          </p:sp>
        </p:grpSp>
      </p:grpSp>
      <p:sp>
        <p:nvSpPr>
          <p:cNvPr id="11" name="Başlık Yer Tutucusu 10"/>
          <p:cNvSpPr txBox="1">
            <a:spLocks noGrp="1"/>
          </p:cNvSpPr>
          <p:nvPr>
            <p:ph type="title"/>
          </p:nvPr>
        </p:nvSpPr>
        <p:spPr>
          <a:xfrm>
            <a:off x="457200" y="704517"/>
            <a:ext cx="8228164" cy="1141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798" rIns="0" bIns="0" anchor="b" anchorCtr="0" compatLnSpc="1">
            <a:noAutofit/>
          </a:bodyPr>
          <a:lstStyle/>
          <a:p>
            <a:pPr lvl="0"/>
            <a:endParaRPr lang="tr-TR"/>
          </a:p>
        </p:txBody>
      </p:sp>
      <p:sp>
        <p:nvSpPr>
          <p:cNvPr id="12" name="Metin Yer Tutucusu 11"/>
          <p:cNvSpPr txBox="1">
            <a:spLocks noGrp="1"/>
          </p:cNvSpPr>
          <p:nvPr>
            <p:ph type="body" idx="1"/>
          </p:nvPr>
        </p:nvSpPr>
        <p:spPr>
          <a:xfrm>
            <a:off x="457200" y="1934641"/>
            <a:ext cx="8228164" cy="4388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3" name="Veri Yer Tutucusu 12"/>
          <p:cNvSpPr txBox="1">
            <a:spLocks noGrp="1"/>
          </p:cNvSpPr>
          <p:nvPr>
            <p:ph type="dt" sz="half" idx="2"/>
          </p:nvPr>
        </p:nvSpPr>
        <p:spPr>
          <a:xfrm>
            <a:off x="457200" y="6356158"/>
            <a:ext cx="2131923" cy="363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D1EAEE"/>
                </a:solidFill>
                <a:uFillTx/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14" name="Serbest Form 13"/>
          <p:cNvSpPr/>
          <p:nvPr/>
        </p:nvSpPr>
        <p:spPr>
          <a:xfrm>
            <a:off x="2666884" y="6356515"/>
            <a:ext cx="3353040" cy="365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5" name="Slayt Numarası Yer Tutucusu 14"/>
          <p:cNvSpPr txBox="1">
            <a:spLocks noGrp="1"/>
          </p:cNvSpPr>
          <p:nvPr>
            <p:ph type="sldNum" sz="quarter" idx="4"/>
          </p:nvPr>
        </p:nvSpPr>
        <p:spPr>
          <a:xfrm>
            <a:off x="7924318" y="6356158"/>
            <a:ext cx="760680" cy="363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D1EAEE"/>
                </a:solidFill>
                <a:uFillTx/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7C7E6EF5-37E7-4BB4-B319-17F7D3097FE3}" type="slidenum">
              <a:rPr/>
              <a:pPr lvl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tr-TR" sz="5000" b="0" i="0" u="none" strike="noStrike" kern="1200" cap="none" spc="0" baseline="0">
          <a:solidFill>
            <a:srgbClr val="DBF5F9"/>
          </a:solidFill>
          <a:uFillTx/>
          <a:latin typeface="Calibri" pitchFamily="34"/>
          <a:ea typeface="Microsoft YaHei" pitchFamily="2"/>
        </a:defRPr>
      </a:lvl1pPr>
    </p:titleStyle>
    <p:bodyStyle>
      <a:lvl1pPr marL="342717" marR="0" lvl="0" indent="-342717" algn="l" defTabSz="914400" rtl="0" fontAlgn="auto" hangingPunct="0">
        <a:lnSpc>
          <a:spcPct val="100000"/>
        </a:lnSpc>
        <a:spcBef>
          <a:spcPts val="65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tr-TR" sz="2600" b="0" i="0" u="none" strike="noStrike" kern="1200" cap="none" spc="0" baseline="0">
          <a:solidFill>
            <a:srgbClr val="FFFFFF"/>
          </a:solidFill>
          <a:uFillTx/>
          <a:latin typeface="Constantia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 rot="21180010" flipV="1">
            <a:off x="3164062" y="1105718"/>
            <a:ext cx="5257800" cy="4114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57800"/>
              <a:gd name="f7" fmla="val 4114800"/>
              <a:gd name="f8" fmla="val 5107774"/>
              <a:gd name="f9" fmla="val 150026"/>
              <a:gd name="f10" fmla="+- 0 0 0"/>
              <a:gd name="f11" fmla="*/ f3 1 5257800"/>
              <a:gd name="f12" fmla="*/ f4 1 4114800"/>
              <a:gd name="f13" fmla="+- f7 0 f5"/>
              <a:gd name="f14" fmla="+- f6 0 f5"/>
              <a:gd name="f15" fmla="*/ f10 f0 1"/>
              <a:gd name="f16" fmla="*/ f14 1 5257800"/>
              <a:gd name="f17" fmla="*/ f13 1 4114800"/>
              <a:gd name="f18" fmla="*/ f15 1 f2"/>
              <a:gd name="f19" fmla="*/ 0 f16 1"/>
              <a:gd name="f20" fmla="*/ 0 f17 1"/>
              <a:gd name="f21" fmla="*/ 5107774 f16 1"/>
              <a:gd name="f22" fmla="*/ 5257800 f16 1"/>
              <a:gd name="f23" fmla="*/ 150026 f17 1"/>
              <a:gd name="f24" fmla="*/ 4114800 f17 1"/>
              <a:gd name="f25" fmla="*/ f5 1 f16"/>
              <a:gd name="f26" fmla="*/ f6 1 f16"/>
              <a:gd name="f27" fmla="*/ f5 1 f17"/>
              <a:gd name="f28" fmla="*/ f7 1 f17"/>
              <a:gd name="f29" fmla="+- f18 0 f1"/>
              <a:gd name="f30" fmla="*/ f19 1 f16"/>
              <a:gd name="f31" fmla="*/ f20 1 f17"/>
              <a:gd name="f32" fmla="*/ f21 1 f16"/>
              <a:gd name="f33" fmla="*/ f22 1 f16"/>
              <a:gd name="f34" fmla="*/ f23 1 f17"/>
              <a:gd name="f35" fmla="*/ f24 1 f17"/>
              <a:gd name="f36" fmla="*/ f25 f11 1"/>
              <a:gd name="f37" fmla="*/ f26 f11 1"/>
              <a:gd name="f38" fmla="*/ f28 f12 1"/>
              <a:gd name="f39" fmla="*/ f27 f12 1"/>
              <a:gd name="f40" fmla="*/ f30 f11 1"/>
              <a:gd name="f41" fmla="*/ f31 f12 1"/>
              <a:gd name="f42" fmla="*/ f32 f11 1"/>
              <a:gd name="f43" fmla="*/ f33 f11 1"/>
              <a:gd name="f44" fmla="*/ f34 f12 1"/>
              <a:gd name="f45" fmla="*/ f3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0" y="f41"/>
              </a:cxn>
              <a:cxn ang="f29">
                <a:pos x="f42" y="f41"/>
              </a:cxn>
              <a:cxn ang="f29">
                <a:pos x="f43" y="f44"/>
              </a:cxn>
              <a:cxn ang="f29">
                <a:pos x="f43" y="f45"/>
              </a:cxn>
              <a:cxn ang="f29">
                <a:pos x="f40" y="f45"/>
              </a:cxn>
              <a:cxn ang="f29">
                <a:pos x="f40" y="f41"/>
              </a:cxn>
              <a:cxn ang="f29">
                <a:pos x="f40" y="f41"/>
              </a:cxn>
            </a:cxnLst>
            <a:rect l="f36" t="f39" r="f37" b="f38"/>
            <a:pathLst>
              <a:path w="5257800" h="4114800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3236" cap="rnd">
            <a:solidFill>
              <a:srgbClr val="C0C0C0"/>
            </a:solidFill>
            <a:prstDash val="solid"/>
            <a:round/>
          </a:ln>
          <a:effectLst>
            <a:outerShdw dist="153756" dir="2700000" algn="tl">
              <a:srgbClr val="000000">
                <a:alpha val="25000"/>
              </a:srgbClr>
            </a:outerShdw>
          </a:effectLst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rbest Form 2"/>
          <p:cNvSpPr/>
          <p:nvPr/>
        </p:nvSpPr>
        <p:spPr>
          <a:xfrm rot="21180010" flipV="1">
            <a:off x="8002335" y="5359325"/>
            <a:ext cx="155877" cy="1555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+- f6 0 f5"/>
              <a:gd name="f11" fmla="*/ f7 f0 1"/>
              <a:gd name="f12" fmla="*/ f10 1 21600"/>
              <a:gd name="f13" fmla="*/ f11 1 f2"/>
              <a:gd name="f14" fmla="*/ 1900 f12 1"/>
              <a:gd name="f15" fmla="*/ 12700 f12 1"/>
              <a:gd name="f16" fmla="*/ 19700 f12 1"/>
              <a:gd name="f17" fmla="*/ 0 f12 1"/>
              <a:gd name="f18" fmla="*/ 10800 f12 1"/>
              <a:gd name="f19" fmla="*/ 21600 f12 1"/>
              <a:gd name="f20" fmla="+- f13 0 f1"/>
              <a:gd name="f21" fmla="*/ f17 1 f12"/>
              <a:gd name="f22" fmla="*/ f18 1 f12"/>
              <a:gd name="f23" fmla="*/ f19 1 f12"/>
              <a:gd name="f24" fmla="*/ f14 1 f12"/>
              <a:gd name="f25" fmla="*/ f15 1 f12"/>
              <a:gd name="f26" fmla="*/ f16 1 f12"/>
              <a:gd name="f27" fmla="*/ f24 f8 1"/>
              <a:gd name="f28" fmla="*/ f25 f8 1"/>
              <a:gd name="f29" fmla="*/ f26 f9 1"/>
              <a:gd name="f30" fmla="*/ f25 f9 1"/>
              <a:gd name="f31" fmla="*/ f21 f8 1"/>
              <a:gd name="f32" fmla="*/ f21 f9 1"/>
              <a:gd name="f33" fmla="*/ f22 f9 1"/>
              <a:gd name="f34" fmla="*/ f23 f9 1"/>
              <a:gd name="f35" fmla="*/ f22 f8 1"/>
              <a:gd name="f36" fmla="*/ f23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1" y="f32"/>
              </a:cxn>
              <a:cxn ang="f20">
                <a:pos x="f31" y="f33"/>
              </a:cxn>
              <a:cxn ang="f20">
                <a:pos x="f31" y="f34"/>
              </a:cxn>
              <a:cxn ang="f20">
                <a:pos x="f35" y="f34"/>
              </a:cxn>
              <a:cxn ang="f20">
                <a:pos x="f36" y="f34"/>
              </a:cxn>
              <a:cxn ang="f20">
                <a:pos x="f35" y="f33"/>
              </a:cxn>
            </a:cxnLst>
            <a:rect l="f27" t="f30" r="f28" b="f29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FFFFFF"/>
            </a:solidFill>
            <a:prstDash val="solid"/>
            <a:bevel/>
          </a:ln>
          <a:effectLst>
            <a:outerShdw dist="6193" dir="12933809" algn="tl">
              <a:srgbClr val="000000">
                <a:alpha val="47000"/>
              </a:srgbClr>
            </a:outerShdw>
          </a:effectLst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Serbest Form 3"/>
          <p:cNvSpPr/>
          <p:nvPr/>
        </p:nvSpPr>
        <p:spPr>
          <a:xfrm flipV="1">
            <a:off x="-9363" y="5812923"/>
            <a:ext cx="9162717" cy="10414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2542"/>
              <a:gd name="f9" fmla="val 437"/>
              <a:gd name="f10" fmla="val 6"/>
              <a:gd name="f11" fmla="val 2"/>
              <a:gd name="f12" fmla="val 2746"/>
              <a:gd name="f13" fmla="val 101"/>
              <a:gd name="f14" fmla="val 3828"/>
              <a:gd name="f15" fmla="val 367"/>
              <a:gd name="f16" fmla="val 4374"/>
              <a:gd name="f17" fmla="val 4920"/>
              <a:gd name="f18" fmla="val 5526"/>
              <a:gd name="f19" fmla="val 152"/>
              <a:gd name="f20" fmla="val 5766"/>
              <a:gd name="f21" fmla="val 55"/>
              <a:gd name="f22" fmla="val 213"/>
              <a:gd name="f23" fmla="val 5670"/>
              <a:gd name="f24" fmla="val 257"/>
              <a:gd name="f25" fmla="val 5016"/>
              <a:gd name="f26" fmla="val 441"/>
              <a:gd name="f27" fmla="val 4302"/>
              <a:gd name="f28" fmla="val 439"/>
              <a:gd name="f29" fmla="val 3588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+- f7 0 f5"/>
              <a:gd name="f42" fmla="+- f6 0 f5"/>
              <a:gd name="f43" fmla="*/ f38 f0 1"/>
              <a:gd name="f44" fmla="*/ f42 1 5772"/>
              <a:gd name="f45" fmla="*/ f41 1 656"/>
              <a:gd name="f46" fmla="*/ f43 1 f2"/>
              <a:gd name="f47" fmla="*/ 0 f44 1"/>
              <a:gd name="f48" fmla="*/ 5772 f44 1"/>
              <a:gd name="f49" fmla="*/ 656 f45 1"/>
              <a:gd name="f50" fmla="*/ 0 f45 1"/>
              <a:gd name="f51" fmla="*/ 6 f44 1"/>
              <a:gd name="f52" fmla="*/ 2 f45 1"/>
              <a:gd name="f53" fmla="*/ 2542 f44 1"/>
              <a:gd name="f54" fmla="*/ 4374 f44 1"/>
              <a:gd name="f55" fmla="*/ 367 f45 1"/>
              <a:gd name="f56" fmla="*/ 5766 f44 1"/>
              <a:gd name="f57" fmla="*/ 55 f45 1"/>
              <a:gd name="f58" fmla="*/ 213 f45 1"/>
              <a:gd name="f59" fmla="*/ 4302 f44 1"/>
              <a:gd name="f60" fmla="*/ 439 f45 1"/>
              <a:gd name="f61" fmla="*/ 1488 f44 1"/>
              <a:gd name="f62" fmla="*/ 201 f45 1"/>
              <a:gd name="f63" fmla="+- f46 0 f1"/>
              <a:gd name="f64" fmla="*/ f51 1 f44"/>
              <a:gd name="f65" fmla="*/ f52 1 f45"/>
              <a:gd name="f66" fmla="*/ f53 1 f44"/>
              <a:gd name="f67" fmla="*/ f50 1 f45"/>
              <a:gd name="f68" fmla="*/ f54 1 f44"/>
              <a:gd name="f69" fmla="*/ f55 1 f45"/>
              <a:gd name="f70" fmla="*/ f56 1 f44"/>
              <a:gd name="f71" fmla="*/ f57 1 f45"/>
              <a:gd name="f72" fmla="*/ f48 1 f44"/>
              <a:gd name="f73" fmla="*/ f58 1 f45"/>
              <a:gd name="f74" fmla="*/ f59 1 f44"/>
              <a:gd name="f75" fmla="*/ f60 1 f45"/>
              <a:gd name="f76" fmla="*/ f61 1 f44"/>
              <a:gd name="f77" fmla="*/ f62 1 f45"/>
              <a:gd name="f78" fmla="*/ f47 1 f44"/>
              <a:gd name="f79" fmla="*/ f49 1 f45"/>
              <a:gd name="f80" fmla="*/ f78 f39 1"/>
              <a:gd name="f81" fmla="*/ f72 f39 1"/>
              <a:gd name="f82" fmla="*/ f79 f40 1"/>
              <a:gd name="f83" fmla="*/ f67 f40 1"/>
              <a:gd name="f84" fmla="*/ f64 f39 1"/>
              <a:gd name="f85" fmla="*/ f65 f40 1"/>
              <a:gd name="f86" fmla="*/ f66 f39 1"/>
              <a:gd name="f87" fmla="*/ f68 f39 1"/>
              <a:gd name="f88" fmla="*/ f69 f40 1"/>
              <a:gd name="f89" fmla="*/ f70 f39 1"/>
              <a:gd name="f90" fmla="*/ f71 f40 1"/>
              <a:gd name="f91" fmla="*/ f73 f40 1"/>
              <a:gd name="f92" fmla="*/ f74 f39 1"/>
              <a:gd name="f93" fmla="*/ f75 f40 1"/>
              <a:gd name="f94" fmla="*/ f76 f39 1"/>
              <a:gd name="f95" fmla="*/ f7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84" y="f85"/>
              </a:cxn>
              <a:cxn ang="f63">
                <a:pos x="f86" y="f83"/>
              </a:cxn>
              <a:cxn ang="f63">
                <a:pos x="f87" y="f88"/>
              </a:cxn>
              <a:cxn ang="f63">
                <a:pos x="f89" y="f90"/>
              </a:cxn>
              <a:cxn ang="f63">
                <a:pos x="f81" y="f91"/>
              </a:cxn>
              <a:cxn ang="f63">
                <a:pos x="f92" y="f93"/>
              </a:cxn>
              <a:cxn ang="f63">
                <a:pos x="f94" y="f95"/>
              </a:cxn>
              <a:cxn ang="f63">
                <a:pos x="f80" y="f82"/>
              </a:cxn>
              <a:cxn ang="f63">
                <a:pos x="f84" y="f85"/>
              </a:cxn>
            </a:cxnLst>
            <a:rect l="f80" t="f83" r="f81" b="f82"/>
            <a:pathLst>
              <a:path w="5772" h="656">
                <a:moveTo>
                  <a:pt x="f10" y="f11"/>
                </a:moveTo>
                <a:lnTo>
                  <a:pt x="f8" y="f5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lnTo>
                  <a:pt x="f6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10" y="f11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Serbest Form 4"/>
          <p:cNvSpPr/>
          <p:nvPr/>
        </p:nvSpPr>
        <p:spPr>
          <a:xfrm flipV="1">
            <a:off x="4381557" y="6216118"/>
            <a:ext cx="4762442" cy="6382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+- f7 0 f5"/>
              <a:gd name="f23" fmla="+- f6 0 f5"/>
              <a:gd name="f24" fmla="*/ f19 f0 1"/>
              <a:gd name="f25" fmla="*/ f23 1 3000"/>
              <a:gd name="f26" fmla="*/ f22 1 595"/>
              <a:gd name="f27" fmla="*/ f24 1 f2"/>
              <a:gd name="f28" fmla="*/ 0 f25 1"/>
              <a:gd name="f29" fmla="*/ 3000 f25 1"/>
              <a:gd name="f30" fmla="*/ 595 f26 1"/>
              <a:gd name="f31" fmla="*/ 0 f26 1"/>
              <a:gd name="f32" fmla="*/ 1668 f25 1"/>
              <a:gd name="f33" fmla="*/ 564 f26 1"/>
              <a:gd name="f34" fmla="*/ 186 f26 1"/>
              <a:gd name="f35" fmla="*/ 6 f26 1"/>
              <a:gd name="f36" fmla="+- f27 0 f1"/>
              <a:gd name="f37" fmla="*/ f28 1 f25"/>
              <a:gd name="f38" fmla="*/ f31 1 f26"/>
              <a:gd name="f39" fmla="*/ f32 1 f25"/>
              <a:gd name="f40" fmla="*/ f33 1 f26"/>
              <a:gd name="f41" fmla="*/ f29 1 f25"/>
              <a:gd name="f42" fmla="*/ f34 1 f26"/>
              <a:gd name="f43" fmla="*/ f35 1 f26"/>
              <a:gd name="f44" fmla="*/ f30 1 f26"/>
              <a:gd name="f45" fmla="*/ f37 f20 1"/>
              <a:gd name="f46" fmla="*/ f41 f20 1"/>
              <a:gd name="f47" fmla="*/ f44 f21 1"/>
              <a:gd name="f48" fmla="*/ f38 f21 1"/>
              <a:gd name="f49" fmla="*/ f39 f20 1"/>
              <a:gd name="f50" fmla="*/ f40 f21 1"/>
              <a:gd name="f51" fmla="*/ f42 f21 1"/>
              <a:gd name="f52" fmla="*/ f4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5" y="f48"/>
              </a:cxn>
              <a:cxn ang="f36">
                <a:pos x="f49" y="f50"/>
              </a:cxn>
              <a:cxn ang="f36">
                <a:pos x="f46" y="f51"/>
              </a:cxn>
              <a:cxn ang="f36">
                <a:pos x="f46" y="f52"/>
              </a:cxn>
              <a:cxn ang="f36">
                <a:pos x="f45" y="f48"/>
              </a:cxn>
            </a:cxnLst>
            <a:rect l="f45" t="f48" r="f46" b="f47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Başlık Yer Tutucusu 5"/>
          <p:cNvSpPr txBox="1">
            <a:spLocks noGrp="1"/>
          </p:cNvSpPr>
          <p:nvPr>
            <p:ph type="title"/>
          </p:nvPr>
        </p:nvSpPr>
        <p:spPr>
          <a:xfrm>
            <a:off x="457200" y="704517"/>
            <a:ext cx="8228164" cy="1141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798" rIns="0" bIns="0" anchor="b" anchorCtr="0" compatLnSpc="1">
            <a:noAutofit/>
          </a:bodyPr>
          <a:lstStyle/>
          <a:p>
            <a:pPr lvl="0"/>
            <a:endParaRPr lang="tr-TR"/>
          </a:p>
        </p:txBody>
      </p:sp>
      <p:sp>
        <p:nvSpPr>
          <p:cNvPr id="7" name="Metin Yer Tutucusu 6"/>
          <p:cNvSpPr txBox="1">
            <a:spLocks noGrp="1"/>
          </p:cNvSpPr>
          <p:nvPr>
            <p:ph type="body" idx="1"/>
          </p:nvPr>
        </p:nvSpPr>
        <p:spPr>
          <a:xfrm>
            <a:off x="457200" y="1934641"/>
            <a:ext cx="8228164" cy="4388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" name="Veri Yer Tutucusu 7"/>
          <p:cNvSpPr txBox="1">
            <a:spLocks noGrp="1"/>
          </p:cNvSpPr>
          <p:nvPr>
            <p:ph type="dt" sz="half" idx="2"/>
          </p:nvPr>
        </p:nvSpPr>
        <p:spPr>
          <a:xfrm>
            <a:off x="457200" y="6356158"/>
            <a:ext cx="2131923" cy="363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045C75"/>
                </a:solidFill>
                <a:uFillTx/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9" name="Serbest Form 8"/>
          <p:cNvSpPr/>
          <p:nvPr/>
        </p:nvSpPr>
        <p:spPr>
          <a:xfrm>
            <a:off x="2666884" y="6356515"/>
            <a:ext cx="3353040" cy="365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Slayt Numarası Yer Tutucusu 9"/>
          <p:cNvSpPr txBox="1">
            <a:spLocks noGrp="1"/>
          </p:cNvSpPr>
          <p:nvPr>
            <p:ph type="sldNum" sz="quarter" idx="4"/>
          </p:nvPr>
        </p:nvSpPr>
        <p:spPr>
          <a:xfrm>
            <a:off x="8076959" y="6356158"/>
            <a:ext cx="608039" cy="363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045C75"/>
                </a:solidFill>
                <a:uFillTx/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4BAEEF0B-FE82-4620-BEEF-88DC2210CE9B}" type="slidenum">
              <a:rPr/>
              <a:pPr lvl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tr-TR" sz="5000" b="0" i="0" u="none" strike="noStrike" kern="1200" cap="none" spc="0" baseline="0">
          <a:solidFill>
            <a:srgbClr val="04617B"/>
          </a:solidFill>
          <a:uFillTx/>
          <a:latin typeface="Calibri" pitchFamily="34"/>
          <a:ea typeface="Microsoft YaHei" pitchFamily="2"/>
        </a:defRPr>
      </a:lvl1pPr>
    </p:titleStyle>
    <p:bodyStyle>
      <a:lvl1pPr marL="342717" marR="0" lvl="0" indent="-342717" algn="l" defTabSz="914400" rtl="0" fontAlgn="auto" hangingPunct="0">
        <a:lnSpc>
          <a:spcPct val="100000"/>
        </a:lnSpc>
        <a:spcBef>
          <a:spcPts val="65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tr-TR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tr-T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539642" y="3986281"/>
            <a:ext cx="8229600" cy="28717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7200" b="0" i="0" u="none" strike="noStrike" kern="1200" cap="none" spc="0" baseline="0">
                <a:solidFill>
                  <a:srgbClr val="002060"/>
                </a:solidFill>
                <a:uFillTx/>
                <a:latin typeface="David" pitchFamily="34"/>
                <a:ea typeface="Microsoft YaHei" pitchFamily="2"/>
                <a:cs typeface="Microsoft YaHei" pitchFamily="2"/>
              </a:rPr>
              <a:t>AİLE EĞİTİMİ SEMİNERİ</a:t>
            </a:r>
            <a:r>
              <a:rPr lang="tr-TR" sz="72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/>
            </a:r>
            <a:br>
              <a:rPr lang="tr-TR" sz="72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</a:br>
            <a:r>
              <a:rPr lang="tr-TR" sz="7200" b="0" i="0" u="none" strike="noStrike" kern="1200" cap="none" spc="0" baseline="0">
                <a:solidFill>
                  <a:srgbClr val="04617B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/>
            </a:r>
            <a:br>
              <a:rPr lang="tr-TR" sz="7200" b="0" i="0" u="none" strike="noStrike" kern="1200" cap="none" spc="0" baseline="0">
                <a:solidFill>
                  <a:srgbClr val="04617B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tr-TR" sz="7200" b="0" i="0" u="none" strike="noStrike" kern="1200" cap="none" spc="0" baseline="0">
                <a:solidFill>
                  <a:srgbClr val="00206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ORTAOKUL</a:t>
            </a:r>
            <a:r>
              <a:rPr lang="tr-TR" sz="7200" b="0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/>
            </a:r>
            <a:br>
              <a:rPr lang="tr-TR" sz="7200" b="0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endParaRPr lang="tr-TR" sz="7200" b="0" i="0" u="none" strike="noStrike" kern="1200" cap="none" spc="0" baseline="0">
              <a:solidFill>
                <a:srgbClr val="FF0000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4080683"/>
            <a:ext cx="8411007" cy="10645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Başka biri sizi eleştirirken sizinle nasıl konuşmasını istiyorsanız, siz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de çocuğunuzla o şekilde konuşun.İsim takma, bağırma veya saygısız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tutumlara başvurmayın.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0" y="5268032"/>
            <a:ext cx="9048463" cy="158996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Saygılı ve destekleyici bir dil kullanın. Bu bakımdan genel kural şudur: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çocuklarınızla konuşurken, çocuğunuzun kendisini anlatırken hangi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kelimeleri kullandığını duymak istiyorsanız, siz de o kelimeleri kullanın.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900988" y="981727"/>
            <a:ext cx="3246476" cy="29761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57200" y="704883"/>
            <a:ext cx="82296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457200" y="1934998"/>
            <a:ext cx="8229600" cy="43894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2519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720720" y="287277"/>
            <a:ext cx="7554955" cy="5975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AİLE TUTUMLARI VE ÇOCUK ÜZERİNDEKİ ETKİSİ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FF33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-OTORİTER AİLE TUTUMU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FF33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-İLGİSİZ AİLE TUTUMU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FF33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-AŞIRI KORUYUCU AİLE TUTUMU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FF33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-TUTARSIZ AİLE TUTUMU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FF33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-DEMOKRATİK(OLUMLU) AİLE TUTUMU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31642" y="936720"/>
            <a:ext cx="8685364" cy="56163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447479" marR="0" lvl="0" indent="-379439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447479" marR="0" lvl="0" indent="-379439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OTORİTER AİLE TUTUMU</a:t>
            </a:r>
          </a:p>
          <a:p>
            <a:pPr marL="447479" marR="0" lvl="0" indent="-379439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FF00FF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447479" marR="0" lvl="0" indent="-379439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KARAKTERİSTİK ÖZELLİKLERİ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</a:t>
            </a: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Çocuğu sürekli kontrol altında tutan, kurallara sıkı sıkıya uymasını bekleyen anne-baba tutumudur.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Kurallara uymazsa çocuğa ağır cezalar verilir.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Katı ve sert bir disiplin uygulanır.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Çocuğun hata yapmasına fırsat verilmez.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Ailede ilişkiler gergindir, çocuk anne babadan çekinir.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Aile mutlaka çocuğun hareketlerinde kusur bulur.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Çocuğun her işine karışan bir tavır sergilerler.</a:t>
            </a:r>
          </a:p>
          <a:p>
            <a:pPr marL="446035" marR="0" lvl="0" indent="-38124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446035" algn="l"/>
                <a:tab pos="894950" algn="l"/>
                <a:tab pos="1344231" algn="l"/>
                <a:tab pos="1793513" algn="l"/>
                <a:tab pos="2242794" algn="l"/>
                <a:tab pos="2692075" algn="l"/>
                <a:tab pos="3141357" algn="l"/>
                <a:tab pos="3590638" algn="l"/>
                <a:tab pos="4039910" algn="l"/>
                <a:tab pos="4489191" algn="l"/>
                <a:tab pos="4938473" algn="l"/>
                <a:tab pos="5387754" algn="l"/>
                <a:tab pos="5837035" algn="l"/>
                <a:tab pos="6286316" algn="l"/>
                <a:tab pos="6735598" algn="l"/>
                <a:tab pos="7184879" algn="l"/>
                <a:tab pos="7634151" algn="l"/>
                <a:tab pos="8083432" algn="l"/>
                <a:tab pos="8532714" algn="l"/>
                <a:tab pos="8981995" algn="l"/>
                <a:tab pos="943127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840361" y="3816358"/>
            <a:ext cx="1837084" cy="27352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360355" y="431642"/>
            <a:ext cx="8352001" cy="56530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1" i="0" u="none" strike="noStrike" kern="1200" cap="none" spc="0" baseline="0">
                <a:solidFill>
                  <a:srgbClr val="FF00FF"/>
                </a:solidFill>
                <a:uFillTx/>
                <a:latin typeface="Century Gothic" pitchFamily="34"/>
                <a:ea typeface="Microsoft YaHei" pitchFamily="2"/>
                <a:cs typeface="Microsoft YaHei" pitchFamily="2"/>
              </a:rPr>
              <a:t>ÇOCUK ÜZERİNDEKİ ETKİSİ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6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entury Gothic" pitchFamily="34"/>
                <a:ea typeface="Microsoft YaHei" pitchFamily="2"/>
                <a:cs typeface="Microsoft YaHei" pitchFamily="2"/>
              </a:rPr>
              <a:t>*Baskıcı anne-babaların çocukları, kendine güven duygusu geliştirememektedir.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entury Gothic" pitchFamily="34"/>
                <a:ea typeface="Microsoft YaHei" pitchFamily="2"/>
                <a:cs typeface="Microsoft YaHei" pitchFamily="2"/>
              </a:rPr>
              <a:t>*Pasif, silik, çekingen ve kolay etki altında kalan bir yapıda olabilirler.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entury Gothic" pitchFamily="34"/>
                <a:ea typeface="Microsoft YaHei" pitchFamily="2"/>
                <a:cs typeface="Microsoft YaHei" pitchFamily="2"/>
              </a:rPr>
              <a:t>*Bu tutumla büyüyen çocuk evden-okuldan kaçabilir ve suça yönelebilir.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entury Gothic" pitchFamily="34"/>
                <a:ea typeface="Microsoft YaHei" pitchFamily="2"/>
                <a:cs typeface="Microsoft YaHei" pitchFamily="2"/>
              </a:rPr>
              <a:t>*Sürekli eleştirilme veya dayak çocuğun ruhsal yapısını bozar.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entury Gothic" pitchFamily="34"/>
                <a:ea typeface="Microsoft YaHei" pitchFamily="2"/>
                <a:cs typeface="Microsoft YaHei" pitchFamily="2"/>
              </a:rPr>
              <a:t>*Çocuk kolayca ağlamaya başlar. Arkadaşları ile uyumsuz ve kavgacı olabilir.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entury Gothic" pitchFamily="34"/>
                <a:ea typeface="Microsoft YaHei" pitchFamily="2"/>
                <a:cs typeface="Microsoft YaHei" pitchFamily="2"/>
              </a:rPr>
              <a:t>*İleri yaşlarda sıkıntılar karşısında dayanaksız ve çaresiz kalır.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287277" y="863641"/>
            <a:ext cx="8496357" cy="4824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İLGİSİZ ANNE-BABA TUTUMU</a:t>
            </a: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FF00FF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KARAKTERİSTİK ÖZELLİKLERİ: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</a:t>
            </a: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Bu tutum, çocuğa karşı ilgisiz, çocuğun maddi manevi ihtiyaçlarına karşı duyarsız, sevgi ve şefkati yetersiz, kontrolü gevşek anne-baba tutumudur.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*Bu tür ailelerde disiplin yok denecek kadar gevşektir.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*Aile aşırı rahattır. Çocuğun sorumluluklarından kaçma vardır.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*Çocuk ile anne-baba arasında iletişim kopukluğu yaşanır.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*Anne- baba çocuğa örnek bir model olamaz.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*Çok çocuklu ailelerde rastlanma ihtimali daha fazladır.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*Çocuğun dünyasına girmek gibi bir kaygıları yoktur. Çocuğa karşı ilgisiz ve sevgisiz davranılır.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287277" y="720720"/>
            <a:ext cx="8567644" cy="54072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     </a:t>
            </a:r>
            <a:r>
              <a:rPr lang="tr-TR" sz="26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ÇOCUK ÜZERİNDE ETKİSİ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Çocuk ile anne-baba arasında iletişim kopukluğu söz konusudur.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Çocuk bencil ve şımarık olur.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Anne babasının dikkatini çekmek için alışılmadık davranışlar sergiler.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Aile çocuğa model olamadığı için çocuk kendine başka modeller seçer. Çocuk vaktinin tümünü arkadaşlarıyla geçirir.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Genç yaşta çocuk zararlı alışkanlıklar edinmeye meyilli olur.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>
          <a:xfrm>
            <a:off x="6624745" y="609493"/>
            <a:ext cx="2505236" cy="16277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503276" y="576355"/>
            <a:ext cx="8207279" cy="56800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447479" marR="0" lvl="0" indent="-379439" algn="ctr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AŞIRI KORUYUCU ANNE-BABA TUTUMU</a:t>
            </a:r>
          </a:p>
          <a:p>
            <a:pPr marL="447479" marR="0" lvl="0" indent="-379439" algn="ctr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1" i="0" u="none" strike="noStrike" kern="1200" cap="none" spc="0" baseline="0">
              <a:solidFill>
                <a:srgbClr val="FF00FF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447479" marR="0" lvl="0" indent="-379439" algn="ctr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KARAKTERİSTİK ÖZELLİKLERİ: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Çocuğa büyük bir sevgi ile bağlanmış, çok kollayıcı olan anne-baba tutumudur.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Çocuğa gereğinden fazla özen ve kontrol gösterilir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Çocuğun her istediği yerine getirilir.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Özellikle anneler bu tip tavır sergiler.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Çocuğun kendi yapması gereken işler bile koruyucu anne babalar tarafından yapılır.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287277" y="720720"/>
            <a:ext cx="8856722" cy="57405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ÇOCUK ÜZERİNDEKİ ETKİSİ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6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Aşırı koruyucu olan ailelerde yetişen çocuklar bağımlı, kendine güveni olmayan, duygusal problemleri olan bir kişi olabilir.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6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Çocuk aşırı duygusal olur.İleri yaşlarda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    bile etrafına bağımlı olur.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Toplum içinde kendi başına iş yapma cesa-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    retini bulamaz.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Çocuk anne babasından ayrı kalamaz ileri yaşlarda bile sürekli anne babasının yanında ol</a:t>
            </a:r>
            <a:r>
              <a:rPr lang="tr-TR" sz="2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mak ister.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792830" y="2762996"/>
            <a:ext cx="2160105" cy="1655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31642" y="1042918"/>
            <a:ext cx="8280724" cy="54370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447479" marR="0" lvl="0" indent="-379439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TUTARSIZ AİLE TUTUMU</a:t>
            </a:r>
          </a:p>
          <a:p>
            <a:pPr marL="447479" marR="0" lvl="0" indent="-379439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FF00FF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447479" marR="0" lvl="0" indent="-379439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KARAKTERİSTİK ÖZELLİKLERİ: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Bu tutumda, bir çocuğa annenin ayrı, babanın ayrı bir tutum izlemesi söz konusudur.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Anne ve babanın tutumları arasında da farklılıklar vardır.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Genellikle genç ebeveynlerde ve ilk çocuğun yetiştirilmesinde görülür.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Eşlerin çocuk yetiştirmeye farklı bakmaları ve bunu çocuğa yansıtmaları temel sebeptir.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Baba otoriter ve baskıcı iken anne koruyucu bir tavır sergilerse bu da çocuğa yansırsa tutarsız aile oluşur.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57200" y="704883"/>
            <a:ext cx="8229600" cy="5112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4200" b="1" i="0" u="none" strike="noStrike" kern="1200" cap="none" spc="0" baseline="0">
                <a:solidFill>
                  <a:srgbClr val="EF07C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34"/>
                <a:ea typeface="Microsoft YaHei" pitchFamily="2"/>
                <a:cs typeface="Microsoft YaHei" pitchFamily="2"/>
              </a:rPr>
              <a:t>SEMİNERİN AMACI NEDİR?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395276" y="1989002"/>
            <a:ext cx="8229600" cy="45370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/>
              <a:buChar char="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11-14  Yaş döneminin önemini kavramak.</a:t>
            </a:r>
          </a:p>
          <a:p>
            <a:pPr marL="457200" marR="0" lvl="0" indent="-455764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457200" algn="l"/>
                <a:tab pos="906115" algn="l"/>
                <a:tab pos="1355396" algn="l"/>
                <a:tab pos="1804678" algn="l"/>
                <a:tab pos="2253959" algn="l"/>
                <a:tab pos="2703240" algn="l"/>
                <a:tab pos="3152522" algn="l"/>
                <a:tab pos="3601803" algn="l"/>
                <a:tab pos="4051075" algn="l"/>
                <a:tab pos="4500356" algn="l"/>
                <a:tab pos="4949638" algn="l"/>
                <a:tab pos="5398919" algn="l"/>
                <a:tab pos="5848200" algn="l"/>
                <a:tab pos="6297481" algn="l"/>
                <a:tab pos="6746763" algn="l"/>
                <a:tab pos="7196044" algn="l"/>
                <a:tab pos="7645316" algn="l"/>
                <a:tab pos="8094597" algn="l"/>
                <a:tab pos="8543879" algn="l"/>
                <a:tab pos="8993160" algn="l"/>
                <a:tab pos="94424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200" b="1" i="0" u="none" strike="noStrike" kern="1200" cap="none" spc="0" baseline="0">
              <a:solidFill>
                <a:srgbClr val="00206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/>
              <a:buChar char="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Çocuğun gelişimine aile olarak en iyi nasıl katkı sağlayabileceğimizi görmek.</a:t>
            </a:r>
          </a:p>
          <a:p>
            <a:pPr marL="457200" marR="0" lvl="0" indent="-455764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457200" algn="l"/>
                <a:tab pos="906115" algn="l"/>
                <a:tab pos="1355396" algn="l"/>
                <a:tab pos="1804678" algn="l"/>
                <a:tab pos="2253959" algn="l"/>
                <a:tab pos="2703240" algn="l"/>
                <a:tab pos="3152522" algn="l"/>
                <a:tab pos="3601803" algn="l"/>
                <a:tab pos="4051075" algn="l"/>
                <a:tab pos="4500356" algn="l"/>
                <a:tab pos="4949638" algn="l"/>
                <a:tab pos="5398919" algn="l"/>
                <a:tab pos="5848200" algn="l"/>
                <a:tab pos="6297481" algn="l"/>
                <a:tab pos="6746763" algn="l"/>
                <a:tab pos="7196044" algn="l"/>
                <a:tab pos="7645316" algn="l"/>
                <a:tab pos="8094597" algn="l"/>
                <a:tab pos="8543879" algn="l"/>
                <a:tab pos="8993160" algn="l"/>
                <a:tab pos="94424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200" b="1" i="0" u="none" strike="noStrike" kern="1200" cap="none" spc="0" baseline="0">
              <a:solidFill>
                <a:srgbClr val="00206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/>
              <a:buChar char="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Çocuklarımızla iletişim kurarken, onu dinlerken, onunla konuşurken, doğru ve yanlış davranışlar sergilediğinde, neleri yapıp neleri yapmamamız gerektiğini öğrenmek.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457200" algn="l"/>
                <a:tab pos="906115" algn="l"/>
                <a:tab pos="1355396" algn="l"/>
                <a:tab pos="1804678" algn="l"/>
                <a:tab pos="2253959" algn="l"/>
                <a:tab pos="2703240" algn="l"/>
                <a:tab pos="3152522" algn="l"/>
                <a:tab pos="3601803" algn="l"/>
                <a:tab pos="4051075" algn="l"/>
                <a:tab pos="4500356" algn="l"/>
                <a:tab pos="4949638" algn="l"/>
                <a:tab pos="5398919" algn="l"/>
                <a:tab pos="5848200" algn="l"/>
                <a:tab pos="6297481" algn="l"/>
                <a:tab pos="6746763" algn="l"/>
                <a:tab pos="7196044" algn="l"/>
                <a:tab pos="7645316" algn="l"/>
                <a:tab pos="8094597" algn="l"/>
                <a:tab pos="8543879" algn="l"/>
                <a:tab pos="8993160" algn="l"/>
                <a:tab pos="94424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2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Serbest Form 3"/>
          <p:cNvSpPr/>
          <p:nvPr/>
        </p:nvSpPr>
        <p:spPr>
          <a:xfrm>
            <a:off x="6553084" y="6245278"/>
            <a:ext cx="2133715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FBDF42-4E7A-4BEF-B6F8-A8DEF8B7031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5" algn="l"/>
                  <a:tab pos="898196" algn="l"/>
                  <a:tab pos="1347478" algn="l"/>
                  <a:tab pos="1796759" algn="l"/>
                  <a:tab pos="2246040" algn="l"/>
                  <a:tab pos="2695322" algn="l"/>
                  <a:tab pos="3144603" algn="l"/>
                  <a:tab pos="3593875" algn="l"/>
                  <a:tab pos="4043156" algn="l"/>
                  <a:tab pos="4492438" algn="l"/>
                  <a:tab pos="4941719" algn="l"/>
                  <a:tab pos="5391000" algn="l"/>
                  <a:tab pos="5840281" algn="l"/>
                  <a:tab pos="6289563" algn="l"/>
                  <a:tab pos="6738844" algn="l"/>
                  <a:tab pos="7188116" algn="l"/>
                  <a:tab pos="7637397" algn="l"/>
                  <a:tab pos="8086679" algn="l"/>
                  <a:tab pos="8535960" algn="l"/>
                  <a:tab pos="898524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tr-T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215999" y="887397"/>
            <a:ext cx="8567644" cy="53038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ÇOCUK ÜZERİNDEKİ ETKİSİ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</a:t>
            </a:r>
            <a:r>
              <a:rPr lang="tr-TR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</a:t>
            </a:r>
            <a:r>
              <a:rPr lang="tr-TR" sz="2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Çocuk inatçı, asi ve hırçın olabileceği gibi içine kapalı ve pısırıkta olabilir.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Çevrelerine karşı güvensiz, şüpheci ve kararsız bir kişilik yapısı geliştirebilir.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Çocukta dikkat eksikliği olabilir.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*Çocukta yalan söyleme gibi hastalıklar başlayabilir.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Çocuk anne veya babadan birisine çok yaklaşırken diğerinden uzaklaşabilir.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360355" y="431642"/>
            <a:ext cx="8496357" cy="6011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447479" marR="0" lvl="0" indent="-379439" algn="ctr" defTabSz="914400" rtl="0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DEMOKRATİK (OLUMLU) AİLE TUTUMU</a:t>
            </a:r>
          </a:p>
          <a:p>
            <a:pPr marL="447479" marR="0" lvl="0" indent="-379439" algn="ctr" defTabSz="914400" rtl="0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KARAKTERİSTİK ÖZELLİKLERİ</a:t>
            </a:r>
            <a:r>
              <a:rPr lang="tr-TR" sz="22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Bu aile tutumu sevgiyi ve eğitimdeki disiplini dengeli bir şekilde barındıran ve çocuğun temel ihtiyaçlarını en olumlu şekilde karşılayan tutumdur.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Çocuk anne-baba kadar ailenin değerli bir üyesidir.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Yeterli sevgi ve şefkat görür. Aile çocuğa rehberlik yapar. Ancak karar çocuğa aittir.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Belirli kurallar ve kısıtlamalar mutlaka vardır.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Evde herkesin söz hakkı vardır. Çocukta kendini ifade edebilir. *Böylece çocuk kendi kararlarını kendisinin vermesi alışkanlığını kazanır.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Duygu ve görüşlere saygı vardır.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Yanlışları sebebiyle çocuğa yaptırım uygulanır ama koyulan kurallar çocuğun anlama seviyesine inilerek mantıklıca izah edilir.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En zor ve sabır isteyen yöntemdir.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Anne baba çocuk için iyi bir modeldir.</a:t>
            </a:r>
          </a:p>
          <a:p>
            <a:pPr marL="446035" marR="0" lvl="0" indent="-38124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446035" algn="l"/>
                <a:tab pos="894950" algn="l"/>
                <a:tab pos="1344231" algn="l"/>
                <a:tab pos="1793513" algn="l"/>
                <a:tab pos="2242794" algn="l"/>
                <a:tab pos="2692075" algn="l"/>
                <a:tab pos="3141357" algn="l"/>
                <a:tab pos="3590638" algn="l"/>
                <a:tab pos="4039910" algn="l"/>
                <a:tab pos="4489191" algn="l"/>
                <a:tab pos="4938473" algn="l"/>
                <a:tab pos="5387754" algn="l"/>
                <a:tab pos="5837035" algn="l"/>
                <a:tab pos="6286316" algn="l"/>
                <a:tab pos="6735598" algn="l"/>
                <a:tab pos="7184879" algn="l"/>
                <a:tab pos="7634151" algn="l"/>
                <a:tab pos="8083432" algn="l"/>
                <a:tab pos="8532714" algn="l"/>
                <a:tab pos="8981995" algn="l"/>
                <a:tab pos="943127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287277" y="647642"/>
            <a:ext cx="8423279" cy="57103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ÇOCUK ÜZERİNDEKİ ETKİLERİ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Özgüven sahibi bireyler yetişir.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Kendini rahat ve kolayca ifade edebilir.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Çocukta asilik ve kavgacılık görülmez.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İleriki yaşlarda kendi ayakları üzerinde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   rahatça durabilir.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Farklı hobilere yönelmesi daha sık görülür.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Dışa dönük, aktif, girişimci ve liderlik özelliklerine sahip bir kişi olarak yetişir.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Sosyalleşmiş, işbirliğine hazır, arkadaş canlısı, duygusal ve sosyal açıdan dengeli bir birey olur.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* Çocuk nerede ne yapması gerektiğini bilir. Saygılı, sorumluluklarını bilen ve çevresi ile olumlu ilişkiler kurabilen bir kişilik yapısına sahip olur.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/>
          <a:stretch>
            <a:fillRect/>
          </a:stretch>
        </p:blipFill>
        <p:spPr>
          <a:xfrm>
            <a:off x="6537274" y="1009936"/>
            <a:ext cx="2463805" cy="25904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Cj03974440000[1]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940363" y="188997"/>
            <a:ext cx="2735281" cy="33112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Unvan 2"/>
          <p:cNvSpPr txBox="1">
            <a:spLocks noGrp="1"/>
          </p:cNvSpPr>
          <p:nvPr>
            <p:ph type="title" idx="4294967295"/>
          </p:nvPr>
        </p:nvSpPr>
        <p:spPr>
          <a:xfrm>
            <a:off x="464396" y="3500277"/>
            <a:ext cx="7671596" cy="1346755"/>
          </a:xfrm>
        </p:spPr>
        <p:txBody>
          <a:bodyPr lIns="91440" tIns="45720" rIns="91440" bIns="45720" anchor="ctr"/>
          <a:lstStyle/>
          <a:p>
            <a:pPr lvl="0"/>
            <a:r>
              <a:rPr lang="tr-TR">
                <a:solidFill>
                  <a:srgbClr val="002060"/>
                </a:solidFill>
              </a:rPr>
              <a:t>Ergenlik Dönemi(12-18 Yaş)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1290602" y="1000079"/>
            <a:ext cx="7780318" cy="998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600" b="1" i="0" u="none" strike="noStrike" kern="1200" cap="none" spc="0" baseline="0">
                <a:solidFill>
                  <a:srgbClr val="FF00FF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Ergenin Psikososyal Gelişimi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838084" y="2362315"/>
            <a:ext cx="7520043" cy="37241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</a:t>
            </a: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Ergenlik; fiziksel ve duygusal süreçlerin yol açtığı, cinsel ve psikososyal olgunlaşma ile başlayan ve bireyin bağımsızlığını, sosyal üretkenliğini kazandığı, çok da belirli olmayan bir zamanda sona eren bir dönemdir.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300" b="0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    </a:t>
            </a:r>
            <a:r>
              <a:rPr lang="tr-TR" sz="2300" b="1" i="0" u="sng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Hızlı fiziksel, psikolojik ve sosyal değişmelerle tanımlanır.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838084" y="2362315"/>
            <a:ext cx="6829562" cy="37241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Ergenleşme</a:t>
            </a: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;</a:t>
            </a: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kişinin erişkin kimliğini kazandığında, bağımsızlık kazandığında, çalışmaya başlayıp iş sorumluluğu aldığında vb. sonlanır.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Bu dönemin 12 yaş dolaylarında başlayıp 19-21 yaşlarında sona erdiği hakkında görüş birliği oluşmuştur.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Bu dönem ülkemizde 22-24 yaşa kadar uzayabilmektedir.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1835283" y="1268281"/>
            <a:ext cx="3024003" cy="7642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4400" b="1" i="0" u="none" strike="noStrike" kern="1200" cap="none" spc="0" baseline="0">
                <a:solidFill>
                  <a:srgbClr val="FF00FF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Süre;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380360" y="1773359"/>
            <a:ext cx="1763639" cy="37432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1042918" y="763560"/>
            <a:ext cx="7780318" cy="998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4000" b="1" i="0" u="none" strike="noStrike" kern="1200" cap="none" spc="0" baseline="0">
                <a:solidFill>
                  <a:srgbClr val="FF00FF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Dönemin özellikleri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928801" y="2571841"/>
            <a:ext cx="7692838" cy="30668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</a:t>
            </a: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Ergenleşme, normal ve anormalin belirlenmesinde güçlük çekilen, duygusal dalgalanmaların ve iniş çıkışların olduğu bir dönemdir.</a:t>
            </a: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200" b="1" i="0" u="none" strike="noStrike" kern="1200" cap="none" spc="0" baseline="0">
              <a:solidFill>
                <a:srgbClr val="00206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Aile desteğini iyi alan ergenler bu dönemi fazla karışıklık yaşamadan tamamlamaktadır. Bunun dışında ciddi psikiatrik hastalıkları düşündürecek kadar ağır ruhsal belirtilere yol açan bocalamalara da rastlanabilmektedir.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833402" y="833402"/>
            <a:ext cx="7780318" cy="998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600" b="1" i="0" u="none" strike="noStrike" kern="1200" cap="none" spc="0" baseline="0">
                <a:solidFill>
                  <a:srgbClr val="FF00FF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Ergenlik dönemi 3 evrede incelenir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928801" y="2714762"/>
            <a:ext cx="7837203" cy="2495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717" marR="0" lvl="0" indent="-341281" algn="l" defTabSz="914400" rtl="0" fontAlgn="auto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    </a:t>
            </a:r>
            <a:r>
              <a:rPr lang="tr-TR" sz="2200" b="1" i="0" u="sng" strike="noStrike" kern="1200" cap="none" spc="0" baseline="0">
                <a:solidFill>
                  <a:srgbClr val="FF00FF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Erken ergenlik döneminde;</a:t>
            </a:r>
            <a:r>
              <a:rPr lang="tr-TR" sz="2200" b="1" i="0" u="none" strike="noStrike" kern="1200" cap="none" spc="0" baseline="0">
                <a:solidFill>
                  <a:srgbClr val="FF00FF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(12-14 yaşlar) Hızlı gelişen biyolojik ve bedensel değişiklerle baş etmek zordur. Birden uzayan kollar ve bacaklar sakarlıklara yol açar. Yeni bedene alışma çabaları nedeniyle en büyük uğraş bedenleri iledir.</a:t>
            </a:r>
          </a:p>
          <a:p>
            <a:pPr marL="342717" marR="0" lvl="0" indent="-341281" algn="l" defTabSz="914400" rtl="0" fontAlgn="auto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Çoğu ergen bedenlerine karşı hoşnutsuzluk duyar.  </a:t>
            </a:r>
            <a:r>
              <a:rPr lang="tr-TR" sz="2200" b="1" i="0" u="sng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Bu hoşnutsuzluk aşırı diyetler uygulamaya götürebilir</a:t>
            </a:r>
            <a:r>
              <a:rPr lang="tr-TR" sz="2200" b="1" i="0" u="sng" strike="noStrike" kern="1200" cap="none" spc="0" baseline="0">
                <a:solidFill>
                  <a:srgbClr val="9900FF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838084" y="2362315"/>
            <a:ext cx="7020004" cy="37241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</a:t>
            </a: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Bedensel görünümü değişen, dürtüleri artan, cinsel kimliğini(kız yada erkek oluşunu) daha fazla hisseden genç, sosyal olarak da yeni bazı konumlar edinmesi gerekeceğini anlar. Bu durum gerginlik yaratır.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Karşı cinse yönelmekten çok, aynı cinsiyetten 1 yada 2 kişiyle yakın arkadaşlık kurma eğilimleri daha fazladır</a:t>
            </a:r>
            <a:r>
              <a:rPr lang="tr-TR" sz="22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164360" y="260283"/>
            <a:ext cx="1763639" cy="21607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838084" y="2362315"/>
            <a:ext cx="6662876" cy="37241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</a:t>
            </a: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Sırları paylaşma ve yardımlaşmaya dayalı bu arkadaşlıklar hem duygusal olgunlaşmayı hızlandırır, hem de duygusal rahatsızlıkları önleyici rol oynar.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200" b="1" i="0" u="none" strike="noStrike" kern="1200" cap="none" spc="0" baseline="0">
              <a:solidFill>
                <a:srgbClr val="00206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Gencin arkadaş ilişkileri kuramıyor yada arkadaşlarıyla çok çatışıyor olması psikolojik gelişimde bazı aksaklıkların olduğunu düşündürmelidir.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346874" y="260283"/>
            <a:ext cx="1797116" cy="25192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1999" y="431999"/>
            <a:ext cx="9072000" cy="6426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AİLE İÇİ İLETİŞİM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		</a:t>
            </a: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Anne-baba ve çocuk arasındaki olumlu iletişim ailenin mutluluğunu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artırır.Ayrıca çocuğun bu iletişim tarzını model alarak hayatı boyunca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sağlıklı sosyal ilişkiler kurmasına yardımcı olur ve kendini ifade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yeteneği ile özgüvenini güçlendirir.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		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		</a:t>
            </a: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Çocuklar nasıl iletişim kuracaklarını anne-babalarını izleyerek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öğrenirler.Dolayısıyla çocukların da bu önemli beceriyi öğrenebilmeleri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İçin anne-babaların etkin iletişimciler olması gereklidir.</a:t>
            </a:r>
          </a:p>
        </p:txBody>
      </p:sp>
      <p:pic>
        <p:nvPicPr>
          <p:cNvPr id="3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349" y="3234461"/>
            <a:ext cx="4755291" cy="13717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838084" y="2362315"/>
            <a:ext cx="7693203" cy="37241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</a:t>
            </a: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Bilişsel (zihinsel) gelişim bu dönemde başlar. Soyut kavramları düşünebilme yetisi gelişir, zaman kavramının farkına varılır. Şimdiki zamanın ötesinde düşünme başlar gelecekle ilgili kaygılar duyulur.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200" b="1" i="0" u="none" strike="noStrike" kern="1200" cap="none" spc="0" baseline="0">
              <a:solidFill>
                <a:srgbClr val="00206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900FF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Zamanın geçmekte olduğunu anlayıp kendi ölümlülüğünü fark eder. Ciddi felsefi ya da dini soyut kavramları düşünmeye başlayabilir.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093083" y="0"/>
            <a:ext cx="2050916" cy="24210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838084" y="2362315"/>
            <a:ext cx="7693203" cy="37241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</a:t>
            </a: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Duygusal dalgalanmalar sık görülür. Bir gün çok keyifli görünen ergen ertesi gün çökkün olabilir. </a:t>
            </a:r>
            <a:r>
              <a:rPr lang="tr-TR" sz="2200" b="1" i="0" u="sng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Bu davranışları etraftaki erişkinleri bocalatır.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200" b="1" i="0" u="sng" strike="noStrike" kern="1200" cap="none" spc="0" baseline="0">
              <a:solidFill>
                <a:srgbClr val="00206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    Değişikliklerin sınırını bilememek kaygısıyla yaşayan ergen, ilişkilerinde sürekli karşısındaki kişilerin sınırlarını deneyen ve zorlayan bir davranış içindedir.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itchFamily="2"/>
              <a:buChar char="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2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Aileler için bu dönem anlayış dönemidir.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931078" y="27002"/>
            <a:ext cx="1905115" cy="1903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57200" y="704883"/>
            <a:ext cx="82296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YAŞAM OLAYLARI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179277" y="2565358"/>
            <a:ext cx="8229600" cy="45259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</a:t>
            </a: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Stres / Sıkıntı; vücudumuzun ve beynimizin  içsel ve dışsal çeşitli durumlara verdiği otomatik bir tepkidir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Travma; yaşamımıza, vücut bütünlüğümüze, inanç sistemimize, sevdiklerimize yönelik yaşanan tehdit durumu ve bunun yarattığı etkiler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539642" y="836639"/>
            <a:ext cx="8229600" cy="5763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STRES VE TRAVMAYA NEDEN OLAN DURUMLAR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323999" y="1700281"/>
            <a:ext cx="8229600" cy="48974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Kayıp yaşamak, ölüm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Kaza geçirmek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Şiddete maruz kalmak ya da şahit olmak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Savaş, terör, şiddet olayları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Doğal afetler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Hastalıklar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Boşanma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İşsizlik, maddi zorluklar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398919" y="3644999"/>
            <a:ext cx="3745080" cy="24541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57200" y="704883"/>
            <a:ext cx="82296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STRES VE TRAVMA BELİRTİLERİ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457200" y="1934998"/>
            <a:ext cx="8229600" cy="43894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 </a:t>
            </a:r>
            <a:r>
              <a:rPr lang="tr-TR" sz="2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FİZİKSEL BELİRTİLER</a:t>
            </a:r>
          </a:p>
          <a:p>
            <a:pPr marL="272884" marR="0" lvl="0" indent="-271439" algn="l" defTabSz="914400" rtl="0" fontAlgn="auto" hangingPunct="1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1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Çarpıntı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Baş ağrısı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Soğuk ya da sıcak basması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Mide, bağırsak bozukluğu, sindirim zorluğu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Nefes darlığı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Ellerde titreme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Gürültüye, sese karşı aşırı duyarlılık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Uykusuzluk, aşırı ya da düzensiz uyku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Bitkinlik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Boyunda, ensede, belde, sırtta ağrı, gerginlik, kasılma ve eklem ağrıları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Mide krampları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57200" y="704883"/>
            <a:ext cx="82296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DUYGUSAL BELİRTİLER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250920" y="2133715"/>
            <a:ext cx="4897444" cy="45259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Huzursuzluk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Sıkıntı, gerginlik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Mutsuzluk, durgunlaşma, çöküntü             hali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Sinirlilik, saldırganlık veya kayıtsızlık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Duygusal / alıngan olmak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Kaygılı olmak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19642" y="1125361"/>
            <a:ext cx="3924357" cy="57326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539642" y="260283"/>
            <a:ext cx="82296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ZİHİNSEL BELİRTİLER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107999" y="1601635"/>
            <a:ext cx="4968721" cy="525636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Konsantrasyonda, dikkatte azalma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Unutkanlık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Organize olamamak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Zihin karışıklığı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İlgi azalması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Matematik hataların artması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Zihinsel durgunluk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Sosyal hayattan uzaklaşma, yoksunlaşması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Olumsuzluklar üzerine odaklanmak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Kararsızlık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6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92720" y="2637001"/>
            <a:ext cx="3743279" cy="35287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611276" y="476283"/>
            <a:ext cx="8229600" cy="1007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ÇOCUKLARDA STRES BELİRTİLERİ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468355" y="1773359"/>
            <a:ext cx="8229600" cy="43894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Okul başarısında düşme, okula gitmek istememe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Arkadaş ilişkilerinde sorunlar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Sosyal aktivitelere karşı ilgisizlik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Özgüvende azalma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Çabuk sinirlenme, öfke patlamaları, aşırı hareketlilik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Çok fazla uyuma veya uykusuzluk, iştahta artma veya azalma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Yalnızlığa eğilim, alınganlıkta artış, karşı gelme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Madde kullanımına eğilim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İçe çekilme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Alt ıslatma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Tik bozuklukları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Kekeleme, konuşma bozuklukları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Parmak emme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68355" y="1268281"/>
            <a:ext cx="82296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9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TRAVMA DURUMLARINDA ÇOCUKLARA UYGUN YAKLAŞIM; DUYGUSAL DESTEK</a:t>
            </a:r>
            <a:br>
              <a:rPr lang="tr-TR" sz="29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endParaRPr lang="tr-TR" sz="2900" b="1" i="0" u="none" strike="noStrike" kern="1200" cap="none" spc="0" baseline="0">
              <a:solidFill>
                <a:srgbClr val="FF00FF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323999" y="2421002"/>
            <a:ext cx="5184721" cy="38782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Duygularını anlayıp kabul edin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Siz de duygularınızı paylaşın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Aile olarak bir arada olun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Esnek davranın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Günlük olağan yaşantıya olabildiğince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  çabuk dönün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614918" y="2421002"/>
            <a:ext cx="3529081" cy="4436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57200" y="704883"/>
            <a:ext cx="82296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STRES İÇİN UYGUN YAKLAŞIMLAR</a:t>
            </a:r>
            <a:r>
              <a:rPr lang="tr-TR" sz="3200" b="1" i="0" u="none" strike="noStrike" kern="1200" cap="none" spc="0" baseline="0">
                <a:solidFill>
                  <a:srgbClr val="04617B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/>
            </a:r>
            <a:br>
              <a:rPr lang="tr-TR" sz="3200" b="1" i="0" u="none" strike="noStrike" kern="1200" cap="none" spc="0" baseline="0">
                <a:solidFill>
                  <a:srgbClr val="04617B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endParaRPr lang="tr-TR" sz="3200" b="1" i="0" u="none" strike="noStrike" kern="1200" cap="none" spc="0" baseline="0">
              <a:solidFill>
                <a:srgbClr val="04617B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457200" y="1934998"/>
            <a:ext cx="8229600" cy="43894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Fiziksel etkinlikler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Baş başa geçirilecek zamanlar ayarlamak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Çocukla konuşmak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Güzel bir olayı hatırlamak veya tatili düşünerek rahatlamasını sağlamak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Fiziksel temas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Hata yapmanın normal bir şey olduğunu belirtmek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Olayı canlandırmak, nasıl baş edeceğini prova etmek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Deneyimleri paylaşmak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Beslenmesine ve dinlenmesine dikkat etmek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Nefes alma ve gevşeme tekniklerini on da öğretmek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Stres ve sıkıntı uzadığında bir uzmandan(psikolog, psikiyatr, pedagog, psikolojik danışman)destek almak gerekir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550203" y="2015995"/>
            <a:ext cx="2593796" cy="1511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Metin kutusu 1"/>
          <p:cNvSpPr txBox="1"/>
          <p:nvPr/>
        </p:nvSpPr>
        <p:spPr>
          <a:xfrm>
            <a:off x="0" y="575998"/>
            <a:ext cx="9144000" cy="62820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		</a:t>
            </a: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Anne-baba arasındaki iletişimin bir diğer önemli kısmı da bu iletişi-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min nasıl etkin bir şekilde kurulabileceğinin bilinmesidir.Anne-babalar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etkin bir iletişim kuramazsa,büyük olasılıkla başarısız iletişim yöntem-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lerini çocuklarına da aktaracaklardır.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388C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		</a:t>
            </a: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Etkin iletişim için </a:t>
            </a:r>
            <a:r>
              <a:rPr lang="tr-TR" sz="2000" b="1" i="0" u="sng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sözler davranışlarla </a:t>
            </a: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eşleşmelidir.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Örneğin anne ya da babadan biri diğerine hiç kızgın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olmadığını söylüyor,ancak aynı zamanda da yüzünde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öfkeli bir ifade ile bakıyor, öfkeli bir ses tonu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kullanıyor ve ellerini yumruk yaparak sıkıyorsa,sözler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davranışlarla eşleşmiyor ve etkin bir iletişim gerçekleşmiyor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FF00FF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demektir.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FF388C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		</a:t>
            </a: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Anne-babalar böyle davrandığında karmaşık mesajlar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gönderirler. Anne-babalar duyguları konusunda dürüst olmalıdırlar.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203864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Eğer öfkeliyseler, öfkelerini ifade etmenin uygun yollarını bulmalıdırla</a:t>
            </a:r>
            <a:r>
              <a:rPr lang="tr-TR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r</a:t>
            </a:r>
          </a:p>
        </p:txBody>
      </p:sp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ctrTitle"/>
          </p:nvPr>
        </p:nvSpPr>
        <p:spPr>
          <a:xfrm>
            <a:off x="1248558" y="1833746"/>
            <a:ext cx="7406640" cy="1472184"/>
          </a:xfrm>
        </p:spPr>
        <p:txBody>
          <a:bodyPr/>
          <a:lstStyle/>
          <a:p>
            <a:pPr marL="633066" lvl="0" indent="-633066">
              <a:buSzPct val="100000"/>
              <a:buFont typeface="Arial" pitchFamily="34"/>
              <a:buChar char="•"/>
              <a:tabLst>
                <a:tab pos="0" algn="l"/>
                <a:tab pos="448915" algn="l"/>
                <a:tab pos="898196" algn="l"/>
                <a:tab pos="1347477" algn="l"/>
                <a:tab pos="1796758" algn="l"/>
                <a:tab pos="2246040" algn="l"/>
                <a:tab pos="2695321" algn="l"/>
                <a:tab pos="3144602" algn="l"/>
                <a:tab pos="3593874" algn="l"/>
                <a:tab pos="4043156" algn="l"/>
                <a:tab pos="4492437" algn="l"/>
                <a:tab pos="4941718" algn="l"/>
                <a:tab pos="5391000" algn="l"/>
                <a:tab pos="5840281" algn="l"/>
                <a:tab pos="6289562" algn="l"/>
                <a:tab pos="6738843" algn="l"/>
                <a:tab pos="7188116" algn="l"/>
                <a:tab pos="7637397" algn="l"/>
                <a:tab pos="8086678" algn="l"/>
                <a:tab pos="8535960" algn="l"/>
                <a:tab pos="8985241" algn="l"/>
              </a:tabLst>
            </a:pPr>
            <a:r>
              <a:rPr lang="tr-TR"/>
              <a:t>SINAV KAYGISI</a:t>
            </a:r>
          </a:p>
        </p:txBody>
      </p:sp>
      <p:sp>
        <p:nvSpPr>
          <p:cNvPr id="3" name="2 Alt Başlık"/>
          <p:cNvSpPr txBox="1">
            <a:spLocks noGrp="1"/>
          </p:cNvSpPr>
          <p:nvPr>
            <p:ph type="subTitle" idx="1"/>
          </p:nvPr>
        </p:nvSpPr>
        <p:spPr>
          <a:xfrm>
            <a:off x="1315026" y="3628403"/>
            <a:ext cx="7406640" cy="1752603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500030" y="142847"/>
            <a:ext cx="8229600" cy="1000134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KAYGI NEDİR?</a:t>
            </a: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1928798"/>
            <a:ext cx="8229600" cy="4197361"/>
          </a:xfrm>
        </p:spPr>
        <p:txBody>
          <a:bodyPr>
            <a:normAutofit/>
          </a:bodyPr>
          <a:lstStyle/>
          <a:p>
            <a:pPr lvl="0"/>
            <a:r>
              <a:rPr lang="tr-TR" b="1"/>
              <a:t>Kaygı</a:t>
            </a:r>
            <a:r>
              <a:rPr lang="tr-TR"/>
              <a:t> </a:t>
            </a:r>
          </a:p>
          <a:p>
            <a:pPr lvl="0">
              <a:buSzPct val="100000"/>
              <a:buFont typeface="Wingdings" pitchFamily="2"/>
              <a:buChar char="ü"/>
            </a:pPr>
            <a:r>
              <a:rPr lang="tr-TR"/>
              <a:t>Kişiliğimize yönelik bir tehdit olarak algıladığımız, </a:t>
            </a:r>
          </a:p>
          <a:p>
            <a:pPr lvl="0">
              <a:buSzPct val="100000"/>
              <a:buFont typeface="Wingdings" pitchFamily="2"/>
              <a:buChar char="ü"/>
            </a:pPr>
            <a:r>
              <a:rPr lang="tr-TR"/>
              <a:t>Nedeni ve kaynağı bilinmeyen, </a:t>
            </a:r>
          </a:p>
          <a:p>
            <a:pPr lvl="0">
              <a:buSzPct val="100000"/>
              <a:buFont typeface="Wingdings" pitchFamily="2"/>
              <a:buChar char="ü"/>
            </a:pPr>
            <a:r>
              <a:rPr lang="tr-TR"/>
              <a:t>Temel inançlardan (algılar, öğrenmeler, geçmiş yaşantılar…) etkilenen; </a:t>
            </a:r>
          </a:p>
          <a:p>
            <a:pPr lvl="0">
              <a:buSzPct val="100000"/>
              <a:buFont typeface="Wingdings" pitchFamily="2"/>
              <a:buChar char="ü"/>
            </a:pPr>
            <a:r>
              <a:rPr lang="tr-TR"/>
              <a:t>Psikolojik, fiziksel ve davranışsal belirtilerle ortaya çıkan bir duygu durumudur. </a:t>
            </a:r>
          </a:p>
          <a:p>
            <a:pPr lvl="0"/>
            <a:r>
              <a:rPr lang="tr-TR"/>
              <a:t> 		Temelde rahatsızlık veren, olayın kendisi değil;  bizim için taşıdığı anlamdır. </a:t>
            </a:r>
          </a:p>
          <a:p>
            <a:pPr lvl="0"/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642905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FİZYOLOJİK BELİRTİLER</a:t>
            </a: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1643048"/>
            <a:ext cx="8229600" cy="448311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tr-TR" sz="2400"/>
              <a:t>Terleme</a:t>
            </a:r>
          </a:p>
          <a:p>
            <a:pPr lvl="0">
              <a:lnSpc>
                <a:spcPct val="90000"/>
              </a:lnSpc>
            </a:pPr>
            <a:r>
              <a:rPr lang="tr-TR" sz="2400"/>
              <a:t>Kalp atışında hızlanma</a:t>
            </a:r>
          </a:p>
          <a:p>
            <a:pPr lvl="0">
              <a:lnSpc>
                <a:spcPct val="90000"/>
              </a:lnSpc>
            </a:pPr>
            <a:r>
              <a:rPr lang="tr-TR" sz="2400"/>
              <a:t>Mide bulantısı</a:t>
            </a:r>
          </a:p>
          <a:p>
            <a:pPr lvl="0">
              <a:lnSpc>
                <a:spcPct val="90000"/>
              </a:lnSpc>
            </a:pPr>
            <a:r>
              <a:rPr lang="tr-TR" sz="2400"/>
              <a:t>Aşırı uyku veya uykusuzluk</a:t>
            </a:r>
          </a:p>
          <a:p>
            <a:pPr lvl="0">
              <a:lnSpc>
                <a:spcPct val="90000"/>
              </a:lnSpc>
            </a:pPr>
            <a:r>
              <a:rPr lang="tr-TR" sz="2400"/>
              <a:t>İştahsızlık</a:t>
            </a:r>
          </a:p>
          <a:p>
            <a:pPr lvl="0">
              <a:lnSpc>
                <a:spcPct val="90000"/>
              </a:lnSpc>
            </a:pPr>
            <a:r>
              <a:rPr lang="tr-TR" sz="2400"/>
              <a:t>Bağırsak hareketleri (ishal, kabızlık)</a:t>
            </a:r>
          </a:p>
          <a:p>
            <a:pPr lvl="0">
              <a:lnSpc>
                <a:spcPct val="90000"/>
              </a:lnSpc>
            </a:pPr>
            <a:r>
              <a:rPr lang="tr-TR" sz="2400"/>
              <a:t>Nefes darlığı</a:t>
            </a:r>
          </a:p>
          <a:p>
            <a:pPr lvl="0">
              <a:lnSpc>
                <a:spcPct val="90000"/>
              </a:lnSpc>
            </a:pPr>
            <a:r>
              <a:rPr lang="tr-TR" sz="2400"/>
              <a:t>Konsantrasyon bozukluğu</a:t>
            </a:r>
          </a:p>
          <a:p>
            <a:pPr lvl="0">
              <a:lnSpc>
                <a:spcPct val="90000"/>
              </a:lnSpc>
            </a:pPr>
            <a:r>
              <a:rPr lang="tr-TR" sz="2400"/>
              <a:t>Yeme alışkanlıklarında değişme</a:t>
            </a:r>
          </a:p>
          <a:p>
            <a:pPr lvl="0">
              <a:lnSpc>
                <a:spcPct val="90000"/>
              </a:lnSpc>
            </a:pPr>
            <a:r>
              <a:rPr lang="tr-TR" sz="2400"/>
              <a:t>Yorgunluk belirtileri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571472" y="214289"/>
            <a:ext cx="8229600" cy="785817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PSİKOLOJİK BELİRTİLER</a:t>
            </a: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1643048"/>
            <a:ext cx="8229600" cy="4483111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tr-TR" sz="2200"/>
              <a:t>Kontrolü kaybedeceği hissi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Güvensizlik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Endişe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Huzursuzluk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İçe kapanıklık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Öfke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Kızgınlık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Korku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Ümitsizlik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Hayal kırıklığı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Suçluluk</a:t>
            </a:r>
          </a:p>
          <a:p>
            <a:pPr lvl="0">
              <a:lnSpc>
                <a:spcPct val="80000"/>
              </a:lnSpc>
            </a:pPr>
            <a:r>
              <a:rPr lang="tr-TR" sz="2200"/>
              <a:t>Mutsuzluk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571472" y="142847"/>
            <a:ext cx="8229600" cy="857259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DAVRANIŞSAL BELİRTİLER</a:t>
            </a: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2071682"/>
            <a:ext cx="8229600" cy="4054486"/>
          </a:xfrm>
        </p:spPr>
        <p:txBody>
          <a:bodyPr/>
          <a:lstStyle/>
          <a:p>
            <a:pPr lvl="0"/>
            <a:r>
              <a:rPr lang="tr-TR"/>
              <a:t>Aşırı hareketlilik veya hareketlerde yavaşlama</a:t>
            </a:r>
          </a:p>
          <a:p>
            <a:pPr lvl="0"/>
            <a:r>
              <a:rPr lang="tr-TR"/>
              <a:t>Kaçınma</a:t>
            </a:r>
          </a:p>
          <a:p>
            <a:pPr lvl="0"/>
            <a:r>
              <a:rPr lang="tr-TR"/>
              <a:t>Günlük aktivitelerinden uzaklaşma</a:t>
            </a:r>
          </a:p>
          <a:p>
            <a:pPr lvl="0"/>
            <a:r>
              <a:rPr lang="tr-TR"/>
              <a:t>Zamanı kullanamama</a:t>
            </a:r>
          </a:p>
          <a:p>
            <a:pPr lvl="0"/>
            <a:r>
              <a:rPr lang="tr-TR"/>
              <a:t>Riskli davranışların artması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28597" y="142847"/>
            <a:ext cx="8229600" cy="857259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SINAV KAYGISI</a:t>
            </a: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1500173"/>
            <a:ext cx="8229600" cy="4625986"/>
          </a:xfrm>
        </p:spPr>
        <p:txBody>
          <a:bodyPr>
            <a:normAutofit/>
          </a:bodyPr>
          <a:lstStyle/>
          <a:p>
            <a:pPr lvl="0"/>
            <a:r>
              <a:rPr lang="tr-TR"/>
              <a:t>Sınav kaygısı,</a:t>
            </a:r>
          </a:p>
          <a:p>
            <a:pPr lvl="0"/>
            <a:r>
              <a:rPr lang="tr-TR"/>
              <a:t>Bilginin sınav sırasında etkili bir biçimde kullanılmasına engel olabilen, </a:t>
            </a:r>
          </a:p>
          <a:p>
            <a:pPr lvl="0"/>
            <a:r>
              <a:rPr lang="tr-TR"/>
              <a:t>Fiziksel, duygusal, davranışsal ve zihinsel unsurlardan oluşan,</a:t>
            </a:r>
          </a:p>
          <a:p>
            <a:pPr lvl="0"/>
            <a:r>
              <a:rPr lang="tr-TR"/>
              <a:t>Hoşlanılmayan ve kişiye rahatsızlık veren,</a:t>
            </a:r>
          </a:p>
          <a:p>
            <a:pPr lvl="0"/>
            <a:r>
              <a:rPr lang="tr-TR"/>
              <a:t>Motivasyonu olumsuz etkileyebilen,</a:t>
            </a:r>
          </a:p>
          <a:p>
            <a:pPr lvl="0"/>
            <a:r>
              <a:rPr lang="tr-TR"/>
              <a:t>Başarının düşmesine yol açabilen,</a:t>
            </a:r>
          </a:p>
          <a:p>
            <a:pPr lvl="0"/>
            <a:r>
              <a:rPr lang="tr-TR"/>
              <a:t>bir duygu durumu olarak tanımlanabilir.</a:t>
            </a:r>
          </a:p>
          <a:p>
            <a:pPr lvl="0"/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642905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GİRİŞ BİLETLERİ (Çocuklar) </a:t>
            </a:r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1571615"/>
            <a:ext cx="8229600" cy="4554553"/>
          </a:xfrm>
        </p:spPr>
        <p:txBody>
          <a:bodyPr>
            <a:normAutofit/>
          </a:bodyPr>
          <a:lstStyle/>
          <a:p>
            <a:pPr lvl="0"/>
            <a:r>
              <a:rPr lang="tr-TR" sz="2400"/>
              <a:t>“Sınavlardan daha önce aldığım notları alamıyorum.”</a:t>
            </a:r>
          </a:p>
          <a:p>
            <a:pPr lvl="0"/>
            <a:r>
              <a:rPr lang="tr-TR" sz="2400"/>
              <a:t>“Bir türlü dersin başına oturmak istemiyorum.”</a:t>
            </a:r>
          </a:p>
          <a:p>
            <a:pPr lvl="0"/>
            <a:r>
              <a:rPr lang="tr-TR" sz="2400"/>
              <a:t>“Verimli ders çalışmaymış, bıktım aynı şeyleri duymaktan.”</a:t>
            </a:r>
          </a:p>
          <a:p>
            <a:pPr lvl="0"/>
            <a:r>
              <a:rPr lang="tr-TR" sz="2400"/>
              <a:t>“Bana kimse sınavlar nasıl gidiyor, iyi çalışıyor musun diye sormasın.”</a:t>
            </a:r>
          </a:p>
          <a:p>
            <a:pPr lvl="0"/>
            <a:r>
              <a:rPr lang="tr-TR" sz="2400"/>
              <a:t>“Uzun süre çalışamıyorum, dikkatim hemen dağılıyor.”</a:t>
            </a:r>
          </a:p>
          <a:p>
            <a:pPr lvl="0"/>
            <a:r>
              <a:rPr lang="tr-TR" sz="2400"/>
              <a:t>“Arkadaşlarıma bile tahammül edemiyorum.”</a:t>
            </a:r>
          </a:p>
          <a:p>
            <a:pPr lvl="0"/>
            <a:r>
              <a:rPr lang="tr-TR" sz="2400"/>
              <a:t>“Başım ağrıyor, sürekli yemek yiyorum, bazen çok uyuyorum bazen hiç uyuyamıyorum…”</a:t>
            </a:r>
          </a:p>
          <a:p>
            <a:pPr lvl="0"/>
            <a:r>
              <a:rPr lang="tr-TR" sz="2400"/>
              <a:t>“Çok çalışıyorum bir türlü istediğim sonucu alamıyorum.”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28597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GİRİŞ BİLETLERİ (Aileler)</a:t>
            </a: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1571615"/>
            <a:ext cx="8229600" cy="4554553"/>
          </a:xfrm>
        </p:spPr>
        <p:txBody>
          <a:bodyPr>
            <a:normAutofit/>
          </a:bodyPr>
          <a:lstStyle/>
          <a:p>
            <a:pPr lvl="0"/>
            <a:r>
              <a:rPr lang="tr-TR"/>
              <a:t>“Bu yıl bizim sınavımız var.”</a:t>
            </a:r>
          </a:p>
          <a:p>
            <a:pPr lvl="0"/>
            <a:r>
              <a:rPr lang="tr-TR"/>
              <a:t>“Bir türlü dersin başına oturmuyor.”</a:t>
            </a:r>
          </a:p>
          <a:p>
            <a:pPr lvl="0"/>
            <a:r>
              <a:rPr lang="tr-TR"/>
              <a:t>“Ona ders çalış dememden bıkmış.”</a:t>
            </a:r>
          </a:p>
          <a:p>
            <a:pPr lvl="0"/>
            <a:r>
              <a:rPr lang="tr-TR"/>
              <a:t>“Sınav lafını ağzımıza alamıyoruz.”</a:t>
            </a:r>
          </a:p>
          <a:p>
            <a:pPr lvl="0"/>
            <a:r>
              <a:rPr lang="tr-TR"/>
              <a:t>“Boş bırakmaya gelmiyor.”</a:t>
            </a:r>
          </a:p>
          <a:p>
            <a:pPr lvl="0"/>
            <a:r>
              <a:rPr lang="tr-TR"/>
              <a:t>“Misafir bile kabul etmiyoruz.”</a:t>
            </a:r>
          </a:p>
          <a:p>
            <a:pPr lvl="0"/>
            <a:r>
              <a:rPr lang="tr-TR"/>
              <a:t> “Arkadaşlarıyla gezmekten ders çalıştığı mı var!”</a:t>
            </a:r>
          </a:p>
          <a:p>
            <a:pPr lvl="0"/>
            <a:r>
              <a:rPr lang="tr-TR"/>
              <a:t>“O sınava hazırlanıyor diye biz kendi hayatımızdan vazgeçtik.”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28597" y="428606"/>
            <a:ext cx="8229600" cy="714393"/>
          </a:xfrm>
        </p:spPr>
        <p:txBody>
          <a:bodyPr>
            <a:normAutofit/>
          </a:bodyPr>
          <a:lstStyle/>
          <a:p>
            <a:pPr lvl="0"/>
            <a:r>
              <a:rPr lang="tr-TR" sz="4100" b="1">
                <a:solidFill>
                  <a:srgbClr val="FFFFFF"/>
                </a:solidFill>
              </a:rPr>
              <a:t>SINAV KAYGISI NEYLE İLİŞKİLİDİR? </a:t>
            </a:r>
            <a:br>
              <a:rPr lang="tr-TR" sz="4100" b="1">
                <a:solidFill>
                  <a:srgbClr val="FFFFFF"/>
                </a:solidFill>
              </a:rPr>
            </a:br>
            <a:endParaRPr lang="tr-TR" sz="4100" b="1">
              <a:solidFill>
                <a:srgbClr val="FFFFFF"/>
              </a:solidFill>
            </a:endParaRP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1857365"/>
            <a:ext cx="8229600" cy="4268803"/>
          </a:xfrm>
        </p:spPr>
        <p:txBody>
          <a:bodyPr/>
          <a:lstStyle/>
          <a:p>
            <a:pPr lvl="0"/>
            <a:r>
              <a:rPr lang="tr-TR" u="sng"/>
              <a:t>Sınavla ilgili algılarımız/düşüncelerimiz</a:t>
            </a:r>
            <a:r>
              <a:rPr lang="tr-TR"/>
              <a:t>:</a:t>
            </a:r>
          </a:p>
          <a:p>
            <a:pPr lvl="0"/>
            <a:endParaRPr lang="tr-TR"/>
          </a:p>
          <a:p>
            <a:pPr lvl="0"/>
            <a:r>
              <a:rPr lang="tr-TR" i="1"/>
              <a:t>“Çocuğumun geleceği bu sınava bağlı.”</a:t>
            </a:r>
          </a:p>
          <a:p>
            <a:pPr lvl="0"/>
            <a:r>
              <a:rPr lang="tr-TR" i="1"/>
              <a:t> “Bu sınavdan kesin zayıf alacak.”</a:t>
            </a:r>
          </a:p>
          <a:p>
            <a:pPr lvl="0"/>
            <a:r>
              <a:rPr lang="tr-TR" i="1"/>
              <a:t> “ Çocuğumun şansına bak, bu sene sorular zor olacakmış.”</a:t>
            </a:r>
            <a:endParaRPr lang="tr-TR"/>
          </a:p>
          <a:p>
            <a:pPr lvl="0"/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50003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SINAV KAYGISI NEYLE İLİŞKİLİDİR? </a:t>
            </a:r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1785923"/>
            <a:ext cx="8229600" cy="4340236"/>
          </a:xfrm>
        </p:spPr>
        <p:txBody>
          <a:bodyPr/>
          <a:lstStyle/>
          <a:p>
            <a:pPr lvl="0"/>
            <a:r>
              <a:rPr lang="tr-TR" u="sng"/>
              <a:t>Sınav sonrası duruma ilişkin düşüncelerimiz</a:t>
            </a:r>
            <a:r>
              <a:rPr lang="tr-TR"/>
              <a:t>:</a:t>
            </a:r>
          </a:p>
          <a:p>
            <a:pPr lvl="0"/>
            <a:endParaRPr lang="tr-TR"/>
          </a:p>
          <a:p>
            <a:pPr lvl="0"/>
            <a:r>
              <a:rPr lang="tr-TR" i="1"/>
              <a:t>“Zayıf alırsa not ortalaması düşecek.”</a:t>
            </a:r>
          </a:p>
          <a:p>
            <a:pPr lvl="0"/>
            <a:r>
              <a:rPr lang="tr-TR" i="1"/>
              <a:t>“Bu sınavı kazanamazsa millete rezil olacağız.”</a:t>
            </a:r>
          </a:p>
          <a:p>
            <a:pPr lvl="0"/>
            <a:r>
              <a:rPr lang="tr-TR" i="1"/>
              <a:t>“Bütün emeklerimiz boşa çıkacak.” </a:t>
            </a: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575998"/>
            <a:ext cx="9144000" cy="62820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000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                              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                                       Dokunmak mükemmel bir sözsüz iletişim yoludur.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                           Omzuna dokunmak, sarılmak duyulan memnuniyeti hem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                           eşe,hem de çocuklara göstermenin çok güzel bir yoludur.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000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		</a:t>
            </a: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Göz teması kurmamak,  konuşmakta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olduğunuz kişiye yanlış mesajların gönderilme-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sine neden olabilir.Göz teması kurun,bu karşı-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daki kişiye ilgili olduğunuz, dinlediğiniz 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Katılım gösterdiğiniz mesajını verir.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832515"/>
            <a:ext cx="2852379" cy="31116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000" y="4099392"/>
            <a:ext cx="3016157" cy="2444712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571472" y="428606"/>
            <a:ext cx="8229600" cy="928710"/>
          </a:xfrm>
        </p:spPr>
        <p:txBody>
          <a:bodyPr>
            <a:normAutofit/>
          </a:bodyPr>
          <a:lstStyle/>
          <a:p>
            <a:pPr lvl="0"/>
            <a:r>
              <a:rPr lang="tr-TR" sz="4100" b="1">
                <a:solidFill>
                  <a:srgbClr val="FFFFFF"/>
                </a:solidFill>
              </a:rPr>
              <a:t>SINAV KAYGISI NEYLE İLİŞKİLİDİR? </a:t>
            </a:r>
            <a:r>
              <a:rPr lang="tr-TR" sz="4100">
                <a:solidFill>
                  <a:srgbClr val="FFFFFF"/>
                </a:solidFill>
              </a:rPr>
              <a:t/>
            </a:r>
            <a:br>
              <a:rPr lang="tr-TR" sz="4100">
                <a:solidFill>
                  <a:srgbClr val="FFFFFF"/>
                </a:solidFill>
              </a:rPr>
            </a:br>
            <a:endParaRPr lang="tr-TR" sz="4100">
              <a:solidFill>
                <a:srgbClr val="FFFFFF"/>
              </a:solidFill>
            </a:endParaRP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>
          <a:xfrm>
            <a:off x="457200" y="1785923"/>
            <a:ext cx="8229600" cy="4340236"/>
          </a:xfrm>
        </p:spPr>
        <p:txBody>
          <a:bodyPr/>
          <a:lstStyle/>
          <a:p>
            <a:pPr lvl="0"/>
            <a:r>
              <a:rPr lang="tr-TR" u="sng"/>
              <a:t>Sınav sonrası elde edebileceğimiz kazanımlara</a:t>
            </a:r>
          </a:p>
          <a:p>
            <a:pPr lvl="0"/>
            <a:r>
              <a:rPr lang="tr-TR" u="sng"/>
              <a:t>verdiğimiz önem: </a:t>
            </a:r>
          </a:p>
          <a:p>
            <a:pPr lvl="0"/>
            <a:endParaRPr lang="tr-TR" u="sng"/>
          </a:p>
          <a:p>
            <a:pPr lvl="0"/>
            <a:r>
              <a:rPr lang="tr-TR" i="1"/>
              <a:t>“Çocuğumla gurur duyacağım.” </a:t>
            </a:r>
          </a:p>
          <a:p>
            <a:pPr lvl="0"/>
            <a:r>
              <a:rPr lang="tr-TR" i="1"/>
              <a:t>“İyi bir mesleği olacak.” </a:t>
            </a:r>
          </a:p>
          <a:p>
            <a:pPr lvl="0"/>
            <a:r>
              <a:rPr lang="tr-TR" i="1"/>
              <a:t>“Kardeşlerine iyi örnek olacak.”</a:t>
            </a: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96908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SINAV KAYGISINI YÖNETMEK</a:t>
            </a:r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tr-TR" sz="2800"/>
              <a:t>Yaşına uygun sorumluluklar verilmesi,</a:t>
            </a:r>
          </a:p>
          <a:p>
            <a:pPr lvl="0">
              <a:lnSpc>
                <a:spcPct val="90000"/>
              </a:lnSpc>
            </a:pPr>
            <a:r>
              <a:rPr lang="tr-TR" sz="2800"/>
              <a:t>İlgi ve yetenekleri çerçevesinde alan/meslek tercihinde destekleyici olunması, </a:t>
            </a:r>
          </a:p>
          <a:p>
            <a:pPr lvl="0">
              <a:lnSpc>
                <a:spcPct val="90000"/>
              </a:lnSpc>
            </a:pPr>
            <a:r>
              <a:rPr lang="tr-TR" sz="2800"/>
              <a:t>Amaçlarını belirleyebilmesi için fırsat sunulması,</a:t>
            </a:r>
          </a:p>
          <a:p>
            <a:pPr lvl="0">
              <a:lnSpc>
                <a:spcPct val="90000"/>
              </a:lnSpc>
            </a:pPr>
            <a:r>
              <a:rPr lang="tr-TR" sz="2800"/>
              <a:t>Duygularını kabul edip, paylaşması için fırsat verilmesi,</a:t>
            </a:r>
          </a:p>
          <a:p>
            <a:pPr lvl="0">
              <a:lnSpc>
                <a:spcPct val="90000"/>
              </a:lnSpc>
            </a:pPr>
            <a:r>
              <a:rPr lang="tr-TR" sz="2800"/>
              <a:t>Başka kişilerle kıyaslanmaması,</a:t>
            </a:r>
          </a:p>
          <a:p>
            <a:pPr lvl="0">
              <a:lnSpc>
                <a:spcPct val="90000"/>
              </a:lnSpc>
            </a:pPr>
            <a:r>
              <a:rPr lang="tr-TR" sz="2800"/>
              <a:t>Dinlenmelerine ve diğer etkinliklerine (sinema, spor, tiyatro vb.) zaman ayırmalarına fırsat verilmesi,</a:t>
            </a:r>
          </a:p>
          <a:p>
            <a:pPr lvl="0">
              <a:lnSpc>
                <a:spcPct val="90000"/>
              </a:lnSpc>
            </a:pPr>
            <a:endParaRPr lang="tr-TR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57200" y="142847"/>
            <a:ext cx="8229600" cy="857259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SINAV KAYGISINI YÖNETMEK</a:t>
            </a:r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tr-TR" sz="2800"/>
              <a:t>Ailenin;</a:t>
            </a:r>
          </a:p>
          <a:p>
            <a:pPr lvl="0">
              <a:lnSpc>
                <a:spcPct val="80000"/>
              </a:lnSpc>
            </a:pPr>
            <a:r>
              <a:rPr lang="tr-TR" sz="2800"/>
              <a:t>Kendi kaygılarını fark ederek, destek alması,</a:t>
            </a:r>
          </a:p>
          <a:p>
            <a:pPr lvl="0">
              <a:lnSpc>
                <a:spcPct val="80000"/>
              </a:lnSpc>
            </a:pPr>
            <a:r>
              <a:rPr lang="tr-TR" sz="2800"/>
              <a:t>Çocuklarına sadece başarı elde ettiği zaman değil, her zaman sevgi göstermesi, </a:t>
            </a:r>
          </a:p>
          <a:p>
            <a:pPr lvl="0">
              <a:lnSpc>
                <a:spcPct val="80000"/>
              </a:lnSpc>
            </a:pPr>
            <a:r>
              <a:rPr lang="tr-TR" sz="2800"/>
              <a:t>Onları tüm özellikleriyle bir bütün olarak kabul etmesi, </a:t>
            </a:r>
          </a:p>
          <a:p>
            <a:pPr lvl="0">
              <a:lnSpc>
                <a:spcPct val="80000"/>
              </a:lnSpc>
            </a:pPr>
            <a:r>
              <a:rPr lang="tr-TR" sz="2800"/>
              <a:t>Hem kendinin, hem de çocuğun duygu ve düşüncelerinin farkına varması, </a:t>
            </a:r>
          </a:p>
          <a:p>
            <a:pPr lvl="0">
              <a:lnSpc>
                <a:spcPct val="80000"/>
              </a:lnSpc>
            </a:pPr>
            <a:r>
              <a:rPr lang="tr-TR" sz="2800"/>
              <a:t>Sınava hazırlanma sürecinde kendi ihtiyaçlarıyla ve çocuklarının ihtiyaçlarının farklı olduğunu kabul etmesi,</a:t>
            </a:r>
          </a:p>
          <a:p>
            <a:pPr lvl="0">
              <a:lnSpc>
                <a:spcPct val="80000"/>
              </a:lnSpc>
            </a:pPr>
            <a:endParaRPr lang="tr-TR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57200" y="214289"/>
            <a:ext cx="8229600" cy="714384"/>
          </a:xfrm>
        </p:spPr>
        <p:txBody>
          <a:bodyPr>
            <a:normAutofit/>
          </a:bodyPr>
          <a:lstStyle/>
          <a:p>
            <a:pPr lvl="0"/>
            <a:r>
              <a:rPr lang="tr-TR" sz="4000" b="1">
                <a:solidFill>
                  <a:srgbClr val="FFFFFF"/>
                </a:solidFill>
              </a:rPr>
              <a:t>SINAV KAYGISINI YÖNETMEK</a:t>
            </a:r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/>
              <a:t>Gereğinden fazla fedakarlıktan kaçınması, bunları çocuğa hatırlatmaması ve kendi hayatından vazgeçmemesi,</a:t>
            </a:r>
          </a:p>
          <a:p>
            <a:pPr lvl="0"/>
            <a:r>
              <a:rPr lang="tr-TR" sz="2800"/>
              <a:t>Geleceği konusundaki endişelerini çocuklarına yansıtmaması,</a:t>
            </a:r>
          </a:p>
          <a:p>
            <a:pPr lvl="0"/>
            <a:r>
              <a:rPr lang="tr-TR" sz="2800"/>
              <a:t> Çocuğuna yardımcı olmak için bugünkü yaptıkları ile ilgilenmesi,</a:t>
            </a:r>
          </a:p>
          <a:p>
            <a:pPr lvl="0"/>
            <a:r>
              <a:rPr lang="tr-TR" sz="2800"/>
              <a:t>Beden dili ve ses tonu ile verdiği mesajlara dikkat etmesi, </a:t>
            </a:r>
          </a:p>
          <a:p>
            <a:pPr lvl="0"/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54033"/>
          </a:xfrm>
        </p:spPr>
        <p:txBody>
          <a:bodyPr>
            <a:normAutofit/>
          </a:bodyPr>
          <a:lstStyle/>
          <a:p>
            <a:pPr lvl="0"/>
            <a:r>
              <a:rPr lang="tr-TR" sz="3600" b="1">
                <a:solidFill>
                  <a:srgbClr val="FFFFFF"/>
                </a:solidFill>
              </a:rPr>
              <a:t>SINAV KAYGISINI YÖNETMEK</a:t>
            </a:r>
            <a:endParaRPr lang="tr-TR" sz="3600">
              <a:solidFill>
                <a:srgbClr val="FFFFFF"/>
              </a:solidFill>
            </a:endParaRPr>
          </a:p>
        </p:txBody>
      </p:sp>
      <p:sp>
        <p:nvSpPr>
          <p:cNvPr id="3" name="2 İçerik Yer Tutucusu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/>
              <a:t>Çocuğundan beklentilerinde gerçekçi olması,</a:t>
            </a:r>
          </a:p>
          <a:p>
            <a:pPr lvl="0"/>
            <a:r>
              <a:rPr lang="tr-TR" sz="2800"/>
              <a:t>Gerçekleştiremediği hayalleri ile çocuğun sınırları arasında gerçekçi bir denge kurması.</a:t>
            </a:r>
          </a:p>
          <a:p>
            <a:pPr lvl="0"/>
            <a:r>
              <a:rPr lang="tr-TR" sz="2800"/>
              <a:t>Kendi isteklerinin gerçekleşmemesi durumunda korkutma, tehdit ve ceza yollarına başvurmaması,</a:t>
            </a:r>
          </a:p>
          <a:p>
            <a:pPr lvl="0"/>
            <a:r>
              <a:rPr lang="tr-TR" sz="2800"/>
              <a:t>Çocuğun gidebileceği başka bir okulu ya da farklı bir seçeneği ona ceza gibi göstermemesi,</a:t>
            </a:r>
          </a:p>
          <a:p>
            <a:pPr lvl="0"/>
            <a:r>
              <a:rPr lang="tr-TR" sz="2800"/>
              <a:t>Çocuğun çabasını fark ederek onu takdir etmesi.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755641" y="1844637"/>
            <a:ext cx="82296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44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ÇOCUK HAKLARI ve ÇOCUK İHMALİ</a:t>
            </a:r>
            <a:r>
              <a:rPr lang="tr-TR" sz="4400" b="1" i="0" u="none" strike="noStrike" kern="1200" cap="none" spc="0" baseline="0">
                <a:solidFill>
                  <a:srgbClr val="04617B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/>
            </a:r>
            <a:br>
              <a:rPr lang="tr-TR" sz="4400" b="1" i="0" u="none" strike="noStrike" kern="1200" cap="none" spc="0" baseline="0">
                <a:solidFill>
                  <a:srgbClr val="04617B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tr-TR" sz="3600" b="1" i="0" u="none" strike="noStrike" kern="1200" cap="none" spc="0" baseline="0">
                <a:solidFill>
                  <a:srgbClr val="04617B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/>
            </a:r>
            <a:br>
              <a:rPr lang="tr-TR" sz="3600" b="1" i="0" u="none" strike="noStrike" kern="1200" cap="none" spc="0" baseline="0">
                <a:solidFill>
                  <a:srgbClr val="04617B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endParaRPr lang="tr-TR" sz="3600" b="1" i="0" u="none" strike="noStrike" kern="1200" cap="none" spc="0" baseline="0">
              <a:solidFill>
                <a:srgbClr val="04617B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457200" y="1628637"/>
            <a:ext cx="8686800" cy="45259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44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6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6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6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340004" y="2997357"/>
            <a:ext cx="4392722" cy="33843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68355" y="1096923"/>
            <a:ext cx="4462555" cy="57610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7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1" i="0" u="none" strike="noStrike" kern="1200" cap="none" spc="0" baseline="0">
                <a:solidFill>
                  <a:srgbClr val="FF00FF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ÖZ BAKIM</a:t>
            </a:r>
          </a:p>
          <a:p>
            <a:pPr marL="272884" marR="0" lvl="0" indent="-271439" algn="l" defTabSz="914400" rtl="0" fontAlgn="auto" hangingPunct="1">
              <a:lnSpc>
                <a:spcPct val="7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6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Özensiz ve mevsimine uygun giydirmeme</a:t>
            </a:r>
          </a:p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Altını zamanında değiştirmeme</a:t>
            </a:r>
          </a:p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Yetersiz beslenme</a:t>
            </a:r>
          </a:p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Evde yalnız bırakma</a:t>
            </a:r>
          </a:p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Bakmaya elverişli olmayan kişilere teslim etme</a:t>
            </a:r>
          </a:p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Uygun hijyenik ortamı sağlamama</a:t>
            </a:r>
          </a:p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Aşılarını yaptırmama</a:t>
            </a:r>
          </a:p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Hastalandığında doktora götürmeme</a:t>
            </a:r>
          </a:p>
          <a:p>
            <a:pPr marL="272884" marR="0" lvl="0" indent="-271439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508720" y="2133715"/>
            <a:ext cx="3635279" cy="47242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323999" y="980995"/>
            <a:ext cx="5545077" cy="56498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</a:t>
            </a: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EĞİTİM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Okula göndermeme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Kız çocuklarını okutmama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Çocuğun okulu ile ilgili olmama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Okula devamsızlığa göz yumma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Özel eğitime ihtiyacı olan çocuklara gerekli imkanı sağlamama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Farklı ilgi ve yeteneklerini desteklememe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300718" y="1557360"/>
            <a:ext cx="2843281" cy="33829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250920" y="1413004"/>
            <a:ext cx="4968721" cy="57211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</a:t>
            </a: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SEVGİ -İLGİ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Çocukla birlikte vakit geçirmeme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Birlikte farklı etkinlikler yapmama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Sevgiyi ve ilgiyi göstermeme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Çocuğu dinlememe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Çocuğu yakınlarından ve akranlarında izole etme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579997" y="2276636"/>
            <a:ext cx="3384715" cy="41036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395276" y="1208160"/>
            <a:ext cx="6408718" cy="56498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</a:t>
            </a: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BARINMA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Çocuğun uygunsuz tehlikeli yerlerde     barındırılması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Barındığı yerle ilgili güvenlik önlemlerinin alınmaması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Çocuğun sokağa atılması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803995" y="3284634"/>
            <a:ext cx="2340004" cy="35733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1007997"/>
            <a:ext cx="9144000" cy="573042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Arial Unicode MS" pitchFamily="34"/>
              <a:cs typeface="Arial Unicode MS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		</a:t>
            </a: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Tüm konuşmayı anne-baba olarak siz yapmayın. Etkin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bir iletişim için her iki tarafından konuşması gerekir.Sırayla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konuşmak etkin iletişim yoludur.Çocuğunuz konuşmakta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çekingen davranıyorsa,konu hakkındaki görüşlerini sorun,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onu cesaretlendirin.</a:t>
            </a:r>
          </a:p>
        </p:txBody>
      </p:sp>
      <p:pic>
        <p:nvPicPr>
          <p:cNvPr id="3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009" y="995653"/>
            <a:ext cx="4135273" cy="28775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>
    <p:wedg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781199" y="1197004"/>
            <a:ext cx="3359158" cy="54338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</a:t>
            </a: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FİZİKSEL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Etini sıkmak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Dövmek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Yakmak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Tekmelemek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Sarsmak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Tokat atmak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211644" y="1916280"/>
            <a:ext cx="3808439" cy="34574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611276" y="1208160"/>
            <a:ext cx="3313081" cy="56498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</a:t>
            </a: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DUYGUSAL</a:t>
            </a:r>
          </a:p>
          <a:p>
            <a:pPr marL="272884" marR="0" lvl="0" indent="-271439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Azar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Alay etme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İsim takma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Tehdit etme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Küçük düşürme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Konuşmama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Kıyaslama</a:t>
            </a:r>
          </a:p>
          <a:p>
            <a:pPr marL="271439" marR="0" lvl="0" indent="-271439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284722" y="1700281"/>
            <a:ext cx="4740121" cy="45370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68355" y="1352516"/>
            <a:ext cx="3816358" cy="55054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</a:t>
            </a: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CİNSEL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Cinsel sözler söyleme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Teşhircilik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Cinsel muayeneye zorlamak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Rahatsız edici şekilde sürekli dokunmak, okşamak, öpmek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Tecavüz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579997" y="2852644"/>
            <a:ext cx="2882874" cy="3672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539642" y="1484281"/>
            <a:ext cx="3600724" cy="55054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6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   </a:t>
            </a:r>
            <a:r>
              <a:rPr lang="tr-TR" sz="2400" b="1" i="0" u="none" strike="noStrike" kern="1200" cap="none" spc="0" baseline="0">
                <a:solidFill>
                  <a:srgbClr val="FF00FF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EKONOMİK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400" b="1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Sokakta çalıştırma                                   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Ekonomik olarak desteklememe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Fuhuş amaçlı çalıştırma</a:t>
            </a:r>
          </a:p>
          <a:p>
            <a:pPr marL="272884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2884" algn="l"/>
                <a:tab pos="721799" algn="l"/>
                <a:tab pos="1171080" algn="l"/>
                <a:tab pos="1620362" algn="l"/>
                <a:tab pos="2069643" algn="l"/>
                <a:tab pos="2518924" algn="l"/>
                <a:tab pos="2968206" algn="l"/>
                <a:tab pos="3417487" algn="l"/>
                <a:tab pos="3866759" algn="l"/>
                <a:tab pos="4316040" algn="l"/>
                <a:tab pos="4765322" algn="l"/>
                <a:tab pos="5214603" algn="l"/>
                <a:tab pos="5663884" algn="l"/>
                <a:tab pos="6113165" algn="l"/>
                <a:tab pos="6562447" algn="l"/>
                <a:tab pos="7011728" algn="l"/>
                <a:tab pos="7461000" algn="l"/>
                <a:tab pos="7910281" algn="l"/>
                <a:tab pos="8359563" algn="l"/>
                <a:tab pos="8808844" algn="l"/>
                <a:tab pos="92581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427643" y="2133715"/>
            <a:ext cx="3995644" cy="36446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0" y="677579"/>
            <a:ext cx="8966076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İHMAL VE İSTİSMARIN ÇOCUK ÜZERİNDE ETKİLERİ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395276" y="1989002"/>
            <a:ext cx="6059518" cy="41655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Anne ve babayla, çevresiyle iletişim kurmada sorunlar yaşayabilir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Özgüveni gelişmez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Kalıcı bedensel hasara uğrayabilir (evde yalnız bırakılmak)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Hayatlarını kaybedebilirler (arabada bırakılıp havasız kalmak)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Cinsellikle ilgili sorunlar yaşayabilir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Aşırı saldırgan ya da içe kapanık olabilir</a:t>
            </a:r>
          </a:p>
          <a:p>
            <a:pPr marL="271439" marR="0" lvl="0" indent="-271439" algn="l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0" i="0" u="none" strike="noStrike" kern="1200" cap="none" spc="0" baseline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564102" y="3148452"/>
            <a:ext cx="2484360" cy="36003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457200" y="704883"/>
            <a:ext cx="82296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>
                <a:solidFill>
                  <a:srgbClr val="FF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İHMAL VE İSTİSMARI ÖNLEMEK İÇİN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468355" y="2468523"/>
            <a:ext cx="8229600" cy="43894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Çocuğumuza hayır demesini öğretmeliyiz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Çocuğumuzun ev dışında da neler yaptığı ve yaşadığı hakkında da bilgi sahibi olmalıyız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Çocukların sorumluluk ve beceri kazanabilecekleri deneyimleri engellememeliyiz</a:t>
            </a:r>
          </a:p>
          <a:p>
            <a:pPr marL="271439" marR="0" lvl="0" indent="-271439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271439" algn="l"/>
                <a:tab pos="720354" algn="l"/>
                <a:tab pos="1169635" algn="l"/>
                <a:tab pos="1618917" algn="l"/>
                <a:tab pos="2068198" algn="l"/>
                <a:tab pos="2517479" algn="l"/>
                <a:tab pos="2966761" algn="l"/>
                <a:tab pos="3416042" algn="l"/>
                <a:tab pos="3865314" algn="l"/>
                <a:tab pos="4314595" algn="l"/>
                <a:tab pos="4763877" algn="l"/>
                <a:tab pos="5213158" algn="l"/>
                <a:tab pos="5662439" algn="l"/>
                <a:tab pos="6111720" algn="l"/>
                <a:tab pos="6561002" algn="l"/>
                <a:tab pos="7010283" algn="l"/>
                <a:tab pos="7459555" algn="l"/>
                <a:tab pos="7908836" algn="l"/>
                <a:tab pos="8358118" algn="l"/>
                <a:tab pos="8807399" algn="l"/>
                <a:tab pos="92566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>
              <a:solidFill>
                <a:srgbClr val="002060"/>
              </a:solidFill>
              <a:uFillTx/>
              <a:latin typeface="Constantia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>
                <a:solidFill>
                  <a:srgbClr val="002060"/>
                </a:solidFill>
                <a:uFillTx/>
                <a:latin typeface="Constantia" pitchFamily="18"/>
                <a:ea typeface="Microsoft YaHei" pitchFamily="2"/>
                <a:cs typeface="Microsoft YaHei" pitchFamily="2"/>
              </a:rPr>
              <a:t>Çocuk yaz tatilinde eğer bir yerde çalışacaksa bazı noktalara kesinlikle dikkat etmeliyiz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63436" y="863998"/>
            <a:ext cx="5322603" cy="9359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4400" b="1" i="0" u="none" strike="noStrike" kern="1200" cap="none" spc="0" baseline="0">
                <a:solidFill>
                  <a:srgbClr val="FF5C9C"/>
                </a:solidFill>
                <a:uFillTx/>
                <a:latin typeface="Verdana" pitchFamily="34"/>
                <a:ea typeface="Microsoft YaHei" pitchFamily="2"/>
                <a:cs typeface="Microsoft YaHei" pitchFamily="2"/>
              </a:rPr>
              <a:t>Ailelere Öneriler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304004" y="2356920"/>
            <a:ext cx="4555083" cy="27259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1965274"/>
            <a:ext cx="9144000" cy="4719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1-Gelişimine uygun görevler vererek sorumluluk duygu-</a:t>
            </a: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  sunu geliştirmeye çalışın.</a:t>
            </a: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2-Kendine güvenmesini sağlayın</a:t>
            </a: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3-Okul arkadaşları ile iyi ilişkiler kurmasını sağlayın,</a:t>
            </a: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4-Uyku düzeninin bozulmamasını sağlayın,</a:t>
            </a: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5-Ders çalışırken belli aralarla dinlenmesini sağlayın,</a:t>
            </a: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6-Yaşıtları ve başkaları ile onu kıyaslamayın,</a:t>
            </a: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7-Çocuğunuz ile çok zaman geçirmeye  değil nitelikli</a:t>
            </a: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   zaman  geçirmeye önem verin.</a:t>
            </a: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0" i="0" u="none" strike="noStrike" kern="1200" cap="none" spc="0" baseline="0">
              <a:solidFill>
                <a:srgbClr val="00206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342717" marR="0" lvl="0" indent="-33983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935998"/>
            <a:ext cx="9144000" cy="4844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8-Yeteneğine uygun sosyal etkinliğe katılmasını sağlayın.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/>
            </a:r>
            <a:b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</a:b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9-Disiplin konusunda tutarlı ve kararlı bir tutum sergileyin.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</a:t>
            </a:r>
            <a:b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</a:b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10-Kuralların gerekçelerini belirtin, uyulması  konusunda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    ebeveynler olarak aynı tutumu sergileyin.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/>
            </a:r>
            <a:b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</a:b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11-Çocuğunuza uygun, dikkatini dağıtmayacak bir ders çalışma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Microsoft YaHei" pitchFamily="2"/>
                <a:cs typeface="Microsoft YaHei" pitchFamily="2"/>
              </a:rPr>
              <a:t>     ortamı hazırlayın.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12-Çocuğunuzu suçlamayın.</a:t>
            </a:r>
          </a:p>
          <a:p>
            <a:pPr marL="447479" marR="0" lvl="0" indent="-379439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13-Çocuğunuzu aşırı derecede korumayın.</a:t>
            </a:r>
          </a:p>
          <a:p>
            <a:pPr marL="447479" marR="0" lvl="0" indent="-379439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14-Çocuğunuzu ihmal etmeyin.</a:t>
            </a:r>
          </a:p>
          <a:p>
            <a:pPr marL="447479" marR="0" lvl="0" indent="-379439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15-Çocuğunuza onu daima sevdiğinizi hissettirin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1351126"/>
            <a:ext cx="9144000" cy="38350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447479" marR="0" lvl="0" indent="-379439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16-Çocuğunuzu olduğu gibi kabul edin.</a:t>
            </a:r>
          </a:p>
          <a:p>
            <a:pPr marL="447479" marR="0" lvl="0" indent="-379439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17-Onun  yalnız kaldığında temel ihtiyaçlarını karşılaya-</a:t>
            </a:r>
          </a:p>
          <a:p>
            <a:pPr marL="447479" marR="0" lvl="0" indent="-379439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      bilecek duruma getirin.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18-Çocuğunuzun kaygılarını, sıkıntılarını ve isteklerini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     dinleyin.</a:t>
            </a: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 </a:t>
            </a: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Onun güvenini sarsıcı sözler söylemeyin.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19-Çocuğunuza tehdit edici, küçük düşürücü sözler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     söylemeyin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0" y="5186147"/>
            <a:ext cx="9144000" cy="167185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447479" marR="0" lvl="0" indent="-379439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20-Onda korku, kaygı yaratacak telkinlerde bulunmayın ve</a:t>
            </a:r>
          </a:p>
          <a:p>
            <a:pPr marL="447479" marR="0" lvl="0" indent="-379439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    onu korkutmayın.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293031" y="3521116"/>
            <a:ext cx="4557936" cy="35211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Metin kutusu 1"/>
          <p:cNvSpPr txBox="1"/>
          <p:nvPr/>
        </p:nvSpPr>
        <p:spPr>
          <a:xfrm>
            <a:off x="0" y="1007997"/>
            <a:ext cx="9144000" cy="58500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FF00FF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EBEVEYN ÇOCUK ARASINDAKİ SAĞLIKLI İLETİŞİMİN TEMEL İLKELERİ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000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Çocuğunuzun kendisiyle ilgilendiğinizi, ihtiyacı olduğunda  yardım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edeceğinizi bilmesini sağlayın.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Çocuğunuz sizinle konuşmak istediğinde televizyonu kapatın veya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gazeteyi elinizden bırakın.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Çocuğunuz size önemli bir şey söylemeye çalışırken telefon görüşmesi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yapmaktan kaçının.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Çocuğunuzu başka insanların önünde utandırmak veya güç duruma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düşürmek sadece içerleme ve düşmanlık duyguları hissetmesine neden olur</a:t>
            </a:r>
            <a:r>
              <a:rPr lang="tr-TR" sz="1800" b="1" i="0" u="none" strike="noStrike" kern="1200" cap="none" spc="0" baseline="0">
                <a:solidFill>
                  <a:srgbClr val="00000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938878"/>
            <a:ext cx="9144000" cy="59191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447479" marR="0" lvl="0" indent="-379439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21-Onu kendine güvenmeye alıştırın. Olumlu ödüller verin.</a:t>
            </a:r>
          </a:p>
          <a:p>
            <a:pPr marL="447479" marR="0" lvl="0" indent="-379439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22-Yaptığı her olumlu davranışı hemen takdir edin.</a:t>
            </a:r>
          </a:p>
          <a:p>
            <a:pPr marL="447479" marR="0" lvl="0" indent="-379439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23-Çocuğunuz inatlaşıyorsa inatlaştığı anda dikkatini başka</a:t>
            </a:r>
          </a:p>
          <a:p>
            <a:pPr marL="447479" marR="0" lvl="0" indent="-379439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     konuya çekin.</a:t>
            </a:r>
          </a:p>
          <a:p>
            <a:pPr marL="447479" marR="0" lvl="0" indent="-379439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24-İnatlaştığı zaman istediği şeyi o anda değil de </a:t>
            </a:r>
            <a:r>
              <a:rPr lang="tr-TR" sz="2400" b="1" i="1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sakinleşin-</a:t>
            </a:r>
          </a:p>
          <a:p>
            <a:pPr marL="447479" marR="0" lvl="0" indent="-379439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1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     ce yapın.</a:t>
            </a:r>
          </a:p>
          <a:p>
            <a:pPr marL="447479" marR="0" lvl="0" indent="-379439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25-Çocuğunuz saldırgan davranışlarda bulunuyorsa, saldırgan-</a:t>
            </a:r>
          </a:p>
          <a:p>
            <a:pPr marL="447479" marR="0" lvl="0" indent="-379439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      lığın beğenilmeyen bir davranış olduğunu ona gösterin.</a:t>
            </a:r>
          </a:p>
          <a:p>
            <a:pPr marL="447479" marR="0" lvl="0" indent="-379439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26-Saldırgan olduğu anda isteklerini yerine getirmeyin.</a:t>
            </a:r>
          </a:p>
          <a:p>
            <a:pPr marL="447479" marR="0" lvl="0" indent="-379439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27- Saldırganlık anında öfkesini boşaltacağı işler verin.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719998"/>
            <a:ext cx="9144000" cy="53787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447479" marR="0" lvl="0" indent="-379439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27-Dayakla cezalandırmayın.</a:t>
            </a:r>
          </a:p>
          <a:p>
            <a:pPr marL="447479" marR="0" lvl="0" indent="-379439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28-Onu olumlu işlere, etkinliklere yöneltin.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29-Olumlu örnekler seçin, kötü örnekler göstermeyin.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30-Ona yapabileceği basit sorumluluklar verin.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31-Öğreteceğiniz işleri küçük parçalara ayırarak öğre-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     tin.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32-Öğrendiklerini sık sık tekrarlatın.</a:t>
            </a:r>
          </a:p>
          <a:p>
            <a:pPr marL="447479" marR="0" lvl="0" indent="-379439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7479" algn="l"/>
                <a:tab pos="896394" algn="l"/>
                <a:tab pos="1345675" algn="l"/>
                <a:tab pos="1794957" algn="l"/>
                <a:tab pos="2244238" algn="l"/>
                <a:tab pos="2693519" algn="l"/>
                <a:tab pos="3142801" algn="l"/>
                <a:tab pos="3592082" algn="l"/>
                <a:tab pos="4041354" algn="l"/>
                <a:tab pos="4490635" algn="l"/>
                <a:tab pos="4939917" algn="l"/>
                <a:tab pos="5389198" algn="l"/>
                <a:tab pos="5838479" algn="l"/>
                <a:tab pos="6287760" algn="l"/>
                <a:tab pos="6737042" algn="l"/>
                <a:tab pos="7186323" algn="l"/>
                <a:tab pos="7635595" algn="l"/>
                <a:tab pos="8084876" algn="l"/>
                <a:tab pos="8534158" algn="l"/>
                <a:tab pos="8983439" algn="l"/>
                <a:tab pos="94327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" pitchFamily="34"/>
                <a:cs typeface="Arial" pitchFamily="34"/>
              </a:rPr>
              <a:t>33-Onunla daima açık ve net konuşun.</a:t>
            </a:r>
            <a:r>
              <a:rPr lang="tr-TR" sz="2800" b="0" i="0" u="none" strike="noStrike" kern="1200" cap="none" spc="0" baseline="0">
                <a:solidFill>
                  <a:srgbClr val="002060"/>
                </a:solidFill>
                <a:uFillTx/>
                <a:latin typeface="Comic Sans MS" pitchFamily="66"/>
                <a:ea typeface="Arial Unicode MS" pitchFamily="34"/>
                <a:cs typeface="Arial Unicode MS" pitchFamily="34"/>
              </a:rPr>
              <a:t> </a:t>
            </a:r>
            <a:r>
              <a:rPr lang="tr-TR" sz="1800" b="0" i="0" u="none" strike="noStrike" kern="1200" cap="none" spc="0" baseline="0">
                <a:solidFill>
                  <a:srgbClr val="00206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 noGrp="1"/>
          </p:cNvSpPr>
          <p:nvPr>
            <p:ph idx="1"/>
          </p:nvPr>
        </p:nvSpPr>
        <p:spPr>
          <a:xfrm>
            <a:off x="457200" y="476667"/>
            <a:ext cx="8226427" cy="5844753"/>
          </a:xfrm>
        </p:spPr>
        <p:txBody>
          <a:bodyPr anchorCtr="1"/>
          <a:lstStyle/>
          <a:p>
            <a:pPr marL="0" lv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12" algn="l"/>
                <a:tab pos="3144594" algn="l"/>
                <a:tab pos="3593875" algn="l"/>
                <a:tab pos="4043156" algn="l"/>
                <a:tab pos="4492438" algn="l"/>
                <a:tab pos="4941353" algn="l"/>
                <a:tab pos="5390634" algn="l"/>
                <a:tab pos="5839916" algn="l"/>
                <a:tab pos="6289197" algn="l"/>
                <a:tab pos="6738478" algn="l"/>
                <a:tab pos="7187760" algn="l"/>
                <a:tab pos="7637032" algn="l"/>
                <a:tab pos="8086313" algn="l"/>
                <a:tab pos="8535594" algn="l"/>
                <a:tab pos="8984876" algn="l"/>
              </a:tabLst>
            </a:pPr>
            <a:r>
              <a:rPr lang="tr-TR" sz="7200"/>
              <a:t> İLGİNİZ İÇİN</a:t>
            </a:r>
          </a:p>
          <a:p>
            <a:pPr marL="0" lv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12" algn="l"/>
                <a:tab pos="3144594" algn="l"/>
                <a:tab pos="3593875" algn="l"/>
                <a:tab pos="4043156" algn="l"/>
                <a:tab pos="4492438" algn="l"/>
                <a:tab pos="4941353" algn="l"/>
                <a:tab pos="5390634" algn="l"/>
                <a:tab pos="5839916" algn="l"/>
                <a:tab pos="6289197" algn="l"/>
                <a:tab pos="6738478" algn="l"/>
                <a:tab pos="7187760" algn="l"/>
                <a:tab pos="7637032" algn="l"/>
                <a:tab pos="8086313" algn="l"/>
                <a:tab pos="8535594" algn="l"/>
                <a:tab pos="8984876" algn="l"/>
              </a:tabLst>
            </a:pPr>
            <a:r>
              <a:rPr lang="tr-TR" sz="7200"/>
              <a:t> TEŞEKKÜRLER</a:t>
            </a:r>
          </a:p>
        </p:txBody>
      </p:sp>
      <p:pic>
        <p:nvPicPr>
          <p:cNvPr id="3" name="Picture 4" descr="j033688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2751" y="3501009"/>
            <a:ext cx="2563383" cy="23042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722522"/>
            <a:ext cx="9000000" cy="62860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000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000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Konuşurken fiziksel olarak çocuğunuzla aynı hizada olun.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0" y="1105473"/>
            <a:ext cx="8856000" cy="191780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>
              <a:solidFill>
                <a:srgbClr val="002060"/>
              </a:solidFill>
              <a:uFillTx/>
              <a:latin typeface="Lucida Sans" pitchFamily="34"/>
              <a:ea typeface="Arial Unicode MS" pitchFamily="34"/>
              <a:cs typeface="Arial Unicode MS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Dikkatle ve nazik bir şekilde dinleyin.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Çocuğunuz bir şey anlatmaya çalışırken sözünü kesme-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yin.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Çocuğunuza arkadaşlarınıza gösterdiğiniz nezaketi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  gösterin</a:t>
            </a:r>
            <a:r>
              <a:rPr lang="tr-TR" sz="1800" b="1" i="0" u="none" strike="noStrike" kern="1200" cap="none" spc="0" baseline="0">
                <a:solidFill>
                  <a:srgbClr val="00000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921660" y="647276"/>
            <a:ext cx="2156347" cy="23760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2343643" y="3756071"/>
            <a:ext cx="6898827" cy="207592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Çocuğunuzun bir davranışı ya da bir olay nedeniyle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çok sinirliyseniz,objektif davranamayacağınız için,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yeniden sakinleşene kadar iletişim kurmaya çalışmayın.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Beklemek, yatışmak ve çocukla daha sonra konuşmak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en iyisidir.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8007" y="3023280"/>
            <a:ext cx="2510448" cy="37151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7435" y="719998"/>
            <a:ext cx="9008083" cy="5901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Aptal, budala, tembel gibi aşağılayıcı sözler kullanmayın.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Çözüme yönelik somut adımlar geliştirmesi için çocuğa yardımcı olun.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7435" y="1310188"/>
            <a:ext cx="9106564" cy="26444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Çocuğu yaptığı veya yapmadığı şeylerden dolayı değil, kendisi olduğu için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kabul ettiğinizi gösterin.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Çocuğun açık iletişimi sürdürmesini destekleyin.Bunu, çocuğu olduğu gibi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kabul ederek ve gösterdiği iletişim çabalarını takdir ederek sağlayabilir-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siniz.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0" y="5281684"/>
            <a:ext cx="9144000" cy="15763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Eşler nasıl bir disiplin uygulayacakları konusunda aralarında  konuşmalı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ve kuralları belirlemelidirler.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Disiplinin yanlış davranışları cezalandırmak değil, doğru davranışları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>
                <a:solidFill>
                  <a:srgbClr val="002060"/>
                </a:solidFill>
                <a:uFillTx/>
                <a:latin typeface="Lucida Sans" pitchFamily="34"/>
                <a:ea typeface="Arial Unicode MS" pitchFamily="34"/>
                <a:cs typeface="Arial Unicode MS" pitchFamily="34"/>
              </a:rPr>
              <a:t>    öğretmek olarak görülmesi çok önemlidir.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833149" y="2489719"/>
            <a:ext cx="3895197" cy="2679118"/>
          </a:xfrm>
          <a:prstGeom prst="rect">
            <a:avLst/>
          </a:prstGeom>
          <a:noFill/>
          <a:ln w="63495" cap="rnd">
            <a:solidFill>
              <a:srgbClr val="7F6000"/>
            </a:solidFill>
            <a:prstDash val="solid"/>
            <a:miter/>
          </a:ln>
          <a:effectLst>
            <a:outerShdw dist="292095" dir="5400000" algn="tl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Varsayıl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şlık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şlık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şlık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2993</Words>
  <Application>Microsoft Office PowerPoint</Application>
  <PresentationFormat>Ekran Gösterisi (4:3)</PresentationFormat>
  <Paragraphs>673</Paragraphs>
  <Slides>72</Slides>
  <Notes>56</Notes>
  <HiddenSlides>1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72</vt:i4>
      </vt:variant>
    </vt:vector>
  </HeadingPairs>
  <TitlesOfParts>
    <vt:vector size="76" baseType="lpstr">
      <vt:lpstr>Varsayılan</vt:lpstr>
      <vt:lpstr>Başlık1</vt:lpstr>
      <vt:lpstr>Başlık2</vt:lpstr>
      <vt:lpstr>Başlık3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Ergenlik Dönemi(12-18 Yaş)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SINAV KAYGISI</vt:lpstr>
      <vt:lpstr>KAYGI NEDİR?</vt:lpstr>
      <vt:lpstr>FİZYOLOJİK BELİRTİLER</vt:lpstr>
      <vt:lpstr>PSİKOLOJİK BELİRTİLER</vt:lpstr>
      <vt:lpstr>DAVRANIŞSAL BELİRTİLER</vt:lpstr>
      <vt:lpstr>SINAV KAYGISI</vt:lpstr>
      <vt:lpstr>GİRİŞ BİLETLERİ (Çocuklar) </vt:lpstr>
      <vt:lpstr>GİRİŞ BİLETLERİ (Aileler)</vt:lpstr>
      <vt:lpstr>SINAV KAYGISI NEYLE İLİŞKİLİDİR?  </vt:lpstr>
      <vt:lpstr>SINAV KAYGISI NEYLE İLİŞKİLİDİR? </vt:lpstr>
      <vt:lpstr>SINAV KAYGISI NEYLE İLİŞKİLİDİR?  </vt:lpstr>
      <vt:lpstr>SINAV KAYGISINI YÖNETMEK</vt:lpstr>
      <vt:lpstr>SINAV KAYGISINI YÖNETMEK</vt:lpstr>
      <vt:lpstr>SINAV KAYGISINI YÖNETMEK</vt:lpstr>
      <vt:lpstr>SINAV KAYGISINI YÖNETMEK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Betül-PC</dc:creator>
  <cp:lastModifiedBy>Windows7</cp:lastModifiedBy>
  <cp:revision>88</cp:revision>
  <dcterms:created xsi:type="dcterms:W3CDTF">2012-03-12T14:07:42Z</dcterms:created>
  <dcterms:modified xsi:type="dcterms:W3CDTF">2020-03-02T06:59:00Z</dcterms:modified>
</cp:coreProperties>
</file>