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notesMasterIdLst>
    <p:notesMasterId r:id="rId80"/>
  </p:notesMasterIdLst>
  <p:sldIdLst>
    <p:sldId id="257" r:id="rId2"/>
    <p:sldId id="360" r:id="rId3"/>
    <p:sldId id="361" r:id="rId4"/>
    <p:sldId id="336" r:id="rId5"/>
    <p:sldId id="337" r:id="rId6"/>
    <p:sldId id="264" r:id="rId7"/>
    <p:sldId id="265" r:id="rId8"/>
    <p:sldId id="260" r:id="rId9"/>
    <p:sldId id="351" r:id="rId10"/>
    <p:sldId id="352" r:id="rId11"/>
    <p:sldId id="261" r:id="rId12"/>
    <p:sldId id="262" r:id="rId13"/>
    <p:sldId id="263" r:id="rId14"/>
    <p:sldId id="266" r:id="rId15"/>
    <p:sldId id="267" r:id="rId16"/>
    <p:sldId id="347" r:id="rId17"/>
    <p:sldId id="339" r:id="rId18"/>
    <p:sldId id="268" r:id="rId19"/>
    <p:sldId id="272" r:id="rId20"/>
    <p:sldId id="273" r:id="rId21"/>
    <p:sldId id="276" r:id="rId22"/>
    <p:sldId id="277" r:id="rId23"/>
    <p:sldId id="278" r:id="rId24"/>
    <p:sldId id="279" r:id="rId25"/>
    <p:sldId id="290" r:id="rId26"/>
    <p:sldId id="284" r:id="rId27"/>
    <p:sldId id="340" r:id="rId28"/>
    <p:sldId id="285" r:id="rId29"/>
    <p:sldId id="286" r:id="rId30"/>
    <p:sldId id="287" r:id="rId31"/>
    <p:sldId id="288" r:id="rId32"/>
    <p:sldId id="299" r:id="rId33"/>
    <p:sldId id="300" r:id="rId34"/>
    <p:sldId id="301" r:id="rId35"/>
    <p:sldId id="302" r:id="rId36"/>
    <p:sldId id="304" r:id="rId37"/>
    <p:sldId id="305" r:id="rId38"/>
    <p:sldId id="341" r:id="rId39"/>
    <p:sldId id="306" r:id="rId40"/>
    <p:sldId id="310" r:id="rId41"/>
    <p:sldId id="311" r:id="rId42"/>
    <p:sldId id="319" r:id="rId43"/>
    <p:sldId id="320" r:id="rId44"/>
    <p:sldId id="321" r:id="rId45"/>
    <p:sldId id="322" r:id="rId46"/>
    <p:sldId id="323" r:id="rId47"/>
    <p:sldId id="354" r:id="rId48"/>
    <p:sldId id="368" r:id="rId49"/>
    <p:sldId id="369" r:id="rId50"/>
    <p:sldId id="370" r:id="rId51"/>
    <p:sldId id="371" r:id="rId52"/>
    <p:sldId id="372" r:id="rId53"/>
    <p:sldId id="373" r:id="rId54"/>
    <p:sldId id="374" r:id="rId55"/>
    <p:sldId id="375" r:id="rId56"/>
    <p:sldId id="376" r:id="rId57"/>
    <p:sldId id="377" r:id="rId58"/>
    <p:sldId id="378" r:id="rId59"/>
    <p:sldId id="380" r:id="rId60"/>
    <p:sldId id="381" r:id="rId61"/>
    <p:sldId id="382" r:id="rId62"/>
    <p:sldId id="383" r:id="rId63"/>
    <p:sldId id="342" r:id="rId64"/>
    <p:sldId id="324" r:id="rId65"/>
    <p:sldId id="325" r:id="rId66"/>
    <p:sldId id="326" r:id="rId67"/>
    <p:sldId id="327" r:id="rId68"/>
    <p:sldId id="329" r:id="rId69"/>
    <p:sldId id="330" r:id="rId70"/>
    <p:sldId id="331" r:id="rId71"/>
    <p:sldId id="332" r:id="rId72"/>
    <p:sldId id="353" r:id="rId73"/>
    <p:sldId id="333" r:id="rId74"/>
    <p:sldId id="334" r:id="rId75"/>
    <p:sldId id="335" r:id="rId76"/>
    <p:sldId id="294" r:id="rId77"/>
    <p:sldId id="355" r:id="rId78"/>
    <p:sldId id="385" r:id="rId79"/>
  </p:sldIdLst>
  <p:sldSz cx="9906000" cy="7429500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5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5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5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5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4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0000FF"/>
    <a:srgbClr val="FF66FF"/>
    <a:srgbClr val="FFFF99"/>
    <a:srgbClr val="FFFF00"/>
    <a:srgbClr val="000000"/>
    <a:srgbClr val="EEF741"/>
    <a:srgbClr val="44F46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9473" autoAdjust="0"/>
    <p:restoredTop sz="70262" autoAdjust="0"/>
  </p:normalViewPr>
  <p:slideViewPr>
    <p:cSldViewPr>
      <p:cViewPr varScale="1">
        <p:scale>
          <a:sx n="67" d="100"/>
          <a:sy n="67" d="100"/>
        </p:scale>
        <p:origin x="-1566" y="-114"/>
      </p:cViewPr>
      <p:guideLst>
        <p:guide orient="horz" pos="234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SzPct val="85000"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buSzPct val="85000"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noProof="0" smtClean="0"/>
              <a:t>Asıl metin stillerini düzenlemek için tıklatın</a:t>
            </a:r>
          </a:p>
          <a:p>
            <a:pPr lvl="1"/>
            <a:r>
              <a:rPr lang="tr-TR" altLang="tr-TR" noProof="0" smtClean="0"/>
              <a:t>İkinci düzey</a:t>
            </a:r>
          </a:p>
          <a:p>
            <a:pPr lvl="2"/>
            <a:r>
              <a:rPr lang="tr-TR" altLang="tr-TR" noProof="0" smtClean="0"/>
              <a:t>Üçüncü düzey</a:t>
            </a:r>
          </a:p>
          <a:p>
            <a:pPr lvl="3"/>
            <a:r>
              <a:rPr lang="tr-TR" altLang="tr-TR" noProof="0" smtClean="0"/>
              <a:t>Dördüncü düzey</a:t>
            </a:r>
          </a:p>
          <a:p>
            <a:pPr lvl="4"/>
            <a:r>
              <a:rPr lang="tr-TR" altLang="tr-TR" noProof="0" smtClean="0"/>
              <a:t>Beşinci düzey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SzPct val="85000"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buSzPct val="85000"/>
              <a:defRPr sz="1200"/>
            </a:lvl1pPr>
          </a:lstStyle>
          <a:p>
            <a:pPr>
              <a:defRPr/>
            </a:pPr>
            <a:fld id="{CB240B96-3278-49F8-91DA-6589653A3BD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2076259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38AFC0-9023-43EC-8ACA-95A759871403}" type="slidenum">
              <a:rPr lang="tr-TR" altLang="tr-TR" sz="1200" smtClean="0"/>
              <a:pPr/>
              <a:t>34</a:t>
            </a:fld>
            <a:endParaRPr lang="tr-TR" altLang="tr-TR" sz="120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/>
          <a:lstStyle/>
          <a:p>
            <a:pPr eaLnBrk="1" hangingPunct="1"/>
            <a:r>
              <a:rPr lang="tr-TR" altLang="tr-TR" smtClean="0"/>
              <a:t>HER BİR MADDENİN AÇIKLAMASI DA YAPILMALIDIR. ÖRNEĞİN RİSKLERİ FARK EDİN DERKEN, FARK EDEMEDİKLERİNİZ DE OLACAKTIR. BU NEDENLE YAŞADIĞI RİSKLERDEN DERS ALMASI VE DİĞER BAŞ ETME BECERİLERİNİN DE KAZANDIRILMASI ÖNEMLİDİR GİBİ </a:t>
            </a:r>
          </a:p>
        </p:txBody>
      </p:sp>
    </p:spTree>
    <p:extLst>
      <p:ext uri="{BB962C8B-B14F-4D97-AF65-F5344CB8AC3E}">
        <p14:creationId xmlns:p14="http://schemas.microsoft.com/office/powerpoint/2010/main" xmlns="" val="3950971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08564E1-1266-4E33-BB31-DC33C238B1FB}" type="slidenum">
              <a:rPr lang="tr-TR" altLang="tr-TR" sz="1200" smtClean="0"/>
              <a:pPr/>
              <a:t>47</a:t>
            </a:fld>
            <a:endParaRPr lang="tr-TR" altLang="tr-TR" sz="12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xmlns="" val="395007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98219" y="1531619"/>
            <a:ext cx="227838" cy="227838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9057" tIns="49528" rIns="99057" bIns="49528"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54125" y="1457325"/>
            <a:ext cx="68263" cy="6985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9057" tIns="49528" rIns="99057" bIns="49528"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Başlık 13"/>
          <p:cNvSpPr>
            <a:spLocks noGrp="1"/>
          </p:cNvSpPr>
          <p:nvPr>
            <p:ph type="ctrTitle"/>
          </p:nvPr>
        </p:nvSpPr>
        <p:spPr>
          <a:xfrm>
            <a:off x="1551940" y="389890"/>
            <a:ext cx="8023860" cy="1594866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22" name="Alt Başlık 21"/>
          <p:cNvSpPr>
            <a:spLocks noGrp="1"/>
          </p:cNvSpPr>
          <p:nvPr>
            <p:ph type="subTitle" idx="1"/>
          </p:nvPr>
        </p:nvSpPr>
        <p:spPr>
          <a:xfrm>
            <a:off x="1551940" y="2004236"/>
            <a:ext cx="8023860" cy="1898650"/>
          </a:xfrm>
        </p:spPr>
        <p:txBody>
          <a:bodyPr tIns="0"/>
          <a:lstStyle>
            <a:lvl1pPr marL="29717" indent="0" algn="l">
              <a:buNone/>
              <a:defRPr sz="28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95285" indent="0" algn="ctr">
              <a:buNone/>
            </a:lvl2pPr>
            <a:lvl3pPr marL="990570" indent="0" algn="ctr">
              <a:buNone/>
            </a:lvl3pPr>
            <a:lvl4pPr marL="1485854" indent="0" algn="ctr">
              <a:buNone/>
            </a:lvl4pPr>
            <a:lvl5pPr marL="1981139" indent="0" algn="ctr">
              <a:buNone/>
            </a:lvl5pPr>
            <a:lvl6pPr marL="2476424" indent="0" algn="ctr">
              <a:buNone/>
            </a:lvl6pPr>
            <a:lvl7pPr marL="2971709" indent="0" algn="ctr">
              <a:buNone/>
            </a:lvl7pPr>
            <a:lvl8pPr marL="3466993" indent="0" algn="ctr">
              <a:buNone/>
            </a:lvl8pPr>
            <a:lvl9pPr marL="3962278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6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Altbilgi Yer Tutucusu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 altLang="tr-TR"/>
          </a:p>
        </p:txBody>
      </p:sp>
      <p:sp>
        <p:nvSpPr>
          <p:cNvPr id="8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99010-C522-42DD-A4AF-7F2565EAEB9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431914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Alt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Slayt Numarası Yer Tutucus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6B48D-AD7B-489C-9039-8D138C118C8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314109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429500" y="297526"/>
            <a:ext cx="1981200" cy="6339152"/>
          </a:xfrm>
        </p:spPr>
        <p:txBody>
          <a:bodyPr vert="eaVert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238250" y="297527"/>
            <a:ext cx="6026150" cy="6339152"/>
          </a:xfrm>
        </p:spPr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Alt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Slayt Numarası Yer Tutucus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C48E1-0902-4D02-93F6-8610188CEAB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3763773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42950" y="898525"/>
            <a:ext cx="8420100" cy="76358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742950" y="2146300"/>
            <a:ext cx="8420100" cy="4457700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Veri Yer Tutucusu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Alt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Slayt Numarası Yer Tutucus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90395-4E1E-47F5-9D54-DD92AAA5829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15097098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42950" y="898525"/>
            <a:ext cx="8420100" cy="76358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742950" y="2146300"/>
            <a:ext cx="4133850" cy="44577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029200" y="2146300"/>
            <a:ext cx="4133850" cy="44577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Alt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Slayt Numarası Yer Tutucus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58900-7460-4B71-AFAF-968C85F7814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105864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Alt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Slayt Numarası Yer Tutucus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7C909-3F38-4F27-878B-50AA3797F55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1511079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473325" y="0"/>
            <a:ext cx="7429500" cy="7429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9057" tIns="49528" rIns="99057" bIns="49528"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Dikdörtgen 4"/>
          <p:cNvSpPr/>
          <p:nvPr/>
        </p:nvSpPr>
        <p:spPr bwMode="invGray">
          <a:xfrm>
            <a:off x="2476500" y="0"/>
            <a:ext cx="82550" cy="7429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9057" tIns="49528" rIns="99057" bIns="49528"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353348" y="3049211"/>
            <a:ext cx="227838" cy="227838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9057" tIns="49528" rIns="99057" bIns="49528"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608263" y="2974975"/>
            <a:ext cx="69850" cy="6985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9057" tIns="49528" rIns="99057" bIns="49528"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793258" y="2817019"/>
            <a:ext cx="6934200" cy="2476500"/>
          </a:xfrm>
        </p:spPr>
        <p:txBody>
          <a:bodyPr anchor="t"/>
          <a:lstStyle>
            <a:lvl1pPr algn="l">
              <a:lnSpc>
                <a:spcPts val="4875"/>
              </a:lnSpc>
              <a:buNone/>
              <a:defRPr sz="4300" b="1" cap="all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793258" y="1155700"/>
            <a:ext cx="6934200" cy="1635521"/>
          </a:xfrm>
        </p:spPr>
        <p:txBody>
          <a:bodyPr anchor="b"/>
          <a:lstStyle>
            <a:lvl1pPr marL="19811" indent="0">
              <a:lnSpc>
                <a:spcPts val="2492"/>
              </a:lnSpc>
              <a:spcBef>
                <a:spcPts val="0"/>
              </a:spcBef>
              <a:buNone/>
              <a:defRPr sz="22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 altLang="tr-TR"/>
          </a:p>
        </p:txBody>
      </p:sp>
      <p:sp>
        <p:nvSpPr>
          <p:cNvPr id="9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 altLang="tr-TR"/>
          </a:p>
        </p:txBody>
      </p:sp>
      <p:sp>
        <p:nvSpPr>
          <p:cNvPr id="10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94CB9-6FF4-4127-B241-7ED7AA739DB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14765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55242" y="297180"/>
            <a:ext cx="8122920" cy="1238250"/>
          </a:xfrm>
        </p:spPr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555242" y="1651000"/>
            <a:ext cx="3962400" cy="505206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715762" y="1651000"/>
            <a:ext cx="3962400" cy="505206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Alt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Slayt Numarası Yer Tutucus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4C90A-F14D-4DD2-BF78-C953209DF1C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99001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95300" y="5590364"/>
            <a:ext cx="8915400" cy="1238250"/>
          </a:xfrm>
        </p:spPr>
        <p:txBody>
          <a:bodyPr/>
          <a:lstStyle>
            <a:lvl1pPr algn="ctr">
              <a:defRPr sz="4900" b="1" cap="none" baseline="0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95300" y="355635"/>
            <a:ext cx="4358640" cy="69342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9340" indent="0" algn="l">
              <a:lnSpc>
                <a:spcPct val="100000"/>
              </a:lnSpc>
              <a:spcBef>
                <a:spcPts val="108"/>
              </a:spcBef>
              <a:buNone/>
              <a:defRPr sz="2100" b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1900" b="1"/>
            </a:lvl3pPr>
            <a:lvl4pPr>
              <a:buNone/>
              <a:defRPr sz="1700" b="1"/>
            </a:lvl4pPr>
            <a:lvl5pPr>
              <a:buNone/>
              <a:defRPr sz="17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5052060" y="355635"/>
            <a:ext cx="4358640" cy="69342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9340" indent="0" algn="l">
              <a:lnSpc>
                <a:spcPct val="100000"/>
              </a:lnSpc>
              <a:spcBef>
                <a:spcPts val="108"/>
              </a:spcBef>
              <a:buNone/>
              <a:defRPr sz="2100" b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1900" b="1"/>
            </a:lvl3pPr>
            <a:lvl4pPr>
              <a:buNone/>
              <a:defRPr sz="1700" b="1"/>
            </a:lvl4pPr>
            <a:lvl5pPr>
              <a:buNone/>
              <a:defRPr sz="17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95300" y="1050114"/>
            <a:ext cx="4358640" cy="44577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425945" indent="-297171">
              <a:lnSpc>
                <a:spcPct val="100000"/>
              </a:lnSpc>
              <a:spcBef>
                <a:spcPts val="758"/>
              </a:spcBef>
              <a:defRPr sz="2600"/>
            </a:lvl1pPr>
            <a:lvl2pPr>
              <a:lnSpc>
                <a:spcPct val="100000"/>
              </a:lnSpc>
              <a:spcBef>
                <a:spcPts val="758"/>
              </a:spcBef>
              <a:defRPr sz="2200"/>
            </a:lvl2pPr>
            <a:lvl3pPr>
              <a:lnSpc>
                <a:spcPct val="100000"/>
              </a:lnSpc>
              <a:spcBef>
                <a:spcPts val="758"/>
              </a:spcBef>
              <a:defRPr sz="1900"/>
            </a:lvl3pPr>
            <a:lvl4pPr>
              <a:lnSpc>
                <a:spcPct val="100000"/>
              </a:lnSpc>
              <a:spcBef>
                <a:spcPts val="758"/>
              </a:spcBef>
              <a:defRPr sz="1700"/>
            </a:lvl4pPr>
            <a:lvl5pPr>
              <a:lnSpc>
                <a:spcPct val="100000"/>
              </a:lnSpc>
              <a:spcBef>
                <a:spcPts val="758"/>
              </a:spcBef>
              <a:defRPr sz="17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5052060" y="1050114"/>
            <a:ext cx="4358640" cy="44577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425945" indent="-297171">
              <a:lnSpc>
                <a:spcPct val="100000"/>
              </a:lnSpc>
              <a:spcBef>
                <a:spcPts val="758"/>
              </a:spcBef>
              <a:defRPr sz="2600"/>
            </a:lvl1pPr>
            <a:lvl2pPr>
              <a:lnSpc>
                <a:spcPct val="100000"/>
              </a:lnSpc>
              <a:spcBef>
                <a:spcPts val="758"/>
              </a:spcBef>
              <a:defRPr sz="2200"/>
            </a:lvl2pPr>
            <a:lvl3pPr>
              <a:lnSpc>
                <a:spcPct val="100000"/>
              </a:lnSpc>
              <a:spcBef>
                <a:spcPts val="758"/>
              </a:spcBef>
              <a:defRPr sz="1900"/>
            </a:lvl3pPr>
            <a:lvl4pPr>
              <a:lnSpc>
                <a:spcPct val="100000"/>
              </a:lnSpc>
              <a:spcBef>
                <a:spcPts val="758"/>
              </a:spcBef>
              <a:defRPr sz="1700"/>
            </a:lvl4pPr>
            <a:lvl5pPr>
              <a:lnSpc>
                <a:spcPct val="100000"/>
              </a:lnSpc>
              <a:spcBef>
                <a:spcPts val="758"/>
              </a:spcBef>
              <a:defRPr sz="17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 alt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 alt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949D-976B-43B5-B967-9A5DC550836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2876382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55242" y="297180"/>
            <a:ext cx="8122920" cy="1238250"/>
          </a:xfrm>
        </p:spPr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4" name="Alt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Slayt Numarası Yer Tutucus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5F900-2862-46A3-B2B9-94273EEAE33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319528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00138" y="0"/>
            <a:ext cx="8805862" cy="7429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9057" tIns="49528" rIns="99057" bIns="49528"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Dikdörtgen 2"/>
          <p:cNvSpPr/>
          <p:nvPr/>
        </p:nvSpPr>
        <p:spPr bwMode="invGray">
          <a:xfrm>
            <a:off x="1100138" y="0"/>
            <a:ext cx="79375" cy="7429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9057" tIns="49528" rIns="99057" bIns="49528"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4C0AE-4361-4627-9524-F58C1130FF3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1747072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95300" y="234843"/>
            <a:ext cx="4127500" cy="1258888"/>
          </a:xfrm>
          <a:ln>
            <a:noFill/>
          </a:ln>
        </p:spPr>
        <p:txBody>
          <a:bodyPr anchor="b"/>
          <a:lstStyle>
            <a:lvl1pPr algn="l">
              <a:lnSpc>
                <a:spcPts val="2167"/>
              </a:lnSpc>
              <a:buNone/>
              <a:defRPr sz="2400" b="1" cap="all" baseline="0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95300" y="1524211"/>
            <a:ext cx="4127500" cy="756708"/>
          </a:xfrm>
        </p:spPr>
        <p:txBody>
          <a:bodyPr/>
          <a:lstStyle>
            <a:lvl1pPr marL="49528" indent="0">
              <a:lnSpc>
                <a:spcPct val="100000"/>
              </a:lnSpc>
              <a:spcBef>
                <a:spcPts val="0"/>
              </a:spcBef>
              <a:buNone/>
              <a:defRPr sz="15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95300" y="2311400"/>
            <a:ext cx="8832850" cy="4325277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D921E-09CE-4AFA-8DFB-6F941E19537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1443981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825500" y="1155700"/>
            <a:ext cx="4953000" cy="4953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9057" tIns="297171" rIns="99057" bIns="49528">
            <a:normAutofit/>
          </a:bodyPr>
          <a:lstStyle>
            <a:extLst/>
          </a:lstStyle>
          <a:p>
            <a:pPr indent="-307077" eaLnBrk="1" hangingPunct="1">
              <a:lnSpc>
                <a:spcPts val="3250"/>
              </a:lnSpc>
              <a:spcBef>
                <a:spcPts val="65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500">
              <a:latin typeface="+mn-lt"/>
            </a:endParaRPr>
          </a:p>
        </p:txBody>
      </p:sp>
      <p:sp>
        <p:nvSpPr>
          <p:cNvPr id="6" name="Akış Çizelgesi: İşlem 5"/>
          <p:cNvSpPr/>
          <p:nvPr/>
        </p:nvSpPr>
        <p:spPr>
          <a:xfrm rot="19468671">
            <a:off x="430213" y="1033463"/>
            <a:ext cx="742950" cy="22225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9057" tIns="49528" rIns="99057" bIns="49528"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Akış Çizelgesi: İşlem 6"/>
          <p:cNvSpPr/>
          <p:nvPr/>
        </p:nvSpPr>
        <p:spPr>
          <a:xfrm rot="2103354" flipH="1">
            <a:off x="5421313" y="1014413"/>
            <a:ext cx="703262" cy="22225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9057" tIns="49528" rIns="99057" bIns="49528"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377471" y="1155700"/>
            <a:ext cx="2971800" cy="2146300"/>
          </a:xfrm>
        </p:spPr>
        <p:txBody>
          <a:bodyPr anchor="b">
            <a:noAutofit/>
          </a:bodyPr>
          <a:lstStyle>
            <a:lvl1pPr algn="l">
              <a:buNone/>
              <a:defRPr sz="2300" b="1"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908050" y="1238254"/>
            <a:ext cx="4787900" cy="3807409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97171">
            <a:normAutofit/>
          </a:bodyPr>
          <a:lstStyle>
            <a:lvl1pPr marL="0" indent="0" algn="l" eaLnBrk="1" latinLnBrk="0" hangingPunct="1">
              <a:buNone/>
              <a:defRPr sz="35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908050" y="5200650"/>
            <a:ext cx="4787900" cy="825500"/>
          </a:xfrm>
        </p:spPr>
        <p:txBody>
          <a:bodyPr anchor="ctr"/>
          <a:lstStyle>
            <a:lvl1pPr marL="0" indent="0" algn="l">
              <a:lnSpc>
                <a:spcPts val="1733"/>
              </a:lnSpc>
              <a:spcBef>
                <a:spcPts val="0"/>
              </a:spcBef>
              <a:buNone/>
              <a:defRPr sz="1500">
                <a:solidFill>
                  <a:srgbClr val="777777"/>
                </a:solidFill>
              </a:defRPr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 altLang="tr-TR"/>
          </a:p>
        </p:txBody>
      </p:sp>
      <p:sp>
        <p:nvSpPr>
          <p:cNvPr id="9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 altLang="tr-TR"/>
          </a:p>
        </p:txBody>
      </p:sp>
      <p:sp>
        <p:nvSpPr>
          <p:cNvPr id="10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15643-8831-461F-A99B-FDC199CAB50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47973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sta 6"/>
          <p:cNvSpPr/>
          <p:nvPr/>
        </p:nvSpPr>
        <p:spPr>
          <a:xfrm>
            <a:off x="-884238" y="-884238"/>
            <a:ext cx="1776413" cy="177641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9057" tIns="49528" rIns="99057" bIns="49528"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2563" y="22225"/>
            <a:ext cx="1844675" cy="1844675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9057" tIns="49528" rIns="99057" bIns="49528"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Halka 10"/>
          <p:cNvSpPr/>
          <p:nvPr/>
        </p:nvSpPr>
        <p:spPr>
          <a:xfrm rot="2315675">
            <a:off x="198122" y="1143000"/>
            <a:ext cx="1219527" cy="1194509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9057" tIns="49528" rIns="99057" bIns="49528"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Dikdörtgen 11"/>
          <p:cNvSpPr/>
          <p:nvPr/>
        </p:nvSpPr>
        <p:spPr>
          <a:xfrm>
            <a:off x="1096963" y="0"/>
            <a:ext cx="8809037" cy="7429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9057" tIns="49528" rIns="99057" bIns="49528"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Başlık Yer Tutucusu 4"/>
          <p:cNvSpPr>
            <a:spLocks noGrp="1"/>
          </p:cNvSpPr>
          <p:nvPr>
            <p:ph type="title"/>
          </p:nvPr>
        </p:nvSpPr>
        <p:spPr>
          <a:xfrm>
            <a:off x="1555750" y="296863"/>
            <a:ext cx="8121650" cy="1238250"/>
          </a:xfrm>
          <a:prstGeom prst="rect">
            <a:avLst/>
          </a:prstGeom>
        </p:spPr>
        <p:txBody>
          <a:bodyPr lIns="99057" tIns="49528" rIns="99057" bIns="49528" anchor="ctr">
            <a:normAutofit/>
          </a:bodyPr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3" name="Metin Yer Tutucusu 8"/>
          <p:cNvSpPr>
            <a:spLocks noGrp="1"/>
          </p:cNvSpPr>
          <p:nvPr>
            <p:ph type="body" idx="1"/>
          </p:nvPr>
        </p:nvSpPr>
        <p:spPr bwMode="auto">
          <a:xfrm>
            <a:off x="1555750" y="1568450"/>
            <a:ext cx="8121650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24" name="Veri Yer Tutucusu 23"/>
          <p:cNvSpPr>
            <a:spLocks noGrp="1"/>
          </p:cNvSpPr>
          <p:nvPr>
            <p:ph type="dt" sz="half" idx="2"/>
          </p:nvPr>
        </p:nvSpPr>
        <p:spPr>
          <a:xfrm>
            <a:off x="3879850" y="6831013"/>
            <a:ext cx="2311400" cy="515937"/>
          </a:xfrm>
          <a:prstGeom prst="rect">
            <a:avLst/>
          </a:prstGeom>
        </p:spPr>
        <p:txBody>
          <a:bodyPr lIns="99057" tIns="49528" rIns="99057" bIns="49528" anchor="b"/>
          <a:lstStyle>
            <a:lvl1pPr algn="r" eaLnBrk="1" latinLnBrk="0" hangingPunct="1">
              <a:defRPr kumimoji="0" sz="13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tr-TR" alt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3"/>
          </p:nvPr>
        </p:nvSpPr>
        <p:spPr>
          <a:xfrm>
            <a:off x="6191250" y="6831013"/>
            <a:ext cx="3136900" cy="515937"/>
          </a:xfrm>
          <a:prstGeom prst="rect">
            <a:avLst/>
          </a:prstGeom>
        </p:spPr>
        <p:txBody>
          <a:bodyPr lIns="99057" tIns="49528" rIns="99057" bIns="49528" anchor="b"/>
          <a:lstStyle>
            <a:lvl1pPr eaLnBrk="1" latinLnBrk="0" hangingPunct="1">
              <a:defRPr kumimoji="0" sz="13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endParaRPr lang="tr-TR" alt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4"/>
          </p:nvPr>
        </p:nvSpPr>
        <p:spPr>
          <a:xfrm>
            <a:off x="9331325" y="6831013"/>
            <a:ext cx="495300" cy="515937"/>
          </a:xfrm>
          <a:prstGeom prst="rect">
            <a:avLst/>
          </a:prstGeom>
        </p:spPr>
        <p:txBody>
          <a:bodyPr vert="horz" wrap="square" lIns="99057" tIns="49528" rIns="99057" bIns="49528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300">
                <a:solidFill>
                  <a:srgbClr val="B5A788"/>
                </a:solidFill>
              </a:defRPr>
            </a:lvl1pPr>
          </a:lstStyle>
          <a:p>
            <a:pPr>
              <a:defRPr/>
            </a:pPr>
            <a:fld id="{C3049CE5-BA3D-441A-840E-F1B1325E679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  <p:sp>
        <p:nvSpPr>
          <p:cNvPr id="15" name="Dikdörtgen 14"/>
          <p:cNvSpPr/>
          <p:nvPr/>
        </p:nvSpPr>
        <p:spPr bwMode="invGray">
          <a:xfrm>
            <a:off x="1100138" y="0"/>
            <a:ext cx="79375" cy="7429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9057" tIns="49528" rIns="99057" bIns="49528"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6" r:id="rId1"/>
    <p:sldLayoutId id="2147484279" r:id="rId2"/>
    <p:sldLayoutId id="2147484287" r:id="rId3"/>
    <p:sldLayoutId id="2147484280" r:id="rId4"/>
    <p:sldLayoutId id="2147484288" r:id="rId5"/>
    <p:sldLayoutId id="2147484281" r:id="rId6"/>
    <p:sldLayoutId id="2147484289" r:id="rId7"/>
    <p:sldLayoutId id="2147484290" r:id="rId8"/>
    <p:sldLayoutId id="2147484291" r:id="rId9"/>
    <p:sldLayoutId id="2147484282" r:id="rId10"/>
    <p:sldLayoutId id="2147484283" r:id="rId11"/>
    <p:sldLayoutId id="2147484284" r:id="rId12"/>
    <p:sldLayoutId id="214748428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7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7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7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7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7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7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7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7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7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95288" indent="-306388" algn="l" rtl="0" eaLnBrk="0" fontAlgn="base" hangingPunct="0">
        <a:spcBef>
          <a:spcPts val="65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2571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960438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7325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06525" indent="-196850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634440" indent="-198114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1862271" indent="-198114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2080196" indent="-198114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2308027" indent="-198114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6363"/>
            <a:ext cx="9906000" cy="17367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5400" b="1" dirty="0" smtClean="0">
                <a:solidFill>
                  <a:schemeClr val="accent3"/>
                </a:solidFill>
                <a:latin typeface="Comic Sans MS" pitchFamily="66" charset="0"/>
              </a:rPr>
              <a:t>  ETKİLİ ANA-BABA EĞİTİMİ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tr-TR" altLang="tr-TR" smtClean="0"/>
          </a:p>
          <a:p>
            <a:pPr algn="ctr" eaLnBrk="1" hangingPunct="1">
              <a:buFontTx/>
              <a:buNone/>
            </a:pPr>
            <a:endParaRPr lang="tr-TR" altLang="tr-TR" smtClean="0"/>
          </a:p>
          <a:p>
            <a:pPr algn="ctr" eaLnBrk="1" hangingPunct="1">
              <a:buFontTx/>
              <a:buNone/>
            </a:pPr>
            <a:endParaRPr lang="tr-TR" altLang="tr-TR" smtClean="0"/>
          </a:p>
          <a:p>
            <a:pPr algn="ctr" eaLnBrk="1" hangingPunct="1">
              <a:buFontTx/>
              <a:buNone/>
            </a:pPr>
            <a:endParaRPr lang="tr-TR" altLang="tr-TR" smtClean="0"/>
          </a:p>
          <a:p>
            <a:pPr algn="ctr" eaLnBrk="1" hangingPunct="1">
              <a:buFontTx/>
              <a:buNone/>
            </a:pPr>
            <a:endParaRPr lang="tr-TR" altLang="tr-TR" smtClean="0"/>
          </a:p>
          <a:p>
            <a:pPr algn="ctr" eaLnBrk="1" hangingPunct="1">
              <a:buFontTx/>
              <a:buNone/>
            </a:pPr>
            <a:r>
              <a:rPr lang="tr-TR" altLang="tr-TR" smtClean="0"/>
              <a:t>SEYHAN REHBERLİK ARAŞTIRMA MERKEZİ PDR BÖLÜMÜ</a:t>
            </a:r>
          </a:p>
        </p:txBody>
      </p:sp>
      <p:pic>
        <p:nvPicPr>
          <p:cNvPr id="9220" name="Picture 5" descr="anne baba eğitimi ve okul öncesinde aile katılımı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5075" y="1411288"/>
            <a:ext cx="5256213" cy="27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b="1" dirty="0" smtClean="0">
                <a:solidFill>
                  <a:schemeClr val="accent3">
                    <a:lumMod val="75000"/>
                  </a:schemeClr>
                </a:solidFill>
              </a:rPr>
              <a:t>HAYIR DİYEBİLMEK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lvl="1" eaLnBrk="1" hangingPunct="1"/>
            <a:r>
              <a:rPr lang="tr-TR" altLang="tr-TR" b="1" smtClean="0">
                <a:solidFill>
                  <a:srgbClr val="0000FF"/>
                </a:solidFill>
              </a:rPr>
              <a:t> </a:t>
            </a:r>
            <a:r>
              <a:rPr lang="tr-TR" altLang="tr-TR" b="1" smtClean="0">
                <a:solidFill>
                  <a:schemeClr val="tx2"/>
                </a:solidFill>
              </a:rPr>
              <a:t>İstemedikleri şekilde birisinin dokunmasında HAYIR demelerinin en temel hakları olduğunu ifade edin. </a:t>
            </a:r>
          </a:p>
          <a:p>
            <a:pPr lvl="1" eaLnBrk="1" hangingPunct="1"/>
            <a:r>
              <a:rPr lang="tr-TR" altLang="tr-TR" b="1" smtClean="0">
                <a:solidFill>
                  <a:schemeClr val="tx2"/>
                </a:solidFill>
              </a:rPr>
              <a:t>Uygun olmayan, rahatsız eden istemedikleri bir dokunmaya, hitap edilme şekline HAYIR demeleri için bir nedenleri olması gerekmediğini “istememelerinin / rahatsız olmalarının” yeterli olduğunu söyleyin.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258763"/>
            <a:ext cx="8420100" cy="7016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4000" b="1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ERGENLİKTE ZİHİNSEL GELİŞİM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742950" y="1050925"/>
            <a:ext cx="8420100" cy="5903913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Clr>
                <a:srgbClr val="0000FF"/>
              </a:buClr>
              <a:buFont typeface="Wingdings" panose="05000000000000000000" pitchFamily="2" charset="2"/>
              <a:buChar char="v"/>
            </a:pPr>
            <a:r>
              <a:rPr lang="tr-TR" altLang="tr-TR" sz="2400" b="1" i="1" smtClean="0"/>
              <a:t>13-19 yaş arası tam bir dönüşüm dönemidir.Bu dönemde “ya.....ise?” sorusunu sorma becerisini kapsayan sorgulama, yorumlama becerilerini içeren “soyut düşünme” dönemine geçer.</a:t>
            </a:r>
            <a:r>
              <a:rPr lang="tr-TR" altLang="tr-TR" sz="2400" smtClean="0"/>
              <a:t> </a:t>
            </a:r>
            <a:r>
              <a:rPr lang="tr-TR" altLang="tr-TR" sz="2400" i="1" smtClean="0"/>
              <a:t>(tartışsak da bana değer veriyor mu? iyi bir insan nefret edebilir mi? Vb... soruları sorarlar.)</a:t>
            </a:r>
          </a:p>
          <a:p>
            <a:pPr eaLnBrk="1" hangingPunct="1">
              <a:lnSpc>
                <a:spcPct val="140000"/>
              </a:lnSpc>
              <a:buClr>
                <a:srgbClr val="0000FF"/>
              </a:buClr>
              <a:buFont typeface="Wingdings" panose="05000000000000000000" pitchFamily="2" charset="2"/>
              <a:buChar char="v"/>
            </a:pPr>
            <a:r>
              <a:rPr lang="tr-TR" altLang="tr-TR" sz="2400" b="1" i="1" smtClean="0">
                <a:solidFill>
                  <a:schemeClr val="accent1"/>
                </a:solidFill>
              </a:rPr>
              <a:t>Ailede ve toplumda önemsenen değerler, soyut kavramlar hakkında 11-12 yaşından itibaren çocuklar düşünmeye başlarlar.</a:t>
            </a:r>
            <a:r>
              <a:rPr lang="tr-TR" altLang="tr-TR" sz="2400" smtClean="0"/>
              <a:t> </a:t>
            </a:r>
          </a:p>
          <a:p>
            <a:pPr eaLnBrk="1" hangingPunct="1">
              <a:lnSpc>
                <a:spcPct val="140000"/>
              </a:lnSpc>
              <a:buClr>
                <a:srgbClr val="0000FF"/>
              </a:buClr>
              <a:buFont typeface="Wingdings" panose="05000000000000000000" pitchFamily="2" charset="2"/>
              <a:buChar char="v"/>
            </a:pPr>
            <a:r>
              <a:rPr lang="tr-TR" altLang="tr-TR" sz="2400" b="1" smtClean="0"/>
              <a:t>Bu dönemde geliştirilmesi gereken en önemli zihinsel beceri “SORUN ÇÖZME” (çözüm üretme) becerisidir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762000"/>
            <a:ext cx="8420100" cy="11906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3600" dirty="0" smtClean="0">
                <a:solidFill>
                  <a:srgbClr val="FF0000"/>
                </a:solidFill>
                <a:latin typeface="Arial" charset="0"/>
              </a:rPr>
              <a:t>Zihinsel Gelişimde Ebeveyn davranışları</a:t>
            </a:r>
            <a:br>
              <a:rPr lang="tr-TR" altLang="tr-TR" sz="3600" dirty="0" smtClean="0">
                <a:solidFill>
                  <a:srgbClr val="FF0000"/>
                </a:solidFill>
                <a:latin typeface="Arial" charset="0"/>
              </a:rPr>
            </a:br>
            <a:r>
              <a:rPr lang="tr-TR" altLang="tr-TR" sz="3600" dirty="0" smtClean="0">
                <a:solidFill>
                  <a:srgbClr val="FF0000"/>
                </a:solidFill>
                <a:latin typeface="Arial" charset="0"/>
              </a:rPr>
              <a:t>            (13-19 Yaş Arası Çocuklarda)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742950" y="2146300"/>
            <a:ext cx="4065588" cy="48815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000" b="1" smtClean="0">
                <a:solidFill>
                  <a:srgbClr val="FF3300"/>
                </a:solidFill>
              </a:rPr>
              <a:t>Zihinsel Gelişimi Desteklemek İçin </a:t>
            </a:r>
            <a:r>
              <a:rPr lang="tr-TR" altLang="tr-TR" sz="2000" b="1" u="sng" smtClean="0">
                <a:solidFill>
                  <a:srgbClr val="FF3300"/>
                </a:solidFill>
              </a:rPr>
              <a:t>Yararlı(işlevsel)</a:t>
            </a:r>
            <a:r>
              <a:rPr lang="tr-TR" altLang="tr-TR" sz="2000" b="1" smtClean="0">
                <a:solidFill>
                  <a:srgbClr val="FF3300"/>
                </a:solidFill>
              </a:rPr>
              <a:t> Ebeveyn Davranışları</a:t>
            </a:r>
            <a:r>
              <a:rPr lang="tr-TR" altLang="tr-TR" sz="2000" smtClean="0">
                <a:solidFill>
                  <a:srgbClr val="FF330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200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000" b="1" smtClean="0"/>
              <a:t>Bağımsız düşünme becerisini desteklemek, saygı göstermek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 b="1" smtClean="0"/>
              <a:t>Düşüncelerindeki olgunlaşmayı takdir etmek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 b="1" smtClean="0"/>
              <a:t>Bir önceki dönemde eksik kalmış beceriler olabileceğini kabul etmek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 b="1" smtClean="0"/>
              <a:t>Sorun çözme becerilerinden yararlanmak,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 b="1" smtClean="0"/>
              <a:t>Aile içindeki kararlarda fikirlerini sormak </a:t>
            </a:r>
          </a:p>
          <a:p>
            <a:pPr eaLnBrk="1" hangingPunct="1">
              <a:lnSpc>
                <a:spcPct val="80000"/>
              </a:lnSpc>
            </a:pPr>
            <a:endParaRPr lang="tr-TR" altLang="tr-TR" sz="2000" smtClean="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648200" y="2130425"/>
            <a:ext cx="4038600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613" indent="-228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SzPct val="85000"/>
            </a:pPr>
            <a:r>
              <a:rPr lang="tr-TR" altLang="tr-TR" sz="2000" b="1">
                <a:solidFill>
                  <a:srgbClr val="FF3300"/>
                </a:solidFill>
              </a:rPr>
              <a:t>Zihinsel Gelişimi Desteklemek İçin  </a:t>
            </a:r>
            <a:r>
              <a:rPr lang="tr-TR" altLang="tr-TR" sz="2000" b="1" u="sng">
                <a:solidFill>
                  <a:srgbClr val="FF3300"/>
                </a:solidFill>
              </a:rPr>
              <a:t>Zararlı</a:t>
            </a:r>
            <a:r>
              <a:rPr lang="tr-TR" altLang="tr-TR" sz="2000" b="1">
                <a:solidFill>
                  <a:srgbClr val="FF3300"/>
                </a:solidFill>
              </a:rPr>
              <a:t> (işlevsel olmayan)  Ebeveyn   Davranışları</a:t>
            </a:r>
            <a:r>
              <a:rPr lang="tr-TR" altLang="tr-TR" sz="2400">
                <a:solidFill>
                  <a:srgbClr val="FF3300"/>
                </a:solidFill>
              </a:rPr>
              <a:t> </a:t>
            </a:r>
          </a:p>
          <a:p>
            <a:pPr eaLnBrk="1" hangingPunct="1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tr-TR" altLang="tr-TR" sz="2000" b="1"/>
              <a:t>Arkadaşlarını, cinsellikle ilgili düşüncelerini küçümsemek, alay etmek</a:t>
            </a:r>
          </a:p>
          <a:p>
            <a:pPr eaLnBrk="1" hangingPunct="1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tr-TR" altLang="tr-TR" sz="2000" b="1"/>
              <a:t>Sorun çözme, düşünme becerilerini küçümsemek, ihmal etmek</a:t>
            </a:r>
          </a:p>
          <a:p>
            <a:pPr eaLnBrk="1" hangingPunct="1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tr-TR" altLang="tr-TR" sz="2000" b="1"/>
              <a:t>Büyüdüklerini görmemek, çocuksu düşünmelerini beklemek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8" y="330200"/>
            <a:ext cx="9432925" cy="762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dirty="0" smtClean="0">
                <a:solidFill>
                  <a:srgbClr val="FF0000"/>
                </a:solidFill>
                <a:latin typeface="Arial" charset="0"/>
              </a:rPr>
              <a:t>ERGENLİKTE DUYGUSAL GELİŞİM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88950" y="1482725"/>
            <a:ext cx="8420100" cy="51847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3600" b="1" i="1" u="sng" smtClean="0">
                <a:solidFill>
                  <a:srgbClr val="0000FF"/>
                </a:solidFill>
                <a:cs typeface="Times New Roman" panose="02020603050405020304" pitchFamily="18" charset="0"/>
              </a:rPr>
              <a:t>İkilemler</a:t>
            </a: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tr-TR" altLang="tr-TR" sz="2800" b="1" smtClean="0"/>
              <a:t>Hem </a:t>
            </a:r>
            <a:r>
              <a:rPr lang="tr-TR" altLang="tr-TR" sz="2800" b="1" smtClean="0">
                <a:solidFill>
                  <a:srgbClr val="FF0000"/>
                </a:solidFill>
              </a:rPr>
              <a:t>bencil </a:t>
            </a:r>
            <a:r>
              <a:rPr lang="tr-TR" altLang="tr-TR" sz="2800" b="1" smtClean="0"/>
              <a:t>hem </a:t>
            </a:r>
            <a:r>
              <a:rPr lang="tr-TR" altLang="tr-TR" sz="2800" b="1" smtClean="0">
                <a:solidFill>
                  <a:srgbClr val="FF0000"/>
                </a:solidFill>
              </a:rPr>
              <a:t>fedakardır.</a:t>
            </a:r>
            <a:r>
              <a:rPr lang="tr-TR" altLang="tr-TR" sz="2800" b="1" smtClean="0"/>
              <a:t> Herhangi bir lidere körü körüne boyun eğerken yetişkinlere (genellikle de otoriteye) isyan eder.</a:t>
            </a:r>
            <a:endParaRPr lang="en-US" altLang="tr-TR" sz="2800" b="1" smtClean="0"/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tr-TR" altLang="tr-TR" sz="2800" b="1" smtClean="0"/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tr-TR" altLang="tr-TR" sz="2800" b="1" smtClean="0"/>
              <a:t>Bir yandan </a:t>
            </a:r>
            <a:r>
              <a:rPr lang="tr-TR" altLang="tr-TR" sz="2800" b="1" smtClean="0">
                <a:solidFill>
                  <a:srgbClr val="FF0000"/>
                </a:solidFill>
              </a:rPr>
              <a:t>bir gruba ait olma isteği</a:t>
            </a:r>
            <a:r>
              <a:rPr lang="tr-TR" altLang="tr-TR" sz="2800" b="1" smtClean="0"/>
              <a:t> varken bir diğer  yandan </a:t>
            </a:r>
            <a:r>
              <a:rPr lang="tr-TR" altLang="tr-TR" sz="2800" b="1" smtClean="0">
                <a:solidFill>
                  <a:srgbClr val="FF0000"/>
                </a:solidFill>
              </a:rPr>
              <a:t>yalnız kalmak</a:t>
            </a:r>
            <a:r>
              <a:rPr lang="tr-TR" altLang="tr-TR" sz="2800" b="1" smtClean="0"/>
              <a:t> ister.</a:t>
            </a: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tr-TR" altLang="tr-TR" sz="2800" b="1" smtClean="0"/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tr-TR" altLang="tr-TR" sz="2800" b="1" smtClean="0"/>
              <a:t>Birşeyler yapmak kendini kanıtlamak eğilimi güçlenmiştir. Hem </a:t>
            </a:r>
            <a:r>
              <a:rPr lang="tr-TR" altLang="tr-TR" sz="2800" b="1" smtClean="0">
                <a:solidFill>
                  <a:srgbClr val="FF0000"/>
                </a:solidFill>
              </a:rPr>
              <a:t>kendini göstermek</a:t>
            </a:r>
            <a:r>
              <a:rPr lang="tr-TR" altLang="tr-TR" sz="2800" b="1" smtClean="0"/>
              <a:t> ve    hem de </a:t>
            </a:r>
            <a:r>
              <a:rPr lang="tr-TR" altLang="tr-TR" sz="2800" b="1" smtClean="0">
                <a:solidFill>
                  <a:srgbClr val="FF0000"/>
                </a:solidFill>
              </a:rPr>
              <a:t>sırları ile özel bir hayatı</a:t>
            </a:r>
            <a:r>
              <a:rPr lang="tr-TR" altLang="tr-TR" sz="2800" b="1" smtClean="0"/>
              <a:t> olsun ister.</a:t>
            </a:r>
            <a:endParaRPr lang="en-US" altLang="tr-TR" sz="2800" b="1" smtClean="0"/>
          </a:p>
          <a:p>
            <a:pPr eaLnBrk="1" hangingPunct="1">
              <a:lnSpc>
                <a:spcPct val="80000"/>
              </a:lnSpc>
            </a:pPr>
            <a:endParaRPr lang="tr-TR" altLang="tr-T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73050" y="300038"/>
            <a:ext cx="9432925" cy="762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b="1" u="sng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ERGENLİKTE SOSYAL GELİŞİM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tr-TR" altLang="tr-TR" sz="2800" b="1" i="1" u="sng" smtClean="0">
                <a:solidFill>
                  <a:srgbClr val="002060"/>
                </a:solidFill>
                <a:cs typeface="Times New Roman" panose="02020603050405020304" pitchFamily="18" charset="0"/>
              </a:rPr>
              <a:t>Arkadaşlarla İlişki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tr-TR" altLang="tr-TR" sz="2800" b="1" smtClean="0"/>
              <a:t>Arkadaş grupları </a:t>
            </a:r>
            <a:r>
              <a:rPr lang="tr-TR" altLang="tr-TR" sz="2800" b="1" smtClean="0">
                <a:solidFill>
                  <a:srgbClr val="FF3300"/>
                </a:solidFill>
              </a:rPr>
              <a:t>değişebilir.</a:t>
            </a:r>
            <a:endParaRPr lang="en-US" altLang="tr-TR" sz="2800" b="1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Char char="Ø"/>
            </a:pPr>
            <a:endParaRPr lang="tr-TR" altLang="tr-TR" sz="2800" b="1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tr-TR" altLang="tr-TR" sz="2800" b="1" smtClean="0">
                <a:solidFill>
                  <a:srgbClr val="FF3300"/>
                </a:solidFill>
              </a:rPr>
              <a:t>Sosyal becerileri geliştirmeye devam</a:t>
            </a:r>
            <a:r>
              <a:rPr lang="tr-TR" altLang="tr-TR" sz="2800" b="1" smtClean="0"/>
              <a:t> ederler.</a:t>
            </a:r>
            <a:endParaRPr lang="en-US" altLang="tr-TR" sz="2800" b="1" smtClean="0"/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Char char="Ø"/>
            </a:pPr>
            <a:endParaRPr lang="tr-TR" altLang="tr-TR" sz="2800" b="1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tr-TR" altLang="tr-TR" sz="2800" b="1" smtClean="0">
                <a:solidFill>
                  <a:srgbClr val="FF3300"/>
                </a:solidFill>
              </a:rPr>
              <a:t>Arkadaş grupları yetişkinlerden daha önemlidir</a:t>
            </a:r>
            <a:r>
              <a:rPr lang="tr-TR" altLang="tr-TR" sz="2800" b="1" smtClean="0"/>
              <a:t> ve onların eleştirilmesine dayanamazlar. </a:t>
            </a:r>
            <a:endParaRPr lang="en-US" altLang="tr-TR" sz="2800" b="1" smtClean="0"/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Char char="Ø"/>
            </a:pPr>
            <a:endParaRPr lang="tr-TR" altLang="tr-TR" sz="2800" b="1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tr-TR" altLang="tr-TR" sz="2800" b="1" smtClean="0">
                <a:solidFill>
                  <a:srgbClr val="FF3300"/>
                </a:solidFill>
              </a:rPr>
              <a:t>Arkadaşları ile konuşmak</a:t>
            </a:r>
            <a:r>
              <a:rPr lang="tr-TR" altLang="tr-TR" sz="2800" b="1" smtClean="0"/>
              <a:t> için fırsatlar yaratmayı isterler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742950" y="619125"/>
            <a:ext cx="8420100" cy="59848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tr-TR" altLang="tr-TR" b="1" i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Yetişkinlerle İlişki</a:t>
            </a:r>
          </a:p>
          <a:p>
            <a:pPr eaLnBrk="1" hangingPunct="1">
              <a:lnSpc>
                <a:spcPct val="80000"/>
              </a:lnSpc>
            </a:pPr>
            <a:endParaRPr lang="tr-TR" altLang="tr-TR" sz="2800" b="1" smtClean="0">
              <a:solidFill>
                <a:srgbClr val="44F46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800" b="1" smtClean="0"/>
              <a:t>Yetişkinin uzaktan </a:t>
            </a:r>
            <a:r>
              <a:rPr lang="tr-TR" altLang="tr-TR" sz="2800" b="1" smtClean="0">
                <a:solidFill>
                  <a:srgbClr val="FF3300"/>
                </a:solidFill>
              </a:rPr>
              <a:t>denetimine ihtiyaç</a:t>
            </a:r>
            <a:r>
              <a:rPr lang="tr-TR" altLang="tr-TR" sz="2800" b="1" smtClean="0"/>
              <a:t> duyar.</a:t>
            </a:r>
          </a:p>
          <a:p>
            <a:pPr eaLnBrk="1" hangingPunct="1">
              <a:lnSpc>
                <a:spcPct val="80000"/>
              </a:lnSpc>
            </a:pPr>
            <a:endParaRPr lang="tr-TR" altLang="tr-TR" sz="2800" b="1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800" b="1" smtClean="0"/>
              <a:t>Kendisi hakkında verilecek hükümler hakkında </a:t>
            </a:r>
            <a:r>
              <a:rPr lang="tr-TR" altLang="tr-TR" sz="2800" b="1" smtClean="0">
                <a:solidFill>
                  <a:srgbClr val="FF3300"/>
                </a:solidFill>
              </a:rPr>
              <a:t>aşırı duyarlıdırlar.</a:t>
            </a:r>
          </a:p>
          <a:p>
            <a:pPr eaLnBrk="1" hangingPunct="1">
              <a:lnSpc>
                <a:spcPct val="80000"/>
              </a:lnSpc>
            </a:pPr>
            <a:endParaRPr lang="tr-TR" altLang="tr-TR" sz="2800" b="1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800" b="1" smtClean="0"/>
              <a:t>Ergen kendisini yetişkin olarak kabul ettirme çabası içindedir. Çocuk muamelesi yapıldığında </a:t>
            </a:r>
            <a:r>
              <a:rPr lang="tr-TR" altLang="tr-TR" sz="2800" b="1" smtClean="0">
                <a:solidFill>
                  <a:srgbClr val="FF3300"/>
                </a:solidFill>
              </a:rPr>
              <a:t>isyan ederler.</a:t>
            </a:r>
          </a:p>
          <a:p>
            <a:pPr eaLnBrk="1" hangingPunct="1">
              <a:lnSpc>
                <a:spcPct val="80000"/>
              </a:lnSpc>
            </a:pPr>
            <a:endParaRPr lang="tr-TR" altLang="tr-TR" sz="2800" b="1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800" smtClean="0">
                <a:solidFill>
                  <a:srgbClr val="0000FF"/>
                </a:solidFill>
              </a:rPr>
              <a:t> </a:t>
            </a:r>
            <a:r>
              <a:rPr lang="tr-TR" altLang="tr-TR" sz="2800" b="1" smtClean="0"/>
              <a:t>Otoriteye karşı olma, </a:t>
            </a:r>
            <a:r>
              <a:rPr lang="tr-TR" altLang="tr-TR" sz="2800" b="1" smtClean="0">
                <a:solidFill>
                  <a:srgbClr val="FF3300"/>
                </a:solidFill>
              </a:rPr>
              <a:t>söz dinlememe, eleştirme, hata bulma</a:t>
            </a:r>
            <a:r>
              <a:rPr lang="tr-TR" altLang="tr-TR" sz="2800" b="1" smtClean="0">
                <a:solidFill>
                  <a:srgbClr val="0000FF"/>
                </a:solidFill>
              </a:rPr>
              <a:t> </a:t>
            </a:r>
            <a:r>
              <a:rPr lang="tr-TR" altLang="tr-TR" sz="2800" b="1" smtClean="0"/>
              <a:t>ergenin tutumlarındandır.</a:t>
            </a:r>
          </a:p>
          <a:p>
            <a:pPr eaLnBrk="1" hangingPunct="1">
              <a:lnSpc>
                <a:spcPct val="80000"/>
              </a:lnSpc>
            </a:pPr>
            <a:endParaRPr lang="tr-TR" altLang="tr-T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514350"/>
            <a:ext cx="8734425" cy="15541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3200" b="1" dirty="0" smtClean="0">
                <a:solidFill>
                  <a:srgbClr val="FF0000"/>
                </a:solidFill>
                <a:cs typeface="Times New Roman" pitchFamily="18" charset="0"/>
              </a:rPr>
              <a:t>ERGENLİK DÖNEMİNDE BAŞARILMASI GEREKEN </a:t>
            </a:r>
            <a:r>
              <a:rPr lang="tr-TR" altLang="tr-TR" sz="3200" b="1" dirty="0" smtClean="0">
                <a:solidFill>
                  <a:srgbClr val="FF0000"/>
                </a:solidFill>
              </a:rPr>
              <a:t/>
            </a:r>
            <a:br>
              <a:rPr lang="tr-TR" altLang="tr-TR" sz="3200" b="1" dirty="0" smtClean="0">
                <a:solidFill>
                  <a:srgbClr val="FF0000"/>
                </a:solidFill>
              </a:rPr>
            </a:br>
            <a:r>
              <a:rPr lang="tr-TR" altLang="tr-TR" sz="3200" b="1" dirty="0" smtClean="0">
                <a:solidFill>
                  <a:srgbClr val="FF0000"/>
                </a:solidFill>
                <a:cs typeface="Times New Roman" pitchFamily="18" charset="0"/>
              </a:rPr>
              <a:t>GELİŞİM GÖREVLERİ</a:t>
            </a:r>
            <a:endParaRPr lang="en-US" altLang="tr-TR" sz="3200" b="1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12750" y="1981200"/>
            <a:ext cx="8832850" cy="44577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xmlns="" w="38100" cmpd="sng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10000"/>
          </a:bodyPr>
          <a:lstStyle/>
          <a:p>
            <a:pPr marL="396228" indent="-307077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tr-TR" altLang="tr-TR" b="1" dirty="0" smtClean="0"/>
              <a:t>Cinsel rolü kabullenme ve uygun davranışlar geliştirme</a:t>
            </a:r>
            <a:endParaRPr lang="en-US" altLang="tr-TR" b="1" dirty="0" smtClean="0"/>
          </a:p>
          <a:p>
            <a:pPr marL="396228" indent="-307077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tr-TR" altLang="tr-TR" b="1" dirty="0" smtClean="0"/>
              <a:t>Duygusal bağımsızlığı kazanma, ve bağımsız karar verebilme</a:t>
            </a:r>
            <a:endParaRPr lang="en-US" altLang="tr-TR" b="1" dirty="0" smtClean="0"/>
          </a:p>
          <a:p>
            <a:pPr marL="396228" indent="-307077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tr-TR" altLang="tr-TR" b="1" dirty="0" smtClean="0"/>
              <a:t>Arkadaşlık yeteneklerini geliştirebilme</a:t>
            </a:r>
            <a:endParaRPr lang="en-US" altLang="tr-TR" b="1" dirty="0" smtClean="0"/>
          </a:p>
          <a:p>
            <a:pPr marL="396228" indent="-307077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tr-TR" altLang="tr-TR" b="1" dirty="0" smtClean="0"/>
              <a:t>Aile ve toplumla oluşabilecek çatışmalarda uzlaşma becerisi gelişimi</a:t>
            </a:r>
            <a:endParaRPr lang="en-US" altLang="tr-TR" b="1" dirty="0" smtClean="0"/>
          </a:p>
          <a:p>
            <a:pPr marL="396228" indent="-307077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tr-TR" altLang="tr-TR" b="1" dirty="0" smtClean="0"/>
              <a:t>Meslek seçimi yapabilme</a:t>
            </a:r>
            <a:endParaRPr lang="en-US" altLang="tr-TR" b="1" dirty="0" smtClean="0"/>
          </a:p>
          <a:p>
            <a:pPr marL="396228" indent="-307077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tr-TR" altLang="tr-TR" b="1" dirty="0" smtClean="0"/>
              <a:t>Öz kimliğine ulaşabilme ve bunu kabullenme</a:t>
            </a:r>
            <a:endParaRPr lang="en-US" altLang="tr-TR" b="1" dirty="0" smtClean="0"/>
          </a:p>
          <a:p>
            <a:pPr marL="396228" indent="-307077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altLang="tr-T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mtClean="0">
                <a:solidFill>
                  <a:schemeClr val="tx2">
                    <a:satMod val="130000"/>
                  </a:schemeClr>
                </a:solidFill>
              </a:rPr>
              <a:t>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tr-TR" altLang="tr-TR" smtClean="0"/>
              <a:t> </a:t>
            </a:r>
          </a:p>
          <a:p>
            <a:pPr algn="ctr" eaLnBrk="1" hangingPunct="1">
              <a:buFontTx/>
              <a:buNone/>
            </a:pPr>
            <a:endParaRPr lang="tr-TR" altLang="tr-TR" smtClean="0"/>
          </a:p>
          <a:p>
            <a:pPr algn="ctr" eaLnBrk="1" hangingPunct="1">
              <a:buFontTx/>
              <a:buNone/>
            </a:pPr>
            <a:r>
              <a:rPr lang="tr-TR" altLang="tr-TR" sz="4800" smtClean="0">
                <a:solidFill>
                  <a:srgbClr val="0000FF"/>
                </a:solidFill>
              </a:rPr>
              <a:t>ANNE-BABA TUTUMLARI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330200"/>
            <a:ext cx="8420100" cy="13112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4000" b="1" dirty="0" smtClean="0">
                <a:solidFill>
                  <a:srgbClr val="0000FF"/>
                </a:solidFill>
                <a:latin typeface="Arial" charset="0"/>
              </a:rPr>
              <a:t>ANNE BABA EBEVEYNLİK GÖREV VE SORUMLULUĞU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b="1" smtClean="0"/>
              <a:t>Çocuklara doğru örnek olmak,</a:t>
            </a:r>
          </a:p>
          <a:p>
            <a:pPr eaLnBrk="1" hangingPunct="1"/>
            <a:r>
              <a:rPr lang="tr-TR" altLang="tr-TR" b="1" smtClean="0">
                <a:solidFill>
                  <a:srgbClr val="00CC66"/>
                </a:solidFill>
              </a:rPr>
              <a:t>Çocukları korumak ve desteklemek,</a:t>
            </a:r>
          </a:p>
          <a:p>
            <a:pPr eaLnBrk="1" hangingPunct="1"/>
            <a:r>
              <a:rPr lang="tr-TR" altLang="tr-TR" b="1" smtClean="0"/>
              <a:t>Kuralları ve sınırları öğretmek,</a:t>
            </a:r>
          </a:p>
          <a:p>
            <a:pPr eaLnBrk="1" hangingPunct="1"/>
            <a:r>
              <a:rPr lang="tr-TR" altLang="tr-TR" b="1" smtClean="0">
                <a:solidFill>
                  <a:srgbClr val="00CC66"/>
                </a:solidFill>
              </a:rPr>
              <a:t>Sürekli ve tutarlı bir anne babalık tutumu göstermek,</a:t>
            </a:r>
          </a:p>
          <a:p>
            <a:pPr eaLnBrk="1" hangingPunct="1"/>
            <a:r>
              <a:rPr lang="tr-TR" altLang="tr-TR" sz="3000" b="1" smtClean="0"/>
              <a:t>Hem kendi isteklerini hem de çocuğun isteklerini dikkate alan bir ilişki geliştirmek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2017713" y="228600"/>
            <a:ext cx="61690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953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906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859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9812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384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8956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528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00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tr-TR" altLang="tr-TR" sz="48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YAŞAM POZİSYONU</a:t>
            </a:r>
            <a:endParaRPr lang="en-US" altLang="tr-TR" sz="4800" b="1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3971" name="Line 3"/>
          <p:cNvSpPr>
            <a:spLocks noChangeShapeType="1"/>
          </p:cNvSpPr>
          <p:nvPr/>
        </p:nvSpPr>
        <p:spPr bwMode="auto">
          <a:xfrm>
            <a:off x="5097463" y="1698625"/>
            <a:ext cx="0" cy="4540250"/>
          </a:xfrm>
          <a:prstGeom prst="line">
            <a:avLst/>
          </a:prstGeom>
          <a:noFill/>
          <a:ln w="57150" cap="sq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3972" name="Line 4"/>
          <p:cNvSpPr>
            <a:spLocks noChangeShapeType="1"/>
          </p:cNvSpPr>
          <p:nvPr/>
        </p:nvSpPr>
        <p:spPr bwMode="auto">
          <a:xfrm>
            <a:off x="2000250" y="3714750"/>
            <a:ext cx="6356350" cy="0"/>
          </a:xfrm>
          <a:prstGeom prst="line">
            <a:avLst/>
          </a:prstGeom>
          <a:noFill/>
          <a:ln w="57150" cap="sq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1647825" y="1387475"/>
            <a:ext cx="2824163" cy="183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b="1">
                <a:latin typeface="Times New Roman" panose="02020603050405020304" pitchFamily="18" charset="0"/>
              </a:rPr>
              <a:t>-  ,  +</a:t>
            </a:r>
          </a:p>
          <a:p>
            <a:pPr algn="ctr" eaLnBrk="1" hangingPunct="1"/>
            <a:r>
              <a:rPr lang="tr-TR" altLang="tr-TR" sz="3000" b="1">
                <a:latin typeface="Times New Roman" panose="02020603050405020304" pitchFamily="18" charset="0"/>
              </a:rPr>
              <a:t>Ben iyi değilim, </a:t>
            </a:r>
          </a:p>
          <a:p>
            <a:pPr algn="ctr" eaLnBrk="1" hangingPunct="1"/>
            <a:r>
              <a:rPr lang="tr-TR" altLang="tr-TR" sz="3000" b="1">
                <a:latin typeface="Times New Roman" panose="02020603050405020304" pitchFamily="18" charset="0"/>
              </a:rPr>
              <a:t>Sen iyisin</a:t>
            </a:r>
            <a:endParaRPr lang="en-US" altLang="tr-TR" sz="3000" b="1">
              <a:latin typeface="Times New Roman" panose="02020603050405020304" pitchFamily="18" charset="0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5530850" y="1651000"/>
            <a:ext cx="2293938" cy="174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4800" b="1">
                <a:latin typeface="Times New Roman" panose="02020603050405020304" pitchFamily="18" charset="0"/>
              </a:rPr>
              <a:t>+ , +</a:t>
            </a:r>
          </a:p>
          <a:p>
            <a:pPr algn="ctr" eaLnBrk="1" hangingPunct="1"/>
            <a:r>
              <a:rPr lang="tr-TR" altLang="tr-TR" sz="3000" b="1">
                <a:latin typeface="Times New Roman" panose="02020603050405020304" pitchFamily="18" charset="0"/>
              </a:rPr>
              <a:t> Ben iyiyim,</a:t>
            </a:r>
          </a:p>
          <a:p>
            <a:pPr algn="ctr" eaLnBrk="1" hangingPunct="1"/>
            <a:r>
              <a:rPr lang="tr-TR" altLang="tr-TR" sz="3000" b="1">
                <a:latin typeface="Times New Roman" panose="02020603050405020304" pitchFamily="18" charset="0"/>
              </a:rPr>
              <a:t>Sen iyisin</a:t>
            </a:r>
            <a:endParaRPr lang="en-US" altLang="tr-TR" sz="3000" b="1">
              <a:latin typeface="Times New Roman" panose="02020603050405020304" pitchFamily="18" charset="0"/>
            </a:endParaRP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1987550" y="3589338"/>
            <a:ext cx="2836863" cy="184785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b="1">
                <a:latin typeface="Times New Roman" panose="02020603050405020304" pitchFamily="18" charset="0"/>
              </a:rPr>
              <a:t>- ,  -</a:t>
            </a:r>
          </a:p>
          <a:p>
            <a:pPr algn="ctr" eaLnBrk="1" hangingPunct="1"/>
            <a:r>
              <a:rPr lang="tr-TR" altLang="tr-TR" sz="3000" b="1">
                <a:latin typeface="Times New Roman" panose="02020603050405020304" pitchFamily="18" charset="0"/>
              </a:rPr>
              <a:t>Ben iyi değilim, </a:t>
            </a:r>
          </a:p>
          <a:p>
            <a:pPr algn="ctr" eaLnBrk="1" hangingPunct="1"/>
            <a:r>
              <a:rPr lang="tr-TR" altLang="tr-TR" sz="3000" b="1">
                <a:latin typeface="Times New Roman" panose="02020603050405020304" pitchFamily="18" charset="0"/>
              </a:rPr>
              <a:t>Sen iyi değilsin</a:t>
            </a:r>
            <a:endParaRPr lang="en-US" altLang="tr-TR" sz="3000" b="1">
              <a:latin typeface="Times New Roman" panose="02020603050405020304" pitchFamily="18" charset="0"/>
            </a:endParaRP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5707063" y="3671888"/>
            <a:ext cx="2135187" cy="183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b="1">
                <a:latin typeface="Times New Roman" panose="02020603050405020304" pitchFamily="18" charset="0"/>
              </a:rPr>
              <a:t>+ , -</a:t>
            </a:r>
          </a:p>
          <a:p>
            <a:pPr algn="ctr" eaLnBrk="1" hangingPunct="1"/>
            <a:r>
              <a:rPr lang="tr-TR" altLang="tr-TR" sz="3000" b="1">
                <a:latin typeface="Times New Roman" panose="02020603050405020304" pitchFamily="18" charset="0"/>
              </a:rPr>
              <a:t>Ben iyiyim, </a:t>
            </a:r>
          </a:p>
          <a:p>
            <a:pPr algn="ctr" eaLnBrk="1" hangingPunct="1"/>
            <a:r>
              <a:rPr lang="tr-TR" altLang="tr-TR" sz="3000" b="1">
                <a:latin typeface="Times New Roman" panose="02020603050405020304" pitchFamily="18" charset="0"/>
              </a:rPr>
              <a:t>Sen değilsin</a:t>
            </a:r>
            <a:endParaRPr lang="en-US" altLang="tr-TR" sz="3000" b="1">
              <a:latin typeface="Times New Roman" panose="02020603050405020304" pitchFamily="18" charset="0"/>
            </a:endParaRPr>
          </a:p>
        </p:txBody>
      </p:sp>
      <p:grpSp>
        <p:nvGrpSpPr>
          <p:cNvPr id="83977" name="Group 9"/>
          <p:cNvGrpSpPr>
            <a:grpSpLocks/>
          </p:cNvGrpSpPr>
          <p:nvPr/>
        </p:nvGrpSpPr>
        <p:grpSpPr bwMode="auto">
          <a:xfrm>
            <a:off x="1320800" y="825500"/>
            <a:ext cx="7577138" cy="5872163"/>
            <a:chOff x="785" y="518"/>
            <a:chExt cx="4406" cy="3414"/>
          </a:xfrm>
        </p:grpSpPr>
        <p:sp>
          <p:nvSpPr>
            <p:cNvPr id="27658" name="Text Box 10"/>
            <p:cNvSpPr txBox="1">
              <a:spLocks noChangeArrowheads="1"/>
            </p:cNvSpPr>
            <p:nvPr/>
          </p:nvSpPr>
          <p:spPr bwMode="auto">
            <a:xfrm>
              <a:off x="2822" y="518"/>
              <a:ext cx="296" cy="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9057" tIns="49528" rIns="99057" bIns="49528">
              <a:spAutoFit/>
            </a:bodyPr>
            <a:lstStyle>
              <a:lvl1pPr defTabSz="990600">
                <a:defRPr sz="5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90600">
                <a:defRPr sz="5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90600">
                <a:defRPr sz="5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90600">
                <a:defRPr sz="5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90600">
                <a:defRPr sz="5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90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90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90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90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tr-TR" altLang="tr-TR" sz="43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+</a:t>
              </a:r>
              <a:endParaRPr lang="en-US" altLang="tr-TR" sz="4300" b="1">
                <a:solidFill>
                  <a:srgbClr val="FFFF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7659" name="Text Box 11"/>
            <p:cNvSpPr txBox="1">
              <a:spLocks noChangeArrowheads="1"/>
            </p:cNvSpPr>
            <p:nvPr/>
          </p:nvSpPr>
          <p:spPr bwMode="auto">
            <a:xfrm>
              <a:off x="4896" y="1920"/>
              <a:ext cx="295" cy="4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9057" tIns="49528" rIns="99057" bIns="49528">
              <a:spAutoFit/>
            </a:bodyPr>
            <a:lstStyle>
              <a:lvl1pPr defTabSz="990600">
                <a:defRPr sz="5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90600">
                <a:defRPr sz="5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90600">
                <a:defRPr sz="5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90600">
                <a:defRPr sz="5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90600">
                <a:defRPr sz="5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90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90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90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90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tr-TR" altLang="tr-TR" sz="43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+</a:t>
              </a:r>
              <a:endParaRPr lang="en-US" altLang="tr-TR" sz="4300" b="1">
                <a:solidFill>
                  <a:srgbClr val="FFFF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7660" name="Text Box 12"/>
            <p:cNvSpPr txBox="1">
              <a:spLocks noChangeArrowheads="1"/>
            </p:cNvSpPr>
            <p:nvPr/>
          </p:nvSpPr>
          <p:spPr bwMode="auto">
            <a:xfrm>
              <a:off x="785" y="1920"/>
              <a:ext cx="221" cy="4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9057" tIns="49528" rIns="99057" bIns="49528">
              <a:spAutoFit/>
            </a:bodyPr>
            <a:lstStyle>
              <a:lvl1pPr defTabSz="990600">
                <a:defRPr sz="5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90600">
                <a:defRPr sz="5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90600">
                <a:defRPr sz="5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90600">
                <a:defRPr sz="5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90600">
                <a:defRPr sz="5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90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90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90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90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tr-TR" altLang="tr-TR" sz="43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-</a:t>
              </a:r>
              <a:endParaRPr lang="en-US" altLang="tr-TR" sz="4300" b="1">
                <a:solidFill>
                  <a:srgbClr val="FFFF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7661" name="Text Box 13"/>
            <p:cNvSpPr txBox="1">
              <a:spLocks noChangeArrowheads="1"/>
            </p:cNvSpPr>
            <p:nvPr/>
          </p:nvSpPr>
          <p:spPr bwMode="auto">
            <a:xfrm>
              <a:off x="2880" y="3494"/>
              <a:ext cx="220" cy="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9057" tIns="49528" rIns="99057" bIns="49528">
              <a:spAutoFit/>
            </a:bodyPr>
            <a:lstStyle>
              <a:lvl1pPr defTabSz="990600">
                <a:defRPr sz="5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90600">
                <a:defRPr sz="5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90600">
                <a:defRPr sz="5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90600">
                <a:defRPr sz="5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90600">
                <a:defRPr sz="5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90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90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90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90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tr-TR" altLang="tr-TR" sz="43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-</a:t>
              </a:r>
              <a:endParaRPr lang="en-US" altLang="tr-TR" sz="4300" b="1">
                <a:solidFill>
                  <a:srgbClr val="FFFF00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autoUpdateAnimBg="0"/>
      <p:bldP spid="83971" grpId="0" animBg="1"/>
      <p:bldP spid="83972" grpId="0" animBg="1"/>
      <p:bldP spid="83973" grpId="0" autoUpdateAnimBg="0"/>
      <p:bldP spid="83974" grpId="0" autoUpdateAnimBg="0"/>
      <p:bldP spid="83975" grpId="0" animBg="1" autoUpdateAnimBg="0"/>
      <p:bldP spid="8397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    </a:t>
            </a:r>
            <a:r>
              <a:rPr lang="tr-TR" dirty="0" smtClean="0">
                <a:solidFill>
                  <a:srgbClr val="C00000"/>
                </a:solidFill>
              </a:rPr>
              <a:t>SEMİNERİN AMACI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1024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tr-TR" altLang="tr-TR" sz="2800" smtClean="0">
                <a:solidFill>
                  <a:srgbClr val="000000"/>
                </a:solidFill>
                <a:latin typeface="Verdana" panose="020B0604030504040204" pitchFamily="34" charset="0"/>
              </a:rPr>
              <a:t>Anne – babalara, ergenlere karşı sergiledikleri davranışlarda farkındalık kazandırmak ve lise dönem çocuklarını tanımalarına yardımcı olmak.</a:t>
            </a:r>
            <a:br>
              <a:rPr lang="tr-TR" altLang="tr-TR" sz="2800" smtClean="0">
                <a:solidFill>
                  <a:srgbClr val="000000"/>
                </a:solidFill>
                <a:latin typeface="Verdana" panose="020B0604030504040204" pitchFamily="34" charset="0"/>
              </a:rPr>
            </a:br>
            <a:endParaRPr lang="tr-TR" altLang="tr-TR" sz="280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0" indent="0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tr-TR" altLang="tr-TR" sz="2800" smtClean="0">
                <a:solidFill>
                  <a:srgbClr val="000000"/>
                </a:solidFill>
                <a:latin typeface="Verdana" panose="020B0604030504040204" pitchFamily="34" charset="0"/>
              </a:rPr>
              <a:t>2. Gelişim dönem özelliklerini, bu dönem çocuklarda görülen davranış ve gelişmeleri sağlıklı ve başarılı bir şekilde yaşamaları için  yapılacak yardım becerileri hakkında aileleri bilgilendirmek</a:t>
            </a:r>
            <a:endParaRPr lang="tr-TR" altLang="tr-T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958850"/>
            <a:ext cx="8420100" cy="6413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3600" b="1" smtClean="0">
                <a:solidFill>
                  <a:srgbClr val="44F461"/>
                </a:solidFill>
                <a:latin typeface="Arial" charset="0"/>
              </a:rPr>
              <a:t>TUTUM VE YAŞAM POZİSYONU</a:t>
            </a:r>
          </a:p>
        </p:txBody>
      </p:sp>
      <p:graphicFrame>
        <p:nvGraphicFramePr>
          <p:cNvPr id="85098" name="Group 106"/>
          <p:cNvGraphicFramePr>
            <a:graphicFrameLocks noGrp="1"/>
          </p:cNvGraphicFramePr>
          <p:nvPr>
            <p:ph sz="half" idx="1"/>
          </p:nvPr>
        </p:nvGraphicFramePr>
        <p:xfrm>
          <a:off x="415925" y="1614488"/>
          <a:ext cx="9074150" cy="4506912"/>
        </p:xfrm>
        <a:graphic>
          <a:graphicData uri="http://schemas.openxmlformats.org/drawingml/2006/table">
            <a:tbl>
              <a:tblPr/>
              <a:tblGrid>
                <a:gridCol w="1957388"/>
                <a:gridCol w="1847850"/>
                <a:gridCol w="5268912"/>
              </a:tblGrid>
              <a:tr h="1020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500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alt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YAŞAM POZİSYONU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F46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500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alt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TUTUM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F46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500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alt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TANIM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F461"/>
                    </a:solidFill>
                  </a:tcPr>
                </a:tc>
              </a:tr>
              <a:tr h="76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500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altLang="tr-T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+, 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500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alt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BASKICI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500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alt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Anne baba çocuk üzerinde güç kullanır ve istediğini zorla yaptırır.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908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500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altLang="tr-T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, 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500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alt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TAVİZKAR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500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alt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Çocuk anne baba üzerinde güç kullanır ve istediğini zorla yaptırır.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908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500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altLang="tr-T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 , _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500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alt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İLGİSİZ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500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alt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Anne baba çocuğun istek ve ihtiyaçlarıyla yeterince ilgilenmez, yok sayar.             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908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500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altLang="tr-T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, 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500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alt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YETKİN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500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Anne baba çocuğu olumlu/uygun iletişim ve disiplin yöntemlerini kullanarak yetiştirir</a:t>
                      </a:r>
                      <a:r>
                        <a:rPr kumimoji="0" lang="tr-TR" alt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28701" name="Rectangle 104"/>
          <p:cNvSpPr>
            <a:spLocks noGrp="1" noChangeArrowheads="1"/>
          </p:cNvSpPr>
          <p:nvPr>
            <p:ph sz="half" idx="2"/>
          </p:nvPr>
        </p:nvSpPr>
        <p:spPr>
          <a:xfrm>
            <a:off x="5715000" y="1651000"/>
            <a:ext cx="3962400" cy="5051425"/>
          </a:xfrm>
        </p:spPr>
        <p:txBody>
          <a:bodyPr/>
          <a:lstStyle/>
          <a:p>
            <a:pPr eaLnBrk="1" hangingPunct="1"/>
            <a:r>
              <a:rPr lang="tr-TR" altLang="tr-TR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868363"/>
            <a:ext cx="8420100" cy="8239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4800" b="1" dirty="0" smtClean="0">
                <a:solidFill>
                  <a:srgbClr val="0000FF"/>
                </a:solidFill>
                <a:latin typeface="Arial" charset="0"/>
              </a:rPr>
              <a:t>Baskıcı tutum yöntemleri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altLang="tr-TR" sz="3600" smtClean="0"/>
              <a:t>Aşırı koruma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altLang="tr-TR" sz="3600" smtClean="0"/>
              <a:t>Kontrol etme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altLang="tr-TR" sz="3600" smtClean="0"/>
              <a:t>Sürekli akıl verme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altLang="tr-TR" sz="3600" smtClean="0"/>
              <a:t>Bağırma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altLang="tr-TR" sz="3600" smtClean="0"/>
              <a:t>Tehdit etme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altLang="tr-TR" sz="3600" smtClean="0"/>
              <a:t>Sevgiyi esirgeme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altLang="tr-TR" sz="3600" smtClean="0"/>
              <a:t>Ceza</a:t>
            </a:r>
          </a:p>
          <a:p>
            <a:pPr eaLnBrk="1" hangingPunct="1">
              <a:lnSpc>
                <a:spcPct val="90000"/>
              </a:lnSpc>
            </a:pPr>
            <a:endParaRPr lang="tr-TR" altLang="tr-T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546100"/>
            <a:ext cx="8420100" cy="762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b="1" dirty="0" smtClean="0">
                <a:solidFill>
                  <a:srgbClr val="0000FF"/>
                </a:solidFill>
                <a:latin typeface="Arial" charset="0"/>
              </a:rPr>
              <a:t>Tavizkâr tutum yöntemleri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742950" y="1482725"/>
            <a:ext cx="8420100" cy="44577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3600" b="1" smtClean="0">
                <a:solidFill>
                  <a:srgbClr val="FF0000"/>
                </a:solidFill>
              </a:rPr>
              <a:t>    Çocukların kullandığı yöntemler: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3600" b="1" smtClean="0"/>
              <a:t>sızlanma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3600" b="1" smtClean="0"/>
              <a:t>tutturma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3600" b="1" smtClean="0"/>
              <a:t>duygu sömürüsü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3600" b="1" smtClean="0"/>
              <a:t>şantaj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Blip>
                <a:blip r:embed="rId2"/>
              </a:buBlip>
            </a:pPr>
            <a:endParaRPr lang="tr-TR" altLang="tr-TR" sz="3600" b="1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3600" b="1" smtClean="0">
                <a:solidFill>
                  <a:srgbClr val="FF0000"/>
                </a:solidFill>
              </a:rPr>
              <a:t>    Anne-baba çaresiz kalıp çocuğun isteklerine boyun eğer.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tr-TR" altLang="tr-TR" sz="28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546100"/>
            <a:ext cx="8420100" cy="914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5400" b="1" dirty="0" smtClean="0">
                <a:solidFill>
                  <a:srgbClr val="0000FF"/>
                </a:solidFill>
                <a:latin typeface="Arial" charset="0"/>
              </a:rPr>
              <a:t>İlgisiz tutum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tr-TR" altLang="tr-TR" sz="4400" b="1" smtClean="0"/>
              <a:t>Anne-baba çocukla yeterli ve kaliteli iletişim kurmaz.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tr-TR" altLang="tr-TR" sz="4400" b="1" smtClean="0"/>
              <a:t>Çocuğu yetiştirirken neredeyse hiç yöntem kullanmaz.</a:t>
            </a:r>
          </a:p>
          <a:p>
            <a:pPr eaLnBrk="1" hangingPunct="1"/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5738"/>
            <a:ext cx="9906000" cy="11906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3600" b="1" dirty="0" smtClean="0">
                <a:solidFill>
                  <a:srgbClr val="0000FF"/>
                </a:solidFill>
                <a:latin typeface="Arial" charset="0"/>
              </a:rPr>
              <a:t>Yetkin tutum</a:t>
            </a:r>
            <a:br>
              <a:rPr lang="tr-TR" altLang="tr-TR" sz="3600" b="1" dirty="0" smtClean="0">
                <a:solidFill>
                  <a:srgbClr val="0000FF"/>
                </a:solidFill>
                <a:latin typeface="Arial" charset="0"/>
              </a:rPr>
            </a:br>
            <a:r>
              <a:rPr lang="tr-TR" altLang="tr-TR" sz="3600" b="1" dirty="0" smtClean="0">
                <a:solidFill>
                  <a:srgbClr val="0000FF"/>
                </a:solidFill>
                <a:latin typeface="Arial" charset="0"/>
              </a:rPr>
              <a:t>olumlu ve uygun iletişim ve disiplin yöntemi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704850" y="1698625"/>
            <a:ext cx="8420100" cy="49688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tr-TR" altLang="tr-TR" sz="3000" smtClean="0"/>
              <a:t>Anne-baba-çocuk birbirleri üzerinde güç kullanmazlar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tr-TR" altLang="tr-TR" sz="3000" smtClean="0"/>
              <a:t>Birbirlerinin istek ve ihtiyaçlarına ilgisiz kalmazlar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tr-TR" altLang="tr-TR" sz="3000" smtClean="0"/>
              <a:t>Anne-baba gücünü çocuğu güçlendirmek ve desteklemek için kullanır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tr-TR" altLang="tr-TR" sz="3000" smtClean="0"/>
              <a:t>Bu yöntem doğru zamanda çocuğa ve ilişkiye zarar vermeden kullanma ustalığını içerir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tr-TR" altLang="tr-TR" sz="3000" smtClean="0"/>
              <a:t>Doğru ve uygun yöntem kullanıldığı için güç ve zaman kaybı olmaz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tr-TR" altLang="tr-TR" sz="3000" smtClean="0"/>
              <a:t>Çocuk yetiştirmede kalıcı ve etkin sonuçlar elde edilmesini sağlar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258763"/>
            <a:ext cx="8420100" cy="8239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4800" b="1" dirty="0" smtClean="0">
                <a:solidFill>
                  <a:srgbClr val="0000FF"/>
                </a:solidFill>
                <a:latin typeface="Arial" charset="0"/>
              </a:rPr>
              <a:t>Yetkin  tutum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31825" y="1193800"/>
            <a:ext cx="8420100" cy="53292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altLang="tr-TR" sz="3100" b="1" smtClean="0"/>
              <a:t>Ailedeki herkesin duygu-düşünceleri dinlenir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altLang="tr-TR" sz="3100" b="1" smtClean="0"/>
              <a:t>Çocuğun bir birey olduğu kabul edilir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altLang="tr-TR" sz="3100" b="1" smtClean="0"/>
              <a:t>Çocuğun sorumluluk alabileceğine güvenilir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altLang="tr-TR" sz="3100" b="1" smtClean="0"/>
              <a:t>Çocuk sorun çözmeyi öğrenir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altLang="tr-TR" sz="3100" b="1" smtClean="0"/>
              <a:t>Kendine ve çevresine güvenir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altLang="tr-TR" sz="3100" b="1" smtClean="0"/>
              <a:t>Anne-baba çocuğa uygun sınırlar koyarak çocuğu korur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altLang="tr-TR" sz="3100" b="1" smtClean="0"/>
              <a:t>Çocuğa güven ve destek vererek onun kendine olan güvenini artırır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endParaRPr lang="tr-TR" altLang="tr-TR" sz="3100" b="1" smtClean="0"/>
          </a:p>
          <a:p>
            <a:pPr eaLnBrk="1" hangingPunct="1">
              <a:lnSpc>
                <a:spcPct val="90000"/>
              </a:lnSpc>
            </a:pPr>
            <a:endParaRPr lang="tr-TR" altLang="tr-TR" sz="3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823913"/>
            <a:ext cx="8420100" cy="914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5400" b="1" smtClean="0">
                <a:solidFill>
                  <a:srgbClr val="44F461"/>
                </a:solidFill>
                <a:latin typeface="Arial" charset="0"/>
              </a:rPr>
              <a:t>TUTUM  ve SONUÇLARI</a:t>
            </a:r>
          </a:p>
        </p:txBody>
      </p:sp>
      <p:graphicFrame>
        <p:nvGraphicFramePr>
          <p:cNvPr id="97312" name="Group 32"/>
          <p:cNvGraphicFramePr>
            <a:graphicFrameLocks noGrp="1"/>
          </p:cNvGraphicFramePr>
          <p:nvPr>
            <p:ph type="tbl" idx="1"/>
          </p:nvPr>
        </p:nvGraphicFramePr>
        <p:xfrm>
          <a:off x="742950" y="2146300"/>
          <a:ext cx="8420100" cy="4495800"/>
        </p:xfrm>
        <a:graphic>
          <a:graphicData uri="http://schemas.openxmlformats.org/drawingml/2006/table">
            <a:tbl>
              <a:tblPr/>
              <a:tblGrid>
                <a:gridCol w="2119313"/>
                <a:gridCol w="2244725"/>
                <a:gridCol w="4056062"/>
              </a:tblGrid>
              <a:tr h="8716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500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alt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YAŞAM POZİSYONU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500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alt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TUTUM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500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alt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SONUÇ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8732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500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altLang="tr-TR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+,-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500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alt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BASKICI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500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alt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Korku, çekinme, sorumsuzluk</a:t>
                      </a:r>
                      <a:r>
                        <a:rPr kumimoji="0" lang="tr-TR" alt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tr-TR" alt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isyan.</a:t>
                      </a:r>
                      <a:r>
                        <a:rPr kumimoji="0" lang="tr-TR" alt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..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8716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500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altLang="tr-TR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-, +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500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alt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TAVİZKAR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500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alt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Bencillik, sorumsuzluk, </a:t>
                      </a:r>
                      <a:r>
                        <a:rPr kumimoji="0" lang="tr-TR" alt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doyumsuzluk...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8732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500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altLang="tr-TR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-,-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500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alt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İLGİSİZ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500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alt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Mutsuzluk, değersizlik, yetersizlik...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0059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500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altLang="tr-TR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+,+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500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alt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YETKİN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500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alt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Öğrenme, düşünme, güven, sorumluluk alma, karşılıklı ve yakın ilişki...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mtClean="0">
                <a:solidFill>
                  <a:schemeClr val="tx2">
                    <a:satMod val="130000"/>
                  </a:schemeClr>
                </a:solidFill>
              </a:rPr>
              <a:t>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tr-TR" altLang="tr-TR" smtClean="0"/>
          </a:p>
          <a:p>
            <a:pPr algn="ctr" eaLnBrk="1" hangingPunct="1">
              <a:buFontTx/>
              <a:buNone/>
            </a:pPr>
            <a:r>
              <a:rPr lang="tr-TR" altLang="tr-TR" sz="5400" smtClean="0">
                <a:solidFill>
                  <a:srgbClr val="FF0000"/>
                </a:solidFill>
              </a:rPr>
              <a:t>RİSKİ YÖNETMEK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title"/>
          </p:nvPr>
        </p:nvSpPr>
        <p:spPr>
          <a:xfrm>
            <a:off x="742950" y="114300"/>
            <a:ext cx="8420100" cy="8239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4800" b="1" dirty="0" smtClean="0">
                <a:solidFill>
                  <a:srgbClr val="FF0000"/>
                </a:solidFill>
                <a:latin typeface="Arial" charset="0"/>
              </a:rPr>
              <a:t>RİSK NEDİR?</a:t>
            </a:r>
          </a:p>
        </p:txBody>
      </p:sp>
      <p:sp>
        <p:nvSpPr>
          <p:cNvPr id="30723" name="Rectangle 6"/>
          <p:cNvSpPr>
            <a:spLocks noGrp="1" noChangeArrowheads="1"/>
          </p:cNvSpPr>
          <p:nvPr>
            <p:ph idx="1"/>
          </p:nvPr>
        </p:nvSpPr>
        <p:spPr>
          <a:xfrm>
            <a:off x="742950" y="835025"/>
            <a:ext cx="8420100" cy="4457700"/>
          </a:xfrm>
        </p:spPr>
        <p:txBody>
          <a:bodyPr>
            <a:normAutofit fontScale="85000" lnSpcReduction="10000"/>
          </a:bodyPr>
          <a:lstStyle/>
          <a:p>
            <a:pPr marL="396228" indent="-307077" eaLnBrk="1" fontAlgn="auto" hangingPunct="1">
              <a:lnSpc>
                <a:spcPct val="155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tr-TR" altLang="tr-TR" sz="2100" b="1" dirty="0" smtClean="0">
                <a:solidFill>
                  <a:srgbClr val="FF0000"/>
                </a:solidFill>
                <a:latin typeface="Verdana" pitchFamily="34" charset="0"/>
              </a:rPr>
              <a:t>Risk</a:t>
            </a:r>
            <a:r>
              <a:rPr lang="tr-TR" altLang="tr-TR" sz="2100" dirty="0" smtClean="0">
                <a:solidFill>
                  <a:srgbClr val="FF0000"/>
                </a:solidFill>
                <a:latin typeface="Verdana" pitchFamily="34" charset="0"/>
              </a:rPr>
              <a:t>,</a:t>
            </a:r>
            <a:r>
              <a:rPr lang="tr-TR" altLang="tr-TR" sz="2100" dirty="0" smtClean="0">
                <a:latin typeface="Verdana" pitchFamily="34" charset="0"/>
              </a:rPr>
              <a:t> sonucunda tehlikeli bir durumla karşılaşma olasılığı olan bir olay olarak </a:t>
            </a:r>
            <a:r>
              <a:rPr lang="tr-TR" altLang="tr-TR" sz="2100" dirty="0" err="1" smtClean="0">
                <a:latin typeface="Verdana" pitchFamily="34" charset="0"/>
              </a:rPr>
              <a:t>tanımlanır.Zarara</a:t>
            </a:r>
            <a:r>
              <a:rPr lang="tr-TR" altLang="tr-TR" sz="2100" dirty="0" smtClean="0">
                <a:latin typeface="Verdana" pitchFamily="34" charset="0"/>
              </a:rPr>
              <a:t> uğrama tehlikesi olarak ta tanımlanmaktadır</a:t>
            </a:r>
          </a:p>
          <a:p>
            <a:pPr marL="396228" indent="-307077" eaLnBrk="1" fontAlgn="auto" hangingPunct="1">
              <a:lnSpc>
                <a:spcPct val="155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tr-TR" altLang="tr-TR" sz="2100" b="1" dirty="0" smtClean="0">
                <a:solidFill>
                  <a:srgbClr val="FF0000"/>
                </a:solidFill>
                <a:latin typeface="Verdana" pitchFamily="34" charset="0"/>
              </a:rPr>
              <a:t>Riskli davranış</a:t>
            </a:r>
            <a:r>
              <a:rPr lang="tr-TR" altLang="tr-TR" sz="2100" dirty="0" smtClean="0">
                <a:latin typeface="Verdana" pitchFamily="34" charset="0"/>
              </a:rPr>
              <a:t>, kişinin mevcut durumu değerlendirmesi ve söz konusu durum içerisinde tehlike oranı yüksek olan yönü/yöntemi tercih etmesidir. Yani, kişiyi tehlikeye atan ve hayati anlamda tehlike yaratan; hastalık veya ölümle sonuçlanma ihtimali yüksek davranışlardır. </a:t>
            </a:r>
          </a:p>
          <a:p>
            <a:pPr marL="396228" indent="-307077" eaLnBrk="1" fontAlgn="auto" hangingPunct="1">
              <a:lnSpc>
                <a:spcPct val="155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tr-TR" altLang="tr-TR" sz="2100" b="1" dirty="0" smtClean="0">
                <a:solidFill>
                  <a:srgbClr val="FF0000"/>
                </a:solidFill>
                <a:latin typeface="Verdana" pitchFamily="34" charset="0"/>
              </a:rPr>
              <a:t>Ergenlikte Risk</a:t>
            </a:r>
            <a:r>
              <a:rPr lang="tr-TR" altLang="tr-TR" sz="2100" dirty="0" smtClean="0">
                <a:solidFill>
                  <a:srgbClr val="EEF741"/>
                </a:solidFill>
                <a:latin typeface="Verdana" pitchFamily="34" charset="0"/>
              </a:rPr>
              <a:t>,</a:t>
            </a:r>
            <a:r>
              <a:rPr lang="tr-TR" altLang="tr-TR" sz="2100" dirty="0" smtClean="0">
                <a:latin typeface="Verdana" pitchFamily="34" charset="0"/>
              </a:rPr>
              <a:t> gençlerin sağlık ve iyi halde olma durumlarına herhangi bir şekilde zarar veren durumlar olarak tanımlanmaktadır. </a:t>
            </a:r>
          </a:p>
          <a:p>
            <a:pPr marL="396228" indent="-307077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tr-TR" altLang="tr-T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114300"/>
            <a:ext cx="8420100" cy="914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5400" b="1" dirty="0" smtClean="0">
                <a:solidFill>
                  <a:srgbClr val="FF0000"/>
                </a:solidFill>
                <a:latin typeface="Arial" charset="0"/>
              </a:rPr>
              <a:t>Risk Alma…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742950" y="1193800"/>
            <a:ext cx="8420100" cy="4457700"/>
          </a:xfrm>
        </p:spPr>
        <p:txBody>
          <a:bodyPr>
            <a:normAutofit fontScale="92500" lnSpcReduction="20000"/>
          </a:bodyPr>
          <a:lstStyle/>
          <a:p>
            <a:pPr marL="396228" indent="-307077" eaLnBrk="1" fontAlgn="auto" hangingPunct="1">
              <a:lnSpc>
                <a:spcPct val="165000"/>
              </a:lnSpc>
              <a:spcAft>
                <a:spcPts val="0"/>
              </a:spcAft>
              <a:buFont typeface="Symbol" pitchFamily="18" charset="2"/>
              <a:buChar char=""/>
              <a:defRPr/>
            </a:pPr>
            <a:r>
              <a:rPr lang="tr-TR" altLang="tr-TR" smtClean="0">
                <a:latin typeface="Verdana" pitchFamily="34" charset="0"/>
              </a:rPr>
              <a:t>Tüm ergenler büyümenin normal bir parçası olarak risk alma davranışları gösterirler. Risk alma ergenin kendi kimliğini tanımlama ve geliştirme aracıdır ve sağlıklı risk alma ergenler için çok değerli bir deneyimdir.</a:t>
            </a:r>
            <a:endParaRPr lang="tr-TR" altLang="tr-TR" b="1" smtClean="0">
              <a:latin typeface="Verdana" pitchFamily="34" charset="0"/>
            </a:endParaRPr>
          </a:p>
          <a:p>
            <a:pPr marL="396228" indent="-307077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 ANNE BABA OLMAK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spcBef>
                <a:spcPct val="20000"/>
              </a:spcBef>
              <a:buClrTx/>
              <a:buSzTx/>
              <a:buFont typeface="Wingdings 2" panose="05020102010507070707" pitchFamily="18" charset="2"/>
              <a:buNone/>
              <a:defRPr/>
            </a:pPr>
            <a:r>
              <a:rPr lang="tr-TR" altLang="tr-TR" sz="3200" kern="0" dirty="0" smtClean="0">
                <a:solidFill>
                  <a:srgbClr val="004080"/>
                </a:solidFill>
                <a:latin typeface="Arial"/>
              </a:rPr>
              <a:t>	</a:t>
            </a:r>
            <a:r>
              <a:rPr lang="tr-TR" altLang="tr-TR" sz="3200" kern="0" dirty="0" smtClean="0">
                <a:latin typeface="Arial"/>
              </a:rPr>
              <a:t>Bazı ebeveynler çocuklarının eğitimini bir diğerine bırakır. “</a:t>
            </a:r>
            <a:r>
              <a:rPr lang="tr-TR" altLang="tr-TR" sz="3200" i="1" kern="0" dirty="0" smtClean="0">
                <a:latin typeface="Arial"/>
              </a:rPr>
              <a:t>Ben kazanırım gerekli masrafları </a:t>
            </a:r>
            <a:r>
              <a:rPr lang="tr-TR" altLang="tr-TR" sz="3200" i="1" kern="0" dirty="0" err="1" smtClean="0">
                <a:latin typeface="Arial"/>
              </a:rPr>
              <a:t>karşılarım,sen</a:t>
            </a:r>
            <a:r>
              <a:rPr lang="tr-TR" altLang="tr-TR" sz="3200" i="1" kern="0" dirty="0" smtClean="0">
                <a:latin typeface="Arial"/>
              </a:rPr>
              <a:t> de eğitimiyle ilgilen</a:t>
            </a:r>
            <a:r>
              <a:rPr lang="tr-TR" altLang="tr-TR" sz="3200" kern="0" dirty="0" smtClean="0">
                <a:latin typeface="Arial"/>
              </a:rPr>
              <a:t>” derler. Çocuk eğitimi sadece anneye veya sadece babaya bırakılmamalıdır. Bir çocuğun anne ve babasının birlikte sağladığı dengeye ihtiyacı vardır.</a:t>
            </a:r>
          </a:p>
          <a:p>
            <a:pPr>
              <a:defRPr/>
            </a:pPr>
            <a:endParaRPr lang="tr-TR" dirty="0"/>
          </a:p>
        </p:txBody>
      </p:sp>
      <p:pic>
        <p:nvPicPr>
          <p:cNvPr id="11268" name="Picture 4" descr="C:\Users\PDR Böl Bş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13363" y="5154613"/>
            <a:ext cx="4319587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76288" y="246063"/>
            <a:ext cx="8420100" cy="6413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3600" b="1" dirty="0" smtClean="0">
                <a:solidFill>
                  <a:srgbClr val="FF0000"/>
                </a:solidFill>
                <a:latin typeface="Arial" charset="0"/>
              </a:rPr>
              <a:t>RİSK TAKVİMİ</a:t>
            </a:r>
          </a:p>
        </p:txBody>
      </p:sp>
      <p:graphicFrame>
        <p:nvGraphicFramePr>
          <p:cNvPr id="101403" name="Group 27"/>
          <p:cNvGraphicFramePr>
            <a:graphicFrameLocks noGrp="1"/>
          </p:cNvGraphicFramePr>
          <p:nvPr>
            <p:ph sz="half" idx="2"/>
          </p:nvPr>
        </p:nvGraphicFramePr>
        <p:xfrm>
          <a:off x="488950" y="977900"/>
          <a:ext cx="8496300" cy="5286375"/>
        </p:xfrm>
        <a:graphic>
          <a:graphicData uri="http://schemas.openxmlformats.org/drawingml/2006/table">
            <a:tbl>
              <a:tblPr/>
              <a:tblGrid>
                <a:gridCol w="4083050"/>
                <a:gridCol w="4413250"/>
              </a:tblGrid>
              <a:tr h="518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500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500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8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500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Bilinçsiz ve disiplinsiz yapılan tehlikeli sporlar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Akran grubu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Medya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internet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500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Trafik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Cinsellikle ilgili tutum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Madde kullanımı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330200"/>
            <a:ext cx="8420100" cy="8239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4800" b="1" dirty="0" smtClean="0">
                <a:solidFill>
                  <a:srgbClr val="FF0000"/>
                </a:solidFill>
                <a:latin typeface="Arial" charset="0"/>
              </a:rPr>
              <a:t>Risk Dönemleri</a:t>
            </a:r>
            <a:r>
              <a:rPr lang="tr-TR" altLang="tr-TR" sz="4800" dirty="0" smtClean="0">
                <a:solidFill>
                  <a:srgbClr val="0000FF"/>
                </a:solidFill>
                <a:latin typeface="Arial" charset="0"/>
              </a:rPr>
              <a:t>…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742950" y="1122363"/>
            <a:ext cx="8420100" cy="5688012"/>
          </a:xfrm>
        </p:spPr>
        <p:txBody>
          <a:bodyPr/>
          <a:lstStyle/>
          <a:p>
            <a:pPr eaLnBrk="1" hangingPunct="1">
              <a:lnSpc>
                <a:spcPct val="170000"/>
              </a:lnSpc>
            </a:pPr>
            <a:r>
              <a:rPr lang="tr-TR" altLang="tr-TR" sz="3600" smtClean="0"/>
              <a:t>Riskli davranışların yoğun olarak görüldüğü dönemler/kritik dönem, geçiş dönemleridir. Yani insanlar, büyürken, gelişirken bir dönemden diğerine geçerken daha kolay risk alabilirler. </a:t>
            </a:r>
          </a:p>
          <a:p>
            <a:pPr eaLnBrk="1" hangingPunct="1"/>
            <a:endParaRPr lang="tr-TR" altLang="tr-TR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19063"/>
            <a:ext cx="8915400" cy="14938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3200" b="1" dirty="0" smtClean="0">
                <a:solidFill>
                  <a:srgbClr val="FF0000"/>
                </a:solidFill>
                <a:latin typeface="Arial" charset="0"/>
              </a:rPr>
              <a:t>ERGENLİKTE GÖRÜLEN RİSK DAVRANIŞLARI</a:t>
            </a:r>
            <a:r>
              <a:rPr lang="tr-TR" altLang="tr-TR" sz="2800" b="1" dirty="0" smtClean="0">
                <a:solidFill>
                  <a:srgbClr val="0000FF"/>
                </a:solidFill>
                <a:latin typeface="Arial Narrow" pitchFamily="34" charset="0"/>
              </a:rPr>
              <a:t/>
            </a:r>
            <a:br>
              <a:rPr lang="tr-TR" altLang="tr-TR" sz="2800" b="1" dirty="0" smtClean="0">
                <a:solidFill>
                  <a:srgbClr val="0000FF"/>
                </a:solidFill>
                <a:latin typeface="Arial Narrow" pitchFamily="34" charset="0"/>
              </a:rPr>
            </a:br>
            <a:endParaRPr lang="tr-TR" altLang="tr-TR" sz="28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273050" y="1122363"/>
            <a:ext cx="8915400" cy="5688012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lvl="1" eaLnBrk="1" hangingPunct="1">
              <a:lnSpc>
                <a:spcPct val="170000"/>
              </a:lnSpc>
              <a:buFont typeface="Symbol" panose="05050102010706020507" pitchFamily="18" charset="2"/>
              <a:buNone/>
            </a:pPr>
            <a:r>
              <a:rPr lang="tr-TR" altLang="tr-TR" sz="2400" b="1" smtClean="0">
                <a:latin typeface="Arial Narrow" panose="020B0606020202030204" pitchFamily="34" charset="0"/>
              </a:rPr>
              <a:t>    </a:t>
            </a:r>
            <a:r>
              <a:rPr lang="tr-TR" altLang="tr-TR" sz="3200" smtClean="0"/>
              <a:t>Bıçak taşıma, kavgaya karışma, saldırganca davranma, intihar düşüncesi ve girişimi, uzun süreli gürültülü müzik dinlemek, uzun süreli televizyon izlemek, video oyunlarını oynamak ve okula devamsızlık davranışları…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198438"/>
            <a:ext cx="8420100" cy="1066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3200" b="1" dirty="0" smtClean="0">
                <a:solidFill>
                  <a:srgbClr val="FF0000"/>
                </a:solidFill>
                <a:latin typeface="Arial" charset="0"/>
              </a:rPr>
              <a:t>RİSK ALMA DAVRANIŞLARININ GELİŞİMSEL NEDENLERİ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200025" y="1374775"/>
            <a:ext cx="9705975" cy="5292725"/>
          </a:xfrm>
        </p:spPr>
        <p:txBody>
          <a:bodyPr/>
          <a:lstStyle/>
          <a:p>
            <a:pPr marL="609600" indent="-609600" eaLnBrk="1" hangingPunct="1">
              <a:lnSpc>
                <a:spcPct val="170000"/>
              </a:lnSpc>
            </a:pPr>
            <a:r>
              <a:rPr lang="tr-TR" altLang="tr-TR" sz="2500" smtClean="0"/>
              <a:t>Kendi hayatlarını kontrol etme arzusu</a:t>
            </a:r>
          </a:p>
          <a:p>
            <a:pPr marL="609600" indent="-609600" eaLnBrk="1" hangingPunct="1">
              <a:lnSpc>
                <a:spcPct val="170000"/>
              </a:lnSpc>
            </a:pPr>
            <a:r>
              <a:rPr lang="tr-TR" altLang="tr-TR" sz="2500" smtClean="0"/>
              <a:t>Yetişkin otoritesine ve geleneksel topluma direnmenin ifadesi</a:t>
            </a:r>
          </a:p>
          <a:p>
            <a:pPr marL="609600" indent="-609600" eaLnBrk="1" hangingPunct="1">
              <a:lnSpc>
                <a:spcPct val="170000"/>
              </a:lnSpc>
            </a:pPr>
            <a:r>
              <a:rPr lang="tr-TR" altLang="tr-TR" sz="2500" smtClean="0"/>
              <a:t>Kaygıyla, gerilimle, yetersizlikle ve başarısızlıkla baş etme yolu </a:t>
            </a:r>
          </a:p>
          <a:p>
            <a:pPr marL="609600" indent="-609600" eaLnBrk="1" hangingPunct="1">
              <a:lnSpc>
                <a:spcPct val="170000"/>
              </a:lnSpc>
            </a:pPr>
            <a:r>
              <a:rPr lang="tr-TR" altLang="tr-TR" sz="2500" smtClean="0"/>
              <a:t>Akran gruplarına daha çok kabul edilme</a:t>
            </a:r>
          </a:p>
          <a:p>
            <a:pPr marL="609600" indent="-609600" eaLnBrk="1" hangingPunct="1">
              <a:lnSpc>
                <a:spcPct val="170000"/>
              </a:lnSpc>
            </a:pPr>
            <a:r>
              <a:rPr lang="tr-TR" altLang="tr-TR" sz="2500" smtClean="0"/>
              <a:t>Kendi kimliğini doğrulama</a:t>
            </a:r>
          </a:p>
          <a:p>
            <a:pPr marL="609600" indent="-609600" eaLnBrk="1" hangingPunct="1">
              <a:lnSpc>
                <a:spcPct val="170000"/>
              </a:lnSpc>
            </a:pPr>
            <a:r>
              <a:rPr lang="tr-TR" altLang="tr-TR" sz="2500" smtClean="0"/>
              <a:t>Kendini kanıtlama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idx="1"/>
          </p:nvPr>
        </p:nvSpPr>
        <p:spPr>
          <a:xfrm>
            <a:off x="974725" y="619125"/>
            <a:ext cx="8601075" cy="56975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4000" b="1" smtClean="0">
                <a:solidFill>
                  <a:srgbClr val="FF0000"/>
                </a:solidFill>
                <a:latin typeface="Verdana" panose="020B0604030504040204" pitchFamily="34" charset="0"/>
              </a:rPr>
              <a:t>R</a:t>
            </a:r>
            <a:r>
              <a:rPr lang="tr-TR" altLang="tr-TR" sz="1600" b="1" smtClean="0">
                <a:latin typeface="Verdana" panose="020B0604030504040204" pitchFamily="34" charset="0"/>
              </a:rPr>
              <a:t>İSKLERİ FARKEDİN VE DERS ALMASINI SAĞLAYIN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3600" b="1" smtClean="0">
                <a:solidFill>
                  <a:srgbClr val="FF0000"/>
                </a:solidFill>
                <a:latin typeface="Verdana" panose="020B0604030504040204" pitchFamily="34" charset="0"/>
              </a:rPr>
              <a:t>İ</a:t>
            </a:r>
            <a:r>
              <a:rPr lang="tr-TR" altLang="tr-TR" sz="1600" b="1" smtClean="0">
                <a:latin typeface="Verdana" panose="020B0604030504040204" pitchFamily="34" charset="0"/>
              </a:rPr>
              <a:t>LETİŞİME ÖNEM VERİN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3600" b="1" smtClean="0">
                <a:solidFill>
                  <a:srgbClr val="FF0000"/>
                </a:solidFill>
                <a:latin typeface="Verdana" panose="020B0604030504040204" pitchFamily="34" charset="0"/>
              </a:rPr>
              <a:t>S</a:t>
            </a:r>
            <a:r>
              <a:rPr lang="tr-TR" altLang="tr-TR" sz="1600" b="1" smtClean="0">
                <a:solidFill>
                  <a:schemeClr val="tx2"/>
                </a:solidFill>
                <a:latin typeface="Verdana" panose="020B0604030504040204" pitchFamily="34" charset="0"/>
              </a:rPr>
              <a:t>EVGİNİZİ GÖSTERİN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3600" b="1" smtClean="0">
                <a:solidFill>
                  <a:srgbClr val="FF0000"/>
                </a:solidFill>
                <a:latin typeface="Verdana" panose="020B0604030504040204" pitchFamily="34" charset="0"/>
              </a:rPr>
              <a:t>K</a:t>
            </a:r>
            <a:r>
              <a:rPr lang="tr-TR" altLang="tr-TR" sz="1600" b="1" smtClean="0">
                <a:solidFill>
                  <a:schemeClr val="tx2"/>
                </a:solidFill>
                <a:latin typeface="Verdana" panose="020B0604030504040204" pitchFamily="34" charset="0"/>
              </a:rPr>
              <a:t>URALLAR OLUŞTURUN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3600" b="1" smtClean="0">
                <a:solidFill>
                  <a:srgbClr val="FF0000"/>
                </a:solidFill>
                <a:latin typeface="Verdana" panose="020B0604030504040204" pitchFamily="34" charset="0"/>
              </a:rPr>
              <a:t>L</a:t>
            </a:r>
            <a:r>
              <a:rPr lang="tr-TR" altLang="tr-TR" sz="1600" b="1" smtClean="0">
                <a:solidFill>
                  <a:schemeClr val="tx2"/>
                </a:solidFill>
                <a:latin typeface="Verdana" panose="020B0604030504040204" pitchFamily="34" charset="0"/>
              </a:rPr>
              <a:t>AFLA OLMAZ MODEL OLUN</a:t>
            </a:r>
            <a:endParaRPr lang="tr-TR" altLang="tr-TR" sz="1600" b="1" smtClean="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3600" b="1" smtClean="0">
                <a:solidFill>
                  <a:srgbClr val="FF0000"/>
                </a:solidFill>
                <a:latin typeface="Verdana" panose="020B0604030504040204" pitchFamily="34" charset="0"/>
              </a:rPr>
              <a:t>E</a:t>
            </a:r>
            <a:r>
              <a:rPr lang="tr-TR" altLang="tr-TR" sz="1600" b="1" smtClean="0">
                <a:solidFill>
                  <a:schemeClr val="tx2"/>
                </a:solidFill>
                <a:latin typeface="Verdana" panose="020B0604030504040204" pitchFamily="34" charset="0"/>
              </a:rPr>
              <a:t>ĞLENCEYE VAKİT AYIRIN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3600" b="1" smtClean="0">
                <a:solidFill>
                  <a:srgbClr val="FF0000"/>
                </a:solidFill>
                <a:latin typeface="Verdana" panose="020B0604030504040204" pitchFamily="34" charset="0"/>
              </a:rPr>
              <a:t>R</a:t>
            </a:r>
            <a:r>
              <a:rPr lang="tr-TR" altLang="tr-TR" sz="1600" b="1" smtClean="0">
                <a:solidFill>
                  <a:schemeClr val="tx2"/>
                </a:solidFill>
                <a:latin typeface="Verdana" panose="020B0604030504040204" pitchFamily="34" charset="0"/>
              </a:rPr>
              <a:t>OLÜNÜZDEN VAZGEÇMEYİN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1600" b="1" smtClean="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3600" b="1" smtClean="0">
                <a:solidFill>
                  <a:srgbClr val="FF0000"/>
                </a:solidFill>
                <a:latin typeface="Verdana" panose="020B0604030504040204" pitchFamily="34" charset="0"/>
              </a:rPr>
              <a:t>M</a:t>
            </a:r>
            <a:r>
              <a:rPr lang="tr-TR" altLang="tr-TR" sz="1600" b="1" smtClean="0">
                <a:solidFill>
                  <a:schemeClr val="tx2"/>
                </a:solidFill>
                <a:latin typeface="Verdana" panose="020B0604030504040204" pitchFamily="34" charset="0"/>
              </a:rPr>
              <a:t>EDYA MESAJLARINI BİRLİKTE OKUY</a:t>
            </a:r>
            <a:r>
              <a:rPr lang="tr-TR" altLang="tr-TR" sz="1600" b="1" smtClean="0">
                <a:latin typeface="Verdana" panose="020B0604030504040204" pitchFamily="34" charset="0"/>
              </a:rPr>
              <a:t>UN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3600" b="1" smtClean="0">
                <a:solidFill>
                  <a:srgbClr val="FF0000"/>
                </a:solidFill>
                <a:latin typeface="Verdana" panose="020B0604030504040204" pitchFamily="34" charset="0"/>
              </a:rPr>
              <a:t>A</a:t>
            </a:r>
            <a:r>
              <a:rPr lang="tr-TR" altLang="tr-TR" sz="1600" b="1" smtClean="0">
                <a:solidFill>
                  <a:schemeClr val="tx2"/>
                </a:solidFill>
                <a:latin typeface="Verdana" panose="020B0604030504040204" pitchFamily="34" charset="0"/>
              </a:rPr>
              <a:t>RKADAŞLARINI VE AİLELERİNİ İZLEYİN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3600" b="1" smtClean="0">
                <a:solidFill>
                  <a:srgbClr val="FF0000"/>
                </a:solidFill>
                <a:latin typeface="Verdana" panose="020B0604030504040204" pitchFamily="34" charset="0"/>
              </a:rPr>
              <a:t>T</a:t>
            </a:r>
            <a:r>
              <a:rPr lang="tr-TR" altLang="tr-TR" sz="1600" b="1" smtClean="0">
                <a:solidFill>
                  <a:schemeClr val="tx2"/>
                </a:solidFill>
                <a:latin typeface="Verdana" panose="020B0604030504040204" pitchFamily="34" charset="0"/>
              </a:rPr>
              <a:t>ANIYIN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73050" y="474663"/>
            <a:ext cx="4797425" cy="914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5400" b="1" dirty="0" smtClean="0">
                <a:solidFill>
                  <a:srgbClr val="FF66FF"/>
                </a:solidFill>
                <a:latin typeface="Arial" charset="0"/>
              </a:rPr>
              <a:t>TANIYIN</a:t>
            </a:r>
          </a:p>
        </p:txBody>
      </p:sp>
      <p:sp>
        <p:nvSpPr>
          <p:cNvPr id="45059" name="Line 3"/>
          <p:cNvSpPr>
            <a:spLocks noChangeShapeType="1"/>
          </p:cNvSpPr>
          <p:nvPr/>
        </p:nvSpPr>
        <p:spPr bwMode="auto">
          <a:xfrm>
            <a:off x="2846388" y="1608138"/>
            <a:ext cx="2730500" cy="312737"/>
          </a:xfrm>
          <a:prstGeom prst="line">
            <a:avLst/>
          </a:prstGeom>
          <a:noFill/>
          <a:ln w="38100">
            <a:solidFill>
              <a:srgbClr val="44F461"/>
            </a:solidFill>
            <a:round/>
            <a:headEnd type="diamond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2768600" y="1608138"/>
            <a:ext cx="2732088" cy="1247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diamond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>
            <a:off x="2768600" y="1608138"/>
            <a:ext cx="1793875" cy="24177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diamond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 flipH="1">
            <a:off x="2144713" y="1627188"/>
            <a:ext cx="625475" cy="343217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diamond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7767" name="Rectangle 7"/>
          <p:cNvSpPr>
            <a:spLocks noChangeArrowheads="1"/>
          </p:cNvSpPr>
          <p:nvPr/>
        </p:nvSpPr>
        <p:spPr bwMode="auto">
          <a:xfrm>
            <a:off x="2690813" y="4949825"/>
            <a:ext cx="6630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57" tIns="49528" rIns="99057" bIns="49528">
            <a:spAutoFit/>
          </a:bodyPr>
          <a:lstStyle>
            <a:lvl1pPr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953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906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859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9812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384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8956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528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00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tr-TR" altLang="tr-TR" sz="1900" b="1" smtClean="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17768" name="Text Box 8"/>
          <p:cNvSpPr txBox="1">
            <a:spLocks noChangeArrowheads="1"/>
          </p:cNvSpPr>
          <p:nvPr/>
        </p:nvSpPr>
        <p:spPr bwMode="auto">
          <a:xfrm>
            <a:off x="1576388" y="4975225"/>
            <a:ext cx="6265862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953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906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859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9812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384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8956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528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00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tr-TR" altLang="tr-TR" sz="2600" b="1" smtClean="0">
                <a:solidFill>
                  <a:srgbClr val="FFFF00"/>
                </a:solidFill>
                <a:latin typeface="Verdana" pitchFamily="34" charset="0"/>
              </a:rPr>
              <a:t>ARKADAŞLARINI VE AİLELERİNİ</a:t>
            </a:r>
          </a:p>
          <a:p>
            <a:pPr eaLnBrk="1" hangingPunct="1">
              <a:defRPr/>
            </a:pPr>
            <a:endParaRPr lang="tr-TR" altLang="tr-TR" sz="2600" smtClean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4306888" y="3983038"/>
            <a:ext cx="2592387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953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906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859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9812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384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8956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528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00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tr-TR" altLang="tr-TR" sz="3000" b="1" smtClean="0">
                <a:solidFill>
                  <a:srgbClr val="FF0000"/>
                </a:solidFill>
                <a:latin typeface="Verdana" pitchFamily="34" charset="0"/>
              </a:rPr>
              <a:t>ÇEVRESİNİ</a:t>
            </a:r>
            <a:endParaRPr lang="tr-TR" altLang="tr-TR" sz="300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5634038" y="2735263"/>
            <a:ext cx="3206750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3000" b="1">
                <a:latin typeface="Verdana" panose="020B0604030504040204" pitchFamily="34" charset="0"/>
              </a:rPr>
              <a:t>ÇOCUĞUNUZU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5967413" y="1592263"/>
            <a:ext cx="2308225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3000">
                <a:solidFill>
                  <a:srgbClr val="44F461"/>
                </a:solidFill>
                <a:latin typeface="Verdana" panose="020B0604030504040204" pitchFamily="34" charset="0"/>
              </a:rPr>
              <a:t>KENDİNİZİ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15925" y="452438"/>
            <a:ext cx="2376488" cy="762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b="1" dirty="0" smtClean="0">
                <a:solidFill>
                  <a:srgbClr val="0000FF"/>
                </a:solidFill>
                <a:latin typeface="Arial" charset="0"/>
              </a:rPr>
              <a:t>İZLEYİN</a:t>
            </a:r>
          </a:p>
        </p:txBody>
      </p:sp>
      <p:sp>
        <p:nvSpPr>
          <p:cNvPr id="46083" name="Line 3"/>
          <p:cNvSpPr>
            <a:spLocks noChangeShapeType="1"/>
          </p:cNvSpPr>
          <p:nvPr/>
        </p:nvSpPr>
        <p:spPr bwMode="auto">
          <a:xfrm>
            <a:off x="1784350" y="1050925"/>
            <a:ext cx="1638300" cy="623888"/>
          </a:xfrm>
          <a:prstGeom prst="line">
            <a:avLst/>
          </a:prstGeom>
          <a:noFill/>
          <a:ln w="38100">
            <a:solidFill>
              <a:srgbClr val="44F46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1784350" y="1122363"/>
            <a:ext cx="1949450" cy="1403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1857375" y="1122363"/>
            <a:ext cx="1792288" cy="2105025"/>
          </a:xfrm>
          <a:prstGeom prst="line">
            <a:avLst/>
          </a:prstGeom>
          <a:noFill/>
          <a:ln w="38100">
            <a:solidFill>
              <a:srgbClr val="44F46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>
            <a:off x="1928813" y="1122363"/>
            <a:ext cx="1792287" cy="3119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>
            <a:off x="1857375" y="1122363"/>
            <a:ext cx="1639888" cy="4056062"/>
          </a:xfrm>
          <a:prstGeom prst="line">
            <a:avLst/>
          </a:prstGeom>
          <a:noFill/>
          <a:ln w="38100">
            <a:solidFill>
              <a:srgbClr val="44F46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>
            <a:off x="1928813" y="1266825"/>
            <a:ext cx="1168400" cy="4524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1784350" y="1266825"/>
            <a:ext cx="544513" cy="4992688"/>
          </a:xfrm>
          <a:prstGeom prst="line">
            <a:avLst/>
          </a:prstGeom>
          <a:noFill/>
          <a:ln w="38100">
            <a:solidFill>
              <a:srgbClr val="44F46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3370263" y="1543050"/>
            <a:ext cx="294163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600" b="1">
                <a:latin typeface="Verdana" panose="020B0604030504040204" pitchFamily="34" charset="0"/>
              </a:rPr>
              <a:t>BOŞ VAKİTLER</a:t>
            </a:r>
          </a:p>
        </p:txBody>
      </p:sp>
      <p:sp>
        <p:nvSpPr>
          <p:cNvPr id="119819" name="Text Box 11"/>
          <p:cNvSpPr txBox="1">
            <a:spLocks noChangeArrowheads="1"/>
          </p:cNvSpPr>
          <p:nvPr/>
        </p:nvSpPr>
        <p:spPr bwMode="auto">
          <a:xfrm>
            <a:off x="3627438" y="2317750"/>
            <a:ext cx="573563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953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906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859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9812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384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8956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528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00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tr-TR" altLang="tr-TR" sz="2600" b="1" dirty="0" smtClean="0">
                <a:solidFill>
                  <a:srgbClr val="44F461"/>
                </a:solidFill>
                <a:latin typeface="Arial" charset="0"/>
              </a:rPr>
              <a:t>AKADEMİK BAŞARI/BAŞARISIZLIK</a:t>
            </a:r>
            <a:endParaRPr lang="tr-TR" altLang="tr-TR" sz="2600" b="1" dirty="0" smtClean="0">
              <a:solidFill>
                <a:srgbClr val="44F46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19820" name="Text Box 12"/>
          <p:cNvSpPr txBox="1">
            <a:spLocks noChangeArrowheads="1"/>
          </p:cNvSpPr>
          <p:nvPr/>
        </p:nvSpPr>
        <p:spPr bwMode="auto">
          <a:xfrm>
            <a:off x="3527425" y="3062288"/>
            <a:ext cx="43561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953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906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859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9812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384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8956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528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00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tr-TR" altLang="tr-TR" sz="2600" b="1" smtClean="0">
                <a:latin typeface="Verdana" pitchFamily="34" charset="0"/>
              </a:rPr>
              <a:t>DEVAM/DEVAMSIZLIK</a:t>
            </a:r>
            <a:endParaRPr lang="tr-TR" altLang="tr-TR" sz="2600" b="1" smtClean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119821" name="Text Box 13"/>
          <p:cNvSpPr txBox="1">
            <a:spLocks noChangeArrowheads="1"/>
          </p:cNvSpPr>
          <p:nvPr/>
        </p:nvSpPr>
        <p:spPr bwMode="auto">
          <a:xfrm>
            <a:off x="3549650" y="4078288"/>
            <a:ext cx="28924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953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906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859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9812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384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8956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528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00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tr-TR" altLang="tr-TR" sz="2600" b="1" smtClean="0">
                <a:solidFill>
                  <a:srgbClr val="44F461"/>
                </a:solidFill>
                <a:latin typeface="Verdana" pitchFamily="34" charset="0"/>
              </a:rPr>
              <a:t>ARKADAŞLARI</a:t>
            </a:r>
            <a:endParaRPr lang="tr-TR" altLang="tr-TR" sz="2600" b="1" smtClean="0">
              <a:solidFill>
                <a:srgbClr val="44F46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119822" name="Text Box 14"/>
          <p:cNvSpPr txBox="1">
            <a:spLocks noChangeArrowheads="1"/>
          </p:cNvSpPr>
          <p:nvPr/>
        </p:nvSpPr>
        <p:spPr bwMode="auto">
          <a:xfrm>
            <a:off x="3370263" y="4964113"/>
            <a:ext cx="32607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953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906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859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9812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384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8956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528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00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tr-TR" altLang="tr-TR" sz="2600" b="1" smtClean="0">
                <a:latin typeface="Verdana" pitchFamily="34" charset="0"/>
              </a:rPr>
              <a:t>GİTTİĞİ YERLER</a:t>
            </a:r>
            <a:endParaRPr lang="tr-TR" altLang="tr-TR" sz="2600" b="1" smtClean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3003550" y="5559425"/>
            <a:ext cx="41671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600" b="1">
                <a:solidFill>
                  <a:srgbClr val="44F461"/>
                </a:solidFill>
                <a:latin typeface="Verdana" panose="020B0604030504040204" pitchFamily="34" charset="0"/>
              </a:rPr>
              <a:t>ANİ DEĞİŞİKLİKLERİ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2201863" y="6121400"/>
            <a:ext cx="51323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tr-TR" altLang="tr-TR" sz="2600" b="1">
                <a:latin typeface="Verdana" panose="020B0604030504040204" pitchFamily="34" charset="0"/>
              </a:rPr>
              <a:t>PROBLEM ÇÖZME YOLLARI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2"/>
          <p:cNvSpPr>
            <a:spLocks noChangeShapeType="1"/>
          </p:cNvSpPr>
          <p:nvPr/>
        </p:nvSpPr>
        <p:spPr bwMode="auto">
          <a:xfrm>
            <a:off x="4484688" y="1139825"/>
            <a:ext cx="2184400" cy="3824288"/>
          </a:xfrm>
          <a:prstGeom prst="line">
            <a:avLst/>
          </a:prstGeom>
          <a:noFill/>
          <a:ln w="38100">
            <a:solidFill>
              <a:srgbClr val="44F46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7107" name="Line 3"/>
          <p:cNvSpPr>
            <a:spLocks noChangeShapeType="1"/>
          </p:cNvSpPr>
          <p:nvPr/>
        </p:nvSpPr>
        <p:spPr bwMode="auto">
          <a:xfrm>
            <a:off x="4376738" y="1050925"/>
            <a:ext cx="1655762" cy="215900"/>
          </a:xfrm>
          <a:prstGeom prst="line">
            <a:avLst/>
          </a:prstGeom>
          <a:noFill/>
          <a:ln w="38100">
            <a:solidFill>
              <a:srgbClr val="44F46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4448175" y="1122363"/>
            <a:ext cx="1225550" cy="1079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>
            <a:off x="4376738" y="1122363"/>
            <a:ext cx="311150" cy="2184400"/>
          </a:xfrm>
          <a:prstGeom prst="line">
            <a:avLst/>
          </a:prstGeom>
          <a:noFill/>
          <a:ln w="38100">
            <a:solidFill>
              <a:srgbClr val="44F46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 flipH="1">
            <a:off x="3081338" y="1050925"/>
            <a:ext cx="1325562" cy="2806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7111" name="Text Box 8"/>
          <p:cNvSpPr txBox="1">
            <a:spLocks noChangeArrowheads="1"/>
          </p:cNvSpPr>
          <p:nvPr/>
        </p:nvSpPr>
        <p:spPr bwMode="auto">
          <a:xfrm>
            <a:off x="6176963" y="1122363"/>
            <a:ext cx="2824162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400" b="1">
                <a:latin typeface="Verdana" panose="020B0604030504040204" pitchFamily="34" charset="0"/>
              </a:rPr>
              <a:t>ZAMAN AYIRIN</a:t>
            </a:r>
          </a:p>
        </p:txBody>
      </p:sp>
      <p:sp>
        <p:nvSpPr>
          <p:cNvPr id="47112" name="Text Box 9"/>
          <p:cNvSpPr txBox="1">
            <a:spLocks noChangeArrowheads="1"/>
          </p:cNvSpPr>
          <p:nvPr/>
        </p:nvSpPr>
        <p:spPr bwMode="auto">
          <a:xfrm>
            <a:off x="5734050" y="2247900"/>
            <a:ext cx="19256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400" b="1">
                <a:solidFill>
                  <a:srgbClr val="44F461"/>
                </a:solidFill>
                <a:latin typeface="Verdana" panose="020B0604030504040204" pitchFamily="34" charset="0"/>
              </a:rPr>
              <a:t>DİNLEYİN</a:t>
            </a:r>
          </a:p>
        </p:txBody>
      </p:sp>
      <p:sp>
        <p:nvSpPr>
          <p:cNvPr id="120842" name="Text Box 10"/>
          <p:cNvSpPr txBox="1">
            <a:spLocks noChangeArrowheads="1"/>
          </p:cNvSpPr>
          <p:nvPr/>
        </p:nvSpPr>
        <p:spPr bwMode="auto">
          <a:xfrm>
            <a:off x="3627438" y="3209925"/>
            <a:ext cx="3783012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57" tIns="49528" rIns="99057" bIns="49528">
            <a:spAutoFit/>
          </a:bodyPr>
          <a:lstStyle>
            <a:lvl1pPr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953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906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859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9812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384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8956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528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00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tr-TR" altLang="tr-TR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DUYGULARINI ANLAYIN</a:t>
            </a:r>
          </a:p>
        </p:txBody>
      </p:sp>
      <p:sp>
        <p:nvSpPr>
          <p:cNvPr id="47114" name="Text Box 11"/>
          <p:cNvSpPr txBox="1">
            <a:spLocks noChangeArrowheads="1"/>
          </p:cNvSpPr>
          <p:nvPr/>
        </p:nvSpPr>
        <p:spPr bwMode="auto">
          <a:xfrm>
            <a:off x="4448175" y="4938713"/>
            <a:ext cx="51784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400" b="1">
                <a:latin typeface="Verdana" panose="020B0604030504040204" pitchFamily="34" charset="0"/>
              </a:rPr>
              <a:t>ÖNEMSEDİĞİNİZİ GÖSTERİN</a:t>
            </a:r>
          </a:p>
        </p:txBody>
      </p:sp>
      <p:sp>
        <p:nvSpPr>
          <p:cNvPr id="47115" name="Text Box 12"/>
          <p:cNvSpPr txBox="1">
            <a:spLocks noChangeArrowheads="1"/>
          </p:cNvSpPr>
          <p:nvPr/>
        </p:nvSpPr>
        <p:spPr bwMode="auto">
          <a:xfrm>
            <a:off x="2289175" y="4041775"/>
            <a:ext cx="76295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400" b="1">
                <a:solidFill>
                  <a:srgbClr val="44F461"/>
                </a:solidFill>
                <a:latin typeface="Verdana" panose="020B0604030504040204" pitchFamily="34" charset="0"/>
              </a:rPr>
              <a:t>HER KONUDA KONUŞMASINI DESTEKLEYİN</a:t>
            </a:r>
          </a:p>
        </p:txBody>
      </p:sp>
      <p:sp>
        <p:nvSpPr>
          <p:cNvPr id="47116" name="Text Box 13"/>
          <p:cNvSpPr txBox="1">
            <a:spLocks noChangeArrowheads="1"/>
          </p:cNvSpPr>
          <p:nvPr/>
        </p:nvSpPr>
        <p:spPr bwMode="auto">
          <a:xfrm>
            <a:off x="2073275" y="330200"/>
            <a:ext cx="2592388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4000" b="1">
                <a:solidFill>
                  <a:srgbClr val="0000FF"/>
                </a:solidFill>
              </a:rPr>
              <a:t>İLETİŞİM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mtClean="0">
                <a:solidFill>
                  <a:schemeClr val="tx2">
                    <a:satMod val="130000"/>
                  </a:schemeClr>
                </a:solidFill>
              </a:rPr>
              <a:t>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tr-TR" altLang="tr-TR" smtClean="0"/>
          </a:p>
          <a:p>
            <a:pPr algn="ctr" eaLnBrk="1" hangingPunct="1">
              <a:buFontTx/>
              <a:buNone/>
            </a:pPr>
            <a:r>
              <a:rPr lang="tr-TR" altLang="tr-TR" sz="4800" smtClean="0">
                <a:solidFill>
                  <a:srgbClr val="0000FF"/>
                </a:solidFill>
              </a:rPr>
              <a:t>OLUMLU DAVRANIŞ KAZANDIRMA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119063"/>
            <a:ext cx="8420100" cy="1431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b="1" dirty="0" smtClean="0">
                <a:solidFill>
                  <a:srgbClr val="FF0000"/>
                </a:solidFill>
                <a:latin typeface="Arial" charset="0"/>
              </a:rPr>
              <a:t>ERGENLE KONUŞURKEN ÖNEMLİ NOKTALAR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742950" y="1698625"/>
            <a:ext cx="8420100" cy="4968875"/>
          </a:xfrm>
        </p:spPr>
        <p:txBody>
          <a:bodyPr>
            <a:normAutofit lnSpcReduction="10000"/>
          </a:bodyPr>
          <a:lstStyle/>
          <a:p>
            <a:pPr marL="396228" indent="-307077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altLang="tr-TR" b="1" smtClean="0"/>
              <a:t>Duygularınızı ve ihtiyaçlarınızı ergene ifade edin</a:t>
            </a:r>
            <a:r>
              <a:rPr lang="tr-TR" altLang="tr-TR" smtClean="0"/>
              <a:t> </a:t>
            </a:r>
          </a:p>
          <a:p>
            <a:pPr marL="396228" indent="-307077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altLang="tr-TR" b="1" smtClean="0"/>
              <a:t>Ergenlerin düşüncelerini sorun ve düşüncelerine saygı duyun</a:t>
            </a:r>
            <a:endParaRPr lang="tr-TR" altLang="tr-TR" smtClean="0"/>
          </a:p>
          <a:p>
            <a:pPr marL="396228" indent="-307077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altLang="tr-TR" b="1" smtClean="0"/>
              <a:t>Önce ihtiyacınızdan ve duygunuzdan bahsedin </a:t>
            </a:r>
          </a:p>
          <a:p>
            <a:pPr marL="396228" indent="-307077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altLang="tr-TR" b="1" smtClean="0"/>
              <a:t>Öğüt, öneri verecekseniz önce isteyip-istemediğini sorun</a:t>
            </a:r>
          </a:p>
          <a:p>
            <a:pPr marL="396228" indent="-307077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altLang="tr-TR" b="1" smtClean="0"/>
              <a:t>Direkt öneri yerine öyküler işe yarar</a:t>
            </a: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563563"/>
            <a:ext cx="8420100" cy="1431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dirty="0" smtClean="0">
                <a:solidFill>
                  <a:schemeClr val="accent3"/>
                </a:solidFill>
              </a:rPr>
              <a:t>ETKİLİ ANNE BABA OLMAK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742950" y="2146300"/>
            <a:ext cx="8963025" cy="4457700"/>
          </a:xfrm>
        </p:spPr>
        <p:txBody>
          <a:bodyPr/>
          <a:lstStyle/>
          <a:p>
            <a:pPr eaLnBrk="1" hangingPunct="1"/>
            <a:r>
              <a:rPr lang="tr-TR" altLang="tr-TR" smtClean="0"/>
              <a:t>GELİŞİM DÖNEMİ ÖZELLİKLERİ</a:t>
            </a:r>
          </a:p>
          <a:p>
            <a:pPr eaLnBrk="1" hangingPunct="1"/>
            <a:r>
              <a:rPr lang="tr-TR" altLang="tr-TR" smtClean="0"/>
              <a:t>ANNE BABA TUTUMLARI</a:t>
            </a:r>
          </a:p>
          <a:p>
            <a:pPr eaLnBrk="1" hangingPunct="1"/>
            <a:r>
              <a:rPr lang="tr-TR" altLang="tr-TR" smtClean="0"/>
              <a:t>RİSKİ YÖNETMEK</a:t>
            </a:r>
          </a:p>
          <a:p>
            <a:pPr eaLnBrk="1" hangingPunct="1"/>
            <a:r>
              <a:rPr lang="tr-TR" altLang="tr-TR" smtClean="0"/>
              <a:t>OLUMLU DAVRANIŞ KAZANDIRMA</a:t>
            </a:r>
          </a:p>
          <a:p>
            <a:pPr eaLnBrk="1" hangingPunct="1"/>
            <a:r>
              <a:rPr lang="tr-TR" altLang="tr-TR" smtClean="0"/>
              <a:t>ÇATIŞMA ÇÖZME BECERİLERİ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76288" y="155575"/>
            <a:ext cx="8420100" cy="8239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4800" b="1" dirty="0" smtClean="0">
                <a:solidFill>
                  <a:srgbClr val="0000FF"/>
                </a:solidFill>
                <a:latin typeface="Arial" charset="0"/>
              </a:rPr>
              <a:t>Olumlu Disiplin Yöntemleri</a:t>
            </a:r>
            <a:r>
              <a:rPr lang="tr-TR" altLang="tr-TR" dirty="0" smtClean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452563"/>
            <a:ext cx="8915400" cy="4349750"/>
          </a:xfrm>
        </p:spPr>
        <p:txBody>
          <a:bodyPr>
            <a:normAutofit lnSpcReduction="10000"/>
          </a:bodyPr>
          <a:lstStyle/>
          <a:p>
            <a:pPr marL="609600" indent="-6096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altLang="tr-TR" smtClean="0">
                <a:solidFill>
                  <a:srgbClr val="FF0000"/>
                </a:solidFill>
              </a:rPr>
              <a:t>1</a:t>
            </a:r>
            <a:r>
              <a:rPr lang="tr-TR" altLang="tr-TR" smtClean="0">
                <a:solidFill>
                  <a:schemeClr val="bg2"/>
                </a:solidFill>
              </a:rPr>
              <a:t> </a:t>
            </a:r>
          </a:p>
          <a:p>
            <a:pPr marL="609600" indent="-609600" eaLnBrk="1" fontAlgn="auto" hangingPunct="1">
              <a:spcAft>
                <a:spcPts val="0"/>
              </a:spcAft>
              <a:buFontTx/>
              <a:buNone/>
              <a:defRPr/>
            </a:pPr>
            <a:endParaRPr lang="tr-TR" altLang="tr-TR" smtClean="0">
              <a:solidFill>
                <a:schemeClr val="bg2"/>
              </a:solidFill>
            </a:endParaRPr>
          </a:p>
          <a:p>
            <a:pPr marL="609600" indent="-6096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tr-TR" altLang="tr-TR" smtClean="0"/>
              <a:t>Olumlu Örnek Olmak </a:t>
            </a:r>
          </a:p>
          <a:p>
            <a:pPr marL="609600" indent="-6096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tr-TR" altLang="tr-TR" smtClean="0"/>
              <a:t>İyi Alışkanlıklar kazandırma</a:t>
            </a:r>
          </a:p>
          <a:p>
            <a:pPr marL="609600" indent="-6096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tr-TR" altLang="tr-TR" smtClean="0"/>
              <a:t>Önleyici Açıklamalar Yapmak / Önlem Almak </a:t>
            </a:r>
          </a:p>
          <a:p>
            <a:pPr marL="609600" indent="-6096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tr-TR" altLang="tr-TR" smtClean="0"/>
              <a:t>Güven Vermek / Teşvik Etmek </a:t>
            </a:r>
          </a:p>
          <a:p>
            <a:pPr marL="609600" indent="-6096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tr-TR" altLang="tr-TR" smtClean="0"/>
              <a:t>Hayır Diyebilme/ Sınır Koyma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185738"/>
            <a:ext cx="8420100" cy="8239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4800" b="1" dirty="0" smtClean="0">
                <a:solidFill>
                  <a:srgbClr val="0000FF"/>
                </a:solidFill>
                <a:latin typeface="Arial" charset="0"/>
              </a:rPr>
              <a:t>Olumlu Disiplin Yöntemleri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200025" y="1050925"/>
            <a:ext cx="9577388" cy="5340350"/>
          </a:xfrm>
        </p:spPr>
        <p:txBody>
          <a:bodyPr>
            <a:normAutofit lnSpcReduction="10000"/>
          </a:bodyPr>
          <a:lstStyle/>
          <a:p>
            <a:pPr marL="457200" indent="-457200" eaLnBrk="1" fontAlgn="auto" hangingPunct="1">
              <a:lnSpc>
                <a:spcPct val="125000"/>
              </a:lnSpc>
              <a:spcAft>
                <a:spcPts val="0"/>
              </a:spcAft>
              <a:buFontTx/>
              <a:buNone/>
              <a:defRPr/>
            </a:pPr>
            <a:r>
              <a:rPr lang="tr-TR" altLang="tr-TR" sz="2800" smtClean="0">
                <a:solidFill>
                  <a:srgbClr val="FF0000"/>
                </a:solidFill>
              </a:rPr>
              <a:t>2</a:t>
            </a:r>
          </a:p>
          <a:p>
            <a:pPr marL="457200" indent="-457200" eaLnBrk="1" fontAlgn="auto" hangingPunct="1">
              <a:lnSpc>
                <a:spcPct val="125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tr-TR" altLang="tr-TR" sz="2400" smtClean="0"/>
              <a:t>Nedenini Düşünme </a:t>
            </a:r>
          </a:p>
          <a:p>
            <a:pPr marL="457200" indent="-457200" eaLnBrk="1" fontAlgn="auto" hangingPunct="1">
              <a:lnSpc>
                <a:spcPct val="125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tr-TR" altLang="tr-TR" sz="2400" smtClean="0"/>
              <a:t>Dikkatini Başka Yöne Çekmek </a:t>
            </a:r>
          </a:p>
          <a:p>
            <a:pPr marL="457200" indent="-457200" eaLnBrk="1" fontAlgn="auto" hangingPunct="1">
              <a:lnSpc>
                <a:spcPct val="125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tr-TR" altLang="tr-TR" sz="2400" smtClean="0"/>
              <a:t>İstenmeyen Davranışın Sonucunu Açıklamak </a:t>
            </a:r>
          </a:p>
          <a:p>
            <a:pPr marL="457200" indent="-457200" eaLnBrk="1" fontAlgn="auto" hangingPunct="1">
              <a:lnSpc>
                <a:spcPct val="125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tr-TR" altLang="tr-TR" sz="2400" smtClean="0"/>
              <a:t>İstenmeyen Davranışın Yerine Yeni Davranış Önermek</a:t>
            </a:r>
          </a:p>
          <a:p>
            <a:pPr marL="457200" indent="-457200" eaLnBrk="1" fontAlgn="auto" hangingPunct="1">
              <a:lnSpc>
                <a:spcPct val="125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tr-TR" altLang="tr-TR" sz="2400" smtClean="0"/>
              <a:t>Görmezden Gelme ve Olumluyu Takdir Etme </a:t>
            </a:r>
          </a:p>
          <a:p>
            <a:pPr marL="457200" indent="-457200" eaLnBrk="1" fontAlgn="auto" hangingPunct="1">
              <a:lnSpc>
                <a:spcPct val="125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tr-TR" altLang="tr-TR" sz="2400" smtClean="0"/>
              <a:t>Seçenekler Sunmak </a:t>
            </a:r>
          </a:p>
          <a:p>
            <a:pPr marL="457200" indent="-457200" eaLnBrk="1" fontAlgn="auto" hangingPunct="1">
              <a:lnSpc>
                <a:spcPct val="125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tr-TR" altLang="tr-TR" sz="2400" smtClean="0"/>
              <a:t>Yapılan Davranışın olumsuz sonucunun düzeltilmesini sağlamak </a:t>
            </a:r>
          </a:p>
          <a:p>
            <a:pPr marL="457200" indent="-457200" eaLnBrk="1" fontAlgn="auto" hangingPunct="1">
              <a:lnSpc>
                <a:spcPct val="125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tr-TR" altLang="tr-TR" sz="2400" smtClean="0"/>
              <a:t>Anlaşma Yapmak ve Birlikte Kural Oluşturmak </a:t>
            </a:r>
          </a:p>
          <a:p>
            <a:pPr marL="457200" indent="-457200" eaLnBrk="1" fontAlgn="auto" hangingPunct="1">
              <a:lnSpc>
                <a:spcPct val="125000"/>
              </a:lnSpc>
              <a:spcAft>
                <a:spcPts val="0"/>
              </a:spcAft>
              <a:buFontTx/>
              <a:buNone/>
              <a:defRPr/>
            </a:pPr>
            <a:r>
              <a:rPr lang="tr-TR" altLang="tr-TR" sz="2400" smtClean="0"/>
              <a:t>9.   Davranışının Sonucunu Yaşatmak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742950" y="495300"/>
            <a:ext cx="87503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57" tIns="49528" rIns="99057" bIns="49528" anchor="ctr"/>
          <a:lstStyle>
            <a:lvl1pPr algn="ctr">
              <a:defRPr sz="4400">
                <a:solidFill>
                  <a:schemeClr val="tx2"/>
                </a:solidFill>
                <a:latin typeface="Arial Black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 Black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 Black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 Black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eaLnBrk="1" hangingPunct="1">
              <a:defRPr/>
            </a:pPr>
            <a:r>
              <a:rPr lang="tr-TR" altLang="tr-TR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ELEŞTİRİ İÇİN BİR TEKNİK:</a:t>
            </a:r>
            <a:endParaRPr lang="en-US" altLang="tr-TR" b="1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6195" name="Text Box 3"/>
          <p:cNvSpPr txBox="1">
            <a:spLocks noChangeArrowheads="1"/>
          </p:cNvSpPr>
          <p:nvPr/>
        </p:nvSpPr>
        <p:spPr bwMode="auto">
          <a:xfrm>
            <a:off x="330200" y="1706563"/>
            <a:ext cx="9163050" cy="1830387"/>
          </a:xfrm>
          <a:prstGeom prst="rect">
            <a:avLst/>
          </a:prstGeom>
          <a:noFill/>
          <a:ln w="12700" cap="sq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BCCBB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3500" b="1" i="1">
                <a:latin typeface="Times New Roman" panose="02020603050405020304" pitchFamily="18" charset="0"/>
              </a:rPr>
              <a:t>Eleştirinizin </a:t>
            </a:r>
            <a:r>
              <a:rPr lang="tr-TR" altLang="tr-TR" sz="3500" b="1" i="1">
                <a:solidFill>
                  <a:srgbClr val="FF0000"/>
                </a:solidFill>
                <a:latin typeface="Times New Roman" panose="02020603050405020304" pitchFamily="18" charset="0"/>
              </a:rPr>
              <a:t>kişiyle</a:t>
            </a:r>
            <a:r>
              <a:rPr lang="tr-TR" altLang="tr-TR" sz="3500" b="1" i="1">
                <a:latin typeface="Times New Roman" panose="02020603050405020304" pitchFamily="18" charset="0"/>
              </a:rPr>
              <a:t> değil </a:t>
            </a:r>
            <a:r>
              <a:rPr lang="tr-TR" altLang="tr-TR" sz="3500" b="1" i="1">
                <a:solidFill>
                  <a:srgbClr val="FF0000"/>
                </a:solidFill>
                <a:latin typeface="Times New Roman" panose="02020603050405020304" pitchFamily="18" charset="0"/>
              </a:rPr>
              <a:t>davranışıyla</a:t>
            </a:r>
            <a:r>
              <a:rPr lang="tr-TR" altLang="tr-TR" sz="3500" b="1" i="1">
                <a:latin typeface="Times New Roman" panose="02020603050405020304" pitchFamily="18" charset="0"/>
              </a:rPr>
              <a:t> ilgili</a:t>
            </a:r>
          </a:p>
          <a:p>
            <a:pPr eaLnBrk="1" hangingPunct="1"/>
            <a:r>
              <a:rPr lang="tr-TR" altLang="tr-TR" sz="3500" b="1" i="1">
                <a:latin typeface="Times New Roman" panose="02020603050405020304" pitchFamily="18" charset="0"/>
              </a:rPr>
              <a:t>olduğunu göstermek için </a:t>
            </a:r>
            <a:r>
              <a:rPr lang="tr-TR" altLang="tr-TR" sz="3900" b="1" i="1" u="sng">
                <a:solidFill>
                  <a:srgbClr val="FF0000"/>
                </a:solidFill>
                <a:latin typeface="Times New Roman" panose="02020603050405020304" pitchFamily="18" charset="0"/>
              </a:rPr>
              <a:t>olumlu</a:t>
            </a:r>
            <a:r>
              <a:rPr lang="tr-TR" altLang="tr-TR" sz="3900" b="1" i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tr-TR" altLang="tr-TR" sz="3500" b="1" i="1">
                <a:latin typeface="Times New Roman" panose="02020603050405020304" pitchFamily="18" charset="0"/>
              </a:rPr>
              <a:t>kabul iletisiyle</a:t>
            </a:r>
          </a:p>
          <a:p>
            <a:pPr eaLnBrk="1" hangingPunct="1"/>
            <a:r>
              <a:rPr lang="tr-TR" altLang="tr-TR" sz="3500" b="1" i="1">
                <a:latin typeface="Times New Roman" panose="02020603050405020304" pitchFamily="18" charset="0"/>
              </a:rPr>
              <a:t>başlayıp, </a:t>
            </a:r>
            <a:r>
              <a:rPr lang="tr-TR" altLang="tr-TR" sz="3900" b="1" i="1" u="sng">
                <a:solidFill>
                  <a:srgbClr val="FF0000"/>
                </a:solidFill>
                <a:latin typeface="Times New Roman" panose="02020603050405020304" pitchFamily="18" charset="0"/>
              </a:rPr>
              <a:t>olumlu</a:t>
            </a:r>
            <a:r>
              <a:rPr lang="tr-TR" altLang="tr-TR" sz="3500" b="1" i="1">
                <a:latin typeface="Times New Roman" panose="02020603050405020304" pitchFamily="18" charset="0"/>
              </a:rPr>
              <a:t> kabul iletisiyle bitirin.</a:t>
            </a:r>
            <a:endParaRPr lang="en-US" altLang="tr-TR" sz="3500" b="1" i="1">
              <a:latin typeface="Times New Roman" panose="02020603050405020304" pitchFamily="18" charset="0"/>
            </a:endParaRPr>
          </a:p>
        </p:txBody>
      </p:sp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412750" y="4017963"/>
            <a:ext cx="9328150" cy="2881312"/>
          </a:xfrm>
          <a:prstGeom prst="rect">
            <a:avLst/>
          </a:prstGeom>
          <a:noFill/>
          <a:ln w="12700" cap="sq">
            <a:solidFill>
              <a:srgbClr val="99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600" b="1" i="1" u="sng">
                <a:latin typeface="Times New Roman" panose="02020603050405020304" pitchFamily="18" charset="0"/>
              </a:rPr>
              <a:t>Örnek:</a:t>
            </a:r>
            <a:r>
              <a:rPr lang="tr-TR" altLang="tr-TR" sz="2600" b="1" i="1"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tr-TR" altLang="tr-TR" sz="2600" b="1" i="1">
                <a:latin typeface="Times New Roman" panose="02020603050405020304" pitchFamily="18" charset="0"/>
              </a:rPr>
              <a:t>+ : Seninle birebir konuşurken futbol konusunda akıl yürütmelerini beğeniyorum.</a:t>
            </a:r>
          </a:p>
          <a:p>
            <a:pPr eaLnBrk="1" hangingPunct="1"/>
            <a:r>
              <a:rPr lang="tr-TR" altLang="tr-TR" sz="2600" b="1" i="1">
                <a:latin typeface="Times New Roman" panose="02020603050405020304" pitchFamily="18" charset="0"/>
              </a:rPr>
              <a:t>-  : Arkadaşlarım eve geldiğinde de beni bu konuda konuşmaya zorlamanı istemiyorum.</a:t>
            </a:r>
          </a:p>
          <a:p>
            <a:pPr eaLnBrk="1" hangingPunct="1"/>
            <a:r>
              <a:rPr lang="tr-TR" altLang="tr-TR" sz="2600" b="1" i="1">
                <a:latin typeface="Times New Roman" panose="02020603050405020304" pitchFamily="18" charset="0"/>
              </a:rPr>
              <a:t>+ : Bu konuyu seninle birlikte çözüme ulaştıracağımıza inanıyorum..</a:t>
            </a:r>
            <a:endParaRPr lang="en-US" altLang="tr-TR" sz="2600" b="1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619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619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619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619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6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6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6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6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6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6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 autoUpdateAnimBg="0"/>
      <p:bldP spid="136195" grpId="0" build="p" animBg="1" autoUpdateAnimBg="0"/>
      <p:bldP spid="136196" grpId="0" build="p" animBg="1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258763"/>
            <a:ext cx="8420100" cy="7635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b="1" dirty="0" smtClean="0">
                <a:solidFill>
                  <a:srgbClr val="FF0000"/>
                </a:solidFill>
                <a:latin typeface="Arial" charset="0"/>
              </a:rPr>
              <a:t>ERGEN’İN ELEŞTİRİYE BAKIŞI</a:t>
            </a:r>
            <a:endParaRPr lang="en-US" altLang="tr-TR" b="1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742950" y="1050925"/>
            <a:ext cx="8420100" cy="5256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mtClean="0"/>
              <a:t>Genellikle eleştiriyi abartarak ve çarpıtarak alır.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Eleştirinin  “ne” olduğundan çok,eleştiriyi yapanın “kim” olduğu önemlidir.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Eleştiri kişiliğe yönelik ise“güç savaşı” için neden sayarlar.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Eleştirinin kriterleri ve sebep-sonucu açıklanırsa etkili olur.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altLang="tr-TR" smtClean="0">
                <a:solidFill>
                  <a:srgbClr val="0000FF"/>
                </a:solidFill>
              </a:rPr>
              <a:t> </a:t>
            </a:r>
            <a:r>
              <a:rPr lang="tr-TR" altLang="tr-TR" sz="2400" smtClean="0">
                <a:solidFill>
                  <a:srgbClr val="FF0000"/>
                </a:solidFill>
              </a:rPr>
              <a:t>ERGENLER BELLİ ETSE DE ETMESE DE KENDİSİNE YÖNELİK YAPILAN TÜM DEĞERLENDİRMELERİ ÖNEMSER. </a:t>
            </a:r>
          </a:p>
          <a:p>
            <a:pPr eaLnBrk="1" hangingPunct="1">
              <a:lnSpc>
                <a:spcPct val="90000"/>
              </a:lnSpc>
            </a:pPr>
            <a:endParaRPr lang="en-US" altLang="tr-TR" sz="24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401638"/>
            <a:ext cx="8420100" cy="8239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4800" dirty="0" smtClean="0">
                <a:solidFill>
                  <a:srgbClr val="FF0000"/>
                </a:solidFill>
                <a:latin typeface="Arial" charset="0"/>
              </a:rPr>
              <a:t>Eleştirirken...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Kişiliği değil davranışı eleştirmek...</a:t>
            </a:r>
          </a:p>
          <a:p>
            <a:pPr eaLnBrk="1" hangingPunct="1"/>
            <a:r>
              <a:rPr lang="tr-TR" altLang="tr-TR" smtClean="0"/>
              <a:t>Her zaman anında değil bazen eleştiri için bir süre beklemek,</a:t>
            </a:r>
          </a:p>
          <a:p>
            <a:pPr eaLnBrk="1" hangingPunct="1"/>
            <a:r>
              <a:rPr lang="tr-TR" altLang="tr-TR" smtClean="0"/>
              <a:t>Grup önünde değil, tek başına iken,</a:t>
            </a:r>
          </a:p>
          <a:p>
            <a:pPr eaLnBrk="1" hangingPunct="1"/>
            <a:r>
              <a:rPr lang="tr-TR" altLang="tr-TR" smtClean="0"/>
              <a:t>Eleştirinin nedenini açıklamak; olumsuz davranışın size olan etkisini söylemek</a:t>
            </a:r>
          </a:p>
          <a:p>
            <a:pPr eaLnBrk="1" hangingPunct="1"/>
            <a:r>
              <a:rPr lang="tr-TR" altLang="tr-TR" smtClean="0"/>
              <a:t>Ona da söz hakkı tanımak</a:t>
            </a:r>
          </a:p>
          <a:p>
            <a:pPr eaLnBrk="1" hangingPunct="1"/>
            <a:endParaRPr lang="tr-TR" altLang="tr-TR" smtClean="0"/>
          </a:p>
          <a:p>
            <a:pPr eaLnBrk="1" hangingPunct="1"/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xfrm>
            <a:off x="742950" y="258763"/>
            <a:ext cx="8420100" cy="7635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4800" b="1" dirty="0" smtClean="0">
                <a:solidFill>
                  <a:srgbClr val="0000FF"/>
                </a:solidFill>
                <a:latin typeface="Arial" charset="0"/>
              </a:rPr>
              <a:t>ERGEN’İN TAKDİRE BAKIŞI</a:t>
            </a:r>
            <a:endParaRPr lang="en-US" altLang="tr-TR" sz="4800" b="1" dirty="0" smtClean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idx="1"/>
          </p:nvPr>
        </p:nvSpPr>
        <p:spPr>
          <a:xfrm>
            <a:off x="908050" y="1193800"/>
            <a:ext cx="8420100" cy="54737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3600" smtClean="0"/>
              <a:t>Fikirlerine, değerlerine yönelik takdir ifadelerini önemserler.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3600" smtClean="0"/>
              <a:t>Dış görünümlerine yönelik takdirleri dikkate alırlar.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3600" smtClean="0"/>
              <a:t>Not, sayı ve standartlandırılmış takdir ifadeleri yerine “kişiye özel” takdir ifadeleri etkilidir.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mtClean="0">
                <a:solidFill>
                  <a:srgbClr val="FF0000"/>
                </a:solidFill>
              </a:rPr>
              <a:t>   ERGENLER BELLİ ETSE DE ETMESE DE KENDİSİNE YÖNELİK YAPILAN TÜM DEĞERLENDİRMELERİ ÖNEMSER.</a:t>
            </a:r>
            <a:endParaRPr lang="en-US" altLang="tr-TR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185738"/>
            <a:ext cx="8420100" cy="8239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4800" b="1" smtClean="0">
                <a:solidFill>
                  <a:srgbClr val="44F461"/>
                </a:solidFill>
                <a:latin typeface="Arial" charset="0"/>
              </a:rPr>
              <a:t>Takdir ederken...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742950" y="1338263"/>
            <a:ext cx="8420100" cy="48974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3600" smtClean="0"/>
              <a:t>Hem kişiliği hem de davranışı takdir etmek,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3600" smtClean="0"/>
              <a:t>Anında takdir etmek,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3600" smtClean="0"/>
              <a:t>Hem grup önünde , hem tek başına iken,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3600" smtClean="0"/>
              <a:t>Takdirin nedenini açıklamak; olumlu davranışın size olan etkisini, hissettiklerinizi söylemek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3600" smtClean="0"/>
              <a:t>Ona da söz hakkı tanımak</a:t>
            </a:r>
          </a:p>
          <a:p>
            <a:pPr eaLnBrk="1" hangingPunct="1">
              <a:lnSpc>
                <a:spcPct val="90000"/>
              </a:lnSpc>
            </a:pPr>
            <a:endParaRPr lang="tr-TR" altLang="tr-TR" sz="3600" smtClean="0"/>
          </a:p>
          <a:p>
            <a:pPr eaLnBrk="1" hangingPunct="1">
              <a:lnSpc>
                <a:spcPct val="90000"/>
              </a:lnSpc>
            </a:pPr>
            <a:endParaRPr lang="tr-TR" altLang="tr-TR" sz="360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ChangeArrowheads="1"/>
          </p:cNvSpPr>
          <p:nvPr/>
        </p:nvSpPr>
        <p:spPr bwMode="auto">
          <a:xfrm>
            <a:off x="1754188" y="673100"/>
            <a:ext cx="6238875" cy="77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669900">
                    <a:alpha val="3803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 anchor="ctr"/>
          <a:lstStyle>
            <a:lvl1pPr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3900" b="1">
                <a:solidFill>
                  <a:srgbClr val="0000FF"/>
                </a:solidFill>
                <a:latin typeface="Times New Roman" panose="02020603050405020304" pitchFamily="18" charset="0"/>
              </a:rPr>
              <a:t>KENDİMİZİ İFADE ETMEK</a:t>
            </a:r>
            <a:endParaRPr lang="en-US" altLang="tr-TR" sz="39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0227" name="Line 3"/>
          <p:cNvSpPr>
            <a:spLocks noChangeShapeType="1"/>
          </p:cNvSpPr>
          <p:nvPr/>
        </p:nvSpPr>
        <p:spPr bwMode="auto">
          <a:xfrm flipH="1">
            <a:off x="2144713" y="1687513"/>
            <a:ext cx="1563687" cy="857250"/>
          </a:xfrm>
          <a:prstGeom prst="line">
            <a:avLst/>
          </a:prstGeom>
          <a:noFill/>
          <a:ln w="76200" cmpd="tri">
            <a:solidFill>
              <a:srgbClr val="FF3300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0228" name="Line 4"/>
          <p:cNvSpPr>
            <a:spLocks noChangeShapeType="1"/>
          </p:cNvSpPr>
          <p:nvPr/>
        </p:nvSpPr>
        <p:spPr bwMode="auto">
          <a:xfrm>
            <a:off x="4795838" y="1687513"/>
            <a:ext cx="4762" cy="935037"/>
          </a:xfrm>
          <a:prstGeom prst="line">
            <a:avLst/>
          </a:prstGeom>
          <a:noFill/>
          <a:ln w="76200" cmpd="tri">
            <a:solidFill>
              <a:srgbClr val="FF3300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0229" name="Line 5"/>
          <p:cNvSpPr>
            <a:spLocks noChangeShapeType="1"/>
          </p:cNvSpPr>
          <p:nvPr/>
        </p:nvSpPr>
        <p:spPr bwMode="auto">
          <a:xfrm>
            <a:off x="6042025" y="1687513"/>
            <a:ext cx="1485900" cy="935037"/>
          </a:xfrm>
          <a:prstGeom prst="line">
            <a:avLst/>
          </a:prstGeom>
          <a:noFill/>
          <a:ln w="76200" cmpd="tri">
            <a:solidFill>
              <a:srgbClr val="FF3300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0230" name="Text Box 6"/>
          <p:cNvSpPr txBox="1">
            <a:spLocks noChangeArrowheads="1"/>
          </p:cNvSpPr>
          <p:nvPr/>
        </p:nvSpPr>
        <p:spPr bwMode="auto">
          <a:xfrm>
            <a:off x="6513513" y="3597275"/>
            <a:ext cx="3392487" cy="247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669900">
                    <a:alpha val="3215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tr-TR" altLang="tr-TR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Karşıdaki </a:t>
            </a:r>
          </a:p>
          <a:p>
            <a:pPr algn="ctr" eaLnBrk="1" hangingPunct="1">
              <a:defRPr/>
            </a:pPr>
            <a:r>
              <a:rPr lang="tr-TR" altLang="tr-TR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kişinin davranışı </a:t>
            </a:r>
          </a:p>
          <a:p>
            <a:pPr algn="ctr" eaLnBrk="1" hangingPunct="1">
              <a:defRPr/>
            </a:pPr>
            <a:r>
              <a:rPr lang="tr-TR" altLang="tr-TR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Sonucunda</a:t>
            </a:r>
          </a:p>
          <a:p>
            <a:pPr algn="ctr" eaLnBrk="1" hangingPunct="1">
              <a:defRPr/>
            </a:pPr>
            <a:endParaRPr lang="tr-TR" altLang="tr-TR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eaLnBrk="1" hangingPunct="1">
              <a:defRPr/>
            </a:pPr>
            <a:r>
              <a:rPr lang="tr-TR" altLang="tr-TR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Hissedilen duygunun </a:t>
            </a:r>
          </a:p>
          <a:p>
            <a:pPr algn="ctr" eaLnBrk="1" hangingPunct="1">
              <a:defRPr/>
            </a:pPr>
            <a:r>
              <a:rPr lang="tr-TR" altLang="tr-TR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ifade edilmesi</a:t>
            </a:r>
          </a:p>
          <a:p>
            <a:pPr eaLnBrk="1" hangingPunct="1">
              <a:defRPr/>
            </a:pPr>
            <a:endParaRPr lang="en-US" altLang="tr-TR" sz="2200" dirty="0" smtClean="0">
              <a:solidFill>
                <a:srgbClr val="44F461"/>
              </a:solidFill>
              <a:latin typeface="Times New Roman" pitchFamily="18" charset="0"/>
            </a:endParaRPr>
          </a:p>
        </p:txBody>
      </p:sp>
      <p:sp>
        <p:nvSpPr>
          <p:cNvPr id="180231" name="Text Box 7"/>
          <p:cNvSpPr txBox="1">
            <a:spLocks noChangeArrowheads="1"/>
          </p:cNvSpPr>
          <p:nvPr/>
        </p:nvSpPr>
        <p:spPr bwMode="auto">
          <a:xfrm>
            <a:off x="6435725" y="2530475"/>
            <a:ext cx="2808288" cy="1004888"/>
          </a:xfrm>
          <a:prstGeom prst="rect">
            <a:avLst/>
          </a:prstGeom>
          <a:solidFill>
            <a:srgbClr val="CCFF33">
              <a:alpha val="32156"/>
            </a:srgbClr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57" tIns="49528" rIns="99057" bIns="49528" anchor="ctr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tr-TR" altLang="tr-TR" sz="1000" b="1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tr-TR" altLang="tr-TR" sz="1900" b="1">
                <a:latin typeface="Times New Roman" panose="02020603050405020304" pitchFamily="18" charset="0"/>
              </a:rPr>
              <a:t>DUYGUNUN</a:t>
            </a:r>
          </a:p>
          <a:p>
            <a:pPr algn="ctr" eaLnBrk="1" hangingPunct="1"/>
            <a:r>
              <a:rPr lang="tr-TR" altLang="tr-TR" sz="1900" b="1">
                <a:latin typeface="Times New Roman" panose="02020603050405020304" pitchFamily="18" charset="0"/>
              </a:rPr>
              <a:t>    İFADESİ</a:t>
            </a:r>
          </a:p>
          <a:p>
            <a:pPr algn="ctr" eaLnBrk="1" hangingPunct="1"/>
            <a:endParaRPr lang="en-US" altLang="tr-TR" sz="900" b="1">
              <a:latin typeface="Times New Roman" panose="02020603050405020304" pitchFamily="18" charset="0"/>
            </a:endParaRPr>
          </a:p>
        </p:txBody>
      </p:sp>
      <p:sp>
        <p:nvSpPr>
          <p:cNvPr id="180232" name="Rectangle 8"/>
          <p:cNvSpPr>
            <a:spLocks noChangeArrowheads="1"/>
          </p:cNvSpPr>
          <p:nvPr/>
        </p:nvSpPr>
        <p:spPr bwMode="auto">
          <a:xfrm>
            <a:off x="4094163" y="2622550"/>
            <a:ext cx="1651000" cy="825500"/>
          </a:xfrm>
          <a:prstGeom prst="rect">
            <a:avLst/>
          </a:prstGeom>
          <a:solidFill>
            <a:srgbClr val="CCFF33">
              <a:alpha val="29019"/>
            </a:srgbClr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 anchor="ctr"/>
          <a:lstStyle>
            <a:lvl1pPr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1900" b="1">
                <a:latin typeface="Times New Roman" panose="02020603050405020304" pitchFamily="18" charset="0"/>
              </a:rPr>
              <a:t>SOMUT</a:t>
            </a:r>
          </a:p>
          <a:p>
            <a:pPr algn="ctr" eaLnBrk="1" hangingPunct="1"/>
            <a:r>
              <a:rPr lang="tr-TR" altLang="tr-TR" sz="1900" b="1">
                <a:latin typeface="Times New Roman" panose="02020603050405020304" pitchFamily="18" charset="0"/>
              </a:rPr>
              <a:t>ETKİ</a:t>
            </a:r>
            <a:endParaRPr lang="en-US" altLang="tr-TR" sz="1900" b="1">
              <a:latin typeface="Times New Roman" panose="02020603050405020304" pitchFamily="18" charset="0"/>
            </a:endParaRPr>
          </a:p>
        </p:txBody>
      </p:sp>
      <p:sp>
        <p:nvSpPr>
          <p:cNvPr id="180233" name="Rectangle 9"/>
          <p:cNvSpPr>
            <a:spLocks noChangeArrowheads="1"/>
          </p:cNvSpPr>
          <p:nvPr/>
        </p:nvSpPr>
        <p:spPr bwMode="auto">
          <a:xfrm>
            <a:off x="3184525" y="3557588"/>
            <a:ext cx="3233738" cy="280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0099">
                    <a:alpha val="3294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tr-TR" altLang="tr-TR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Karşıdaki kişinin yaptığı</a:t>
            </a:r>
          </a:p>
          <a:p>
            <a:pPr algn="ctr" eaLnBrk="1" hangingPunct="1">
              <a:defRPr/>
            </a:pPr>
            <a:r>
              <a:rPr lang="tr-TR" altLang="tr-TR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davranışın sonucunda oluşan duygunun nedeni</a:t>
            </a:r>
            <a:r>
              <a:rPr lang="tr-TR" altLang="tr-T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tr-TR" altLang="tr-TR" sz="2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eaLnBrk="1" hangingPunct="1">
              <a:defRPr/>
            </a:pPr>
            <a:r>
              <a:rPr lang="tr-TR" altLang="tr-TR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Para, zaman, emek, Sağlık, enerji kaybının</a:t>
            </a:r>
          </a:p>
          <a:p>
            <a:pPr algn="ctr" eaLnBrk="1" hangingPunct="1">
              <a:defRPr/>
            </a:pPr>
            <a:r>
              <a:rPr lang="tr-TR" altLang="tr-TR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İfade edilmesi</a:t>
            </a:r>
            <a:endParaRPr lang="tr-TR" altLang="tr-TR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0234" name="Rectangle 10"/>
          <p:cNvSpPr>
            <a:spLocks noChangeArrowheads="1"/>
          </p:cNvSpPr>
          <p:nvPr/>
        </p:nvSpPr>
        <p:spPr bwMode="auto">
          <a:xfrm>
            <a:off x="1052513" y="2544763"/>
            <a:ext cx="1651000" cy="825500"/>
          </a:xfrm>
          <a:prstGeom prst="rect">
            <a:avLst/>
          </a:prstGeom>
          <a:solidFill>
            <a:srgbClr val="CCFF33">
              <a:alpha val="38039"/>
            </a:srgbClr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 anchor="ctr"/>
          <a:lstStyle>
            <a:lvl1pPr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tr-TR" altLang="tr-TR" sz="2200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tr-TR" altLang="tr-TR" sz="1900" b="1">
                <a:latin typeface="Times New Roman" panose="02020603050405020304" pitchFamily="18" charset="0"/>
              </a:rPr>
              <a:t>DAVRANIŞIN</a:t>
            </a:r>
          </a:p>
          <a:p>
            <a:pPr algn="ctr" eaLnBrk="1" hangingPunct="1"/>
            <a:r>
              <a:rPr lang="tr-TR" altLang="tr-TR" sz="1900" b="1">
                <a:latin typeface="Times New Roman" panose="02020603050405020304" pitchFamily="18" charset="0"/>
              </a:rPr>
              <a:t>TANIMI</a:t>
            </a:r>
          </a:p>
          <a:p>
            <a:pPr algn="ctr" eaLnBrk="1" hangingPunct="1"/>
            <a:endParaRPr lang="en-US" altLang="tr-TR" sz="1900">
              <a:latin typeface="Times New Roman" panose="02020603050405020304" pitchFamily="18" charset="0"/>
            </a:endParaRPr>
          </a:p>
        </p:txBody>
      </p:sp>
      <p:sp>
        <p:nvSpPr>
          <p:cNvPr id="180235" name="Rectangle 11"/>
          <p:cNvSpPr>
            <a:spLocks noChangeArrowheads="1"/>
          </p:cNvSpPr>
          <p:nvPr/>
        </p:nvSpPr>
        <p:spPr bwMode="auto">
          <a:xfrm>
            <a:off x="0" y="3548063"/>
            <a:ext cx="3079750" cy="247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669900">
                    <a:alpha val="3803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tr-TR" altLang="tr-TR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Karşıdaki  kişinin üzen, kızdıran, korkutan </a:t>
            </a:r>
          </a:p>
          <a:p>
            <a:pPr algn="ctr" eaLnBrk="1" hangingPunct="1">
              <a:defRPr/>
            </a:pPr>
            <a:r>
              <a:rPr lang="tr-TR" altLang="tr-TR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Davranışının</a:t>
            </a:r>
          </a:p>
          <a:p>
            <a:pPr algn="ctr" eaLnBrk="1" hangingPunct="1">
              <a:defRPr/>
            </a:pPr>
            <a:r>
              <a:rPr lang="tr-TR" altLang="tr-TR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yorum katılmadan</a:t>
            </a:r>
          </a:p>
          <a:p>
            <a:pPr algn="ctr" eaLnBrk="1" hangingPunct="1">
              <a:defRPr/>
            </a:pPr>
            <a:r>
              <a:rPr lang="tr-TR" altLang="tr-TR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 ise aynen ifade </a:t>
            </a:r>
          </a:p>
          <a:p>
            <a:pPr algn="ctr" eaLnBrk="1" hangingPunct="1">
              <a:defRPr/>
            </a:pPr>
            <a:r>
              <a:rPr lang="tr-TR" altLang="tr-TR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edilmesi</a:t>
            </a:r>
            <a:r>
              <a:rPr lang="tr-TR" altLang="tr-T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0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0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0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0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0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0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0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0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0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0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0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0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0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0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0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0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6" grpId="0"/>
      <p:bldP spid="180227" grpId="0" animBg="1"/>
      <p:bldP spid="180228" grpId="0" animBg="1"/>
      <p:bldP spid="180229" grpId="0" animBg="1"/>
      <p:bldP spid="180230" grpId="0"/>
      <p:bldP spid="180231" grpId="0" animBg="1"/>
      <p:bldP spid="180232" grpId="0" animBg="1"/>
      <p:bldP spid="180233" grpId="0"/>
      <p:bldP spid="180234" grpId="0" animBg="1"/>
      <p:bldP spid="18023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352550" y="1985963"/>
            <a:ext cx="8023225" cy="1595437"/>
          </a:xfrm>
        </p:spPr>
        <p:txBody>
          <a:bodyPr/>
          <a:lstStyle/>
          <a:p>
            <a:pPr marL="685800" indent="-685800">
              <a:buFont typeface="Arial" panose="020B0604020202020204" pitchFamily="34" charset="0"/>
              <a:buChar char="•"/>
              <a:defRPr/>
            </a:pPr>
            <a:r>
              <a:rPr lang="tr-TR" dirty="0" smtClean="0"/>
              <a:t>SINAV KAYGISI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23988" y="3930650"/>
            <a:ext cx="8024812" cy="1898650"/>
          </a:xfrm>
        </p:spPr>
        <p:txBody>
          <a:bodyPr/>
          <a:lstStyle/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1338" y="153988"/>
            <a:ext cx="8915400" cy="1084262"/>
          </a:xfrm>
        </p:spPr>
        <p:txBody>
          <a:bodyPr/>
          <a:lstStyle/>
          <a:p>
            <a:pPr>
              <a:defRPr/>
            </a:pPr>
            <a:r>
              <a:rPr lang="tr-TR" sz="4333" b="1" dirty="0">
                <a:solidFill>
                  <a:schemeClr val="bg1"/>
                </a:solidFill>
              </a:rPr>
              <a:t>KAYGI NEDİR?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95300" y="2089150"/>
            <a:ext cx="8915400" cy="4548188"/>
          </a:xfrm>
        </p:spPr>
        <p:txBody>
          <a:bodyPr>
            <a:normAutofit fontScale="92500" lnSpcReduction="10000"/>
          </a:bodyPr>
          <a:lstStyle/>
          <a:p>
            <a:pPr>
              <a:buFont typeface="Wingdings 2" panose="05020102010507070707" pitchFamily="18" charset="2"/>
              <a:buNone/>
              <a:defRPr/>
            </a:pPr>
            <a:r>
              <a:rPr lang="tr-TR" b="1" dirty="0" smtClean="0"/>
              <a:t>Kaygı</a:t>
            </a:r>
            <a:r>
              <a:rPr lang="tr-TR" dirty="0" smtClean="0"/>
              <a:t>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tr-TR" dirty="0" smtClean="0"/>
              <a:t>Kişiliğimize yönelik bir tehdit olarak algıladığımız,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tr-TR" dirty="0" smtClean="0"/>
              <a:t>Nedeni ve kaynağı bilinmeyen,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tr-TR" dirty="0" smtClean="0"/>
              <a:t>Temel inançlardan (algılar, öğrenmeler, geçmiş yaşantılar…) etkilenen;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tr-TR" dirty="0" smtClean="0"/>
              <a:t>Psikolojik, fiziksel ve davranışsal belirtilerle ortaya çıkan bir duygu durumudur. 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tr-TR" dirty="0" smtClean="0"/>
              <a:t> 		Temelde rahatsızlık veren, olayın kendisi değil;  bizim için taşıdığı anlamdır. </a:t>
            </a:r>
          </a:p>
          <a:p>
            <a:pPr>
              <a:buFont typeface="Wingdings 2" panose="05020102010507070707" pitchFamily="18" charset="2"/>
              <a:buNone/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>
          <a:xfrm>
            <a:off x="920750" y="401638"/>
            <a:ext cx="8420100" cy="2017712"/>
          </a:xfrm>
        </p:spPr>
        <p:txBody>
          <a:bodyPr>
            <a:normAutofit/>
          </a:bodyPr>
          <a:lstStyle/>
          <a:p>
            <a:pPr marL="396228" indent="-307077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altLang="tr-TR" sz="5400" dirty="0" smtClean="0"/>
              <a:t> </a:t>
            </a:r>
            <a:r>
              <a:rPr lang="tr-TR" altLang="tr-TR" sz="5400" dirty="0" smtClean="0">
                <a:solidFill>
                  <a:schemeClr val="accent3"/>
                </a:solidFill>
              </a:rPr>
              <a:t>ERGENLİK DÖNEMİ ÖZELLİKLERİ</a:t>
            </a:r>
          </a:p>
        </p:txBody>
      </p:sp>
      <p:pic>
        <p:nvPicPr>
          <p:cNvPr id="13315" name="Picture 3" descr="C:\Users\PDR Böl Bş\Desktop\timthum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76425" y="2562225"/>
            <a:ext cx="7037388" cy="446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96913" y="0"/>
            <a:ext cx="8915400" cy="1238250"/>
          </a:xfrm>
        </p:spPr>
        <p:txBody>
          <a:bodyPr/>
          <a:lstStyle/>
          <a:p>
            <a:pPr>
              <a:defRPr/>
            </a:pPr>
            <a:r>
              <a:rPr lang="tr-TR" sz="4333" b="1" dirty="0">
                <a:solidFill>
                  <a:schemeClr val="bg1"/>
                </a:solidFill>
              </a:rPr>
              <a:t>FİZYOLOJİK BELİRTİLER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95300" y="1779588"/>
            <a:ext cx="8915400" cy="485775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tr-TR" dirty="0"/>
              <a:t>Terleme</a:t>
            </a:r>
          </a:p>
          <a:p>
            <a:pPr>
              <a:defRPr/>
            </a:pPr>
            <a:r>
              <a:rPr lang="tr-TR" dirty="0"/>
              <a:t>Kalp atışında hızlanma</a:t>
            </a:r>
          </a:p>
          <a:p>
            <a:pPr>
              <a:defRPr/>
            </a:pPr>
            <a:r>
              <a:rPr lang="tr-TR" dirty="0"/>
              <a:t>Mide bulantısı</a:t>
            </a:r>
          </a:p>
          <a:p>
            <a:pPr>
              <a:defRPr/>
            </a:pPr>
            <a:r>
              <a:rPr lang="tr-TR" dirty="0"/>
              <a:t>Aşırı uyku veya uykusuzluk</a:t>
            </a:r>
          </a:p>
          <a:p>
            <a:pPr>
              <a:defRPr/>
            </a:pPr>
            <a:r>
              <a:rPr lang="tr-TR" dirty="0"/>
              <a:t>İştahsızlık</a:t>
            </a:r>
          </a:p>
          <a:p>
            <a:pPr>
              <a:defRPr/>
            </a:pPr>
            <a:r>
              <a:rPr lang="tr-TR" dirty="0"/>
              <a:t>Bağırsak hareketleri (ishal, kabızlık)</a:t>
            </a:r>
          </a:p>
          <a:p>
            <a:pPr>
              <a:defRPr/>
            </a:pPr>
            <a:r>
              <a:rPr lang="tr-TR" dirty="0"/>
              <a:t>Nefes darlığı</a:t>
            </a:r>
          </a:p>
          <a:p>
            <a:pPr>
              <a:defRPr/>
            </a:pPr>
            <a:r>
              <a:rPr lang="tr-TR" dirty="0"/>
              <a:t>Konsantrasyon bozukluğu</a:t>
            </a:r>
          </a:p>
          <a:p>
            <a:pPr>
              <a:defRPr/>
            </a:pPr>
            <a:r>
              <a:rPr lang="tr-TR" dirty="0"/>
              <a:t>Yeme alışkanlıklarında değişme</a:t>
            </a:r>
          </a:p>
          <a:p>
            <a:pPr>
              <a:defRPr/>
            </a:pPr>
            <a:r>
              <a:rPr lang="tr-TR" dirty="0"/>
              <a:t>Yorgunluk belirtileri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9125" y="231775"/>
            <a:ext cx="8915400" cy="850900"/>
          </a:xfrm>
        </p:spPr>
        <p:txBody>
          <a:bodyPr/>
          <a:lstStyle/>
          <a:p>
            <a:pPr>
              <a:defRPr/>
            </a:pPr>
            <a:r>
              <a:rPr lang="tr-TR" sz="4333" b="1" dirty="0">
                <a:solidFill>
                  <a:schemeClr val="bg1"/>
                </a:solidFill>
              </a:rPr>
              <a:t>PSİKOLOJİK BELİRTİLER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95300" y="1779588"/>
            <a:ext cx="8915400" cy="485775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tr-TR" dirty="0"/>
              <a:t>Kontrolü kaybedeceği hissi</a:t>
            </a:r>
          </a:p>
          <a:p>
            <a:pPr>
              <a:defRPr/>
            </a:pPr>
            <a:r>
              <a:rPr lang="tr-TR" dirty="0"/>
              <a:t>Güvensizlik</a:t>
            </a:r>
          </a:p>
          <a:p>
            <a:pPr>
              <a:defRPr/>
            </a:pPr>
            <a:r>
              <a:rPr lang="tr-TR" dirty="0"/>
              <a:t>Endişe</a:t>
            </a:r>
          </a:p>
          <a:p>
            <a:pPr>
              <a:defRPr/>
            </a:pPr>
            <a:r>
              <a:rPr lang="tr-TR" dirty="0"/>
              <a:t>Huzursuzluk</a:t>
            </a:r>
          </a:p>
          <a:p>
            <a:pPr>
              <a:defRPr/>
            </a:pPr>
            <a:r>
              <a:rPr lang="tr-TR" dirty="0"/>
              <a:t>İçe kapanıklık</a:t>
            </a:r>
          </a:p>
          <a:p>
            <a:pPr>
              <a:defRPr/>
            </a:pPr>
            <a:r>
              <a:rPr lang="tr-TR" dirty="0"/>
              <a:t>Öfke</a:t>
            </a:r>
          </a:p>
          <a:p>
            <a:pPr>
              <a:defRPr/>
            </a:pPr>
            <a:r>
              <a:rPr lang="tr-TR" dirty="0"/>
              <a:t>Kızgınlık</a:t>
            </a:r>
          </a:p>
          <a:p>
            <a:pPr>
              <a:defRPr/>
            </a:pPr>
            <a:r>
              <a:rPr lang="tr-TR" dirty="0"/>
              <a:t>Korku</a:t>
            </a:r>
          </a:p>
          <a:p>
            <a:pPr>
              <a:defRPr/>
            </a:pPr>
            <a:r>
              <a:rPr lang="tr-TR" dirty="0"/>
              <a:t>Ümitsizlik</a:t>
            </a:r>
          </a:p>
          <a:p>
            <a:pPr>
              <a:defRPr/>
            </a:pPr>
            <a:r>
              <a:rPr lang="tr-TR" dirty="0"/>
              <a:t>Hayal kırıklığı</a:t>
            </a:r>
          </a:p>
          <a:p>
            <a:pPr>
              <a:defRPr/>
            </a:pPr>
            <a:r>
              <a:rPr lang="tr-TR" dirty="0"/>
              <a:t>Suçluluk</a:t>
            </a:r>
          </a:p>
          <a:p>
            <a:pPr>
              <a:defRPr/>
            </a:pPr>
            <a:r>
              <a:rPr lang="tr-TR" dirty="0"/>
              <a:t>Mutsuzluk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9125" y="153988"/>
            <a:ext cx="8915400" cy="928687"/>
          </a:xfrm>
        </p:spPr>
        <p:txBody>
          <a:bodyPr/>
          <a:lstStyle/>
          <a:p>
            <a:pPr>
              <a:defRPr/>
            </a:pPr>
            <a:r>
              <a:rPr lang="tr-TR" sz="4333" b="1" dirty="0">
                <a:solidFill>
                  <a:schemeClr val="bg1"/>
                </a:solidFill>
              </a:rPr>
              <a:t>DAVRANIŞSAL BELİRTİLER</a:t>
            </a:r>
          </a:p>
        </p:txBody>
      </p:sp>
      <p:sp>
        <p:nvSpPr>
          <p:cNvPr id="63491" name="2 İçerik Yer Tutucusu"/>
          <p:cNvSpPr>
            <a:spLocks noGrp="1"/>
          </p:cNvSpPr>
          <p:nvPr>
            <p:ph idx="1"/>
          </p:nvPr>
        </p:nvSpPr>
        <p:spPr>
          <a:xfrm>
            <a:off x="495300" y="2244725"/>
            <a:ext cx="8915400" cy="4392613"/>
          </a:xfrm>
        </p:spPr>
        <p:txBody>
          <a:bodyPr/>
          <a:lstStyle/>
          <a:p>
            <a:r>
              <a:rPr lang="tr-TR" altLang="tr-TR" smtClean="0"/>
              <a:t>Aşırı hareketlilik veya hareketlerde yavaşlama</a:t>
            </a:r>
          </a:p>
          <a:p>
            <a:r>
              <a:rPr lang="tr-TR" altLang="tr-TR" smtClean="0"/>
              <a:t>Kaçınma</a:t>
            </a:r>
          </a:p>
          <a:p>
            <a:r>
              <a:rPr lang="tr-TR" altLang="tr-TR" smtClean="0"/>
              <a:t>Günlük aktivitelerinden uzaklaşma</a:t>
            </a:r>
          </a:p>
          <a:p>
            <a:r>
              <a:rPr lang="tr-TR" altLang="tr-TR" smtClean="0"/>
              <a:t>Zamanı kullanamama</a:t>
            </a:r>
          </a:p>
          <a:p>
            <a:r>
              <a:rPr lang="tr-TR" altLang="tr-TR" smtClean="0"/>
              <a:t>Riskli davranışların artması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3550" y="153988"/>
            <a:ext cx="8915400" cy="928687"/>
          </a:xfrm>
        </p:spPr>
        <p:txBody>
          <a:bodyPr/>
          <a:lstStyle/>
          <a:p>
            <a:pPr>
              <a:defRPr/>
            </a:pPr>
            <a:r>
              <a:rPr lang="tr-TR" sz="4333" b="1" dirty="0">
                <a:solidFill>
                  <a:schemeClr val="bg1"/>
                </a:solidFill>
              </a:rPr>
              <a:t>SINAV KAYGISI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95300" y="1625600"/>
            <a:ext cx="8915400" cy="5011738"/>
          </a:xfrm>
        </p:spPr>
        <p:txBody>
          <a:bodyPr>
            <a:normAutofit fontScale="92500" lnSpcReduction="10000"/>
          </a:bodyPr>
          <a:lstStyle/>
          <a:p>
            <a:pPr>
              <a:buFont typeface="Wingdings 2" panose="05020102010507070707" pitchFamily="18" charset="2"/>
              <a:buNone/>
              <a:defRPr/>
            </a:pPr>
            <a:r>
              <a:rPr lang="tr-TR" dirty="0"/>
              <a:t>Sınav kaygısı,</a:t>
            </a:r>
          </a:p>
          <a:p>
            <a:pPr>
              <a:defRPr/>
            </a:pPr>
            <a:r>
              <a:rPr lang="tr-TR" dirty="0"/>
              <a:t>Bilginin sınav sırasında etkili bir biçimde kullanılmasına engel olabilen, </a:t>
            </a:r>
          </a:p>
          <a:p>
            <a:pPr>
              <a:defRPr/>
            </a:pPr>
            <a:r>
              <a:rPr lang="tr-TR" dirty="0"/>
              <a:t>Fiziksel, duygusal, davranışsal ve zihinsel unsurlardan oluşan,</a:t>
            </a:r>
          </a:p>
          <a:p>
            <a:pPr>
              <a:defRPr/>
            </a:pPr>
            <a:r>
              <a:rPr lang="tr-TR" dirty="0"/>
              <a:t>Hoşlanılmayan ve kişiye rahatsızlık veren,</a:t>
            </a:r>
          </a:p>
          <a:p>
            <a:pPr>
              <a:defRPr/>
            </a:pPr>
            <a:r>
              <a:rPr lang="tr-TR" dirty="0"/>
              <a:t>Motivasyonu olumsuz etkileyebilen,</a:t>
            </a:r>
          </a:p>
          <a:p>
            <a:pPr>
              <a:defRPr/>
            </a:pPr>
            <a:r>
              <a:rPr lang="tr-TR" dirty="0"/>
              <a:t>Başarının düşmesine yol açabilen,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tr-TR" dirty="0"/>
              <a:t>bir duygu durumu olarak tanımlanabilir.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96913" y="0"/>
            <a:ext cx="8915400" cy="1238250"/>
          </a:xfrm>
        </p:spPr>
        <p:txBody>
          <a:bodyPr/>
          <a:lstStyle/>
          <a:p>
            <a:pPr>
              <a:defRPr/>
            </a:pPr>
            <a:r>
              <a:rPr lang="tr-TR" sz="4333" b="1" dirty="0">
                <a:solidFill>
                  <a:schemeClr val="bg1"/>
                </a:solidFill>
              </a:rPr>
              <a:t>GİRİŞ BİLETLERİ (Çocuklar) </a:t>
            </a:r>
            <a:endParaRPr lang="tr-TR" sz="4333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95300" y="1701800"/>
            <a:ext cx="8915400" cy="4935538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tr-TR" dirty="0"/>
              <a:t>“Sınavlardan daha önce aldığım notları alamıyorum.”</a:t>
            </a:r>
          </a:p>
          <a:p>
            <a:pPr>
              <a:defRPr/>
            </a:pPr>
            <a:r>
              <a:rPr lang="tr-TR" dirty="0"/>
              <a:t>“Bir türlü dersin başına oturmak istemiyorum.”</a:t>
            </a:r>
          </a:p>
          <a:p>
            <a:pPr>
              <a:defRPr/>
            </a:pPr>
            <a:r>
              <a:rPr lang="tr-TR" dirty="0"/>
              <a:t>“Verimli ders çalışmaymış, bıktım aynı şeyleri duymaktan.”</a:t>
            </a:r>
          </a:p>
          <a:p>
            <a:pPr>
              <a:defRPr/>
            </a:pPr>
            <a:r>
              <a:rPr lang="tr-TR" dirty="0"/>
              <a:t>“Bana kimse sınavlar nasıl gidiyor, iyi çalışıyor musun diye sormasın.”</a:t>
            </a:r>
          </a:p>
          <a:p>
            <a:pPr>
              <a:defRPr/>
            </a:pPr>
            <a:r>
              <a:rPr lang="tr-TR" dirty="0"/>
              <a:t>“Uzun süre çalışamıyorum, dikkatim hemen dağılıyor.”</a:t>
            </a:r>
          </a:p>
          <a:p>
            <a:pPr>
              <a:defRPr/>
            </a:pPr>
            <a:r>
              <a:rPr lang="tr-TR" dirty="0"/>
              <a:t>“Arkadaşlarıma bile tahammül edemiyorum.”</a:t>
            </a:r>
          </a:p>
          <a:p>
            <a:pPr>
              <a:defRPr/>
            </a:pPr>
            <a:r>
              <a:rPr lang="tr-TR" dirty="0"/>
              <a:t>“Başım ağrıyor, sürekli yemek yiyorum, bazen çok uyuyorum bazen hiç uyuyamıyorum…”</a:t>
            </a:r>
          </a:p>
          <a:p>
            <a:pPr>
              <a:defRPr/>
            </a:pPr>
            <a:r>
              <a:rPr lang="tr-TR" dirty="0"/>
              <a:t>“Çok çalışıyorum bir türlü istediğim sonucu alamıyorum.”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3550" y="0"/>
            <a:ext cx="8915400" cy="1238250"/>
          </a:xfrm>
        </p:spPr>
        <p:txBody>
          <a:bodyPr/>
          <a:lstStyle/>
          <a:p>
            <a:pPr>
              <a:defRPr/>
            </a:pPr>
            <a:r>
              <a:rPr lang="tr-TR" sz="4333" b="1" dirty="0">
                <a:solidFill>
                  <a:schemeClr val="bg1"/>
                </a:solidFill>
              </a:rPr>
              <a:t>GİRİŞ BİLETLERİ (Aileler)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95300" y="1701800"/>
            <a:ext cx="8915400" cy="4935538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tr-TR" dirty="0" smtClean="0"/>
              <a:t>“Bu yıl bizim sınavımız var.”</a:t>
            </a:r>
          </a:p>
          <a:p>
            <a:pPr>
              <a:defRPr/>
            </a:pPr>
            <a:r>
              <a:rPr lang="tr-TR" dirty="0" smtClean="0"/>
              <a:t>“</a:t>
            </a:r>
            <a:r>
              <a:rPr lang="tr-TR" dirty="0"/>
              <a:t>Bir türlü dersin başına oturmuyor.”</a:t>
            </a:r>
          </a:p>
          <a:p>
            <a:pPr>
              <a:defRPr/>
            </a:pPr>
            <a:r>
              <a:rPr lang="tr-TR" dirty="0"/>
              <a:t>“Ona ders çalış dememden bıkmış.”</a:t>
            </a:r>
          </a:p>
          <a:p>
            <a:pPr>
              <a:defRPr/>
            </a:pPr>
            <a:r>
              <a:rPr lang="tr-TR" dirty="0"/>
              <a:t>“Sınav lafını ağzımıza alamıyoruz.”</a:t>
            </a:r>
          </a:p>
          <a:p>
            <a:pPr>
              <a:defRPr/>
            </a:pPr>
            <a:r>
              <a:rPr lang="tr-TR" dirty="0"/>
              <a:t>“Boş bırakmaya gelmiyor.”</a:t>
            </a:r>
          </a:p>
          <a:p>
            <a:pPr>
              <a:defRPr/>
            </a:pPr>
            <a:r>
              <a:rPr lang="tr-TR" dirty="0"/>
              <a:t>“Misafir bile kabul etmiyoruz.”</a:t>
            </a:r>
          </a:p>
          <a:p>
            <a:pPr>
              <a:defRPr/>
            </a:pPr>
            <a:r>
              <a:rPr lang="tr-TR" dirty="0"/>
              <a:t> “Arkadaşlarıyla gezmekten ders çalıştığı mı var!”</a:t>
            </a:r>
          </a:p>
          <a:p>
            <a:pPr>
              <a:defRPr/>
            </a:pPr>
            <a:r>
              <a:rPr lang="tr-TR" dirty="0"/>
              <a:t>“O sınava hazırlanıyor diye biz kendi hayatımızdan vazgeçtik</a:t>
            </a:r>
            <a:r>
              <a:rPr lang="tr-TR" dirty="0" smtClean="0"/>
              <a:t>.”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3550" y="463550"/>
            <a:ext cx="8915400" cy="7747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b="1" dirty="0" smtClean="0">
                <a:solidFill>
                  <a:schemeClr val="bg1"/>
                </a:solidFill>
              </a:rPr>
              <a:t>SINAV KAYGISI NEYLE İLİŞKİLİDİR?</a:t>
            </a:r>
            <a:r>
              <a:rPr lang="tr-TR" b="1" dirty="0">
                <a:solidFill>
                  <a:schemeClr val="bg1"/>
                </a:solidFill>
              </a:rPr>
              <a:t> </a:t>
            </a:r>
            <a:br>
              <a:rPr lang="tr-TR" b="1" dirty="0">
                <a:solidFill>
                  <a:schemeClr val="bg1"/>
                </a:solidFill>
              </a:rPr>
            </a:b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95300" y="2011363"/>
            <a:ext cx="8915400" cy="4625975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tr-TR" altLang="tr-TR" u="sng" smtClean="0"/>
              <a:t>Sınavla ilgili algılarımız/düşüncelerimiz</a:t>
            </a:r>
            <a:r>
              <a:rPr lang="tr-TR" altLang="tr-TR" smtClean="0"/>
              <a:t>:</a:t>
            </a:r>
          </a:p>
          <a:p>
            <a:pPr>
              <a:buFont typeface="Wingdings 2" panose="05020102010507070707" pitchFamily="18" charset="2"/>
              <a:buNone/>
            </a:pPr>
            <a:endParaRPr lang="tr-TR" altLang="tr-TR" smtClean="0"/>
          </a:p>
          <a:p>
            <a:r>
              <a:rPr lang="tr-TR" altLang="tr-TR" i="1" smtClean="0"/>
              <a:t>“Çocuğumun geleceği bu sınava bağlı.”</a:t>
            </a:r>
          </a:p>
          <a:p>
            <a:r>
              <a:rPr lang="tr-TR" altLang="tr-TR" i="1" smtClean="0"/>
              <a:t> “Bu sınavdan kesin zayıf alacak.”</a:t>
            </a:r>
          </a:p>
          <a:p>
            <a:r>
              <a:rPr lang="tr-TR" altLang="tr-TR" i="1" smtClean="0"/>
              <a:t> “ Çocuğumun şansına bak, bu sene sorular zor olacakmış.”</a:t>
            </a:r>
            <a:endParaRPr lang="tr-TR" altLang="tr-TR" smtClean="0"/>
          </a:p>
          <a:p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1338" y="0"/>
            <a:ext cx="8915400" cy="12382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sz="4333" b="1" dirty="0">
                <a:solidFill>
                  <a:schemeClr val="bg1"/>
                </a:solidFill>
              </a:rPr>
              <a:t>SINAV KAYGISI NEYLE İLİŞKİLİDİR? </a:t>
            </a:r>
            <a:endParaRPr lang="tr-TR" sz="4333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95300" y="1935163"/>
            <a:ext cx="8915400" cy="4702175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tr-TR" altLang="tr-TR" u="sng" smtClean="0"/>
              <a:t>Sınav sonrası duruma ilişkin düşüncelerimiz</a:t>
            </a:r>
            <a:r>
              <a:rPr lang="tr-TR" altLang="tr-TR" smtClean="0"/>
              <a:t>:</a:t>
            </a:r>
          </a:p>
          <a:p>
            <a:pPr>
              <a:buFont typeface="Wingdings 2" panose="05020102010507070707" pitchFamily="18" charset="2"/>
              <a:buNone/>
            </a:pPr>
            <a:endParaRPr lang="tr-TR" altLang="tr-TR" smtClean="0"/>
          </a:p>
          <a:p>
            <a:r>
              <a:rPr lang="tr-TR" altLang="tr-TR" i="1" smtClean="0"/>
              <a:t>“Zayıf alırsa not ortalaması düşecek.”</a:t>
            </a:r>
          </a:p>
          <a:p>
            <a:r>
              <a:rPr lang="tr-TR" altLang="tr-TR" i="1" smtClean="0"/>
              <a:t>“Bu sınavı kazanamazsa millete rezil olacağız.”</a:t>
            </a:r>
          </a:p>
          <a:p>
            <a:r>
              <a:rPr lang="tr-TR" altLang="tr-TR" i="1" smtClean="0"/>
              <a:t>“Bütün emeklerimiz boşa çıkacak.” </a:t>
            </a: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9125" y="463550"/>
            <a:ext cx="8915400" cy="10064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b="1" dirty="0" smtClean="0">
                <a:solidFill>
                  <a:schemeClr val="bg1"/>
                </a:solidFill>
              </a:rPr>
              <a:t>SINAV KAYGISI NEYLE İLİŞKİLİDİR? </a:t>
            </a:r>
            <a:r>
              <a:rPr lang="tr-TR" dirty="0" smtClean="0">
                <a:solidFill>
                  <a:schemeClr val="bg1"/>
                </a:solidFill>
              </a:rPr>
              <a:t/>
            </a:r>
            <a:br>
              <a:rPr lang="tr-TR" dirty="0" smtClean="0">
                <a:solidFill>
                  <a:schemeClr val="bg1"/>
                </a:solidFill>
              </a:rPr>
            </a:b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95300" y="1935163"/>
            <a:ext cx="8915400" cy="4702175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tr-TR" altLang="tr-TR" u="sng" smtClean="0"/>
              <a:t>Sınav sonrası elde edebileceğimiz kazanımlara</a:t>
            </a:r>
          </a:p>
          <a:p>
            <a:pPr>
              <a:buFont typeface="Wingdings 2" panose="05020102010507070707" pitchFamily="18" charset="2"/>
              <a:buNone/>
            </a:pPr>
            <a:r>
              <a:rPr lang="tr-TR" altLang="tr-TR" u="sng" smtClean="0"/>
              <a:t>verdiğimiz önem: </a:t>
            </a:r>
          </a:p>
          <a:p>
            <a:pPr>
              <a:buFont typeface="Wingdings 2" panose="05020102010507070707" pitchFamily="18" charset="2"/>
              <a:buNone/>
            </a:pPr>
            <a:endParaRPr lang="tr-TR" altLang="tr-TR" u="sng" smtClean="0"/>
          </a:p>
          <a:p>
            <a:r>
              <a:rPr lang="tr-TR" altLang="tr-TR" i="1" smtClean="0"/>
              <a:t>“Çocuğumla gurur duyacağım.” </a:t>
            </a:r>
          </a:p>
          <a:p>
            <a:r>
              <a:rPr lang="tr-TR" altLang="tr-TR" i="1" smtClean="0"/>
              <a:t>“İyi bir mesleği olacak.” </a:t>
            </a:r>
          </a:p>
          <a:p>
            <a:r>
              <a:rPr lang="tr-TR" altLang="tr-TR" i="1" smtClean="0"/>
              <a:t>“Kardeşlerine iyi örnek olacak.”</a:t>
            </a: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5300" y="296863"/>
            <a:ext cx="8915400" cy="863600"/>
          </a:xfrm>
        </p:spPr>
        <p:txBody>
          <a:bodyPr/>
          <a:lstStyle/>
          <a:p>
            <a:pPr>
              <a:defRPr/>
            </a:pPr>
            <a:r>
              <a:rPr lang="tr-TR" sz="4333" b="1" dirty="0">
                <a:solidFill>
                  <a:schemeClr val="bg1"/>
                </a:solidFill>
              </a:rPr>
              <a:t>SINAV KAYGISINI YÖNETMEK</a:t>
            </a:r>
            <a:endParaRPr lang="tr-TR" sz="4333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tr-TR" sz="3250" dirty="0"/>
              <a:t>Yaşına uygun sorumluluklar verilmesi,</a:t>
            </a:r>
          </a:p>
          <a:p>
            <a:pPr>
              <a:defRPr/>
            </a:pPr>
            <a:r>
              <a:rPr lang="tr-TR" sz="3250" dirty="0"/>
              <a:t>İlgi ve yetenekleri çerçevesinde alan/meslek tercihinde destekleyici olunması, </a:t>
            </a:r>
          </a:p>
          <a:p>
            <a:pPr>
              <a:defRPr/>
            </a:pPr>
            <a:r>
              <a:rPr lang="tr-TR" sz="3250" dirty="0"/>
              <a:t>Amaçlarını belirleyebilmesi için fırsat sunulması,</a:t>
            </a:r>
          </a:p>
          <a:p>
            <a:pPr>
              <a:defRPr/>
            </a:pPr>
            <a:r>
              <a:rPr lang="tr-TR" sz="3250" dirty="0"/>
              <a:t>Duygularını kabul edip, paylaşması için fırsat verilmesi,</a:t>
            </a:r>
          </a:p>
          <a:p>
            <a:pPr>
              <a:defRPr/>
            </a:pPr>
            <a:r>
              <a:rPr lang="tr-TR" sz="3250" dirty="0"/>
              <a:t>Başka kişilerle kıyaslanmaması,</a:t>
            </a:r>
          </a:p>
          <a:p>
            <a:pPr>
              <a:defRPr/>
            </a:pPr>
            <a:r>
              <a:rPr lang="tr-TR" sz="3250" dirty="0"/>
              <a:t>Dinlenmelerine ve diğer etkinliklerine (sinema, spor, tiyatro vb.) zaman ayırmalarına fırsat verilmesi,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1987550" y="595313"/>
            <a:ext cx="6589713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57" tIns="49528" rIns="99057" bIns="49528">
            <a:spAutoFit/>
          </a:bodyPr>
          <a:lstStyle>
            <a:lvl1pPr marL="495300" indent="-4953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4953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485900" indent="-4953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81200" indent="-4953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476500" indent="-4953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933700" indent="-4953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390900" indent="-4953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848100" indent="-4953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05300" indent="-4953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tr-TR" altLang="tr-TR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ERGENLİK DÖNEMİ  </a:t>
            </a:r>
          </a:p>
          <a:p>
            <a:pPr algn="ctr" eaLnBrk="1" hangingPunct="1">
              <a:defRPr/>
            </a:pPr>
            <a:r>
              <a:rPr lang="tr-TR" altLang="tr-TR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(12,13 - 18 Yaş)</a:t>
            </a:r>
          </a:p>
          <a:p>
            <a:pPr algn="ctr" eaLnBrk="1" hangingPunct="1">
              <a:defRPr/>
            </a:pPr>
            <a:endParaRPr lang="tr-TR" altLang="tr-TR" sz="3500" b="1" dirty="0" smtClean="0">
              <a:solidFill>
                <a:srgbClr val="44F46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eaLnBrk="1" hangingPunct="1">
              <a:defRPr/>
            </a:pPr>
            <a:endParaRPr lang="tr-TR" altLang="tr-TR" sz="26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350838" y="2311400"/>
            <a:ext cx="9985375" cy="130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charset="0"/>
              </a:defRPr>
            </a:lvl2pPr>
            <a:lvl3pPr marL="990600" defTabSz="990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2" eaLnBrk="1" hangingPunct="1">
              <a:defRPr/>
            </a:pPr>
            <a:r>
              <a:rPr lang="tr-TR" altLang="tr-T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    </a:t>
            </a:r>
            <a:r>
              <a:rPr lang="tr-TR" altLang="tr-T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ERGENLİK, çocukluktan çıkıp gençliğe adım</a:t>
            </a:r>
          </a:p>
          <a:p>
            <a:pPr eaLnBrk="1" hangingPunct="1">
              <a:defRPr/>
            </a:pPr>
            <a:r>
              <a:rPr lang="tr-TR" altLang="tr-T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  atma dönemidir. </a:t>
            </a:r>
          </a:p>
          <a:p>
            <a:pPr eaLnBrk="1" hangingPunct="1">
              <a:defRPr/>
            </a:pPr>
            <a:endParaRPr lang="tr-TR" altLang="tr-TR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1238250" y="3554413"/>
            <a:ext cx="86233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tr-TR" altLang="tr-TR" sz="2600" b="1">
                <a:latin typeface="Comic Sans MS" panose="030F0702030302020204" pitchFamily="66" charset="0"/>
              </a:rPr>
              <a:t>Ergenliği, zamanı biraz farklı olsa da herkes yaşar.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1238250" y="4292600"/>
            <a:ext cx="7224713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57" tIns="49528" rIns="99057" bIns="49528">
            <a:spAutoFit/>
          </a:bodyPr>
          <a:lstStyle>
            <a:lvl1pPr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953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906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859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9812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384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8956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528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00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tr-TR" altLang="tr-TR" sz="2600" b="1" dirty="0" smtClean="0">
                <a:latin typeface="Comic Sans MS" pitchFamily="66" charset="0"/>
              </a:rPr>
              <a:t>Ergenlik büyümenin doğal bir parçası</a:t>
            </a:r>
            <a:r>
              <a:rPr lang="tr-TR" altLang="tr-TR" sz="2600" b="1" strike="sngStrike" dirty="0" smtClean="0">
                <a:latin typeface="Comic Sans MS" pitchFamily="66" charset="0"/>
              </a:rPr>
              <a:t>dır</a:t>
            </a:r>
            <a:r>
              <a:rPr lang="tr-TR" altLang="tr-TR" sz="2600" b="1" strike="sngStrike" dirty="0" smtClean="0">
                <a:solidFill>
                  <a:schemeClr val="tx2"/>
                </a:solidFill>
                <a:latin typeface="Comic Sans MS" pitchFamily="66" charset="0"/>
              </a:rPr>
              <a:t>.</a:t>
            </a:r>
            <a:r>
              <a:rPr lang="tr-TR" altLang="tr-TR" sz="2600" b="1" strike="sngStrike" dirty="0" smtClean="0">
                <a:solidFill>
                  <a:schemeClr val="accent1"/>
                </a:solidFill>
                <a:latin typeface="Comic Sans MS" pitchFamily="66" charset="0"/>
              </a:rPr>
              <a:t> </a:t>
            </a:r>
          </a:p>
          <a:p>
            <a:pPr eaLnBrk="1" hangingPunct="1">
              <a:buFontTx/>
              <a:buChar char="•"/>
              <a:defRPr/>
            </a:pPr>
            <a:endParaRPr lang="tr-TR" altLang="tr-TR" sz="2600" b="1" strike="sngStrike" dirty="0" smtClean="0">
              <a:solidFill>
                <a:schemeClr val="accent1"/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endParaRPr lang="tr-TR" altLang="tr-TR" sz="3900" strike="sngStrike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1238250" y="5035550"/>
            <a:ext cx="8255000" cy="128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57" tIns="49528" rIns="99057" bIns="49528">
            <a:spAutoFit/>
          </a:bodyPr>
          <a:lstStyle>
            <a:lvl1pPr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953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906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859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9812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384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8956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528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00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tr-TR" altLang="tr-TR" sz="2600" b="1" dirty="0" smtClean="0">
              <a:latin typeface="Comic Sans MS" pitchFamily="66" charset="0"/>
            </a:endParaRPr>
          </a:p>
          <a:p>
            <a:pPr eaLnBrk="1" hangingPunct="1">
              <a:buFontTx/>
              <a:buChar char="•"/>
              <a:defRPr/>
            </a:pPr>
            <a:r>
              <a:rPr lang="tr-TR" altLang="tr-TR" sz="2600" b="1" dirty="0" smtClean="0">
                <a:latin typeface="Comic Sans MS" pitchFamily="66" charset="0"/>
              </a:rPr>
              <a:t>Ergenlik, fiziksel değişimlerin yanı sıra, düşünsel ve  duygusal değişimleri de beraberinde getirir.</a:t>
            </a:r>
            <a:endParaRPr lang="tr-TR" altLang="tr-TR" sz="3900" dirty="0" smtClean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utoUpdateAnimBg="0"/>
      <p:bldP spid="74755" grpId="0" autoUpdateAnimBg="0"/>
      <p:bldP spid="74756" grpId="0" autoUpdateAnimBg="0"/>
      <p:bldP spid="74758" grpId="0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5300" y="153988"/>
            <a:ext cx="8915400" cy="928687"/>
          </a:xfrm>
        </p:spPr>
        <p:txBody>
          <a:bodyPr/>
          <a:lstStyle/>
          <a:p>
            <a:pPr>
              <a:defRPr/>
            </a:pPr>
            <a:r>
              <a:rPr lang="tr-TR" sz="4333" b="1" dirty="0">
                <a:solidFill>
                  <a:schemeClr val="bg1"/>
                </a:solidFill>
              </a:rPr>
              <a:t>SINAV KAYGISINI YÖNETMEK</a:t>
            </a:r>
            <a:endParaRPr lang="tr-TR" sz="4333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 2" panose="05020102010507070707" pitchFamily="18" charset="2"/>
              <a:buNone/>
              <a:defRPr/>
            </a:pPr>
            <a:r>
              <a:rPr lang="tr-TR" sz="3575" dirty="0"/>
              <a:t>Ailenin;</a:t>
            </a:r>
          </a:p>
          <a:p>
            <a:pPr>
              <a:defRPr/>
            </a:pPr>
            <a:r>
              <a:rPr lang="tr-TR" sz="3575" dirty="0"/>
              <a:t>Kendi kaygılarını fark ederek, destek alması,</a:t>
            </a:r>
          </a:p>
          <a:p>
            <a:pPr>
              <a:defRPr/>
            </a:pPr>
            <a:r>
              <a:rPr lang="tr-TR" sz="3575" dirty="0"/>
              <a:t>Çocuklarına sadece başarı elde ettiği zaman değil, her zaman sevgi göstermesi, </a:t>
            </a:r>
          </a:p>
          <a:p>
            <a:pPr>
              <a:defRPr/>
            </a:pPr>
            <a:r>
              <a:rPr lang="tr-TR" sz="3575" dirty="0"/>
              <a:t>Onları tüm özellikleriyle bir bütün olarak kabul etmesi, </a:t>
            </a:r>
          </a:p>
          <a:p>
            <a:pPr>
              <a:defRPr/>
            </a:pPr>
            <a:r>
              <a:rPr lang="tr-TR" sz="3575" dirty="0"/>
              <a:t>Hem kendinin, hem de çocuğun duygu ve düşüncelerinin farkına varması, </a:t>
            </a:r>
          </a:p>
          <a:p>
            <a:pPr>
              <a:defRPr/>
            </a:pPr>
            <a:r>
              <a:rPr lang="tr-TR" sz="3575" dirty="0"/>
              <a:t>Sınava hazırlanma sürecinde kendi ihtiyaçlarıyla ve çocuklarının ihtiyaçlarının farklı olduğunu kabul etmesi,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5300" y="231775"/>
            <a:ext cx="8915400" cy="774700"/>
          </a:xfrm>
        </p:spPr>
        <p:txBody>
          <a:bodyPr/>
          <a:lstStyle/>
          <a:p>
            <a:pPr>
              <a:defRPr/>
            </a:pPr>
            <a:r>
              <a:rPr lang="tr-TR" sz="4333" b="1" dirty="0">
                <a:solidFill>
                  <a:schemeClr val="bg1"/>
                </a:solidFill>
              </a:rPr>
              <a:t>SINAV KAYGISINI YÖNETMEK</a:t>
            </a:r>
            <a:endParaRPr lang="tr-TR" sz="4333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sz="3033" dirty="0"/>
              <a:t>Gereğinden fazla fedakarlıktan kaçınması, bunları çocuğa hatırlatmaması ve kendi hayatından vazgeçmemesi,</a:t>
            </a:r>
          </a:p>
          <a:p>
            <a:pPr>
              <a:defRPr/>
            </a:pPr>
            <a:r>
              <a:rPr lang="tr-TR" sz="3033" dirty="0"/>
              <a:t>Geleceği konusundaki endişelerini çocuklarına yansıtmaması,</a:t>
            </a:r>
          </a:p>
          <a:p>
            <a:pPr>
              <a:defRPr/>
            </a:pPr>
            <a:r>
              <a:rPr lang="tr-TR" sz="3033" dirty="0"/>
              <a:t> Çocuğuna yardımcı olmak için bugünkü yaptıkları ile ilgilenmesi,</a:t>
            </a:r>
          </a:p>
          <a:p>
            <a:pPr>
              <a:defRPr/>
            </a:pPr>
            <a:r>
              <a:rPr lang="tr-TR" sz="3033" dirty="0"/>
              <a:t>Beden dili ve ses tonu ile verdiği mesajlara dikkat etmesi, 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5300" y="296863"/>
            <a:ext cx="8915400" cy="7096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sz="4333" b="1" dirty="0">
                <a:solidFill>
                  <a:schemeClr val="bg1"/>
                </a:solidFill>
              </a:rPr>
              <a:t>SINAV KAYGISINI YÖNETMEK</a:t>
            </a:r>
            <a:endParaRPr lang="tr-TR" sz="4333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sz="3033" dirty="0"/>
              <a:t>Çocuğundan beklentilerinde gerçekçi olması,</a:t>
            </a:r>
          </a:p>
          <a:p>
            <a:pPr>
              <a:defRPr/>
            </a:pPr>
            <a:r>
              <a:rPr lang="tr-TR" sz="3033" dirty="0"/>
              <a:t>Gerçekleştiremediği hayalleri ile çocuğun sınırları arasında gerçekçi bir denge kurması.</a:t>
            </a:r>
          </a:p>
          <a:p>
            <a:pPr>
              <a:defRPr/>
            </a:pPr>
            <a:r>
              <a:rPr lang="tr-TR" sz="3033" dirty="0"/>
              <a:t>Kendi isteklerinin gerçekleşmemesi durumunda korkutma, tehdit ve ceza yollarına başvurmaması,</a:t>
            </a:r>
          </a:p>
          <a:p>
            <a:pPr>
              <a:defRPr/>
            </a:pPr>
            <a:r>
              <a:rPr lang="tr-TR" sz="3033" dirty="0"/>
              <a:t>Çocuğun gidebileceği başka bir okulu ya da farklı bir seçeneği ona ceza gibi göstermemesi,</a:t>
            </a:r>
          </a:p>
          <a:p>
            <a:pPr>
              <a:defRPr/>
            </a:pPr>
            <a:r>
              <a:rPr lang="tr-TR" sz="3033" dirty="0"/>
              <a:t>Çocuğun çabasını fark ederek onu takdir etmesi.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mtClean="0">
                <a:solidFill>
                  <a:schemeClr val="tx2">
                    <a:satMod val="130000"/>
                  </a:schemeClr>
                </a:solidFill>
              </a:rPr>
              <a:t> 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tr-TR" altLang="tr-TR" smtClean="0"/>
          </a:p>
          <a:p>
            <a:pPr algn="ctr" eaLnBrk="1" hangingPunct="1">
              <a:buFontTx/>
              <a:buNone/>
            </a:pPr>
            <a:r>
              <a:rPr lang="tr-TR" altLang="tr-TR" sz="4400" smtClean="0">
                <a:solidFill>
                  <a:srgbClr val="0000FF"/>
                </a:solidFill>
              </a:rPr>
              <a:t>ÇATIŞMA ÇÖZME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idx="1"/>
          </p:nvPr>
        </p:nvSpPr>
        <p:spPr>
          <a:xfrm>
            <a:off x="428625" y="438150"/>
            <a:ext cx="8916988" cy="55086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tr-TR" sz="5400" smtClean="0">
                <a:solidFill>
                  <a:srgbClr val="0000FF"/>
                </a:solidFill>
              </a:rPr>
              <a:t>Çatışma </a:t>
            </a:r>
          </a:p>
          <a:p>
            <a:pPr algn="ctr" eaLnBrk="1" hangingPunct="1">
              <a:buFontTx/>
              <a:buNone/>
            </a:pPr>
            <a:endParaRPr lang="tr-TR" altLang="tr-TR" smtClean="0">
              <a:solidFill>
                <a:srgbClr val="44F461"/>
              </a:solidFill>
            </a:endParaRPr>
          </a:p>
          <a:p>
            <a:pPr eaLnBrk="1" hangingPunct="1">
              <a:buFontTx/>
              <a:buNone/>
            </a:pPr>
            <a:r>
              <a:rPr lang="tr-TR" altLang="tr-TR" sz="4000" b="1" smtClean="0">
                <a:solidFill>
                  <a:srgbClr val="FF0000"/>
                </a:solidFill>
              </a:rPr>
              <a:t>   İlişkilerdeki çatışma;</a:t>
            </a:r>
          </a:p>
          <a:p>
            <a:pPr eaLnBrk="1" hangingPunct="1">
              <a:buFontTx/>
              <a:buNone/>
            </a:pPr>
            <a:endParaRPr lang="tr-TR" altLang="tr-TR" sz="4000" b="1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tr-TR" altLang="tr-TR" sz="4000" smtClean="0"/>
              <a:t>  </a:t>
            </a:r>
            <a:r>
              <a:rPr lang="tr-TR" altLang="tr-TR" sz="3600" smtClean="0"/>
              <a:t>En az iki insanın ihtiyaç ve/ veya   değerlerinin çakışması veya farklılaşmasından kaynaklanan bir süreçtir</a:t>
            </a:r>
            <a:r>
              <a:rPr lang="tr-TR" altLang="tr-TR" sz="400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xfrm>
            <a:off x="742950" y="228600"/>
            <a:ext cx="8420100" cy="8239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4800" b="1" dirty="0" smtClean="0">
                <a:solidFill>
                  <a:srgbClr val="0000FF"/>
                </a:solidFill>
                <a:latin typeface="Arial" charset="0"/>
              </a:rPr>
              <a:t>ÇATIŞMA</a:t>
            </a:r>
          </a:p>
        </p:txBody>
      </p:sp>
      <p:sp>
        <p:nvSpPr>
          <p:cNvPr id="76803" name="Rectangle 2"/>
          <p:cNvSpPr>
            <a:spLocks noGrp="1" noChangeArrowheads="1"/>
          </p:cNvSpPr>
          <p:nvPr>
            <p:ph idx="1"/>
          </p:nvPr>
        </p:nvSpPr>
        <p:spPr>
          <a:xfrm>
            <a:off x="350838" y="1219200"/>
            <a:ext cx="9126537" cy="5537200"/>
          </a:xfrm>
        </p:spPr>
        <p:txBody>
          <a:bodyPr/>
          <a:lstStyle/>
          <a:p>
            <a:pPr lvl="1" eaLnBrk="1" hangingPunct="1">
              <a:buFont typeface="Wingdings" panose="05000000000000000000" pitchFamily="2" charset="2"/>
              <a:buNone/>
            </a:pPr>
            <a:endParaRPr lang="tr-TR" altLang="tr-TR" sz="3600" b="1" smtClean="0"/>
          </a:p>
          <a:p>
            <a:pPr eaLnBrk="1" hangingPunct="1">
              <a:buFontTx/>
              <a:buBlip>
                <a:blip r:embed="rId2"/>
              </a:buBlip>
            </a:pPr>
            <a:r>
              <a:rPr lang="tr-TR" altLang="tr-TR" sz="3600" b="1" smtClean="0"/>
              <a:t>Çatışmalar normaldir. </a:t>
            </a:r>
          </a:p>
          <a:p>
            <a:pPr eaLnBrk="1" hangingPunct="1">
              <a:buFontTx/>
              <a:buBlip>
                <a:blip r:embed="rId2"/>
              </a:buBlip>
            </a:pPr>
            <a:endParaRPr lang="tr-TR" altLang="tr-TR" sz="3600" b="1" smtClean="0"/>
          </a:p>
          <a:p>
            <a:pPr eaLnBrk="1" hangingPunct="1">
              <a:buFontTx/>
              <a:buBlip>
                <a:blip r:embed="rId2"/>
              </a:buBlip>
            </a:pPr>
            <a:r>
              <a:rPr lang="tr-TR" altLang="tr-TR" sz="3600" b="1" smtClean="0"/>
              <a:t>Çatışmalarının nasıl yönetildiği önemlidir. Çatışmalar  ilişkiyi ya güçlendirir, ya da zayıflatır.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tr-TR" altLang="tr-TR" sz="4400" b="1" smtClean="0">
                <a:solidFill>
                  <a:srgbClr val="0000FF"/>
                </a:solidFill>
              </a:rPr>
              <a:t>İki tür çatışma vardır </a:t>
            </a:r>
          </a:p>
          <a:p>
            <a:pPr eaLnBrk="1" hangingPunct="1">
              <a:buFontTx/>
              <a:buNone/>
            </a:pPr>
            <a:endParaRPr lang="tr-TR" altLang="tr-TR" sz="4400" b="1" smtClean="0">
              <a:solidFill>
                <a:srgbClr val="44F461"/>
              </a:solidFill>
            </a:endParaRPr>
          </a:p>
          <a:p>
            <a:pPr lvl="1" eaLnBrk="1" hangingPunct="1"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4000" b="1" smtClean="0"/>
              <a:t>İhtiyaç Çatışması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tr-TR" altLang="tr-TR" sz="4000" b="1" smtClean="0"/>
          </a:p>
          <a:p>
            <a:pPr lvl="1" eaLnBrk="1" hangingPunct="1"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4000" b="1" smtClean="0"/>
              <a:t>Değer Çatışması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idx="1"/>
          </p:nvPr>
        </p:nvSpPr>
        <p:spPr>
          <a:xfrm>
            <a:off x="508000" y="474663"/>
            <a:ext cx="8915400" cy="5976937"/>
          </a:xfrm>
        </p:spPr>
        <p:txBody>
          <a:bodyPr/>
          <a:lstStyle/>
          <a:p>
            <a:pPr eaLnBrk="1" hangingPunct="1">
              <a:buFontTx/>
              <a:buNone/>
            </a:pPr>
            <a:endParaRPr lang="tr-TR" altLang="tr-TR" sz="4400" smtClean="0"/>
          </a:p>
          <a:p>
            <a:pPr eaLnBrk="1" hangingPunct="1">
              <a:buFontTx/>
              <a:buChar char="•"/>
            </a:pPr>
            <a:r>
              <a:rPr lang="tr-TR" altLang="tr-TR" sz="4400" smtClean="0"/>
              <a:t>Çatışmaları yönetmenin birden çok yöntemi vardır. </a:t>
            </a:r>
          </a:p>
          <a:p>
            <a:pPr eaLnBrk="1" hangingPunct="1">
              <a:buFontTx/>
              <a:buChar char="•"/>
            </a:pPr>
            <a:r>
              <a:rPr lang="tr-TR" altLang="tr-TR" sz="4400" smtClean="0"/>
              <a:t>Çatışma yönetimi yaşanan sorunun, niteliği, önemi ve ilişkinin biçimine göre farklılıklar gösterir.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3675" y="588963"/>
            <a:ext cx="8915400" cy="8239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Rollerin Özellikleri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>
          <a:xfrm>
            <a:off x="350838" y="1608138"/>
            <a:ext cx="9283700" cy="4770437"/>
          </a:xfrm>
        </p:spPr>
        <p:txBody>
          <a:bodyPr>
            <a:normAutofit fontScale="92500"/>
          </a:bodyPr>
          <a:lstStyle/>
          <a:p>
            <a:pPr marL="396228" indent="-307077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altLang="tr-TR" sz="3600" b="1" u="sng" smtClean="0">
                <a:solidFill>
                  <a:srgbClr val="FF0000"/>
                </a:solidFill>
              </a:rPr>
              <a:t>SUÇLAYICI </a:t>
            </a:r>
            <a:r>
              <a:rPr lang="tr-TR" altLang="tr-TR" sz="1600" u="sng" smtClean="0">
                <a:solidFill>
                  <a:srgbClr val="000099"/>
                </a:solidFill>
              </a:rPr>
              <a:t> </a:t>
            </a:r>
          </a:p>
          <a:p>
            <a:pPr marL="396228" indent="-307077" eaLnBrk="1" fontAlgn="auto" hangingPunct="1">
              <a:spcAft>
                <a:spcPts val="0"/>
              </a:spcAft>
              <a:buFontTx/>
              <a:buNone/>
              <a:defRPr/>
            </a:pPr>
            <a:endParaRPr lang="tr-TR" altLang="tr-TR" sz="1600" smtClean="0">
              <a:solidFill>
                <a:srgbClr val="000099"/>
              </a:solidFill>
            </a:endParaRPr>
          </a:p>
          <a:p>
            <a:pPr marL="396228" indent="-307077" eaLnBrk="1" fontAlgn="auto" hangingPunct="1"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tr-TR" altLang="tr-TR" b="1" smtClean="0"/>
              <a:t>Aşırı eleştirel ve sert davranırlar.</a:t>
            </a:r>
          </a:p>
          <a:p>
            <a:pPr marL="396228" indent="-307077" eaLnBrk="1" fontAlgn="auto" hangingPunct="1"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tr-TR" altLang="tr-TR" b="1" smtClean="0"/>
              <a:t>Karşılarındaki zayıf, küçük olarak algıladıklarında suçlayıcı rolüne girerler.   </a:t>
            </a:r>
          </a:p>
          <a:p>
            <a:pPr marL="396228" indent="-307077" eaLnBrk="1" fontAlgn="auto" hangingPunct="1"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tr-TR" altLang="tr-TR" b="1" smtClean="0"/>
              <a:t>Ben iyiyim (akıllı, yeterli), sen kötüsün (akılsız, yetersiz) diye düşünür</a:t>
            </a:r>
          </a:p>
          <a:p>
            <a:pPr marL="396228" indent="-307077" eaLnBrk="1" fontAlgn="auto" hangingPunct="1"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tr-TR" altLang="tr-TR" b="1" smtClean="0"/>
              <a:t>Ancak ben bu sorunu çözebilirim başkaları yapamaz, başaramaz diye düşünür.</a:t>
            </a:r>
            <a:endParaRPr lang="tr-TR" altLang="tr-TR" b="1" u="sng" smtClean="0"/>
          </a:p>
          <a:p>
            <a:pPr marL="396228" indent="-307077" eaLnBrk="1" fontAlgn="auto" hangingPunct="1">
              <a:spcAft>
                <a:spcPts val="0"/>
              </a:spcAft>
              <a:buFontTx/>
              <a:buNone/>
              <a:defRPr/>
            </a:pPr>
            <a:endParaRPr lang="tr-TR" altLang="tr-TR" i="1" smtClean="0"/>
          </a:p>
          <a:p>
            <a:pPr marL="396228" indent="-307077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altLang="tr-TR" i="1" smtClean="0"/>
          </a:p>
          <a:p>
            <a:pPr marL="396228" indent="-307077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tr-TR" altLang="tr-TR" sz="1000" i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550863"/>
            <a:ext cx="8915400" cy="8239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Rollerin Özellikleri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>
          <a:xfrm>
            <a:off x="350838" y="1531938"/>
            <a:ext cx="9283700" cy="4630737"/>
          </a:xfrm>
        </p:spPr>
        <p:txBody>
          <a:bodyPr>
            <a:normAutofit lnSpcReduction="10000"/>
          </a:bodyPr>
          <a:lstStyle/>
          <a:p>
            <a:pPr marL="396228" indent="-307077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altLang="tr-TR" sz="1600" b="1" u="sng" smtClean="0"/>
          </a:p>
          <a:p>
            <a:pPr marL="396228" indent="-307077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altLang="tr-TR" b="1" smtClean="0">
                <a:solidFill>
                  <a:srgbClr val="FF0000"/>
                </a:solidFill>
              </a:rPr>
              <a:t>KURTARICI</a:t>
            </a:r>
            <a:r>
              <a:rPr lang="tr-TR" altLang="tr-TR" sz="1600" b="1" u="sng" smtClean="0">
                <a:solidFill>
                  <a:srgbClr val="FF0000"/>
                </a:solidFill>
              </a:rPr>
              <a:t> </a:t>
            </a:r>
          </a:p>
          <a:p>
            <a:pPr marL="396228" indent="-307077" eaLnBrk="1" fontAlgn="auto" hangingPunct="1">
              <a:spcAft>
                <a:spcPts val="0"/>
              </a:spcAft>
              <a:buFontTx/>
              <a:buNone/>
              <a:defRPr/>
            </a:pPr>
            <a:endParaRPr lang="tr-TR" altLang="tr-TR" sz="1600" b="1" u="sng" smtClean="0">
              <a:solidFill>
                <a:srgbClr val="FF0000"/>
              </a:solidFill>
            </a:endParaRPr>
          </a:p>
          <a:p>
            <a:pPr marL="396228" indent="-307077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altLang="tr-TR" smtClean="0"/>
              <a:t>Kurtarıcı rolündeki kişi karşısındakine beceremeyecekmiş gibi davranır. </a:t>
            </a:r>
          </a:p>
          <a:p>
            <a:pPr marL="396228" indent="-307077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altLang="tr-TR" smtClean="0"/>
              <a:t>Karşıdakinin güçsüz ve aciz  olduğunu düşündükleri zaman tercih ederler. </a:t>
            </a:r>
          </a:p>
          <a:p>
            <a:pPr marL="396228" indent="-307077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altLang="tr-TR" smtClean="0"/>
              <a:t>Ben olmazsam karşımdaki bu sorunu çözemez diye düşünür</a:t>
            </a:r>
            <a:endParaRPr lang="tr-TR" altLang="tr-TR" i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868363"/>
            <a:ext cx="8420100" cy="8239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4800" b="1" dirty="0" smtClean="0">
                <a:solidFill>
                  <a:srgbClr val="7030A0"/>
                </a:solidFill>
                <a:latin typeface="Arial" charset="0"/>
              </a:rPr>
              <a:t>GELİŞİM ALANLARI</a:t>
            </a:r>
          </a:p>
        </p:txBody>
      </p:sp>
      <p:graphicFrame>
        <p:nvGraphicFramePr>
          <p:cNvPr id="75781" name="Group 5"/>
          <p:cNvGraphicFramePr>
            <a:graphicFrameLocks noGrp="1"/>
          </p:cNvGraphicFramePr>
          <p:nvPr>
            <p:ph type="tbl" idx="1"/>
          </p:nvPr>
        </p:nvGraphicFramePr>
        <p:xfrm>
          <a:off x="742950" y="2146300"/>
          <a:ext cx="8420100" cy="4457700"/>
        </p:xfrm>
        <a:graphic>
          <a:graphicData uri="http://schemas.openxmlformats.org/drawingml/2006/table">
            <a:tbl>
              <a:tblPr/>
              <a:tblGrid>
                <a:gridCol w="4257675"/>
                <a:gridCol w="4162425"/>
              </a:tblGrid>
              <a:tr h="2195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500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altLang="tr-T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DUYGUSAL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altLang="tr-T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GELİŞİM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tr-TR" altLang="tr-TR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FF66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500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altLang="tr-T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ZİHİNSEL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altLang="tr-T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GELİŞİM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00FF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22621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500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altLang="tr-T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BEDENSEL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altLang="tr-T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GELİŞİM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tr-TR" altLang="tr-TR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9900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500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altLang="tr-T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SOSYAL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altLang="tr-T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GELİŞİM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00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185738"/>
            <a:ext cx="8915400" cy="8239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Rollerin Özellikleri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350838" y="1193800"/>
            <a:ext cx="9283700" cy="4968875"/>
          </a:xfrm>
        </p:spPr>
        <p:txBody>
          <a:bodyPr>
            <a:normAutofit lnSpcReduction="10000"/>
          </a:bodyPr>
          <a:lstStyle/>
          <a:p>
            <a:pPr marL="396228" indent="-307077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altLang="tr-TR" b="1" smtClean="0">
                <a:solidFill>
                  <a:srgbClr val="FF0000"/>
                </a:solidFill>
              </a:rPr>
              <a:t>KURBAN </a:t>
            </a:r>
            <a:endParaRPr lang="tr-TR" altLang="tr-TR" smtClean="0">
              <a:solidFill>
                <a:srgbClr val="FF0000"/>
              </a:solidFill>
            </a:endParaRPr>
          </a:p>
          <a:p>
            <a:pPr marL="396228" indent="-307077" eaLnBrk="1" fontAlgn="auto" hangingPunct="1"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tr-TR" altLang="tr-TR" b="1" i="1" smtClean="0"/>
              <a:t>Aşırı boyun eğen ya da isyan eden  davranış içindedir. </a:t>
            </a:r>
          </a:p>
          <a:p>
            <a:pPr marL="396228" indent="-307077" eaLnBrk="1" fontAlgn="auto" hangingPunct="1"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tr-TR" altLang="tr-TR" b="1" i="1" smtClean="0"/>
              <a:t>Kurban rolündeki kişi devamlı şikayet eder, sık sık itiraz eder, hayır derler. </a:t>
            </a:r>
          </a:p>
          <a:p>
            <a:pPr marL="396228" indent="-307077" eaLnBrk="1" fontAlgn="auto" hangingPunct="1"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tr-TR" altLang="tr-TR" b="1" i="1" smtClean="0"/>
              <a:t>Yaşam pozisyonları (-,+) dır. Ben kötüyüm (akılsız, yetersiz), sen iyisin (akıllı, yeterli).</a:t>
            </a:r>
          </a:p>
          <a:p>
            <a:pPr marL="396228" indent="-307077" eaLnBrk="1" fontAlgn="auto" hangingPunct="1"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tr-TR" altLang="tr-TR" b="1" i="1" smtClean="0"/>
              <a:t>Siz olmazsanız, bana yardım etmezseniz bu sorun çözülemez derler</a:t>
            </a:r>
            <a:endParaRPr lang="tr-TR" altLang="tr-TR" i="1" smtClean="0"/>
          </a:p>
          <a:p>
            <a:pPr marL="396228" indent="-307077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tr-TR" altLang="tr-TR" i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4852988" y="2916238"/>
            <a:ext cx="2000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tr-TR" sz="4800">
              <a:solidFill>
                <a:schemeClr val="tx2"/>
              </a:solidFill>
            </a:endParaRPr>
          </a:p>
        </p:txBody>
      </p:sp>
      <p:sp>
        <p:nvSpPr>
          <p:cNvPr id="150531" name="Text Box 3"/>
          <p:cNvSpPr txBox="1">
            <a:spLocks noChangeArrowheads="1"/>
          </p:cNvSpPr>
          <p:nvPr/>
        </p:nvSpPr>
        <p:spPr bwMode="auto">
          <a:xfrm>
            <a:off x="3009900" y="258763"/>
            <a:ext cx="283527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953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906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859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9812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384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8956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528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00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tr-TR" altLang="tr-TR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Alıştırma</a:t>
            </a:r>
            <a:endParaRPr lang="en-US" altLang="tr-TR" sz="48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82550" y="982663"/>
            <a:ext cx="36480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marL="4953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906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859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812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765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337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909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481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053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tr-TR" altLang="tr-TR" sz="2600" b="1" i="1"/>
              <a:t>Çok sorumsuzsun.</a:t>
            </a:r>
            <a:endParaRPr lang="en-US" altLang="tr-TR" sz="2600" b="1" i="1"/>
          </a:p>
        </p:txBody>
      </p:sp>
      <p:sp>
        <p:nvSpPr>
          <p:cNvPr id="150533" name="Text Box 5"/>
          <p:cNvSpPr txBox="1">
            <a:spLocks noChangeArrowheads="1"/>
          </p:cNvSpPr>
          <p:nvPr/>
        </p:nvSpPr>
        <p:spPr bwMode="auto">
          <a:xfrm>
            <a:off x="4705350" y="1019175"/>
            <a:ext cx="18145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600" b="1" i="1">
                <a:solidFill>
                  <a:srgbClr val="FF0000"/>
                </a:solidFill>
              </a:rPr>
              <a:t>(suçlayıcı)</a:t>
            </a:r>
            <a:endParaRPr lang="en-US" altLang="tr-TR" sz="2600" b="1" i="1">
              <a:solidFill>
                <a:srgbClr val="FF0000"/>
              </a:solidFill>
            </a:endParaRPr>
          </a:p>
        </p:txBody>
      </p:sp>
      <p:sp>
        <p:nvSpPr>
          <p:cNvPr id="150534" name="Text Box 6"/>
          <p:cNvSpPr txBox="1">
            <a:spLocks noChangeArrowheads="1"/>
          </p:cNvSpPr>
          <p:nvPr/>
        </p:nvSpPr>
        <p:spPr bwMode="auto">
          <a:xfrm>
            <a:off x="82550" y="1597025"/>
            <a:ext cx="54752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marL="4953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906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859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812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765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337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909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481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053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 startAt="2"/>
            </a:pPr>
            <a:r>
              <a:rPr lang="tr-TR" altLang="tr-TR" sz="2600" b="1" i="1"/>
              <a:t>Siz de hep beni görüyorsunuz.</a:t>
            </a:r>
            <a:endParaRPr lang="en-US" altLang="tr-TR" sz="2600" b="1" i="1"/>
          </a:p>
        </p:txBody>
      </p:sp>
      <p:sp>
        <p:nvSpPr>
          <p:cNvPr id="150535" name="Text Box 7"/>
          <p:cNvSpPr txBox="1">
            <a:spLocks noChangeArrowheads="1"/>
          </p:cNvSpPr>
          <p:nvPr/>
        </p:nvSpPr>
        <p:spPr bwMode="auto">
          <a:xfrm>
            <a:off x="120650" y="2174875"/>
            <a:ext cx="83026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marL="4953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906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859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812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765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337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909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481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053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 startAt="3"/>
            </a:pPr>
            <a:r>
              <a:rPr lang="tr-TR" altLang="tr-TR" sz="2600" b="1" i="1"/>
              <a:t>Ayakkabının bağı çözülmüş dur ben bağlayayım.</a:t>
            </a:r>
            <a:endParaRPr lang="en-US" altLang="tr-TR" sz="2600" b="1" i="1"/>
          </a:p>
        </p:txBody>
      </p:sp>
      <p:sp>
        <p:nvSpPr>
          <p:cNvPr id="150536" name="Text Box 8"/>
          <p:cNvSpPr txBox="1">
            <a:spLocks noChangeArrowheads="1"/>
          </p:cNvSpPr>
          <p:nvPr/>
        </p:nvSpPr>
        <p:spPr bwMode="auto">
          <a:xfrm>
            <a:off x="120650" y="2835275"/>
            <a:ext cx="7643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marL="4953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906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859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812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765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337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909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481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053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 startAt="4"/>
            </a:pPr>
            <a:r>
              <a:rPr lang="tr-TR" altLang="tr-TR" sz="2600" b="1" i="1"/>
              <a:t>Bu kadar zor sorulara ben ne yapabilirim ki?</a:t>
            </a:r>
            <a:endParaRPr lang="en-US" altLang="tr-TR" sz="2600" b="1" i="1"/>
          </a:p>
        </p:txBody>
      </p:sp>
      <p:sp>
        <p:nvSpPr>
          <p:cNvPr id="150537" name="Text Box 9"/>
          <p:cNvSpPr txBox="1">
            <a:spLocks noChangeArrowheads="1"/>
          </p:cNvSpPr>
          <p:nvPr/>
        </p:nvSpPr>
        <p:spPr bwMode="auto">
          <a:xfrm>
            <a:off x="120650" y="3413125"/>
            <a:ext cx="60674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marL="4953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906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859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812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765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337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909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481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053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 startAt="5"/>
            </a:pPr>
            <a:r>
              <a:rPr lang="tr-TR" altLang="tr-TR" sz="2600" b="1" i="1"/>
              <a:t>Siz nasıl isterseniz, öyle yapayım..</a:t>
            </a:r>
            <a:endParaRPr lang="en-US" altLang="tr-TR" sz="2600" b="1" i="1"/>
          </a:p>
        </p:txBody>
      </p:sp>
      <p:sp>
        <p:nvSpPr>
          <p:cNvPr id="150538" name="Text Box 10"/>
          <p:cNvSpPr txBox="1">
            <a:spLocks noChangeArrowheads="1"/>
          </p:cNvSpPr>
          <p:nvPr/>
        </p:nvSpPr>
        <p:spPr bwMode="auto">
          <a:xfrm>
            <a:off x="82550" y="3990975"/>
            <a:ext cx="81248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marL="4953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906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859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812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765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337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909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481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053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 startAt="6"/>
            </a:pPr>
            <a:r>
              <a:rPr lang="tr-TR" altLang="tr-TR" sz="2600" b="1" i="1"/>
              <a:t>Bunlar bu işi beceremez, kontrol etmek gerekir.</a:t>
            </a:r>
            <a:endParaRPr lang="en-US" altLang="tr-TR" sz="2600" b="1" i="1"/>
          </a:p>
        </p:txBody>
      </p:sp>
      <p:sp>
        <p:nvSpPr>
          <p:cNvPr id="150539" name="Text Box 11"/>
          <p:cNvSpPr txBox="1">
            <a:spLocks noChangeArrowheads="1"/>
          </p:cNvSpPr>
          <p:nvPr/>
        </p:nvSpPr>
        <p:spPr bwMode="auto">
          <a:xfrm>
            <a:off x="87313" y="4568825"/>
            <a:ext cx="536733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marL="4953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906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859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812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765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337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909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481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053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 startAt="7"/>
            </a:pPr>
            <a:r>
              <a:rPr lang="tr-TR" altLang="tr-TR" sz="2600" b="1" i="1"/>
              <a:t>Bütün terslikler de beni bulur.</a:t>
            </a:r>
            <a:endParaRPr lang="en-US" altLang="tr-TR" sz="2600" b="1" i="1"/>
          </a:p>
        </p:txBody>
      </p:sp>
      <p:sp>
        <p:nvSpPr>
          <p:cNvPr id="150540" name="Text Box 12"/>
          <p:cNvSpPr txBox="1">
            <a:spLocks noChangeArrowheads="1"/>
          </p:cNvSpPr>
          <p:nvPr/>
        </p:nvSpPr>
        <p:spPr bwMode="auto">
          <a:xfrm>
            <a:off x="85725" y="5146675"/>
            <a:ext cx="7899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marL="4953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906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859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812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765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337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909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481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053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 startAt="8"/>
            </a:pPr>
            <a:r>
              <a:rPr lang="tr-TR" altLang="tr-TR" sz="2600" b="1" i="1"/>
              <a:t>O kadarcık şeyle doyulur mu? Şunları da ye....</a:t>
            </a:r>
            <a:endParaRPr lang="en-US" altLang="tr-TR" sz="2600" b="1" i="1"/>
          </a:p>
        </p:txBody>
      </p:sp>
      <p:sp>
        <p:nvSpPr>
          <p:cNvPr id="150541" name="Text Box 13"/>
          <p:cNvSpPr txBox="1">
            <a:spLocks noChangeArrowheads="1"/>
          </p:cNvSpPr>
          <p:nvPr/>
        </p:nvSpPr>
        <p:spPr bwMode="auto">
          <a:xfrm>
            <a:off x="82550" y="5641975"/>
            <a:ext cx="66675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marL="4953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906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859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812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765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337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909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481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053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 startAt="9"/>
            </a:pPr>
            <a:r>
              <a:rPr lang="tr-TR" altLang="tr-TR" sz="2600" b="1" i="1"/>
              <a:t>Sen onu bana gönder, ben hallederim.</a:t>
            </a:r>
            <a:endParaRPr lang="en-US" altLang="tr-TR" sz="2600" b="1" i="1"/>
          </a:p>
        </p:txBody>
      </p:sp>
      <p:sp>
        <p:nvSpPr>
          <p:cNvPr id="150542" name="Text Box 14"/>
          <p:cNvSpPr txBox="1">
            <a:spLocks noChangeArrowheads="1"/>
          </p:cNvSpPr>
          <p:nvPr/>
        </p:nvSpPr>
        <p:spPr bwMode="auto">
          <a:xfrm>
            <a:off x="82550" y="6219825"/>
            <a:ext cx="82089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marL="4953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906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859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812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765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337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909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481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053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 startAt="10"/>
            </a:pPr>
            <a:r>
              <a:rPr lang="tr-TR" altLang="tr-TR" sz="2600" b="1" i="1"/>
              <a:t>Böyle gelmiş böyle gider, ben ne yapabilirim ki..</a:t>
            </a:r>
            <a:endParaRPr lang="en-US" altLang="tr-TR" sz="2600" b="1" i="1"/>
          </a:p>
        </p:txBody>
      </p:sp>
      <p:sp>
        <p:nvSpPr>
          <p:cNvPr id="150543" name="Text Box 15"/>
          <p:cNvSpPr txBox="1">
            <a:spLocks noChangeArrowheads="1"/>
          </p:cNvSpPr>
          <p:nvPr/>
        </p:nvSpPr>
        <p:spPr bwMode="auto">
          <a:xfrm>
            <a:off x="7974013" y="4025900"/>
            <a:ext cx="18145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600" b="1" i="1">
                <a:solidFill>
                  <a:srgbClr val="FF0000"/>
                </a:solidFill>
              </a:rPr>
              <a:t>(suçlayıcı)</a:t>
            </a:r>
            <a:endParaRPr lang="en-US" altLang="tr-TR" sz="2600" b="1" i="1">
              <a:solidFill>
                <a:srgbClr val="FF0000"/>
              </a:solidFill>
            </a:endParaRPr>
          </a:p>
        </p:txBody>
      </p:sp>
      <p:sp>
        <p:nvSpPr>
          <p:cNvPr id="150544" name="Text Box 16"/>
          <p:cNvSpPr txBox="1">
            <a:spLocks noChangeArrowheads="1"/>
          </p:cNvSpPr>
          <p:nvPr/>
        </p:nvSpPr>
        <p:spPr bwMode="auto">
          <a:xfrm>
            <a:off x="6934200" y="5724525"/>
            <a:ext cx="18145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600" b="1" i="1">
                <a:solidFill>
                  <a:srgbClr val="FF0000"/>
                </a:solidFill>
              </a:rPr>
              <a:t>(suçlayıcı)</a:t>
            </a:r>
            <a:endParaRPr lang="en-US" altLang="tr-TR" sz="2600" b="1" i="1">
              <a:solidFill>
                <a:srgbClr val="FF0000"/>
              </a:solidFill>
            </a:endParaRPr>
          </a:p>
        </p:txBody>
      </p:sp>
      <p:sp>
        <p:nvSpPr>
          <p:cNvPr id="150545" name="Text Box 17"/>
          <p:cNvSpPr txBox="1">
            <a:spLocks noChangeArrowheads="1"/>
          </p:cNvSpPr>
          <p:nvPr/>
        </p:nvSpPr>
        <p:spPr bwMode="auto">
          <a:xfrm>
            <a:off x="8131175" y="2174875"/>
            <a:ext cx="17240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600" b="1" i="1">
                <a:solidFill>
                  <a:srgbClr val="FF0000"/>
                </a:solidFill>
              </a:rPr>
              <a:t>(kurtarıcı)</a:t>
            </a:r>
            <a:endParaRPr lang="en-US" altLang="tr-TR" sz="2600" b="1" i="1">
              <a:solidFill>
                <a:srgbClr val="FF0000"/>
              </a:solidFill>
            </a:endParaRPr>
          </a:p>
        </p:txBody>
      </p:sp>
      <p:sp>
        <p:nvSpPr>
          <p:cNvPr id="150546" name="Text Box 18"/>
          <p:cNvSpPr txBox="1">
            <a:spLocks noChangeArrowheads="1"/>
          </p:cNvSpPr>
          <p:nvPr/>
        </p:nvSpPr>
        <p:spPr bwMode="auto">
          <a:xfrm>
            <a:off x="7799388" y="5146675"/>
            <a:ext cx="172243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600" b="1" i="1">
                <a:solidFill>
                  <a:srgbClr val="FF0000"/>
                </a:solidFill>
              </a:rPr>
              <a:t>(kurtarıcı)</a:t>
            </a:r>
            <a:endParaRPr lang="en-US" altLang="tr-TR" sz="2600" b="1" i="1">
              <a:solidFill>
                <a:srgbClr val="FF0000"/>
              </a:solidFill>
            </a:endParaRPr>
          </a:p>
        </p:txBody>
      </p:sp>
      <p:sp>
        <p:nvSpPr>
          <p:cNvPr id="150547" name="Text Box 19"/>
          <p:cNvSpPr txBox="1">
            <a:spLocks noChangeArrowheads="1"/>
          </p:cNvSpPr>
          <p:nvPr/>
        </p:nvSpPr>
        <p:spPr bwMode="auto">
          <a:xfrm>
            <a:off x="5861050" y="1679575"/>
            <a:ext cx="15208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600" b="1" i="1">
                <a:solidFill>
                  <a:srgbClr val="FF0000"/>
                </a:solidFill>
              </a:rPr>
              <a:t>(kurban)</a:t>
            </a:r>
            <a:endParaRPr lang="en-US" altLang="tr-TR" sz="2600" b="1" i="1">
              <a:solidFill>
                <a:srgbClr val="FF0000"/>
              </a:solidFill>
            </a:endParaRPr>
          </a:p>
        </p:txBody>
      </p:sp>
      <p:sp>
        <p:nvSpPr>
          <p:cNvPr id="150548" name="Text Box 20"/>
          <p:cNvSpPr txBox="1">
            <a:spLocks noChangeArrowheads="1"/>
          </p:cNvSpPr>
          <p:nvPr/>
        </p:nvSpPr>
        <p:spPr bwMode="auto">
          <a:xfrm>
            <a:off x="7421563" y="2835275"/>
            <a:ext cx="151923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600" b="1" i="1">
                <a:solidFill>
                  <a:srgbClr val="FF0000"/>
                </a:solidFill>
              </a:rPr>
              <a:t>(kurban)</a:t>
            </a:r>
            <a:endParaRPr lang="en-US" altLang="tr-TR" sz="2600" b="1" i="1">
              <a:solidFill>
                <a:srgbClr val="FF0000"/>
              </a:solidFill>
            </a:endParaRPr>
          </a:p>
        </p:txBody>
      </p:sp>
      <p:sp>
        <p:nvSpPr>
          <p:cNvPr id="150549" name="Text Box 21"/>
          <p:cNvSpPr txBox="1">
            <a:spLocks noChangeArrowheads="1"/>
          </p:cNvSpPr>
          <p:nvPr/>
        </p:nvSpPr>
        <p:spPr bwMode="auto">
          <a:xfrm>
            <a:off x="6356350" y="3413125"/>
            <a:ext cx="15208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600" b="1" i="1">
                <a:solidFill>
                  <a:srgbClr val="FF0000"/>
                </a:solidFill>
              </a:rPr>
              <a:t>(kurban)</a:t>
            </a:r>
            <a:endParaRPr lang="en-US" altLang="tr-TR" sz="2600" b="1" i="1">
              <a:solidFill>
                <a:srgbClr val="FF0000"/>
              </a:solidFill>
            </a:endParaRPr>
          </a:p>
        </p:txBody>
      </p:sp>
      <p:sp>
        <p:nvSpPr>
          <p:cNvPr id="150550" name="Text Box 22"/>
          <p:cNvSpPr txBox="1">
            <a:spLocks noChangeArrowheads="1"/>
          </p:cNvSpPr>
          <p:nvPr/>
        </p:nvSpPr>
        <p:spPr bwMode="auto">
          <a:xfrm>
            <a:off x="5695950" y="4568825"/>
            <a:ext cx="15208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600" b="1" i="1">
                <a:solidFill>
                  <a:srgbClr val="FF0000"/>
                </a:solidFill>
              </a:rPr>
              <a:t>(kurban)</a:t>
            </a:r>
            <a:endParaRPr lang="en-US" altLang="tr-TR" sz="2600" b="1" i="1">
              <a:solidFill>
                <a:srgbClr val="FF0000"/>
              </a:solidFill>
            </a:endParaRPr>
          </a:p>
        </p:txBody>
      </p:sp>
      <p:sp>
        <p:nvSpPr>
          <p:cNvPr id="150551" name="Text Box 23"/>
          <p:cNvSpPr txBox="1">
            <a:spLocks noChangeArrowheads="1"/>
          </p:cNvSpPr>
          <p:nvPr/>
        </p:nvSpPr>
        <p:spPr bwMode="auto">
          <a:xfrm>
            <a:off x="8164513" y="6219825"/>
            <a:ext cx="151923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600" b="1" i="1">
                <a:solidFill>
                  <a:srgbClr val="FF0000"/>
                </a:solidFill>
              </a:rPr>
              <a:t>(kurban)</a:t>
            </a:r>
            <a:endParaRPr lang="en-US" altLang="tr-TR" sz="2600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0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0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0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0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0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0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50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50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50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50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50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50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/>
      <p:bldP spid="150532" grpId="0" autoUpdateAnimBg="0"/>
      <p:bldP spid="150533" grpId="0" autoUpdateAnimBg="0"/>
      <p:bldP spid="150534" grpId="0" autoUpdateAnimBg="0"/>
      <p:bldP spid="150535" grpId="0" autoUpdateAnimBg="0"/>
      <p:bldP spid="150536" grpId="0" autoUpdateAnimBg="0"/>
      <p:bldP spid="150537" grpId="0" autoUpdateAnimBg="0"/>
      <p:bldP spid="150538" grpId="0" autoUpdateAnimBg="0"/>
      <p:bldP spid="150539" grpId="0" autoUpdateAnimBg="0"/>
      <p:bldP spid="150540" grpId="0" autoUpdateAnimBg="0"/>
      <p:bldP spid="150541" grpId="0" autoUpdateAnimBg="0"/>
      <p:bldP spid="150542" grpId="0" autoUpdateAnimBg="0"/>
      <p:bldP spid="150543" grpId="0" autoUpdateAnimBg="0"/>
      <p:bldP spid="150544" grpId="0" autoUpdateAnimBg="0"/>
      <p:bldP spid="150545" grpId="0" autoUpdateAnimBg="0"/>
      <p:bldP spid="150546" grpId="0" autoUpdateAnimBg="0"/>
      <p:bldP spid="150547" grpId="0" autoUpdateAnimBg="0"/>
      <p:bldP spid="150548" grpId="0" autoUpdateAnimBg="0"/>
      <p:bldP spid="150549" grpId="0" autoUpdateAnimBg="0"/>
      <p:bldP spid="150550" grpId="0" autoUpdateAnimBg="0"/>
      <p:bldP spid="150551" grpId="0" autoUpdateAnimBg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4852988" y="2916238"/>
            <a:ext cx="2000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tr-TR" sz="4800">
              <a:solidFill>
                <a:schemeClr val="tx2"/>
              </a:solidFill>
            </a:endParaRPr>
          </a:p>
        </p:txBody>
      </p:sp>
      <p:sp>
        <p:nvSpPr>
          <p:cNvPr id="179203" name="Text Box 3"/>
          <p:cNvSpPr txBox="1">
            <a:spLocks noChangeArrowheads="1"/>
          </p:cNvSpPr>
          <p:nvPr/>
        </p:nvSpPr>
        <p:spPr bwMode="auto">
          <a:xfrm>
            <a:off x="1363663" y="282575"/>
            <a:ext cx="27908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953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906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859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9812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384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8956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528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00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tr-TR" altLang="tr-TR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Alıştırma</a:t>
            </a:r>
            <a:endParaRPr lang="en-US" altLang="tr-TR" sz="4800" b="1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0" y="1163638"/>
            <a:ext cx="70119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marL="4953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906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859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812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765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337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909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481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053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tr-TR" altLang="tr-TR" sz="1300" b="1" i="1"/>
              <a:t>Çok sorumsuzsun./</a:t>
            </a:r>
          </a:p>
          <a:p>
            <a:pPr eaLnBrk="1" hangingPunct="1"/>
            <a:r>
              <a:rPr lang="tr-TR" altLang="tr-TR" sz="1300" b="1" i="1"/>
              <a:t>         Anlaşmamıza göre odanı toplamak senin sorumluluğun bunu yapmanı istiyorum. </a:t>
            </a:r>
            <a:endParaRPr lang="en-US" altLang="tr-TR" sz="1300" b="1" i="1"/>
          </a:p>
        </p:txBody>
      </p:sp>
      <p:sp>
        <p:nvSpPr>
          <p:cNvPr id="179205" name="Text Box 5"/>
          <p:cNvSpPr txBox="1">
            <a:spLocks noChangeArrowheads="1"/>
          </p:cNvSpPr>
          <p:nvPr/>
        </p:nvSpPr>
        <p:spPr bwMode="auto">
          <a:xfrm>
            <a:off x="2690813" y="1063625"/>
            <a:ext cx="1006475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300" b="1" i="1">
                <a:solidFill>
                  <a:srgbClr val="FF0000"/>
                </a:solidFill>
              </a:rPr>
              <a:t>(suçlayıcı)</a:t>
            </a:r>
            <a:endParaRPr lang="en-US" altLang="tr-TR" sz="1300" b="1" i="1">
              <a:solidFill>
                <a:srgbClr val="FF0000"/>
              </a:solidFill>
            </a:endParaRPr>
          </a:p>
        </p:txBody>
      </p:sp>
      <p:sp>
        <p:nvSpPr>
          <p:cNvPr id="179206" name="Text Box 6"/>
          <p:cNvSpPr txBox="1">
            <a:spLocks noChangeArrowheads="1"/>
          </p:cNvSpPr>
          <p:nvPr/>
        </p:nvSpPr>
        <p:spPr bwMode="auto">
          <a:xfrm>
            <a:off x="82550" y="1755775"/>
            <a:ext cx="5486400" cy="108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marL="4953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906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859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812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765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337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909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481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053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 startAt="2"/>
            </a:pPr>
            <a:r>
              <a:rPr lang="tr-TR" altLang="tr-TR" sz="1300" b="1" i="1"/>
              <a:t>Siz de hep beni görüyorsunuz.</a:t>
            </a:r>
          </a:p>
          <a:p>
            <a:pPr eaLnBrk="1" hangingPunct="1"/>
            <a:r>
              <a:rPr lang="tr-TR" altLang="tr-TR" sz="1300" b="1" i="1"/>
              <a:t>	Ben hata yapınca beni hemen eleştirmeniz hoşuma gitmiyor. </a:t>
            </a:r>
          </a:p>
          <a:p>
            <a:pPr eaLnBrk="1" hangingPunct="1"/>
            <a:r>
              <a:rPr lang="tr-TR" altLang="tr-TR" sz="1300" b="1" i="1"/>
              <a:t>     </a:t>
            </a:r>
          </a:p>
          <a:p>
            <a:pPr eaLnBrk="1" hangingPunct="1">
              <a:buFontTx/>
              <a:buAutoNum type="arabicPeriod" startAt="2"/>
            </a:pPr>
            <a:endParaRPr lang="tr-TR" altLang="tr-TR" sz="1300" b="1" i="1"/>
          </a:p>
          <a:p>
            <a:pPr eaLnBrk="1" hangingPunct="1">
              <a:buFontTx/>
              <a:buAutoNum type="arabicPeriod" startAt="2"/>
            </a:pPr>
            <a:endParaRPr lang="en-US" altLang="tr-TR" sz="1300" b="1" i="1"/>
          </a:p>
        </p:txBody>
      </p:sp>
      <p:sp>
        <p:nvSpPr>
          <p:cNvPr id="179207" name="Text Box 7"/>
          <p:cNvSpPr txBox="1">
            <a:spLocks noChangeArrowheads="1"/>
          </p:cNvSpPr>
          <p:nvPr/>
        </p:nvSpPr>
        <p:spPr bwMode="auto">
          <a:xfrm>
            <a:off x="120650" y="2333625"/>
            <a:ext cx="59531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marL="4953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906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859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812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765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337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909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481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053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 startAt="3"/>
            </a:pPr>
            <a:r>
              <a:rPr lang="tr-TR" altLang="tr-TR" sz="1300" b="1" i="1"/>
              <a:t>Ayakkabının bağı çözülmüş dur ben bağlayayım.</a:t>
            </a:r>
          </a:p>
          <a:p>
            <a:pPr eaLnBrk="1" hangingPunct="1"/>
            <a:r>
              <a:rPr lang="tr-TR" altLang="tr-TR" sz="1300" b="1" i="1"/>
              <a:t>	Ayakkabının bağı çözülmüş. İstersen sana bağlamayı öğretebilirim.</a:t>
            </a:r>
            <a:endParaRPr lang="en-US" altLang="tr-TR" sz="1300" b="1" i="1"/>
          </a:p>
        </p:txBody>
      </p:sp>
      <p:sp>
        <p:nvSpPr>
          <p:cNvPr id="179208" name="Text Box 8"/>
          <p:cNvSpPr txBox="1">
            <a:spLocks noChangeArrowheads="1"/>
          </p:cNvSpPr>
          <p:nvPr/>
        </p:nvSpPr>
        <p:spPr bwMode="auto">
          <a:xfrm>
            <a:off x="120650" y="2994025"/>
            <a:ext cx="67865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marL="4953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906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859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812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765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337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909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481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053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 startAt="4"/>
            </a:pPr>
            <a:r>
              <a:rPr lang="tr-TR" altLang="tr-TR" sz="1300" b="1" i="1"/>
              <a:t>Bu kadar zor sorulara ben ne yapabilirim ki?</a:t>
            </a:r>
          </a:p>
          <a:p>
            <a:pPr eaLnBrk="1" hangingPunct="1"/>
            <a:r>
              <a:rPr lang="tr-TR" altLang="tr-TR" sz="1300" b="1" i="1"/>
              <a:t>	Bu sorular da bilmediğim şeyler var. Daha doğru ve etkili çalışmam gerekiyor.</a:t>
            </a:r>
            <a:endParaRPr lang="en-US" altLang="tr-TR" sz="1300" b="1" i="1"/>
          </a:p>
        </p:txBody>
      </p:sp>
      <p:sp>
        <p:nvSpPr>
          <p:cNvPr id="179209" name="Text Box 9"/>
          <p:cNvSpPr txBox="1">
            <a:spLocks noChangeArrowheads="1"/>
          </p:cNvSpPr>
          <p:nvPr/>
        </p:nvSpPr>
        <p:spPr bwMode="auto">
          <a:xfrm>
            <a:off x="120650" y="3571875"/>
            <a:ext cx="55594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marL="4953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906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859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812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765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337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909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481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053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 startAt="5"/>
            </a:pPr>
            <a:r>
              <a:rPr lang="tr-TR" altLang="tr-TR" sz="1300" b="1" i="1"/>
              <a:t>Siz nasıl isterseniz, öyle yapayım.</a:t>
            </a:r>
          </a:p>
          <a:p>
            <a:pPr eaLnBrk="1" hangingPunct="1"/>
            <a:r>
              <a:rPr lang="tr-TR" altLang="tr-TR" sz="1300" b="1" i="1"/>
              <a:t>	Benden tam olarak istediğiniz ne? ….yapabilirim…..yapamam.</a:t>
            </a:r>
            <a:endParaRPr lang="en-US" altLang="tr-TR" sz="1300" b="1" i="1"/>
          </a:p>
        </p:txBody>
      </p:sp>
      <p:sp>
        <p:nvSpPr>
          <p:cNvPr id="179210" name="Text Box 10"/>
          <p:cNvSpPr txBox="1">
            <a:spLocks noChangeArrowheads="1"/>
          </p:cNvSpPr>
          <p:nvPr/>
        </p:nvSpPr>
        <p:spPr bwMode="auto">
          <a:xfrm>
            <a:off x="82550" y="4149725"/>
            <a:ext cx="72612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marL="4953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906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859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812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765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337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909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481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053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 startAt="6"/>
            </a:pPr>
            <a:r>
              <a:rPr lang="tr-TR" altLang="tr-TR" sz="1300" b="1" i="1"/>
              <a:t>Bunlar bu işi beceremez, kontrol etmek gerekir.</a:t>
            </a:r>
          </a:p>
          <a:p>
            <a:pPr eaLnBrk="1" hangingPunct="1"/>
            <a:r>
              <a:rPr lang="tr-TR" altLang="tr-TR" sz="1300" b="1" i="1"/>
              <a:t>	Bu işin başarılmasıyla ilgili endişelerim var. Bazı noktalarında bilgi almak istiyorum.</a:t>
            </a:r>
            <a:endParaRPr lang="en-US" altLang="tr-TR" sz="1300" b="1" i="1"/>
          </a:p>
        </p:txBody>
      </p:sp>
      <p:sp>
        <p:nvSpPr>
          <p:cNvPr id="179211" name="Text Box 11"/>
          <p:cNvSpPr txBox="1">
            <a:spLocks noChangeArrowheads="1"/>
          </p:cNvSpPr>
          <p:nvPr/>
        </p:nvSpPr>
        <p:spPr bwMode="auto">
          <a:xfrm>
            <a:off x="87313" y="4727575"/>
            <a:ext cx="52641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marL="4953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906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859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812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765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337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909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481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053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 startAt="7"/>
            </a:pPr>
            <a:r>
              <a:rPr lang="tr-TR" altLang="tr-TR" sz="1300" b="1" i="1"/>
              <a:t>Bütün terslikler de beni bulur.</a:t>
            </a:r>
          </a:p>
          <a:p>
            <a:pPr eaLnBrk="1" hangingPunct="1"/>
            <a:r>
              <a:rPr lang="tr-TR" altLang="tr-TR" sz="1300" b="1" i="1"/>
              <a:t>	Hay allah, işler ters gitti. Neyse çalışıp düzelteceğim, artık.</a:t>
            </a:r>
            <a:endParaRPr lang="en-US" altLang="tr-TR" sz="1300" b="1" i="1"/>
          </a:p>
        </p:txBody>
      </p:sp>
      <p:sp>
        <p:nvSpPr>
          <p:cNvPr id="179212" name="Text Box 12"/>
          <p:cNvSpPr txBox="1">
            <a:spLocks noChangeArrowheads="1"/>
          </p:cNvSpPr>
          <p:nvPr/>
        </p:nvSpPr>
        <p:spPr bwMode="auto">
          <a:xfrm>
            <a:off x="85725" y="5305425"/>
            <a:ext cx="61642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marL="4953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906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859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812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765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337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909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481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053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 startAt="8"/>
            </a:pPr>
            <a:r>
              <a:rPr lang="tr-TR" altLang="tr-TR" sz="1300" b="1" i="1"/>
              <a:t>O kadarcık şeyle doyulur mu? Şunları da ye....</a:t>
            </a:r>
          </a:p>
          <a:p>
            <a:pPr eaLnBrk="1" hangingPunct="1"/>
            <a:r>
              <a:rPr lang="tr-TR" altLang="tr-TR" sz="1300" b="1" i="1"/>
              <a:t>	İstersen biraz daha verebilirim.                              (Ya da)  Doydun mu?</a:t>
            </a:r>
            <a:endParaRPr lang="en-US" altLang="tr-TR" sz="1300" b="1" i="1"/>
          </a:p>
        </p:txBody>
      </p:sp>
      <p:sp>
        <p:nvSpPr>
          <p:cNvPr id="179213" name="Text Box 13"/>
          <p:cNvSpPr txBox="1">
            <a:spLocks noChangeArrowheads="1"/>
          </p:cNvSpPr>
          <p:nvPr/>
        </p:nvSpPr>
        <p:spPr bwMode="auto">
          <a:xfrm>
            <a:off x="82550" y="5800725"/>
            <a:ext cx="50831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marL="4953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906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859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812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765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337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909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481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053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 startAt="9"/>
            </a:pPr>
            <a:r>
              <a:rPr lang="tr-TR" altLang="tr-TR" sz="1300" b="1" i="1"/>
              <a:t>Sen onu bana gönder, ben hallederim.</a:t>
            </a:r>
          </a:p>
          <a:p>
            <a:pPr eaLnBrk="1" hangingPunct="1"/>
            <a:r>
              <a:rPr lang="tr-TR" altLang="tr-TR" sz="1300" b="1" i="1"/>
              <a:t>	Senin için de uygunsa onunla bir de ben konuşabilirim. </a:t>
            </a:r>
            <a:endParaRPr lang="en-US" altLang="tr-TR" sz="1300" b="1" i="1"/>
          </a:p>
        </p:txBody>
      </p:sp>
      <p:sp>
        <p:nvSpPr>
          <p:cNvPr id="179214" name="Text Box 14"/>
          <p:cNvSpPr txBox="1">
            <a:spLocks noChangeArrowheads="1"/>
          </p:cNvSpPr>
          <p:nvPr/>
        </p:nvSpPr>
        <p:spPr bwMode="auto">
          <a:xfrm>
            <a:off x="82550" y="6378575"/>
            <a:ext cx="63992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marL="4953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906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859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812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76500" indent="-4953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337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909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481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05300" indent="-4953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 startAt="10"/>
            </a:pPr>
            <a:r>
              <a:rPr lang="tr-TR" altLang="tr-TR" sz="1300" b="1" i="1"/>
              <a:t>Böyle gelmiş böyle gider, ben ne yapabilirim ki.</a:t>
            </a:r>
          </a:p>
          <a:p>
            <a:pPr eaLnBrk="1" hangingPunct="1"/>
            <a:r>
              <a:rPr lang="tr-TR" altLang="tr-TR" sz="1300" b="1" i="1"/>
              <a:t>	Böyle gelmiş ama böyle gitmesi gerekmez. Farklı seçenekler üretebiliriz. </a:t>
            </a:r>
            <a:endParaRPr lang="en-US" altLang="tr-TR" sz="1300" b="1" i="1"/>
          </a:p>
        </p:txBody>
      </p:sp>
      <p:sp>
        <p:nvSpPr>
          <p:cNvPr id="179215" name="Text Box 15"/>
          <p:cNvSpPr txBox="1">
            <a:spLocks noChangeArrowheads="1"/>
          </p:cNvSpPr>
          <p:nvPr/>
        </p:nvSpPr>
        <p:spPr bwMode="auto">
          <a:xfrm>
            <a:off x="4484688" y="4119563"/>
            <a:ext cx="1006475" cy="29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300" b="1" i="1">
                <a:solidFill>
                  <a:srgbClr val="FF0000"/>
                </a:solidFill>
              </a:rPr>
              <a:t>(suçlayıcı)</a:t>
            </a:r>
            <a:endParaRPr lang="en-US" altLang="tr-TR" sz="1300" b="1" i="1">
              <a:solidFill>
                <a:srgbClr val="FF0000"/>
              </a:solidFill>
            </a:endParaRPr>
          </a:p>
        </p:txBody>
      </p:sp>
      <p:sp>
        <p:nvSpPr>
          <p:cNvPr id="179216" name="Text Box 16"/>
          <p:cNvSpPr txBox="1">
            <a:spLocks noChangeArrowheads="1"/>
          </p:cNvSpPr>
          <p:nvPr/>
        </p:nvSpPr>
        <p:spPr bwMode="auto">
          <a:xfrm>
            <a:off x="3783013" y="5821363"/>
            <a:ext cx="1006475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300" b="1" i="1">
                <a:solidFill>
                  <a:srgbClr val="FF0000"/>
                </a:solidFill>
              </a:rPr>
              <a:t>(suçlayıcı)</a:t>
            </a:r>
            <a:endParaRPr lang="en-US" altLang="tr-TR" sz="1300" b="1" i="1">
              <a:solidFill>
                <a:srgbClr val="FF0000"/>
              </a:solidFill>
            </a:endParaRPr>
          </a:p>
        </p:txBody>
      </p:sp>
      <p:sp>
        <p:nvSpPr>
          <p:cNvPr id="179217" name="Text Box 17"/>
          <p:cNvSpPr txBox="1">
            <a:spLocks noChangeArrowheads="1"/>
          </p:cNvSpPr>
          <p:nvPr/>
        </p:nvSpPr>
        <p:spPr bwMode="auto">
          <a:xfrm>
            <a:off x="4641850" y="2311400"/>
            <a:ext cx="958850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300" b="1" i="1">
                <a:solidFill>
                  <a:srgbClr val="FF0000"/>
                </a:solidFill>
              </a:rPr>
              <a:t>(kurtarıcı)</a:t>
            </a:r>
            <a:endParaRPr lang="en-US" altLang="tr-TR" sz="1300" b="1" i="1">
              <a:solidFill>
                <a:srgbClr val="FF0000"/>
              </a:solidFill>
            </a:endParaRPr>
          </a:p>
        </p:txBody>
      </p:sp>
      <p:sp>
        <p:nvSpPr>
          <p:cNvPr id="179218" name="Text Box 18"/>
          <p:cNvSpPr txBox="1">
            <a:spLocks noChangeArrowheads="1"/>
          </p:cNvSpPr>
          <p:nvPr/>
        </p:nvSpPr>
        <p:spPr bwMode="auto">
          <a:xfrm>
            <a:off x="4329113" y="5353050"/>
            <a:ext cx="958850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300" b="1" i="1">
                <a:solidFill>
                  <a:srgbClr val="FF0000"/>
                </a:solidFill>
              </a:rPr>
              <a:t>(kurtarıcı)</a:t>
            </a:r>
            <a:endParaRPr lang="en-US" altLang="tr-TR" sz="1300" b="1" i="1">
              <a:solidFill>
                <a:srgbClr val="FF0000"/>
              </a:solidFill>
            </a:endParaRPr>
          </a:p>
        </p:txBody>
      </p:sp>
      <p:sp>
        <p:nvSpPr>
          <p:cNvPr id="179219" name="Text Box 19"/>
          <p:cNvSpPr txBox="1">
            <a:spLocks noChangeArrowheads="1"/>
          </p:cNvSpPr>
          <p:nvPr/>
        </p:nvSpPr>
        <p:spPr bwMode="auto">
          <a:xfrm>
            <a:off x="3159125" y="1765300"/>
            <a:ext cx="860425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300" b="1" i="1">
                <a:solidFill>
                  <a:srgbClr val="FF0000"/>
                </a:solidFill>
              </a:rPr>
              <a:t>(kurban)</a:t>
            </a:r>
            <a:endParaRPr lang="en-US" altLang="tr-TR" sz="1300" b="1" i="1">
              <a:solidFill>
                <a:srgbClr val="FF0000"/>
              </a:solidFill>
            </a:endParaRPr>
          </a:p>
        </p:txBody>
      </p:sp>
      <p:sp>
        <p:nvSpPr>
          <p:cNvPr id="179220" name="Text Box 20"/>
          <p:cNvSpPr txBox="1">
            <a:spLocks noChangeArrowheads="1"/>
          </p:cNvSpPr>
          <p:nvPr/>
        </p:nvSpPr>
        <p:spPr bwMode="auto">
          <a:xfrm>
            <a:off x="4329113" y="3013075"/>
            <a:ext cx="858837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300" b="1" i="1">
                <a:solidFill>
                  <a:srgbClr val="FF0000"/>
                </a:solidFill>
              </a:rPr>
              <a:t>(kurban)</a:t>
            </a:r>
            <a:endParaRPr lang="en-US" altLang="tr-TR" sz="1300" b="1" i="1">
              <a:solidFill>
                <a:srgbClr val="FF0000"/>
              </a:solidFill>
            </a:endParaRPr>
          </a:p>
        </p:txBody>
      </p:sp>
      <p:sp>
        <p:nvSpPr>
          <p:cNvPr id="179221" name="Text Box 21"/>
          <p:cNvSpPr txBox="1">
            <a:spLocks noChangeArrowheads="1"/>
          </p:cNvSpPr>
          <p:nvPr/>
        </p:nvSpPr>
        <p:spPr bwMode="auto">
          <a:xfrm>
            <a:off x="3314700" y="3557588"/>
            <a:ext cx="858838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300" b="1" i="1">
                <a:solidFill>
                  <a:srgbClr val="FF0000"/>
                </a:solidFill>
              </a:rPr>
              <a:t>(kurban)</a:t>
            </a:r>
            <a:endParaRPr lang="en-US" altLang="tr-TR" sz="1300" b="1" i="1">
              <a:solidFill>
                <a:srgbClr val="FF0000"/>
              </a:solidFill>
            </a:endParaRPr>
          </a:p>
        </p:txBody>
      </p:sp>
      <p:sp>
        <p:nvSpPr>
          <p:cNvPr id="179222" name="Text Box 22"/>
          <p:cNvSpPr txBox="1">
            <a:spLocks noChangeArrowheads="1"/>
          </p:cNvSpPr>
          <p:nvPr/>
        </p:nvSpPr>
        <p:spPr bwMode="auto">
          <a:xfrm>
            <a:off x="3159125" y="4729163"/>
            <a:ext cx="860425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300" b="1" i="1">
                <a:solidFill>
                  <a:srgbClr val="FF0000"/>
                </a:solidFill>
              </a:rPr>
              <a:t>(kurban)</a:t>
            </a:r>
            <a:endParaRPr lang="en-US" altLang="tr-TR" sz="1300" b="1" i="1">
              <a:solidFill>
                <a:srgbClr val="FF0000"/>
              </a:solidFill>
            </a:endParaRPr>
          </a:p>
        </p:txBody>
      </p:sp>
      <p:sp>
        <p:nvSpPr>
          <p:cNvPr id="179223" name="Text Box 23"/>
          <p:cNvSpPr txBox="1">
            <a:spLocks noChangeArrowheads="1"/>
          </p:cNvSpPr>
          <p:nvPr/>
        </p:nvSpPr>
        <p:spPr bwMode="auto">
          <a:xfrm>
            <a:off x="4562475" y="6367463"/>
            <a:ext cx="860425" cy="29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300" b="1" i="1">
                <a:solidFill>
                  <a:srgbClr val="FF0000"/>
                </a:solidFill>
              </a:rPr>
              <a:t>(kurban)</a:t>
            </a:r>
            <a:endParaRPr lang="en-US" altLang="tr-TR" sz="1300" b="1" i="1">
              <a:solidFill>
                <a:srgbClr val="FF0000"/>
              </a:solidFill>
            </a:endParaRPr>
          </a:p>
        </p:txBody>
      </p:sp>
      <p:sp>
        <p:nvSpPr>
          <p:cNvPr id="179224" name="Text Box 24"/>
          <p:cNvSpPr txBox="1">
            <a:spLocks noChangeArrowheads="1"/>
          </p:cNvSpPr>
          <p:nvPr/>
        </p:nvSpPr>
        <p:spPr bwMode="auto">
          <a:xfrm>
            <a:off x="6980238" y="1374775"/>
            <a:ext cx="2225675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tr-TR" altLang="tr-TR" sz="1300" b="1" i="1" dirty="0" smtClean="0">
                <a:solidFill>
                  <a:srgbClr val="006600"/>
                </a:solidFill>
              </a:rPr>
              <a:t>(</a:t>
            </a:r>
            <a:r>
              <a:rPr lang="tr-TR" altLang="tr-TR" sz="1300" b="1" i="1" dirty="0" err="1" smtClean="0">
                <a:solidFill>
                  <a:schemeClr val="accent6"/>
                </a:solidFill>
              </a:rPr>
              <a:t>koruyan,sınırlarını</a:t>
            </a:r>
            <a:r>
              <a:rPr lang="tr-TR" altLang="tr-TR" sz="1300" b="1" i="1" dirty="0" smtClean="0">
                <a:solidFill>
                  <a:schemeClr val="accent6"/>
                </a:solidFill>
              </a:rPr>
              <a:t> çizen)</a:t>
            </a:r>
            <a:endParaRPr lang="en-US" altLang="tr-TR" sz="1300" b="1" i="1" dirty="0" smtClean="0">
              <a:solidFill>
                <a:schemeClr val="accent6"/>
              </a:solidFill>
            </a:endParaRPr>
          </a:p>
        </p:txBody>
      </p:sp>
      <p:sp>
        <p:nvSpPr>
          <p:cNvPr id="179225" name="Text Box 25"/>
          <p:cNvSpPr txBox="1">
            <a:spLocks noChangeArrowheads="1"/>
          </p:cNvSpPr>
          <p:nvPr/>
        </p:nvSpPr>
        <p:spPr bwMode="auto">
          <a:xfrm>
            <a:off x="5500688" y="1920875"/>
            <a:ext cx="3778250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tr-TR" altLang="tr-TR" sz="1300" b="1" i="1" dirty="0" smtClean="0">
                <a:solidFill>
                  <a:srgbClr val="FFFF00"/>
                </a:solidFill>
              </a:rPr>
              <a:t>(</a:t>
            </a:r>
            <a:r>
              <a:rPr lang="tr-TR" altLang="tr-TR" sz="1300" b="1" i="1" dirty="0" smtClean="0">
                <a:solidFill>
                  <a:schemeClr val="accent6"/>
                </a:solidFill>
              </a:rPr>
              <a:t>düşünen, duygusunu uygun ifade eden güç)</a:t>
            </a:r>
            <a:endParaRPr lang="en-US" altLang="tr-TR" sz="1300" b="1" i="1" dirty="0" smtClean="0">
              <a:solidFill>
                <a:schemeClr val="accent6"/>
              </a:solidFill>
            </a:endParaRPr>
          </a:p>
        </p:txBody>
      </p:sp>
      <p:sp>
        <p:nvSpPr>
          <p:cNvPr id="179226" name="Text Box 26"/>
          <p:cNvSpPr txBox="1">
            <a:spLocks noChangeArrowheads="1"/>
          </p:cNvSpPr>
          <p:nvPr/>
        </p:nvSpPr>
        <p:spPr bwMode="auto">
          <a:xfrm>
            <a:off x="6122988" y="2544763"/>
            <a:ext cx="2079625" cy="30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tr-TR" altLang="tr-TR" sz="1300" b="1" i="1" dirty="0" smtClean="0">
                <a:solidFill>
                  <a:schemeClr val="accent6"/>
                </a:solidFill>
              </a:rPr>
              <a:t>(düşünen/destek veren)</a:t>
            </a:r>
            <a:endParaRPr lang="en-US" altLang="tr-TR" sz="1300" b="1" i="1" dirty="0" smtClean="0">
              <a:solidFill>
                <a:schemeClr val="accent6"/>
              </a:solidFill>
            </a:endParaRPr>
          </a:p>
        </p:txBody>
      </p:sp>
      <p:sp>
        <p:nvSpPr>
          <p:cNvPr id="179227" name="Text Box 27"/>
          <p:cNvSpPr txBox="1">
            <a:spLocks noChangeArrowheads="1"/>
          </p:cNvSpPr>
          <p:nvPr/>
        </p:nvSpPr>
        <p:spPr bwMode="auto">
          <a:xfrm>
            <a:off x="6826250" y="3182938"/>
            <a:ext cx="1011238" cy="30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tr-TR" altLang="tr-TR" sz="1300" b="1" i="1" dirty="0" smtClean="0">
                <a:solidFill>
                  <a:schemeClr val="accent6"/>
                </a:solidFill>
              </a:rPr>
              <a:t>(düşünen)</a:t>
            </a:r>
            <a:endParaRPr lang="en-US" altLang="tr-TR" sz="1300" b="1" i="1" dirty="0" smtClean="0">
              <a:solidFill>
                <a:schemeClr val="accent6"/>
              </a:solidFill>
            </a:endParaRPr>
          </a:p>
        </p:txBody>
      </p:sp>
      <p:sp>
        <p:nvSpPr>
          <p:cNvPr id="179228" name="Text Box 28"/>
          <p:cNvSpPr txBox="1">
            <a:spLocks noChangeArrowheads="1"/>
          </p:cNvSpPr>
          <p:nvPr/>
        </p:nvSpPr>
        <p:spPr bwMode="auto">
          <a:xfrm>
            <a:off x="5654675" y="3792538"/>
            <a:ext cx="1011238" cy="30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tr-TR" altLang="tr-TR" sz="1300" b="1" i="1" dirty="0" smtClean="0">
                <a:solidFill>
                  <a:srgbClr val="FFFF00"/>
                </a:solidFill>
              </a:rPr>
              <a:t>(</a:t>
            </a:r>
            <a:r>
              <a:rPr lang="tr-TR" altLang="tr-TR" sz="1300" b="1" i="1" dirty="0" smtClean="0">
                <a:solidFill>
                  <a:schemeClr val="accent6"/>
                </a:solidFill>
              </a:rPr>
              <a:t>düşünen)</a:t>
            </a:r>
            <a:endParaRPr lang="en-US" altLang="tr-TR" sz="1300" b="1" i="1" dirty="0" smtClean="0">
              <a:solidFill>
                <a:schemeClr val="accent6"/>
              </a:solidFill>
            </a:endParaRPr>
          </a:p>
        </p:txBody>
      </p:sp>
      <p:sp>
        <p:nvSpPr>
          <p:cNvPr id="179229" name="Text Box 29"/>
          <p:cNvSpPr txBox="1">
            <a:spLocks noChangeArrowheads="1"/>
          </p:cNvSpPr>
          <p:nvPr/>
        </p:nvSpPr>
        <p:spPr bwMode="auto">
          <a:xfrm>
            <a:off x="7292975" y="4338638"/>
            <a:ext cx="2225675" cy="30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tr-TR" altLang="tr-TR" sz="1300" b="1" i="1" dirty="0" smtClean="0">
                <a:solidFill>
                  <a:srgbClr val="006600"/>
                </a:solidFill>
              </a:rPr>
              <a:t>(</a:t>
            </a:r>
            <a:r>
              <a:rPr lang="tr-TR" altLang="tr-TR" sz="1300" b="1" i="1" dirty="0" err="1" smtClean="0">
                <a:solidFill>
                  <a:schemeClr val="accent6"/>
                </a:solidFill>
              </a:rPr>
              <a:t>koruyan,sınırlarını</a:t>
            </a:r>
            <a:r>
              <a:rPr lang="tr-TR" altLang="tr-TR" sz="1300" b="1" i="1" dirty="0" smtClean="0">
                <a:solidFill>
                  <a:schemeClr val="accent6"/>
                </a:solidFill>
              </a:rPr>
              <a:t> çizen)</a:t>
            </a:r>
            <a:endParaRPr lang="en-US" altLang="tr-TR" sz="1300" b="1" i="1" dirty="0" smtClean="0">
              <a:solidFill>
                <a:schemeClr val="accent6"/>
              </a:solidFill>
            </a:endParaRPr>
          </a:p>
        </p:txBody>
      </p:sp>
      <p:sp>
        <p:nvSpPr>
          <p:cNvPr id="179230" name="Text Box 30"/>
          <p:cNvSpPr txBox="1">
            <a:spLocks noChangeArrowheads="1"/>
          </p:cNvSpPr>
          <p:nvPr/>
        </p:nvSpPr>
        <p:spPr bwMode="auto">
          <a:xfrm>
            <a:off x="5186363" y="4899025"/>
            <a:ext cx="2703512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tr-TR" altLang="tr-TR" sz="1300" b="1" i="1" dirty="0" smtClean="0">
                <a:solidFill>
                  <a:schemeClr val="accent6"/>
                </a:solidFill>
              </a:rPr>
              <a:t>(olumlu gücünün farkında olan)</a:t>
            </a:r>
            <a:endParaRPr lang="en-US" altLang="tr-TR" sz="1300" b="1" i="1" dirty="0" smtClean="0">
              <a:solidFill>
                <a:schemeClr val="accent6"/>
              </a:solidFill>
            </a:endParaRPr>
          </a:p>
        </p:txBody>
      </p:sp>
      <p:sp>
        <p:nvSpPr>
          <p:cNvPr id="179231" name="Text Box 31"/>
          <p:cNvSpPr txBox="1">
            <a:spLocks noChangeArrowheads="1"/>
          </p:cNvSpPr>
          <p:nvPr/>
        </p:nvSpPr>
        <p:spPr bwMode="auto">
          <a:xfrm>
            <a:off x="3079750" y="5508625"/>
            <a:ext cx="1082675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tr-TR" altLang="tr-TR" sz="1300" b="1" i="1" dirty="0" smtClean="0">
                <a:solidFill>
                  <a:srgbClr val="006600"/>
                </a:solidFill>
              </a:rPr>
              <a:t>(</a:t>
            </a:r>
            <a:r>
              <a:rPr lang="tr-TR" altLang="tr-TR" sz="1300" b="1" i="1" dirty="0" smtClean="0">
                <a:solidFill>
                  <a:schemeClr val="accent6"/>
                </a:solidFill>
              </a:rPr>
              <a:t>izin veren)</a:t>
            </a:r>
            <a:endParaRPr lang="en-US" altLang="tr-TR" sz="1300" b="1" i="1" dirty="0" smtClean="0">
              <a:solidFill>
                <a:schemeClr val="accent6"/>
              </a:solidFill>
            </a:endParaRPr>
          </a:p>
        </p:txBody>
      </p:sp>
      <p:sp>
        <p:nvSpPr>
          <p:cNvPr id="179232" name="Text Box 32"/>
          <p:cNvSpPr txBox="1">
            <a:spLocks noChangeArrowheads="1"/>
          </p:cNvSpPr>
          <p:nvPr/>
        </p:nvSpPr>
        <p:spPr bwMode="auto">
          <a:xfrm>
            <a:off x="6202363" y="5508625"/>
            <a:ext cx="1011237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tr-TR" altLang="tr-TR" sz="1300" b="1" i="1" dirty="0" smtClean="0">
                <a:solidFill>
                  <a:srgbClr val="FFFF00"/>
                </a:solidFill>
              </a:rPr>
              <a:t>(</a:t>
            </a:r>
            <a:r>
              <a:rPr lang="tr-TR" altLang="tr-TR" sz="1300" b="1" i="1" dirty="0" smtClean="0">
                <a:solidFill>
                  <a:schemeClr val="accent6"/>
                </a:solidFill>
              </a:rPr>
              <a:t>düşünen)</a:t>
            </a:r>
            <a:endParaRPr lang="en-US" altLang="tr-TR" sz="1300" b="1" i="1" dirty="0" smtClean="0">
              <a:solidFill>
                <a:schemeClr val="accent6"/>
              </a:solidFill>
            </a:endParaRPr>
          </a:p>
        </p:txBody>
      </p:sp>
      <p:sp>
        <p:nvSpPr>
          <p:cNvPr id="179233" name="Text Box 33"/>
          <p:cNvSpPr txBox="1">
            <a:spLocks noChangeArrowheads="1"/>
          </p:cNvSpPr>
          <p:nvPr/>
        </p:nvSpPr>
        <p:spPr bwMode="auto">
          <a:xfrm>
            <a:off x="5110163" y="6054725"/>
            <a:ext cx="2225675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tr-TR" altLang="tr-TR" sz="1300" b="1" i="1" dirty="0" smtClean="0">
                <a:solidFill>
                  <a:srgbClr val="006600"/>
                </a:solidFill>
              </a:rPr>
              <a:t>(</a:t>
            </a:r>
            <a:r>
              <a:rPr lang="tr-TR" altLang="tr-TR" sz="1300" b="1" i="1" dirty="0" err="1" smtClean="0">
                <a:solidFill>
                  <a:schemeClr val="accent6"/>
                </a:solidFill>
              </a:rPr>
              <a:t>koruyan,sınırlarını</a:t>
            </a:r>
            <a:r>
              <a:rPr lang="tr-TR" altLang="tr-TR" sz="1300" b="1" i="1" dirty="0" smtClean="0">
                <a:solidFill>
                  <a:schemeClr val="accent6"/>
                </a:solidFill>
              </a:rPr>
              <a:t> çize</a:t>
            </a:r>
            <a:r>
              <a:rPr lang="tr-TR" altLang="tr-TR" sz="1300" b="1" i="1" dirty="0" smtClean="0">
                <a:solidFill>
                  <a:srgbClr val="FFFF00"/>
                </a:solidFill>
              </a:rPr>
              <a:t>n</a:t>
            </a:r>
            <a:r>
              <a:rPr lang="tr-TR" altLang="tr-TR" sz="1300" b="1" i="1" dirty="0" smtClean="0">
                <a:solidFill>
                  <a:srgbClr val="006600"/>
                </a:solidFill>
              </a:rPr>
              <a:t>)</a:t>
            </a:r>
            <a:endParaRPr lang="en-US" altLang="tr-TR" sz="1300" b="1" i="1" dirty="0" smtClean="0">
              <a:solidFill>
                <a:srgbClr val="006600"/>
              </a:solidFill>
            </a:endParaRPr>
          </a:p>
        </p:txBody>
      </p:sp>
      <p:sp>
        <p:nvSpPr>
          <p:cNvPr id="179234" name="Text Box 34"/>
          <p:cNvSpPr txBox="1">
            <a:spLocks noChangeArrowheads="1"/>
          </p:cNvSpPr>
          <p:nvPr/>
        </p:nvSpPr>
        <p:spPr bwMode="auto">
          <a:xfrm>
            <a:off x="6435725" y="6600825"/>
            <a:ext cx="2900363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>
            <a:spAutoFit/>
          </a:bodyPr>
          <a:lstStyle>
            <a:lvl1pPr defTabSz="9906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tr-TR" altLang="tr-TR" sz="1300" b="1" i="1" dirty="0" smtClean="0">
                <a:solidFill>
                  <a:srgbClr val="FFFF00"/>
                </a:solidFill>
              </a:rPr>
              <a:t>(</a:t>
            </a:r>
            <a:r>
              <a:rPr lang="tr-TR" altLang="tr-TR" sz="1300" b="1" i="1" dirty="0" smtClean="0">
                <a:solidFill>
                  <a:schemeClr val="accent6"/>
                </a:solidFill>
              </a:rPr>
              <a:t>düşünen/ gücünün farkında olan)</a:t>
            </a:r>
            <a:endParaRPr lang="en-US" altLang="tr-TR" sz="1300" b="1" i="1" dirty="0" smtClean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9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9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9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9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9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9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9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9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7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7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79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79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79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79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79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79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7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7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7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7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7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7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7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7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7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7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7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7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7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7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7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7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7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7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7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7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7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7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7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7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/>
      <p:bldP spid="179204" grpId="0" autoUpdateAnimBg="0"/>
      <p:bldP spid="179205" grpId="0" autoUpdateAnimBg="0"/>
      <p:bldP spid="179206" grpId="0" autoUpdateAnimBg="0"/>
      <p:bldP spid="179207" grpId="0" autoUpdateAnimBg="0"/>
      <p:bldP spid="179208" grpId="0" autoUpdateAnimBg="0"/>
      <p:bldP spid="179209" grpId="0" autoUpdateAnimBg="0"/>
      <p:bldP spid="179210" grpId="0" autoUpdateAnimBg="0"/>
      <p:bldP spid="179211" grpId="0" autoUpdateAnimBg="0"/>
      <p:bldP spid="179212" grpId="0" autoUpdateAnimBg="0"/>
      <p:bldP spid="179213" grpId="0" autoUpdateAnimBg="0"/>
      <p:bldP spid="179214" grpId="0" autoUpdateAnimBg="0"/>
      <p:bldP spid="179215" grpId="0" autoUpdateAnimBg="0"/>
      <p:bldP spid="179216" grpId="0" autoUpdateAnimBg="0"/>
      <p:bldP spid="179217" grpId="0" autoUpdateAnimBg="0"/>
      <p:bldP spid="179218" grpId="0" autoUpdateAnimBg="0"/>
      <p:bldP spid="179219" grpId="0" autoUpdateAnimBg="0"/>
      <p:bldP spid="179220" grpId="0" autoUpdateAnimBg="0"/>
      <p:bldP spid="179221" grpId="0" autoUpdateAnimBg="0"/>
      <p:bldP spid="179222" grpId="0" autoUpdateAnimBg="0"/>
      <p:bldP spid="179223" grpId="0" autoUpdateAnimBg="0"/>
      <p:bldP spid="179224" grpId="0" autoUpdateAnimBg="0"/>
      <p:bldP spid="179225" grpId="0" autoUpdateAnimBg="0"/>
      <p:bldP spid="179226" grpId="0" autoUpdateAnimBg="0"/>
      <p:bldP spid="179227" grpId="0" autoUpdateAnimBg="0"/>
      <p:bldP spid="179228" grpId="0" autoUpdateAnimBg="0"/>
      <p:bldP spid="179229" grpId="0" autoUpdateAnimBg="0"/>
      <p:bldP spid="179230" grpId="0" autoUpdateAnimBg="0"/>
      <p:bldP spid="179231" grpId="0" autoUpdateAnimBg="0"/>
      <p:bldP spid="179232" grpId="0" autoUpdateAnimBg="0"/>
      <p:bldP spid="179233" grpId="0" autoUpdateAnimBg="0"/>
      <p:bldP spid="179234" grpId="0" autoUpdateAnimBg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1390650"/>
            <a:ext cx="8915400" cy="32623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4800" b="1" dirty="0" smtClean="0">
                <a:solidFill>
                  <a:srgbClr val="0000FF"/>
                </a:solidFill>
                <a:latin typeface="Arial" charset="0"/>
              </a:rPr>
              <a:t>Suçlayıcı olmak yerine</a:t>
            </a:r>
            <a:r>
              <a:rPr lang="tr-TR" altLang="tr-TR" sz="4000" b="1" dirty="0" smtClean="0">
                <a:solidFill>
                  <a:srgbClr val="0000FF"/>
                </a:solidFill>
              </a:rPr>
              <a:t>;</a:t>
            </a:r>
            <a:br>
              <a:rPr lang="tr-TR" altLang="tr-TR" sz="4000" b="1" dirty="0" smtClean="0">
                <a:solidFill>
                  <a:srgbClr val="0000FF"/>
                </a:solidFill>
              </a:rPr>
            </a:br>
            <a:r>
              <a:rPr lang="tr-TR" altLang="tr-TR" sz="4000" b="1" dirty="0" smtClean="0">
                <a:solidFill>
                  <a:srgbClr val="0000FF"/>
                </a:solidFill>
              </a:rPr>
              <a:t/>
            </a:r>
            <a:br>
              <a:rPr lang="tr-TR" altLang="tr-TR" sz="4000" b="1" dirty="0" smtClean="0">
                <a:solidFill>
                  <a:srgbClr val="0000FF"/>
                </a:solidFill>
              </a:rPr>
            </a:br>
            <a:r>
              <a:rPr lang="tr-TR" altLang="tr-TR" sz="4000" b="1" dirty="0" smtClean="0">
                <a:solidFill>
                  <a:schemeClr val="tx1"/>
                </a:solidFill>
              </a:rPr>
              <a:t>olumlu yöntemler kullanarak kural koymakta fayda vardır. </a:t>
            </a:r>
            <a:br>
              <a:rPr lang="tr-TR" altLang="tr-TR" sz="4000" b="1" dirty="0" smtClean="0">
                <a:solidFill>
                  <a:schemeClr val="tx1"/>
                </a:solidFill>
              </a:rPr>
            </a:br>
            <a:endParaRPr lang="en-GB" altLang="tr-TR" sz="40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584200" y="2081213"/>
            <a:ext cx="8915400" cy="28987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3600" b="1" dirty="0" smtClean="0">
                <a:solidFill>
                  <a:schemeClr val="tx1"/>
                </a:solidFill>
                <a:latin typeface="Arial" charset="0"/>
              </a:rPr>
              <a:t>	     </a:t>
            </a:r>
            <a:r>
              <a:rPr lang="tr-TR" altLang="tr-TR" sz="3600" b="1" dirty="0" smtClean="0">
                <a:solidFill>
                  <a:srgbClr val="0000FF"/>
                </a:solidFill>
                <a:latin typeface="Arial" charset="0"/>
              </a:rPr>
              <a:t>Kurtarıcı Olmak Yerine</a:t>
            </a:r>
            <a:br>
              <a:rPr lang="tr-TR" altLang="tr-TR" sz="3600" b="1" dirty="0" smtClean="0">
                <a:solidFill>
                  <a:srgbClr val="0000FF"/>
                </a:solidFill>
                <a:latin typeface="Arial" charset="0"/>
              </a:rPr>
            </a:br>
            <a:r>
              <a:rPr lang="tr-TR" altLang="tr-TR" sz="3600" dirty="0" smtClean="0">
                <a:solidFill>
                  <a:schemeClr val="tx2">
                    <a:satMod val="130000"/>
                  </a:schemeClr>
                </a:solidFill>
                <a:latin typeface="Arial" charset="0"/>
              </a:rPr>
              <a:t> Diğerinin ihtiyacını anladığınızı belirterek, karşıdakini dinleyerek, nasıl yardım edilmesini istediğini sorarak bu ihtiyaç karşılanabilir.</a:t>
            </a:r>
            <a:r>
              <a:rPr lang="tr-TR" altLang="tr-TR" sz="40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endParaRPr lang="en-GB" altLang="tr-TR" sz="4000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925513"/>
            <a:ext cx="8915400" cy="41735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4800" b="1" dirty="0" smtClean="0">
                <a:solidFill>
                  <a:srgbClr val="0000FF"/>
                </a:solidFill>
                <a:latin typeface="Arial" charset="0"/>
              </a:rPr>
              <a:t>Kurban olmak yerine;</a:t>
            </a:r>
            <a:r>
              <a:rPr lang="tr-TR" altLang="tr-TR" dirty="0" smtClean="0">
                <a:solidFill>
                  <a:srgbClr val="0000FF"/>
                </a:solidFill>
              </a:rPr>
              <a:t/>
            </a:r>
            <a:br>
              <a:rPr lang="tr-TR" altLang="tr-TR" dirty="0" smtClean="0">
                <a:solidFill>
                  <a:srgbClr val="0000FF"/>
                </a:solidFill>
              </a:rPr>
            </a:br>
            <a:r>
              <a:rPr lang="tr-TR" altLang="tr-TR" dirty="0" smtClean="0">
                <a:solidFill>
                  <a:srgbClr val="0000FF"/>
                </a:solidFill>
              </a:rPr>
              <a:t/>
            </a:r>
            <a:br>
              <a:rPr lang="tr-TR" altLang="tr-TR" dirty="0" smtClean="0">
                <a:solidFill>
                  <a:srgbClr val="0000FF"/>
                </a:solidFill>
              </a:rPr>
            </a:br>
            <a:r>
              <a:rPr lang="tr-TR" altLang="tr-TR" dirty="0" smtClean="0">
                <a:solidFill>
                  <a:schemeClr val="tx1"/>
                </a:solidFill>
              </a:rPr>
              <a:t>düşünmek, öneri geliştirmek, kendi sorunun ifade ederek çözüm üretmek mümkündür</a:t>
            </a:r>
            <a:r>
              <a:rPr lang="en-GB" altLang="tr-TR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868363"/>
            <a:ext cx="8420100" cy="8239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4800" b="1" dirty="0" smtClean="0">
                <a:solidFill>
                  <a:srgbClr val="0000FF"/>
                </a:solidFill>
                <a:latin typeface="Arial" charset="0"/>
              </a:rPr>
              <a:t>KAZAN KAZAN YÖNTEMİ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560388" y="1554163"/>
            <a:ext cx="8713787" cy="5875337"/>
          </a:xfrm>
        </p:spPr>
        <p:txBody>
          <a:bodyPr>
            <a:normAutofit fontScale="62500" lnSpcReduction="20000"/>
          </a:bodyPr>
          <a:lstStyle/>
          <a:p>
            <a:pPr marL="396228" indent="-307077" algn="ctr" eaLnBrk="1" fontAlgn="auto" hangingPunct="1">
              <a:lnSpc>
                <a:spcPct val="130000"/>
              </a:lnSpc>
              <a:spcAft>
                <a:spcPts val="0"/>
              </a:spcAft>
              <a:buFontTx/>
              <a:buNone/>
              <a:defRPr/>
            </a:pPr>
            <a:r>
              <a:rPr lang="tr-TR" altLang="tr-TR" sz="1800" b="1" dirty="0" smtClean="0">
                <a:solidFill>
                  <a:srgbClr val="FF3300"/>
                </a:solidFill>
              </a:rPr>
              <a:t>1</a:t>
            </a:r>
            <a:r>
              <a:rPr lang="tr-TR" altLang="tr-TR" sz="3300" b="1" dirty="0" smtClean="0">
                <a:solidFill>
                  <a:srgbClr val="FF3300"/>
                </a:solidFill>
              </a:rPr>
              <a:t>. Çatışmanın Tanımlanması </a:t>
            </a:r>
            <a:endParaRPr lang="tr-TR" altLang="tr-TR" sz="3300" i="1" dirty="0" smtClean="0">
              <a:solidFill>
                <a:srgbClr val="FF3300"/>
              </a:solidFill>
            </a:endParaRPr>
          </a:p>
          <a:p>
            <a:pPr marL="396228" indent="-307077" algn="ctr" eaLnBrk="1" fontAlgn="auto" hangingPunct="1">
              <a:lnSpc>
                <a:spcPct val="130000"/>
              </a:lnSpc>
              <a:spcAft>
                <a:spcPts val="0"/>
              </a:spcAft>
              <a:buFontTx/>
              <a:buNone/>
              <a:defRPr/>
            </a:pPr>
            <a:r>
              <a:rPr lang="tr-TR" altLang="tr-TR" sz="3300" i="1" dirty="0" smtClean="0"/>
              <a:t>(İstek ve İhtiyaçların İfade Edilmesi)</a:t>
            </a:r>
          </a:p>
          <a:p>
            <a:pPr marL="396228" indent="-307077" algn="ctr" eaLnBrk="1" fontAlgn="auto" hangingPunct="1">
              <a:lnSpc>
                <a:spcPct val="130000"/>
              </a:lnSpc>
              <a:spcAft>
                <a:spcPts val="0"/>
              </a:spcAft>
              <a:buFontTx/>
              <a:buNone/>
              <a:defRPr/>
            </a:pPr>
            <a:r>
              <a:rPr lang="tr-TR" altLang="tr-TR" sz="3300" b="1" dirty="0" smtClean="0">
                <a:solidFill>
                  <a:srgbClr val="FF3300"/>
                </a:solidFill>
              </a:rPr>
              <a:t>2. Çözüm Önerileri Oluşturma</a:t>
            </a:r>
          </a:p>
          <a:p>
            <a:pPr marL="396228" indent="-307077" algn="ctr" eaLnBrk="1" fontAlgn="auto" hangingPunct="1">
              <a:lnSpc>
                <a:spcPct val="130000"/>
              </a:lnSpc>
              <a:spcAft>
                <a:spcPts val="0"/>
              </a:spcAft>
              <a:buFontTx/>
              <a:buNone/>
              <a:defRPr/>
            </a:pPr>
            <a:r>
              <a:rPr lang="tr-TR" altLang="tr-TR" sz="3300" i="1" dirty="0" smtClean="0"/>
              <a:t>(karşılıklı ihtiyaçları dikkate alarak önerilerin oluşturulması)</a:t>
            </a:r>
            <a:endParaRPr lang="tr-TR" altLang="tr-TR" sz="3300" b="1" dirty="0" smtClean="0"/>
          </a:p>
          <a:p>
            <a:pPr marL="396228" indent="-307077" algn="ctr" eaLnBrk="1" fontAlgn="auto" hangingPunct="1">
              <a:lnSpc>
                <a:spcPct val="130000"/>
              </a:lnSpc>
              <a:spcAft>
                <a:spcPts val="0"/>
              </a:spcAft>
              <a:buFontTx/>
              <a:buNone/>
              <a:defRPr/>
            </a:pPr>
            <a:r>
              <a:rPr lang="tr-TR" altLang="tr-TR" sz="3300" b="1" dirty="0" smtClean="0">
                <a:solidFill>
                  <a:srgbClr val="FF3300"/>
                </a:solidFill>
              </a:rPr>
              <a:t>3. Çözüm Önerilerini Değerlendirme</a:t>
            </a:r>
          </a:p>
          <a:p>
            <a:pPr marL="396228" indent="-307077" algn="ctr" eaLnBrk="1" fontAlgn="auto" hangingPunct="1">
              <a:lnSpc>
                <a:spcPct val="130000"/>
              </a:lnSpc>
              <a:spcAft>
                <a:spcPts val="0"/>
              </a:spcAft>
              <a:buFontTx/>
              <a:buNone/>
              <a:defRPr/>
            </a:pPr>
            <a:r>
              <a:rPr lang="tr-TR" altLang="tr-TR" sz="3300" i="1" dirty="0" smtClean="0"/>
              <a:t>(tarafların çıkan önerilerin kendi ihtiyaçlarını karşılayıp </a:t>
            </a:r>
            <a:r>
              <a:rPr lang="tr-TR" altLang="tr-TR" sz="3300" i="1" dirty="0" err="1" smtClean="0"/>
              <a:t>kaşılamadığını</a:t>
            </a:r>
            <a:r>
              <a:rPr lang="tr-TR" altLang="tr-TR" sz="3300" i="1" dirty="0" smtClean="0"/>
              <a:t> teyit etmeleri)</a:t>
            </a:r>
            <a:endParaRPr lang="tr-TR" altLang="tr-TR" sz="3300" b="1" dirty="0" smtClean="0"/>
          </a:p>
          <a:p>
            <a:pPr marL="396228" indent="-307077" algn="ctr" eaLnBrk="1" fontAlgn="auto" hangingPunct="1">
              <a:lnSpc>
                <a:spcPct val="130000"/>
              </a:lnSpc>
              <a:spcAft>
                <a:spcPts val="0"/>
              </a:spcAft>
              <a:buFontTx/>
              <a:buNone/>
              <a:defRPr/>
            </a:pPr>
            <a:r>
              <a:rPr lang="tr-TR" altLang="tr-TR" sz="3300" b="1" dirty="0" smtClean="0">
                <a:solidFill>
                  <a:srgbClr val="FF3300"/>
                </a:solidFill>
              </a:rPr>
              <a:t>4. En Uygun Çözümü Seçme</a:t>
            </a:r>
          </a:p>
          <a:p>
            <a:pPr marL="396228" indent="-307077" algn="ctr" eaLnBrk="1" fontAlgn="auto" hangingPunct="1">
              <a:lnSpc>
                <a:spcPct val="130000"/>
              </a:lnSpc>
              <a:spcAft>
                <a:spcPts val="0"/>
              </a:spcAft>
              <a:buFontTx/>
              <a:buNone/>
              <a:defRPr/>
            </a:pPr>
            <a:r>
              <a:rPr lang="tr-TR" altLang="tr-TR" sz="3300" i="1" dirty="0" smtClean="0"/>
              <a:t>(iki taraf için de en uygun çözüm önerisinin seçilmesi)</a:t>
            </a:r>
            <a:endParaRPr lang="tr-TR" altLang="tr-TR" sz="3300" b="1" dirty="0" smtClean="0"/>
          </a:p>
          <a:p>
            <a:pPr marL="396228" indent="-307077" algn="ctr" eaLnBrk="1" fontAlgn="auto" hangingPunct="1">
              <a:lnSpc>
                <a:spcPct val="130000"/>
              </a:lnSpc>
              <a:spcAft>
                <a:spcPts val="0"/>
              </a:spcAft>
              <a:buFontTx/>
              <a:buNone/>
              <a:defRPr/>
            </a:pPr>
            <a:r>
              <a:rPr lang="tr-TR" altLang="tr-TR" sz="3300" b="1" dirty="0" smtClean="0">
                <a:solidFill>
                  <a:srgbClr val="FF3300"/>
                </a:solidFill>
              </a:rPr>
              <a:t>5. Uygulama Yollarına Karar Verme</a:t>
            </a:r>
          </a:p>
          <a:p>
            <a:pPr marL="396228" indent="-307077" algn="ctr" eaLnBrk="1" fontAlgn="auto" hangingPunct="1">
              <a:lnSpc>
                <a:spcPct val="130000"/>
              </a:lnSpc>
              <a:spcAft>
                <a:spcPts val="0"/>
              </a:spcAft>
              <a:buFontTx/>
              <a:buNone/>
              <a:defRPr/>
            </a:pPr>
            <a:r>
              <a:rPr lang="tr-TR" altLang="tr-TR" sz="3300" i="1" dirty="0" smtClean="0"/>
              <a:t>(karar verilen çözümde kimin ne yapacağının belirlenmesi/işbölümü)</a:t>
            </a:r>
            <a:endParaRPr lang="tr-TR" altLang="tr-TR" sz="3300" b="1" dirty="0" smtClean="0"/>
          </a:p>
          <a:p>
            <a:pPr marL="396228" indent="-307077" algn="ctr" eaLnBrk="1" fontAlgn="auto" hangingPunct="1">
              <a:lnSpc>
                <a:spcPct val="130000"/>
              </a:lnSpc>
              <a:spcAft>
                <a:spcPts val="0"/>
              </a:spcAft>
              <a:buFontTx/>
              <a:buNone/>
              <a:defRPr/>
            </a:pPr>
            <a:r>
              <a:rPr lang="tr-TR" altLang="tr-TR" sz="3300" b="1" dirty="0" smtClean="0">
                <a:solidFill>
                  <a:srgbClr val="FF3300"/>
                </a:solidFill>
              </a:rPr>
              <a:t>6. Çözümün İşleyip İşlemediğini Takip Etme</a:t>
            </a:r>
          </a:p>
          <a:p>
            <a:pPr marL="396228" indent="-307077" algn="ctr" eaLnBrk="1" fontAlgn="auto" hangingPunct="1">
              <a:lnSpc>
                <a:spcPct val="130000"/>
              </a:lnSpc>
              <a:spcAft>
                <a:spcPts val="0"/>
              </a:spcAft>
              <a:buFontTx/>
              <a:buNone/>
              <a:defRPr/>
            </a:pPr>
            <a:r>
              <a:rPr lang="tr-TR" altLang="tr-TR" sz="3300" i="1" dirty="0" smtClean="0"/>
              <a:t>(bir süre belirleyerek çözümün işleyip işlemediğinin test edilmesi)</a:t>
            </a:r>
            <a:endParaRPr lang="en-US" altLang="tr-TR" sz="3300" b="1" dirty="0" smtClean="0"/>
          </a:p>
          <a:p>
            <a:pPr marL="396228" indent="-307077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tr-TR" altLang="tr-TR" sz="3300" dirty="0" smtClean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mtClean="0">
                <a:solidFill>
                  <a:schemeClr val="tx2">
                    <a:satMod val="130000"/>
                  </a:schemeClr>
                </a:solidFill>
              </a:rPr>
              <a:t> 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tr-TR" altLang="tr-TR" smtClean="0"/>
              <a:t>   T.C. MİLLİ EĞİTİM BAKANLIĞI ÖZEL EĞİTİM REHBERLİK VE DANIŞMA HİZMETLERİGENEL MÜDÜRLÜĞÜNÜN 7-19 YAŞ ANNE-BABA EĞİTİMİ PAKETİNDEN YARARLANILMIŞTIR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İçerik Yer Tutucusu 2"/>
          <p:cNvSpPr>
            <a:spLocks noGrp="1"/>
          </p:cNvSpPr>
          <p:nvPr>
            <p:ph idx="1"/>
          </p:nvPr>
        </p:nvSpPr>
        <p:spPr>
          <a:xfrm>
            <a:off x="495300" y="515938"/>
            <a:ext cx="8912225" cy="6332537"/>
          </a:xfrm>
        </p:spPr>
        <p:txBody>
          <a:bodyPr/>
          <a:lstStyle/>
          <a:p>
            <a:pPr marL="0" indent="0" algn="ctr">
              <a:buFont typeface="Wingdings 2" panose="05020102010507070707" pitchFamily="18" charset="2"/>
              <a:buNone/>
            </a:pPr>
            <a:r>
              <a:rPr lang="tr-TR" altLang="tr-TR" sz="7800" smtClean="0"/>
              <a:t> İLGİNİZ İÇİN</a:t>
            </a:r>
          </a:p>
          <a:p>
            <a:pPr marL="0" indent="0" algn="ctr">
              <a:buFont typeface="Wingdings 2" panose="05020102010507070707" pitchFamily="18" charset="2"/>
              <a:buNone/>
            </a:pPr>
            <a:r>
              <a:rPr lang="tr-TR" altLang="tr-TR" sz="7800" smtClean="0"/>
              <a:t> TEŞEKKÜRLER</a:t>
            </a:r>
          </a:p>
        </p:txBody>
      </p:sp>
      <p:pic>
        <p:nvPicPr>
          <p:cNvPr id="90115" name="Picture 4" descr="j033688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2025" y="3792538"/>
            <a:ext cx="2776538" cy="249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8" y="127000"/>
            <a:ext cx="9432925" cy="11906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3600" b="1" smtClean="0">
                <a:solidFill>
                  <a:schemeClr val="accent1"/>
                </a:solidFill>
                <a:latin typeface="Arial" charset="0"/>
              </a:rPr>
              <a:t>Bedensel Gelişimde Ergen Neler Yaşar? Ve Ergen Bundan Nasıl Etkilenir?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idx="1"/>
          </p:nvPr>
        </p:nvSpPr>
        <p:spPr>
          <a:xfrm>
            <a:off x="742950" y="1338263"/>
            <a:ext cx="8420100" cy="5761037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tr-TR" altLang="tr-TR" sz="2800" b="1" smtClean="0">
                <a:solidFill>
                  <a:srgbClr val="FF0000"/>
                </a:solidFill>
              </a:rPr>
              <a:t>Bu dönemde dış görünüş benlik algılarını çok etkiler.</a:t>
            </a:r>
          </a:p>
          <a:p>
            <a:pPr eaLnBrk="1" hangingPunct="1"/>
            <a:r>
              <a:rPr lang="tr-TR" altLang="tr-TR" sz="2800" b="1" smtClean="0">
                <a:solidFill>
                  <a:srgbClr val="0000FF"/>
                </a:solidFill>
              </a:rPr>
              <a:t>Bu dönemde ergenlerin bedensel değişimleri cinsiyet özelliklerini yansıtır. </a:t>
            </a:r>
          </a:p>
          <a:p>
            <a:pPr eaLnBrk="1" hangingPunct="1"/>
            <a:r>
              <a:rPr lang="tr-TR" altLang="tr-TR" sz="2800" b="1" smtClean="0">
                <a:solidFill>
                  <a:srgbClr val="FF0000"/>
                </a:solidFill>
              </a:rPr>
              <a:t>Kilo, boy ve kas gelişiminde hızlı bir değişim gerçekleşir. Fiziksel enerji artar.</a:t>
            </a:r>
          </a:p>
          <a:p>
            <a:pPr eaLnBrk="1" hangingPunct="1"/>
            <a:r>
              <a:rPr lang="tr-TR" altLang="tr-TR" sz="2800" b="1" smtClean="0">
                <a:solidFill>
                  <a:srgbClr val="0000FF"/>
                </a:solidFill>
              </a:rPr>
              <a:t>Çevrelerindeki hemen herkesin kendileri ile ilgilendiklerine inanırlar.</a:t>
            </a:r>
          </a:p>
          <a:p>
            <a:pPr eaLnBrk="1" hangingPunct="1"/>
            <a:r>
              <a:rPr lang="tr-TR" altLang="tr-TR" sz="2800" b="1" smtClean="0">
                <a:solidFill>
                  <a:srgbClr val="FF0000"/>
                </a:solidFill>
              </a:rPr>
              <a:t>10 yaşından itibaren arkadaşları/akranları tarafından fiziksel olarak beğenilmek önem kazanır.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776288" y="0"/>
            <a:ext cx="8353425" cy="1238250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 anchor="b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3200" b="1" dirty="0" smtClean="0">
                <a:solidFill>
                  <a:schemeClr val="accent3">
                    <a:lumMod val="75000"/>
                  </a:schemeClr>
                </a:solidFill>
              </a:rPr>
              <a:t>Cinsel Gelişim Döneminde Ergene Yaklaşım</a:t>
            </a:r>
            <a:r>
              <a:rPr lang="tr-TR" altLang="tr-TR" sz="4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193675" y="1219200"/>
            <a:ext cx="9712325" cy="6210300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pt-BR" altLang="tr-TR" sz="2600" b="1" smtClean="0">
                <a:solidFill>
                  <a:schemeClr val="tx2"/>
                </a:solidFill>
              </a:rPr>
              <a:t>Cinsel gelişim bedenin normal bir tepkisi</a:t>
            </a:r>
            <a:r>
              <a:rPr lang="tr-TR" altLang="tr-TR" sz="2600" b="1" smtClean="0">
                <a:solidFill>
                  <a:schemeClr val="tx2"/>
                </a:solidFill>
              </a:rPr>
              <a:t>dir.</a:t>
            </a:r>
            <a:r>
              <a:rPr lang="pt-BR" altLang="tr-TR" sz="2600" b="1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lnSpc>
                <a:spcPct val="125000"/>
              </a:lnSpc>
            </a:pPr>
            <a:r>
              <a:rPr lang="pt-BR" altLang="tr-TR" sz="2600" b="1" smtClean="0">
                <a:solidFill>
                  <a:schemeClr val="tx2"/>
                </a:solidFill>
              </a:rPr>
              <a:t>Cinsel organların ve bedenin tem</a:t>
            </a:r>
            <a:r>
              <a:rPr lang="tr-TR" altLang="tr-TR" sz="2600" b="1" smtClean="0">
                <a:solidFill>
                  <a:schemeClr val="tx2"/>
                </a:solidFill>
              </a:rPr>
              <a:t>iz</a:t>
            </a:r>
            <a:r>
              <a:rPr lang="pt-BR" altLang="tr-TR" sz="2600" b="1" smtClean="0">
                <a:solidFill>
                  <a:schemeClr val="tx2"/>
                </a:solidFill>
              </a:rPr>
              <a:t>liğinin bu dönemdeki önemi ergene açıklanmalı gerekirse hemcins ebeveyn tarafından gösterilmelidir.</a:t>
            </a:r>
          </a:p>
          <a:p>
            <a:pPr eaLnBrk="1" hangingPunct="1">
              <a:lnSpc>
                <a:spcPct val="125000"/>
              </a:lnSpc>
            </a:pPr>
            <a:r>
              <a:rPr lang="pt-BR" altLang="tr-TR" sz="2600" b="1" smtClean="0">
                <a:solidFill>
                  <a:schemeClr val="tx2"/>
                </a:solidFill>
              </a:rPr>
              <a:t>Hem kız hem erkek ergenin cinsellikle</a:t>
            </a:r>
            <a:r>
              <a:rPr lang="tr-TR" altLang="tr-TR" sz="2600" b="1" smtClean="0">
                <a:solidFill>
                  <a:schemeClr val="tx2"/>
                </a:solidFill>
              </a:rPr>
              <a:t> ilgili</a:t>
            </a:r>
            <a:r>
              <a:rPr lang="pt-BR" altLang="tr-TR" sz="2600" b="1" smtClean="0">
                <a:solidFill>
                  <a:schemeClr val="tx2"/>
                </a:solidFill>
              </a:rPr>
              <a:t> her türlü sorusu hem anne hem baba tarafından cevaplan</a:t>
            </a:r>
            <a:r>
              <a:rPr lang="tr-TR" altLang="tr-TR" sz="2600" b="1" smtClean="0">
                <a:solidFill>
                  <a:schemeClr val="tx2"/>
                </a:solidFill>
              </a:rPr>
              <a:t>abilmelidir</a:t>
            </a:r>
            <a:r>
              <a:rPr lang="pt-BR" altLang="tr-TR" sz="2600" b="1" smtClean="0">
                <a:solidFill>
                  <a:schemeClr val="tx2"/>
                </a:solidFill>
              </a:rPr>
              <a:t>.</a:t>
            </a:r>
          </a:p>
          <a:p>
            <a:pPr eaLnBrk="1" hangingPunct="1">
              <a:lnSpc>
                <a:spcPct val="125000"/>
              </a:lnSpc>
            </a:pPr>
            <a:r>
              <a:rPr lang="pt-BR" altLang="tr-TR" sz="2600" b="1" smtClean="0">
                <a:solidFill>
                  <a:schemeClr val="tx2"/>
                </a:solidFill>
              </a:rPr>
              <a:t>Sorulan sorular anlaşılır bir şekilde sıkılmadan, gülmeden, eleştirmeden açıkça cevaplanmalıdır.</a:t>
            </a:r>
          </a:p>
          <a:p>
            <a:pPr eaLnBrk="1" hangingPunct="1">
              <a:lnSpc>
                <a:spcPct val="125000"/>
              </a:lnSpc>
            </a:pPr>
            <a:r>
              <a:rPr lang="pt-BR" altLang="tr-TR" sz="2600" b="1" smtClean="0">
                <a:solidFill>
                  <a:schemeClr val="tx2"/>
                </a:solidFill>
              </a:rPr>
              <a:t>Sorulan sorunun cevabı bilinmiyorsa birlikte araştırılmalı ve cevap bulunmalıdır.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3366</TotalTime>
  <Words>2950</Words>
  <Application>Microsoft Office PowerPoint</Application>
  <PresentationFormat>Özel</PresentationFormat>
  <Paragraphs>571</Paragraphs>
  <Slides>78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78</vt:i4>
      </vt:variant>
    </vt:vector>
  </HeadingPairs>
  <TitlesOfParts>
    <vt:vector size="79" baseType="lpstr">
      <vt:lpstr>Gündönümü</vt:lpstr>
      <vt:lpstr>  ETKİLİ ANA-BABA EĞİTİMİ</vt:lpstr>
      <vt:lpstr>    SEMİNERİN AMACI</vt:lpstr>
      <vt:lpstr> ANNE BABA OLMAK</vt:lpstr>
      <vt:lpstr>ETKİLİ ANNE BABA OLMAK</vt:lpstr>
      <vt:lpstr>Slayt 5</vt:lpstr>
      <vt:lpstr>Slayt 6</vt:lpstr>
      <vt:lpstr>GELİŞİM ALANLARI</vt:lpstr>
      <vt:lpstr>Bedensel Gelişimde Ergen Neler Yaşar? Ve Ergen Bundan Nasıl Etkilenir?</vt:lpstr>
      <vt:lpstr>Cinsel Gelişim Döneminde Ergene Yaklaşım </vt:lpstr>
      <vt:lpstr>HAYIR DİYEBİLMEK</vt:lpstr>
      <vt:lpstr>ERGENLİKTE ZİHİNSEL GELİŞİM</vt:lpstr>
      <vt:lpstr>Zihinsel Gelişimde Ebeveyn davranışları             (13-19 Yaş Arası Çocuklarda)</vt:lpstr>
      <vt:lpstr>ERGENLİKTE DUYGUSAL GELİŞİM</vt:lpstr>
      <vt:lpstr>ERGENLİKTE SOSYAL GELİŞİM</vt:lpstr>
      <vt:lpstr>Slayt 15</vt:lpstr>
      <vt:lpstr>ERGENLİK DÖNEMİNDE BAŞARILMASI GEREKEN  GELİŞİM GÖREVLERİ</vt:lpstr>
      <vt:lpstr> </vt:lpstr>
      <vt:lpstr>ANNE BABA EBEVEYNLİK GÖREV VE SORUMLULUĞU</vt:lpstr>
      <vt:lpstr>Slayt 19</vt:lpstr>
      <vt:lpstr>TUTUM VE YAŞAM POZİSYONU</vt:lpstr>
      <vt:lpstr>Baskıcı tutum yöntemleri</vt:lpstr>
      <vt:lpstr>Tavizkâr tutum yöntemleri</vt:lpstr>
      <vt:lpstr>İlgisiz tutum</vt:lpstr>
      <vt:lpstr>Yetkin tutum olumlu ve uygun iletişim ve disiplin yöntemi</vt:lpstr>
      <vt:lpstr>Yetkin  tutum</vt:lpstr>
      <vt:lpstr>TUTUM  ve SONUÇLARI</vt:lpstr>
      <vt:lpstr> </vt:lpstr>
      <vt:lpstr>RİSK NEDİR?</vt:lpstr>
      <vt:lpstr>Risk Alma…</vt:lpstr>
      <vt:lpstr>RİSK TAKVİMİ</vt:lpstr>
      <vt:lpstr>Risk Dönemleri…</vt:lpstr>
      <vt:lpstr>ERGENLİKTE GÖRÜLEN RİSK DAVRANIŞLARI </vt:lpstr>
      <vt:lpstr>RİSK ALMA DAVRANIŞLARININ GELİŞİMSEL NEDENLERİ</vt:lpstr>
      <vt:lpstr>Slayt 34</vt:lpstr>
      <vt:lpstr>TANIYIN</vt:lpstr>
      <vt:lpstr>İZLEYİN</vt:lpstr>
      <vt:lpstr>Slayt 37</vt:lpstr>
      <vt:lpstr> </vt:lpstr>
      <vt:lpstr>ERGENLE KONUŞURKEN ÖNEMLİ NOKTALAR</vt:lpstr>
      <vt:lpstr>Olumlu Disiplin Yöntemleri </vt:lpstr>
      <vt:lpstr>Olumlu Disiplin Yöntemleri</vt:lpstr>
      <vt:lpstr>Slayt 42</vt:lpstr>
      <vt:lpstr>ERGEN’İN ELEŞTİRİYE BAKIŞI</vt:lpstr>
      <vt:lpstr>Eleştirirken...</vt:lpstr>
      <vt:lpstr>ERGEN’İN TAKDİRE BAKIŞI</vt:lpstr>
      <vt:lpstr>Takdir ederken...</vt:lpstr>
      <vt:lpstr>Slayt 47</vt:lpstr>
      <vt:lpstr>SINAV KAYGISI</vt:lpstr>
      <vt:lpstr>KAYGI NEDİR?</vt:lpstr>
      <vt:lpstr>FİZYOLOJİK BELİRTİLER</vt:lpstr>
      <vt:lpstr>PSİKOLOJİK BELİRTİLER</vt:lpstr>
      <vt:lpstr>DAVRANIŞSAL BELİRTİLER</vt:lpstr>
      <vt:lpstr>SINAV KAYGISI</vt:lpstr>
      <vt:lpstr>GİRİŞ BİLETLERİ (Çocuklar) </vt:lpstr>
      <vt:lpstr>GİRİŞ BİLETLERİ (Aileler)</vt:lpstr>
      <vt:lpstr>SINAV KAYGISI NEYLE İLİŞKİLİDİR?  </vt:lpstr>
      <vt:lpstr>SINAV KAYGISI NEYLE İLİŞKİLİDİR? </vt:lpstr>
      <vt:lpstr>SINAV KAYGISI NEYLE İLİŞKİLİDİR?  </vt:lpstr>
      <vt:lpstr>SINAV KAYGISINI YÖNETMEK</vt:lpstr>
      <vt:lpstr>SINAV KAYGISINI YÖNETMEK</vt:lpstr>
      <vt:lpstr>SINAV KAYGISINI YÖNETMEK</vt:lpstr>
      <vt:lpstr>SINAV KAYGISINI YÖNETMEK</vt:lpstr>
      <vt:lpstr> </vt:lpstr>
      <vt:lpstr>Slayt 64</vt:lpstr>
      <vt:lpstr>ÇATIŞMA</vt:lpstr>
      <vt:lpstr>Slayt 66</vt:lpstr>
      <vt:lpstr>Slayt 67</vt:lpstr>
      <vt:lpstr>Rollerin Özellikleri</vt:lpstr>
      <vt:lpstr>Rollerin Özellikleri</vt:lpstr>
      <vt:lpstr>Rollerin Özellikleri</vt:lpstr>
      <vt:lpstr>Slayt 71</vt:lpstr>
      <vt:lpstr>Slayt 72</vt:lpstr>
      <vt:lpstr>Suçlayıcı olmak yerine;  olumlu yöntemler kullanarak kural koymakta fayda vardır.  </vt:lpstr>
      <vt:lpstr>      Kurtarıcı Olmak Yerine  Diğerinin ihtiyacını anladığınızı belirterek, karşıdakini dinleyerek, nasıl yardım edilmesini istediğini sorarak bu ihtiyaç karşılanabilir. </vt:lpstr>
      <vt:lpstr>Kurban olmak yerine;  düşünmek, öneri geliştirmek, kendi sorunun ifade ederek çözüm üretmek mümkündür </vt:lpstr>
      <vt:lpstr>KAZAN KAZAN YÖNTEMİ</vt:lpstr>
      <vt:lpstr> </vt:lpstr>
      <vt:lpstr>Slayt 78</vt:lpstr>
    </vt:vector>
  </TitlesOfParts>
  <Company>dur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irfan</dc:creator>
  <cp:lastModifiedBy>Windows7</cp:lastModifiedBy>
  <cp:revision>149</cp:revision>
  <dcterms:created xsi:type="dcterms:W3CDTF">2000-10-11T13:21:29Z</dcterms:created>
  <dcterms:modified xsi:type="dcterms:W3CDTF">2020-03-02T06:58:05Z</dcterms:modified>
</cp:coreProperties>
</file>