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4260" r:id="rId2"/>
    <p:sldMasterId id="2147484272" r:id="rId3"/>
    <p:sldMasterId id="2147484284" r:id="rId4"/>
    <p:sldMasterId id="2147484296" r:id="rId5"/>
    <p:sldMasterId id="2147484356" r:id="rId6"/>
    <p:sldMasterId id="2147484524" r:id="rId7"/>
    <p:sldMasterId id="2147484536" r:id="rId8"/>
    <p:sldMasterId id="2147484548" r:id="rId9"/>
    <p:sldMasterId id="2147484632" r:id="rId10"/>
    <p:sldMasterId id="2147484668" r:id="rId11"/>
    <p:sldMasterId id="2147484740" r:id="rId12"/>
    <p:sldMasterId id="2147484752" r:id="rId13"/>
    <p:sldMasterId id="2147484764" r:id="rId14"/>
    <p:sldMasterId id="2147484860" r:id="rId15"/>
    <p:sldMasterId id="2147484872" r:id="rId16"/>
    <p:sldMasterId id="2147484944" r:id="rId17"/>
    <p:sldMasterId id="2147484956" r:id="rId18"/>
    <p:sldMasterId id="2147485248" r:id="rId19"/>
  </p:sldMasterIdLst>
  <p:notesMasterIdLst>
    <p:notesMasterId r:id="rId66"/>
  </p:notesMasterIdLst>
  <p:sldIdLst>
    <p:sldId id="651" r:id="rId20"/>
    <p:sldId id="654" r:id="rId21"/>
    <p:sldId id="655" r:id="rId22"/>
    <p:sldId id="658" r:id="rId23"/>
    <p:sldId id="659" r:id="rId24"/>
    <p:sldId id="660" r:id="rId25"/>
    <p:sldId id="661" r:id="rId26"/>
    <p:sldId id="663" r:id="rId27"/>
    <p:sldId id="664" r:id="rId28"/>
    <p:sldId id="673" r:id="rId29"/>
    <p:sldId id="526" r:id="rId30"/>
    <p:sldId id="528" r:id="rId31"/>
    <p:sldId id="529" r:id="rId32"/>
    <p:sldId id="530" r:id="rId33"/>
    <p:sldId id="531" r:id="rId34"/>
    <p:sldId id="532" r:id="rId35"/>
    <p:sldId id="533" r:id="rId36"/>
    <p:sldId id="542" r:id="rId37"/>
    <p:sldId id="545" r:id="rId38"/>
    <p:sldId id="665" r:id="rId39"/>
    <p:sldId id="666" r:id="rId40"/>
    <p:sldId id="667" r:id="rId41"/>
    <p:sldId id="599" r:id="rId42"/>
    <p:sldId id="601" r:id="rId43"/>
    <p:sldId id="602" r:id="rId44"/>
    <p:sldId id="603" r:id="rId45"/>
    <p:sldId id="604" r:id="rId46"/>
    <p:sldId id="616" r:id="rId47"/>
    <p:sldId id="618" r:id="rId48"/>
    <p:sldId id="619" r:id="rId49"/>
    <p:sldId id="671" r:id="rId50"/>
    <p:sldId id="672" r:id="rId51"/>
    <p:sldId id="569" r:id="rId52"/>
    <p:sldId id="570" r:id="rId53"/>
    <p:sldId id="571" r:id="rId54"/>
    <p:sldId id="576" r:id="rId55"/>
    <p:sldId id="582" r:id="rId56"/>
    <p:sldId id="584" r:id="rId57"/>
    <p:sldId id="585" r:id="rId58"/>
    <p:sldId id="586" r:id="rId59"/>
    <p:sldId id="592" r:id="rId60"/>
    <p:sldId id="628" r:id="rId61"/>
    <p:sldId id="631" r:id="rId62"/>
    <p:sldId id="632" r:id="rId63"/>
    <p:sldId id="633" r:id="rId64"/>
    <p:sldId id="522" r:id="rId6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66FF"/>
    <a:srgbClr val="33CC33"/>
    <a:srgbClr val="78697B"/>
    <a:srgbClr val="008E8B"/>
    <a:srgbClr val="434A5A"/>
    <a:srgbClr val="25B8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26" autoAdjust="0"/>
    <p:restoredTop sz="94343" autoAdjust="0"/>
  </p:normalViewPr>
  <p:slideViewPr>
    <p:cSldViewPr snapToGrid="0">
      <p:cViewPr varScale="1">
        <p:scale>
          <a:sx n="69" d="100"/>
          <a:sy n="69" d="100"/>
        </p:scale>
        <p:origin x="-88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12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presProps" Target="presProps.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BA7A2-D845-408F-97BA-AB1C7F51140D}" type="datetimeFigureOut">
              <a:rPr lang="tr-TR" smtClean="0"/>
              <a:pPr/>
              <a:t>28.02.2020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76367-49BD-4799-A503-8D4CD3C69B10}" type="slidenum">
              <a:rPr lang="tr-TR" smtClean="0"/>
              <a:pPr/>
              <a:t>‹#›</a:t>
            </a:fld>
            <a:endParaRPr lang="tr-TR"/>
          </a:p>
        </p:txBody>
      </p:sp>
    </p:spTree>
    <p:extLst>
      <p:ext uri="{BB962C8B-B14F-4D97-AF65-F5344CB8AC3E}">
        <p14:creationId xmlns:p14="http://schemas.microsoft.com/office/powerpoint/2010/main" xmlns="" val="157582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CA842990-7DFB-4DE8-832D-30F42E5EBA74}" type="slidenum">
              <a:rPr lang="en-US" altLang="tr-TR" sz="1200"/>
              <a:pPr/>
              <a:t>2</a:t>
            </a:fld>
            <a:endParaRPr lang="en-US" altLang="tr-TR"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tr-TR" smtClean="0"/>
              <a:t>Örneğin kadınlar doğurabilir ama erkekler doğuramaz. </a:t>
            </a:r>
          </a:p>
        </p:txBody>
      </p:sp>
    </p:spTree>
    <p:extLst>
      <p:ext uri="{BB962C8B-B14F-4D97-AF65-F5344CB8AC3E}">
        <p14:creationId xmlns:p14="http://schemas.microsoft.com/office/powerpoint/2010/main" xmlns="" val="200418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56B20CFF-A520-4185-A691-BA79710A58DC}" type="slidenum">
              <a:rPr lang="en-US" altLang="tr-TR" sz="1200"/>
              <a:pPr/>
              <a:t>3</a:t>
            </a:fld>
            <a:endParaRPr lang="en-US" altLang="tr-TR" sz="12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tr-TR" dirty="0" err="1" smtClean="0"/>
              <a:t>Bugün</a:t>
            </a:r>
            <a:r>
              <a:rPr lang="en-US" altLang="tr-TR" dirty="0" smtClean="0"/>
              <a:t> </a:t>
            </a:r>
            <a:r>
              <a:rPr lang="en-US" altLang="tr-TR" dirty="0" err="1" smtClean="0"/>
              <a:t>aşağı</a:t>
            </a:r>
            <a:r>
              <a:rPr lang="en-US" altLang="tr-TR" dirty="0" smtClean="0"/>
              <a:t> </a:t>
            </a:r>
            <a:r>
              <a:rPr lang="en-US" altLang="tr-TR" dirty="0" err="1" smtClean="0"/>
              <a:t>yukarı</a:t>
            </a:r>
            <a:r>
              <a:rPr lang="en-US" altLang="tr-TR" dirty="0" smtClean="0"/>
              <a:t> </a:t>
            </a:r>
            <a:r>
              <a:rPr lang="en-US" altLang="tr-TR" dirty="0" err="1" smtClean="0"/>
              <a:t>bir</a:t>
            </a:r>
            <a:r>
              <a:rPr lang="en-US" altLang="tr-TR" dirty="0" smtClean="0"/>
              <a:t> </a:t>
            </a:r>
            <a:r>
              <a:rPr lang="en-US" altLang="tr-TR" dirty="0" err="1" smtClean="0"/>
              <a:t>saatlik</a:t>
            </a:r>
            <a:r>
              <a:rPr lang="en-US" altLang="tr-TR" dirty="0" smtClean="0"/>
              <a:t> </a:t>
            </a:r>
            <a:r>
              <a:rPr lang="en-US" altLang="tr-TR" dirty="0" err="1" smtClean="0"/>
              <a:t>bir</a:t>
            </a:r>
            <a:r>
              <a:rPr lang="en-US" altLang="tr-TR" dirty="0" smtClean="0"/>
              <a:t> </a:t>
            </a:r>
            <a:r>
              <a:rPr lang="en-US" altLang="tr-TR" dirty="0" err="1" smtClean="0"/>
              <a:t>süre</a:t>
            </a:r>
            <a:r>
              <a:rPr lang="en-US" altLang="tr-TR" dirty="0" smtClean="0"/>
              <a:t> </a:t>
            </a:r>
            <a:r>
              <a:rPr lang="en-US" altLang="tr-TR" dirty="0" err="1" smtClean="0"/>
              <a:t>Içinde</a:t>
            </a:r>
            <a:r>
              <a:rPr lang="en-US" altLang="tr-TR" dirty="0" smtClean="0"/>
              <a:t> “Kadın </a:t>
            </a:r>
            <a:r>
              <a:rPr lang="en-US" altLang="tr-TR" dirty="0" err="1" smtClean="0"/>
              <a:t>Erkek</a:t>
            </a:r>
            <a:r>
              <a:rPr lang="en-US" altLang="tr-TR" dirty="0" smtClean="0"/>
              <a:t> </a:t>
            </a:r>
            <a:r>
              <a:rPr lang="en-US" altLang="tr-TR" dirty="0" err="1" smtClean="0"/>
              <a:t>Eşitliği</a:t>
            </a:r>
            <a:r>
              <a:rPr lang="en-US" altLang="tr-TR" dirty="0" smtClean="0"/>
              <a:t>” </a:t>
            </a:r>
            <a:r>
              <a:rPr lang="en-US" altLang="tr-TR" dirty="0" err="1" smtClean="0"/>
              <a:t>ve</a:t>
            </a:r>
            <a:r>
              <a:rPr lang="en-US" altLang="tr-TR" dirty="0" smtClean="0"/>
              <a:t> “</a:t>
            </a:r>
            <a:r>
              <a:rPr lang="en-US" altLang="tr-TR" dirty="0" err="1" smtClean="0"/>
              <a:t>Ttoplumsal</a:t>
            </a:r>
            <a:r>
              <a:rPr lang="en-US" altLang="tr-TR" dirty="0" smtClean="0"/>
              <a:t> Cinsiyet” </a:t>
            </a:r>
            <a:r>
              <a:rPr lang="en-US" altLang="tr-TR" dirty="0" err="1" smtClean="0"/>
              <a:t>konuşacağız</a:t>
            </a:r>
            <a:r>
              <a:rPr lang="en-US" altLang="tr-TR" dirty="0" smtClean="0"/>
              <a:t>. Toplumsal </a:t>
            </a:r>
            <a:r>
              <a:rPr lang="en-US" altLang="tr-TR" dirty="0" err="1" smtClean="0"/>
              <a:t>Cinsiyetin</a:t>
            </a:r>
            <a:r>
              <a:rPr lang="en-US" altLang="tr-TR" dirty="0" smtClean="0"/>
              <a:t> ne </a:t>
            </a:r>
            <a:r>
              <a:rPr lang="en-US" altLang="tr-TR" dirty="0" err="1" smtClean="0"/>
              <a:t>olduğunu</a:t>
            </a:r>
            <a:r>
              <a:rPr lang="en-US" altLang="tr-TR" dirty="0" smtClean="0"/>
              <a:t>, </a:t>
            </a:r>
            <a:r>
              <a:rPr lang="en-US" altLang="tr-TR" dirty="0" err="1" smtClean="0"/>
              <a:t>kadın</a:t>
            </a:r>
            <a:r>
              <a:rPr lang="en-US" altLang="tr-TR" dirty="0" smtClean="0"/>
              <a:t> </a:t>
            </a:r>
            <a:r>
              <a:rPr lang="en-US" altLang="tr-TR" dirty="0" err="1" smtClean="0"/>
              <a:t>ile</a:t>
            </a:r>
            <a:r>
              <a:rPr lang="en-US" altLang="tr-TR" dirty="0" smtClean="0"/>
              <a:t> </a:t>
            </a:r>
            <a:r>
              <a:rPr lang="en-US" altLang="tr-TR" dirty="0" err="1" smtClean="0"/>
              <a:t>erkeklerin</a:t>
            </a:r>
            <a:r>
              <a:rPr lang="en-US" altLang="tr-TR" dirty="0" smtClean="0"/>
              <a:t> </a:t>
            </a:r>
            <a:r>
              <a:rPr lang="en-US" altLang="tr-TR" dirty="0" err="1" smtClean="0"/>
              <a:t>eşit</a:t>
            </a:r>
            <a:r>
              <a:rPr lang="en-US" altLang="tr-TR" dirty="0" smtClean="0"/>
              <a:t> </a:t>
            </a:r>
            <a:r>
              <a:rPr lang="en-US" altLang="tr-TR" dirty="0" err="1" smtClean="0"/>
              <a:t>olup</a:t>
            </a:r>
            <a:r>
              <a:rPr lang="en-US" altLang="tr-TR" dirty="0" smtClean="0"/>
              <a:t> </a:t>
            </a:r>
            <a:r>
              <a:rPr lang="en-US" altLang="tr-TR" dirty="0" err="1" smtClean="0"/>
              <a:t>olmadığını,eşitlik</a:t>
            </a:r>
            <a:r>
              <a:rPr lang="en-US" altLang="tr-TR" dirty="0" smtClean="0"/>
              <a:t> </a:t>
            </a:r>
            <a:r>
              <a:rPr lang="en-US" altLang="tr-TR" dirty="0" err="1" smtClean="0"/>
              <a:t>kavramının</a:t>
            </a:r>
            <a:r>
              <a:rPr lang="en-US" altLang="tr-TR" dirty="0" smtClean="0"/>
              <a:t> </a:t>
            </a:r>
            <a:r>
              <a:rPr lang="en-US" altLang="tr-TR" dirty="0" err="1" smtClean="0"/>
              <a:t>gerçekten</a:t>
            </a:r>
            <a:r>
              <a:rPr lang="en-US" altLang="tr-TR" dirty="0" smtClean="0"/>
              <a:t> ne </a:t>
            </a:r>
            <a:r>
              <a:rPr lang="en-US" altLang="tr-TR" dirty="0" err="1" smtClean="0"/>
              <a:t>anlama</a:t>
            </a:r>
            <a:r>
              <a:rPr lang="en-US" altLang="tr-TR" dirty="0" smtClean="0"/>
              <a:t> </a:t>
            </a:r>
            <a:r>
              <a:rPr lang="en-US" altLang="tr-TR" dirty="0" err="1" smtClean="0"/>
              <a:t>geldiğini</a:t>
            </a:r>
            <a:r>
              <a:rPr lang="en-US" altLang="tr-TR" dirty="0" smtClean="0"/>
              <a:t> </a:t>
            </a:r>
            <a:r>
              <a:rPr lang="en-US" altLang="tr-TR" dirty="0" err="1" smtClean="0"/>
              <a:t>ve</a:t>
            </a:r>
            <a:r>
              <a:rPr lang="en-US" altLang="tr-TR" dirty="0" smtClean="0"/>
              <a:t> </a:t>
            </a:r>
            <a:r>
              <a:rPr lang="en-US" altLang="tr-TR" dirty="0" err="1" smtClean="0"/>
              <a:t>bu</a:t>
            </a:r>
            <a:r>
              <a:rPr lang="en-US" altLang="tr-TR" dirty="0" smtClean="0"/>
              <a:t> </a:t>
            </a:r>
            <a:r>
              <a:rPr lang="en-US" altLang="tr-TR" dirty="0" err="1" smtClean="0"/>
              <a:t>kavramların</a:t>
            </a:r>
            <a:r>
              <a:rPr lang="en-US" altLang="tr-TR" dirty="0" smtClean="0"/>
              <a:t> </a:t>
            </a:r>
            <a:r>
              <a:rPr lang="en-US" altLang="tr-TR" dirty="0" err="1" smtClean="0"/>
              <a:t>aslında</a:t>
            </a:r>
            <a:r>
              <a:rPr lang="en-US" altLang="tr-TR" dirty="0" smtClean="0"/>
              <a:t> </a:t>
            </a:r>
            <a:r>
              <a:rPr lang="en-US" altLang="tr-TR" dirty="0" err="1" smtClean="0"/>
              <a:t>yaşadığımız</a:t>
            </a:r>
            <a:r>
              <a:rPr lang="en-US" altLang="tr-TR" dirty="0" smtClean="0"/>
              <a:t> </a:t>
            </a:r>
            <a:r>
              <a:rPr lang="en-US" altLang="tr-TR" dirty="0" err="1" smtClean="0"/>
              <a:t>dünyayı</a:t>
            </a:r>
            <a:r>
              <a:rPr lang="en-US" altLang="tr-TR" dirty="0" smtClean="0"/>
              <a:t> </a:t>
            </a:r>
            <a:r>
              <a:rPr lang="en-US" altLang="tr-TR" dirty="0" err="1" smtClean="0"/>
              <a:t>nasıl</a:t>
            </a:r>
            <a:r>
              <a:rPr lang="en-US" altLang="tr-TR" dirty="0" smtClean="0"/>
              <a:t> </a:t>
            </a:r>
            <a:r>
              <a:rPr lang="en-US" altLang="tr-TR" dirty="0" err="1" smtClean="0"/>
              <a:t>etkilediğini</a:t>
            </a:r>
            <a:r>
              <a:rPr lang="en-US" altLang="tr-TR" dirty="0" smtClean="0"/>
              <a:t>, </a:t>
            </a:r>
            <a:r>
              <a:rPr lang="en-US" altLang="tr-TR" dirty="0" err="1" smtClean="0"/>
              <a:t>dönüştürdüğünü</a:t>
            </a:r>
            <a:r>
              <a:rPr lang="en-US" altLang="tr-TR" dirty="0" smtClean="0"/>
              <a:t> </a:t>
            </a:r>
            <a:r>
              <a:rPr lang="en-US" altLang="tr-TR" dirty="0" err="1" smtClean="0"/>
              <a:t>birlikte</a:t>
            </a:r>
            <a:r>
              <a:rPr lang="en-US" altLang="tr-TR" dirty="0" smtClean="0"/>
              <a:t> </a:t>
            </a:r>
            <a:r>
              <a:rPr lang="en-US" altLang="tr-TR" dirty="0" err="1" smtClean="0"/>
              <a:t>tartışacağız</a:t>
            </a:r>
            <a:r>
              <a:rPr lang="en-US" altLang="tr-TR" dirty="0" smtClean="0"/>
              <a:t>. </a:t>
            </a:r>
          </a:p>
        </p:txBody>
      </p:sp>
    </p:spTree>
    <p:extLst>
      <p:ext uri="{BB962C8B-B14F-4D97-AF65-F5344CB8AC3E}">
        <p14:creationId xmlns:p14="http://schemas.microsoft.com/office/powerpoint/2010/main" xmlns="" val="3246018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57C65891-CE3C-4D6B-88D6-3FFDD9F4A79A}" type="slidenum">
              <a:rPr lang="en-US" altLang="tr-TR" sz="1200"/>
              <a:pPr/>
              <a:t>5</a:t>
            </a:fld>
            <a:endParaRPr lang="en-US" altLang="tr-TR"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tr-TR" smtClean="0"/>
              <a:t>Eşitlik dediğimizde aslında hemen aklımıza geliveren kadınlar ve erkeklerin eşit kanuni haklardan yararlanması…Bakalım gerçekten öyle mi?</a:t>
            </a:r>
          </a:p>
        </p:txBody>
      </p:sp>
    </p:spTree>
    <p:extLst>
      <p:ext uri="{BB962C8B-B14F-4D97-AF65-F5344CB8AC3E}">
        <p14:creationId xmlns:p14="http://schemas.microsoft.com/office/powerpoint/2010/main" xmlns="" val="60791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162E5B2F-DD5E-4424-9BDF-06749D58D83E}" type="slidenum">
              <a:rPr lang="en-US" altLang="tr-TR" sz="1200"/>
              <a:pPr/>
              <a:t>6</a:t>
            </a:fld>
            <a:endParaRPr lang="en-US" altLang="tr-TR"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tr-TR" smtClean="0"/>
              <a:t>SORU: Kadınlar ve Erkekler bu dünyaya aynı biçimde geliyorlar, peki aynı biçimde mi yaşıyorlar?</a:t>
            </a:r>
          </a:p>
        </p:txBody>
      </p:sp>
    </p:spTree>
    <p:extLst>
      <p:ext uri="{BB962C8B-B14F-4D97-AF65-F5344CB8AC3E}">
        <p14:creationId xmlns:p14="http://schemas.microsoft.com/office/powerpoint/2010/main" xmlns="" val="341223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30AD1F2E-A870-456C-B9B2-D76E646ED9F3}" type="slidenum">
              <a:rPr lang="en-US" altLang="tr-TR" sz="1200"/>
              <a:pPr/>
              <a:t>7</a:t>
            </a:fld>
            <a:endParaRPr lang="en-US" altLang="tr-T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xmlns="" val="4153918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2AC3AA39-AABA-4767-B8F3-73D429635172}" type="slidenum">
              <a:rPr lang="en-US" altLang="tr-TR" sz="1200"/>
              <a:pPr/>
              <a:t>8</a:t>
            </a:fld>
            <a:endParaRPr lang="en-US" altLang="tr-TR"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xmlns="" val="112641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Osaka" pitchFamily="1" charset="-128"/>
              </a:defRPr>
            </a:lvl1pPr>
            <a:lvl2pPr marL="742950" indent="-285750">
              <a:defRPr sz="2400">
                <a:solidFill>
                  <a:schemeClr val="tx1"/>
                </a:solidFill>
                <a:latin typeface="Times" panose="02020603050405020304" pitchFamily="18" charset="0"/>
                <a:ea typeface="Osaka" pitchFamily="1" charset="-128"/>
              </a:defRPr>
            </a:lvl2pPr>
            <a:lvl3pPr marL="1143000" indent="-228600">
              <a:defRPr sz="2400">
                <a:solidFill>
                  <a:schemeClr val="tx1"/>
                </a:solidFill>
                <a:latin typeface="Times" panose="02020603050405020304" pitchFamily="18" charset="0"/>
                <a:ea typeface="Osaka" pitchFamily="1" charset="-128"/>
              </a:defRPr>
            </a:lvl3pPr>
            <a:lvl4pPr marL="1600200" indent="-228600">
              <a:defRPr sz="2400">
                <a:solidFill>
                  <a:schemeClr val="tx1"/>
                </a:solidFill>
                <a:latin typeface="Times" panose="02020603050405020304" pitchFamily="18" charset="0"/>
                <a:ea typeface="Osaka" pitchFamily="1" charset="-128"/>
              </a:defRPr>
            </a:lvl4pPr>
            <a:lvl5pPr marL="2057400" indent="-228600">
              <a:defRPr sz="2400">
                <a:solidFill>
                  <a:schemeClr val="tx1"/>
                </a:solidFill>
                <a:latin typeface="Times" panose="02020603050405020304" pitchFamily="18" charset="0"/>
                <a:ea typeface="Osaka" pitchFamily="1"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Osaka" pitchFamily="1" charset="-128"/>
              </a:defRPr>
            </a:lvl9pPr>
          </a:lstStyle>
          <a:p>
            <a:fld id="{43DE0463-CBBF-4497-AF15-41C6238F34A6}" type="slidenum">
              <a:rPr lang="en-US" altLang="tr-TR" sz="1200"/>
              <a:pPr/>
              <a:t>9</a:t>
            </a:fld>
            <a:endParaRPr lang="en-US" altLang="tr-TR"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smtClean="0"/>
          </a:p>
        </p:txBody>
      </p:sp>
    </p:spTree>
    <p:extLst>
      <p:ext uri="{BB962C8B-B14F-4D97-AF65-F5344CB8AC3E}">
        <p14:creationId xmlns:p14="http://schemas.microsoft.com/office/powerpoint/2010/main" xmlns="" val="86933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B1B315C-FBA7-4F2B-AC54-B09A50E3D559}" type="slidenum">
              <a:rPr lang="tr-TR" altLang="tr-TR" smtClean="0"/>
              <a:pPr/>
              <a:t>10</a:t>
            </a:fld>
            <a:endParaRPr lang="tr-TR" altLang="tr-TR"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tr-TR" altLang="tr-TR" smtClean="0"/>
          </a:p>
        </p:txBody>
      </p:sp>
    </p:spTree>
    <p:extLst>
      <p:ext uri="{BB962C8B-B14F-4D97-AF65-F5344CB8AC3E}">
        <p14:creationId xmlns:p14="http://schemas.microsoft.com/office/powerpoint/2010/main" xmlns="" val="116587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69940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0495290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12498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156685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398800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11669641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817760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0428491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9455747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1122944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33154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36387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9042377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9341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237166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198638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7537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476876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76602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2620336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713493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526763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01978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Unvan 1"/>
          <p:cNvSpPr>
            <a:spLocks noGrp="1"/>
          </p:cNvSpPr>
          <p:nvPr>
            <p:ph type="title"/>
          </p:nvPr>
        </p:nvSpPr>
        <p:spPr>
          <a:xfrm>
            <a:off x="609600" y="274638"/>
            <a:ext cx="109728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9600" y="1600201"/>
            <a:ext cx="53848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Çevrimiçi Resim Yer Tutucusu 3"/>
          <p:cNvSpPr>
            <a:spLocks noGrp="1"/>
          </p:cNvSpPr>
          <p:nvPr>
            <p:ph type="clipArt" sz="half" idx="2"/>
          </p:nvPr>
        </p:nvSpPr>
        <p:spPr>
          <a:xfrm>
            <a:off x="6197600" y="1600201"/>
            <a:ext cx="5384800" cy="4525963"/>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ltLang="tr-TR"/>
          </a:p>
        </p:txBody>
      </p:sp>
      <p:sp>
        <p:nvSpPr>
          <p:cNvPr id="7" name="Rectangle 6"/>
          <p:cNvSpPr>
            <a:spLocks noGrp="1" noChangeArrowheads="1"/>
          </p:cNvSpPr>
          <p:nvPr>
            <p:ph type="sldNum" sz="quarter" idx="12"/>
          </p:nvPr>
        </p:nvSpPr>
        <p:spPr>
          <a:ln/>
        </p:spPr>
        <p:txBody>
          <a:bodyPr/>
          <a:lstStyle>
            <a:lvl1pPr>
              <a:defRPr/>
            </a:lvl1pPr>
          </a:lstStyle>
          <a:p>
            <a:pPr>
              <a:defRPr/>
            </a:pPr>
            <a:fld id="{938AB01A-C612-4C1F-ADDB-E33EFF1418D8}" type="slidenum">
              <a:rPr lang="tr-TR" altLang="tr-TR"/>
              <a:pPr>
                <a:defRPr/>
              </a:pPr>
              <a:t>‹#›</a:t>
            </a:fld>
            <a:endParaRPr lang="tr-TR" altLang="tr-TR"/>
          </a:p>
        </p:txBody>
      </p:sp>
    </p:spTree>
    <p:extLst>
      <p:ext uri="{BB962C8B-B14F-4D97-AF65-F5344CB8AC3E}">
        <p14:creationId xmlns:p14="http://schemas.microsoft.com/office/powerpoint/2010/main" xmlns="" val="14926182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582023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824880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597886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2419466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187902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3785226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423595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645699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107537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4187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2845480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698039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9902803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089330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992622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099072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0345116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1724817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1799780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419621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112305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136102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1879700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9272345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16802227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946006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377229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3836613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1858521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979784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0396394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7692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239048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0860637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819171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6793986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402793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764964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2451035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1600866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1871649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962156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96333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460023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4520957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7726097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36343756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031864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5364636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6873827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775187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7818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625498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04944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218275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67473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5983992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1766280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8166413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730223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229896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0243386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896452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4879439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1447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6175049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286904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7792407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630812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2761282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419111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449503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7159216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625403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394422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95574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70713229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6979415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6438522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48676880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6117604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9258811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430685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702556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1305212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1072419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539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40293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91651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tr-TR" smtClean="0"/>
              <a:t>Asıl başlık stili için tıklatın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896081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9101298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tr-TR" smtClean="0"/>
              <a:t>Asıl başlık stili için tıklatın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0324888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098809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913795" y="2912232"/>
            <a:ext cx="5107208"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912232"/>
            <a:ext cx="5095357" cy="287896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963421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370962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452439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tr-TR" smtClean="0"/>
              <a:t>Asıl başlık stili için tıklatın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8019530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808206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xmlns="" val="3659271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9220421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xmlns="" val="79445111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B2180-DA00-4DF4-B42F-2AEA062FC528}" type="slidenum">
              <a:rPr lang="tr-TR" smtClean="0"/>
              <a:pPr/>
              <a:t>‹#›</a:t>
            </a:fld>
            <a:endParaRPr lang="tr-T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58477126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8D4B501-A087-4060-96F5-1116E981C47E}" type="datetimeFigureOut">
              <a:rPr lang="tr-TR" smtClean="0"/>
              <a:pPr/>
              <a:t>28.02.2020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xmlns="" val="228950522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B8D4B501-A087-4060-96F5-1116E981C47E}" type="datetimeFigureOut">
              <a:rPr lang="tr-TR" smtClean="0"/>
              <a:pPr/>
              <a:t>28.02.2020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xmlns="" val="14178809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3" name="Date Placeholder 2"/>
          <p:cNvSpPr>
            <a:spLocks noGrp="1"/>
          </p:cNvSpPr>
          <p:nvPr>
            <p:ph type="dt" sz="half" idx="10"/>
          </p:nvPr>
        </p:nvSpPr>
        <p:spPr/>
        <p:txBody>
          <a:bodyPr/>
          <a:lstStyle/>
          <a:p>
            <a:fld id="{B8D4B501-A087-4060-96F5-1116E981C47E}" type="datetimeFigureOut">
              <a:rPr lang="tr-TR" smtClean="0"/>
              <a:pPr/>
              <a:t>28.02.2020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A6B2180-DA00-4DF4-B42F-2AEA062FC528}" type="slidenum">
              <a:rPr lang="tr-TR" smtClean="0"/>
              <a:pPr/>
              <a:t>‹#›</a:t>
            </a:fld>
            <a:endParaRPr lang="tr-TR"/>
          </a:p>
        </p:txBody>
      </p:sp>
    </p:spTree>
    <p:extLst>
      <p:ext uri="{BB962C8B-B14F-4D97-AF65-F5344CB8AC3E}">
        <p14:creationId xmlns:p14="http://schemas.microsoft.com/office/powerpoint/2010/main" xmlns="" val="403605930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4572620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752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41688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40526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96705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236347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55306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6531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7973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242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273053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925555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61439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167140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682500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079979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25958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480618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30102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3907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4621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663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675472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89041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65722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981593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204995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15933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178068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14830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936068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63908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867234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3275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0342976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443250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7312044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40497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0169379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438124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8847177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8544560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148615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014848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323607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7051347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502595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2496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2729213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652132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45531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167167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6548260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42707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643567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2909230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092668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329938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627173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093662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609944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973704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31226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4310932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8669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2914567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002257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4631844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6437647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216827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7480936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8781256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5316315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461138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7544684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9921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615562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8165865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869631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42789165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8975823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3890652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54160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144996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1939472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58278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82597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theme" Target="../theme/theme1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764334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52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571554247"/>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658252661"/>
      </p:ext>
    </p:extLst>
  </p:cSld>
  <p:clrMap bg1="lt1" tx1="dk1" bg2="lt2" tx2="dk2" accent1="accent1" accent2="accent2" accent3="accent3" accent4="accent4" accent5="accent5" accent6="accent6" hlink="hlink" folHlink="folHlink"/>
  <p:sldLayoutIdLst>
    <p:sldLayoutId id="2147484669"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60158429"/>
      </p:ext>
    </p:extLst>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324441106"/>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811492179"/>
      </p:ext>
    </p:extLst>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 id="2147484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34934727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396052323"/>
      </p:ext>
    </p:extLst>
  </p:cSld>
  <p:clrMap bg1="lt1" tx1="dk1" bg2="lt2" tx2="dk2" accent1="accent1" accent2="accent2" accent3="accent3" accent4="accent4" accent5="accent5" accent6="accent6" hlink="hlink" folHlink="folHlink"/>
  <p:sldLayoutIdLst>
    <p:sldLayoutId id="2147484873" r:id="rId1"/>
    <p:sldLayoutId id="2147484874" r:id="rId2"/>
    <p:sldLayoutId id="2147484875" r:id="rId3"/>
    <p:sldLayoutId id="2147484876" r:id="rId4"/>
    <p:sldLayoutId id="2147484877" r:id="rId5"/>
    <p:sldLayoutId id="2147484878" r:id="rId6"/>
    <p:sldLayoutId id="2147484879" r:id="rId7"/>
    <p:sldLayoutId id="2147484880" r:id="rId8"/>
    <p:sldLayoutId id="2147484881" r:id="rId9"/>
    <p:sldLayoutId id="2147484882" r:id="rId10"/>
    <p:sldLayoutId id="2147484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675126754"/>
      </p:ext>
    </p:extLst>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48557070"/>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932891126"/>
      </p:ext>
    </p:extLst>
  </p:cSld>
  <p:clrMap bg1="dk1" tx1="lt1" bg2="dk2" tx2="lt2" accent1="accent1" accent2="accent2" accent3="accent3" accent4="accent4" accent5="accent5" accent6="accent6" hlink="hlink" folHlink="folHlink"/>
  <p:sldLayoutIdLst>
    <p:sldLayoutId id="2147485249" r:id="rId1"/>
    <p:sldLayoutId id="2147485250" r:id="rId2"/>
    <p:sldLayoutId id="2147485251" r:id="rId3"/>
    <p:sldLayoutId id="2147485252" r:id="rId4"/>
    <p:sldLayoutId id="2147485253" r:id="rId5"/>
    <p:sldLayoutId id="2147485254" r:id="rId6"/>
    <p:sldLayoutId id="2147485255" r:id="rId7"/>
    <p:sldLayoutId id="2147485256" r:id="rId8"/>
    <p:sldLayoutId id="2147485257" r:id="rId9"/>
    <p:sldLayoutId id="2147485258" r:id="rId10"/>
    <p:sldLayoutId id="2147485259" r:id="rId11"/>
    <p:sldLayoutId id="2147485260" r:id="rId12"/>
    <p:sldLayoutId id="2147485261" r:id="rId13"/>
    <p:sldLayoutId id="2147485262" r:id="rId14"/>
    <p:sldLayoutId id="2147485263" r:id="rId15"/>
    <p:sldLayoutId id="2147485264" r:id="rId16"/>
    <p:sldLayoutId id="214748526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0871913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56584285"/>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1840397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29812846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708266350"/>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488062354"/>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896294813"/>
      </p:ext>
    </p:extLst>
  </p:cSld>
  <p:clrMap bg1="lt1" tx1="dk1" bg2="lt2" tx2="dk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4B501-A087-4060-96F5-1116E981C47E}" type="datetimeFigureOut">
              <a:rPr lang="tr-TR" smtClean="0">
                <a:solidFill>
                  <a:prstClr val="black">
                    <a:tint val="75000"/>
                  </a:prstClr>
                </a:solidFill>
              </a:rPr>
              <a:pPr/>
              <a:t>28.02.2020</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6B2180-DA00-4DF4-B42F-2AEA062FC528}"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37544848"/>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01.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25.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 Id="rId9"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3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12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jpeg"/><Relationship Id="rId1" Type="http://schemas.openxmlformats.org/officeDocument/2006/relationships/slideLayout" Target="../slideLayouts/slideLayout135.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2.jpeg"/><Relationship Id="rId1" Type="http://schemas.openxmlformats.org/officeDocument/2006/relationships/slideLayout" Target="../slideLayouts/slideLayout146.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179.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Layout" Target="../slideLayouts/slideLayout190.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059382" y="809898"/>
            <a:ext cx="7758544" cy="2547256"/>
          </a:xfrm>
        </p:spPr>
        <p:txBody>
          <a:bodyPr>
            <a:normAutofit/>
          </a:bodyPr>
          <a:lstStyle/>
          <a:p>
            <a:r>
              <a:rPr lang="tr-TR" b="1" dirty="0" smtClean="0">
                <a:solidFill>
                  <a:schemeClr val="accent1">
                    <a:lumMod val="50000"/>
                  </a:schemeClr>
                </a:solidFill>
              </a:rPr>
              <a:t>KADINA YÖNELİK ŞİDDETİ ÖNLEME</a:t>
            </a:r>
            <a:endParaRPr lang="tr-TR" b="1" dirty="0">
              <a:solidFill>
                <a:schemeClr val="accent1">
                  <a:lumMod val="50000"/>
                </a:schemeClr>
              </a:solidFill>
            </a:endParaRPr>
          </a:p>
        </p:txBody>
      </p:sp>
      <p:sp>
        <p:nvSpPr>
          <p:cNvPr id="3" name="Alt Başlık 2"/>
          <p:cNvSpPr>
            <a:spLocks noGrp="1"/>
          </p:cNvSpPr>
          <p:nvPr>
            <p:ph type="subTitle" idx="1"/>
          </p:nvPr>
        </p:nvSpPr>
        <p:spPr>
          <a:xfrm>
            <a:off x="1523999" y="4088674"/>
            <a:ext cx="9892145" cy="1169125"/>
          </a:xfrm>
        </p:spPr>
        <p:txBody>
          <a:bodyPr>
            <a:noAutofit/>
          </a:bodyPr>
          <a:lstStyle/>
          <a:p>
            <a:r>
              <a:rPr lang="tr-TR" sz="6000" b="1" dirty="0" smtClean="0">
                <a:solidFill>
                  <a:srgbClr val="002060"/>
                </a:solidFill>
              </a:rPr>
              <a:t>SEYHAN REHBERLİK VE ARAŞTIRMA MERKEZİ</a:t>
            </a:r>
            <a:endParaRPr lang="tr-TR" sz="6000" b="1"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836" y="550080"/>
            <a:ext cx="3948546" cy="29412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29354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sz="half" idx="1"/>
          </p:nvPr>
        </p:nvSpPr>
        <p:spPr>
          <a:xfrm>
            <a:off x="0" y="1204686"/>
            <a:ext cx="6096000" cy="5473205"/>
          </a:xfrm>
        </p:spPr>
        <p:txBody>
          <a:bodyPr>
            <a:normAutofit/>
          </a:bodyPr>
          <a:lstStyle/>
          <a:p>
            <a:pPr eaLnBrk="1" hangingPunct="1">
              <a:buFontTx/>
              <a:buNone/>
            </a:pPr>
            <a:endParaRPr lang="tr-TR" altLang="tr-TR" dirty="0">
              <a:solidFill>
                <a:srgbClr val="0033CC"/>
              </a:solidFill>
            </a:endParaRPr>
          </a:p>
          <a:p>
            <a:pPr algn="ctr" eaLnBrk="1" hangingPunct="1">
              <a:buFontTx/>
              <a:buNone/>
            </a:pPr>
            <a:r>
              <a:rPr lang="tr-TR" altLang="tr-TR" sz="3600" b="1" dirty="0">
                <a:solidFill>
                  <a:srgbClr val="0033CC"/>
                </a:solidFill>
              </a:rPr>
              <a:t>Güç ve baskı uygulayarak </a:t>
            </a:r>
          </a:p>
          <a:p>
            <a:pPr algn="ctr" eaLnBrk="1" hangingPunct="1">
              <a:buFontTx/>
              <a:buNone/>
            </a:pPr>
            <a:r>
              <a:rPr lang="tr-TR" altLang="tr-TR" sz="3600" b="1" dirty="0">
                <a:solidFill>
                  <a:srgbClr val="0033CC"/>
                </a:solidFill>
              </a:rPr>
              <a:t>insanların bedensel ya da</a:t>
            </a:r>
          </a:p>
          <a:p>
            <a:pPr algn="ctr" eaLnBrk="1" hangingPunct="1">
              <a:buFontTx/>
              <a:buNone/>
            </a:pPr>
            <a:r>
              <a:rPr lang="tr-TR" altLang="tr-TR" sz="3600" b="1" dirty="0">
                <a:solidFill>
                  <a:srgbClr val="0033CC"/>
                </a:solidFill>
              </a:rPr>
              <a:t>ruhsal açıdan zarar</a:t>
            </a:r>
          </a:p>
          <a:p>
            <a:pPr algn="ctr" eaLnBrk="1" hangingPunct="1">
              <a:buFontTx/>
              <a:buNone/>
            </a:pPr>
            <a:r>
              <a:rPr lang="tr-TR" altLang="tr-TR" sz="3600" b="1" dirty="0">
                <a:solidFill>
                  <a:srgbClr val="0033CC"/>
                </a:solidFill>
              </a:rPr>
              <a:t>görmesine neden olan bireysel ya da toplu </a:t>
            </a:r>
          </a:p>
          <a:p>
            <a:pPr algn="ctr" eaLnBrk="1" hangingPunct="1">
              <a:buFontTx/>
              <a:buNone/>
            </a:pPr>
            <a:r>
              <a:rPr lang="tr-TR" altLang="tr-TR" sz="3600" b="1" dirty="0">
                <a:solidFill>
                  <a:srgbClr val="0033CC"/>
                </a:solidFill>
              </a:rPr>
              <a:t>hareketlerin tümüdür</a:t>
            </a:r>
            <a:r>
              <a:rPr lang="tr-TR" altLang="tr-TR" sz="2600" dirty="0">
                <a:solidFill>
                  <a:srgbClr val="0033CC"/>
                </a:solidFill>
              </a:rPr>
              <a:t>.</a:t>
            </a:r>
          </a:p>
        </p:txBody>
      </p:sp>
      <p:sp>
        <p:nvSpPr>
          <p:cNvPr id="7172" name="Rectangle 9"/>
          <p:cNvSpPr>
            <a:spLocks noGrp="1" noChangeArrowheads="1"/>
          </p:cNvSpPr>
          <p:nvPr>
            <p:ph type="title"/>
          </p:nvPr>
        </p:nvSpPr>
        <p:spPr/>
        <p:txBody>
          <a:bodyPr>
            <a:normAutofit/>
          </a:bodyPr>
          <a:lstStyle/>
          <a:p>
            <a:pPr eaLnBrk="1" hangingPunct="1"/>
            <a:r>
              <a:rPr lang="tr-TR" altLang="tr-TR" b="1" u="sng" dirty="0" smtClean="0">
                <a:solidFill>
                  <a:srgbClr val="FF0000"/>
                </a:solidFill>
              </a:rPr>
              <a:t>ŞİDDET</a:t>
            </a:r>
          </a:p>
        </p:txBody>
      </p:sp>
      <p:pic>
        <p:nvPicPr>
          <p:cNvPr id="8194" name="Picture 2" descr="kadın şiddeti görseller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4914" y="274638"/>
            <a:ext cx="4905149" cy="64032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2661382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NEDEN CİNSİYETE DAYALI ŞİDDET? </a:t>
            </a:r>
          </a:p>
        </p:txBody>
      </p:sp>
      <p:sp>
        <p:nvSpPr>
          <p:cNvPr id="2" name="Dikdörtgen 1"/>
          <p:cNvSpPr/>
          <p:nvPr/>
        </p:nvSpPr>
        <p:spPr>
          <a:xfrm>
            <a:off x="939114" y="1577586"/>
            <a:ext cx="10317891" cy="39703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marL="457200" indent="-457200">
              <a:buClr>
                <a:srgbClr val="44546A">
                  <a:lumMod val="75000"/>
                </a:srgbClr>
              </a:buClr>
              <a:buFont typeface="Wingdings" panose="05000000000000000000" pitchFamily="2" charset="2"/>
              <a:buChar char="q"/>
            </a:pPr>
            <a:r>
              <a:rPr lang="tr-TR" sz="2800" b="1" dirty="0">
                <a:solidFill>
                  <a:srgbClr val="FF0000"/>
                </a:solidFill>
                <a:latin typeface="Gadugi" panose="020B0502040204020203" pitchFamily="34" charset="0"/>
              </a:rPr>
              <a:t>Şiddet toplumsal bir sorundur ve bir tahakküm aracıdır</a:t>
            </a:r>
            <a:r>
              <a:rPr lang="tr-TR" sz="2800" b="1" dirty="0">
                <a:solidFill>
                  <a:srgbClr val="44546A">
                    <a:lumMod val="75000"/>
                  </a:srgbClr>
                </a:solidFill>
                <a:latin typeface="Gadugi" panose="020B0502040204020203" pitchFamily="34" charset="0"/>
              </a:rPr>
              <a:t>.</a:t>
            </a:r>
          </a:p>
          <a:p>
            <a:pPr marL="457200" indent="-4572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Toplumsal </a:t>
            </a:r>
            <a:r>
              <a:rPr lang="tr-TR" sz="2800" b="1" u="sng" dirty="0">
                <a:solidFill>
                  <a:srgbClr val="44546A">
                    <a:lumMod val="75000"/>
                  </a:srgbClr>
                </a:solidFill>
                <a:latin typeface="Gadugi" panose="020B0502040204020203" pitchFamily="34" charset="0"/>
              </a:rPr>
              <a:t>güç ilişkilerine </a:t>
            </a:r>
            <a:r>
              <a:rPr lang="tr-TR" sz="2800" b="1" dirty="0">
                <a:solidFill>
                  <a:srgbClr val="44546A">
                    <a:lumMod val="75000"/>
                  </a:srgbClr>
                </a:solidFill>
                <a:latin typeface="Gadugi" panose="020B0502040204020203" pitchFamily="34" charset="0"/>
              </a:rPr>
              <a:t>bağlı olarak ortaya çıkar.</a:t>
            </a:r>
          </a:p>
          <a:p>
            <a:pPr marL="457200" indent="-4572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Eşitsizlik ve ayrımcılık güç ilişkilerini şekillendirir ve ondan etkilenir.</a:t>
            </a:r>
          </a:p>
          <a:p>
            <a:pPr marL="457200" indent="-4572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800" b="1" u="sng" dirty="0">
                <a:solidFill>
                  <a:srgbClr val="44546A">
                    <a:lumMod val="75000"/>
                  </a:srgbClr>
                </a:solidFill>
                <a:latin typeface="Gadugi" panose="020B0502040204020203" pitchFamily="34" charset="0"/>
              </a:rPr>
              <a:t>Cinsiyete ilişkin yargılar şiddetin meşrulaştırılmasına aracılık eder. </a:t>
            </a:r>
            <a:r>
              <a:rPr lang="tr-TR" sz="2800" b="1" u="sng" dirty="0">
                <a:solidFill>
                  <a:srgbClr val="C00000"/>
                </a:solidFill>
                <a:latin typeface="Gadugi" panose="020B0502040204020203" pitchFamily="34" charset="0"/>
              </a:rPr>
              <a:t>(Erkeğin doğasında vardır gibi)</a:t>
            </a:r>
          </a:p>
        </p:txBody>
      </p:sp>
    </p:spTree>
    <p:extLst>
      <p:ext uri="{BB962C8B-B14F-4D97-AF65-F5344CB8AC3E}">
        <p14:creationId xmlns:p14="http://schemas.microsoft.com/office/powerpoint/2010/main" xmlns="" val="4625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BİYOLOJİK CİNSİYET</a:t>
            </a:r>
          </a:p>
        </p:txBody>
      </p:sp>
      <p:sp>
        <p:nvSpPr>
          <p:cNvPr id="6" name="Dikdörtgen 5"/>
          <p:cNvSpPr/>
          <p:nvPr/>
        </p:nvSpPr>
        <p:spPr>
          <a:xfrm>
            <a:off x="1042652" y="1385670"/>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4489038" y="1385670"/>
            <a:ext cx="6650017" cy="470898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tr-TR" sz="2800" b="1" dirty="0">
                <a:solidFill>
                  <a:srgbClr val="44546A">
                    <a:lumMod val="75000"/>
                  </a:srgbClr>
                </a:solidFill>
                <a:latin typeface="Gadugi" panose="020B0502040204020203" pitchFamily="34" charset="0"/>
              </a:rPr>
              <a:t>Kadınlara ve erkeklere ait farklı üreme organlarına ve cinsel organlara dayanan bir tanımlamadır.</a:t>
            </a:r>
          </a:p>
          <a:p>
            <a:endParaRPr lang="tr-TR" sz="2400" b="1" dirty="0">
              <a:solidFill>
                <a:srgbClr val="4472C4"/>
              </a:solidFill>
              <a:latin typeface="Gadugi" panose="020B0502040204020203" pitchFamily="34" charset="0"/>
            </a:endParaRPr>
          </a:p>
          <a:p>
            <a:r>
              <a:rPr lang="tr-TR" sz="2400" b="1" dirty="0">
                <a:latin typeface="Gadugi" panose="020B0502040204020203" pitchFamily="34" charset="0"/>
              </a:rPr>
              <a:t>Dünyaya kız ya da erkek bebek olarak  gelmek </a:t>
            </a:r>
            <a:r>
              <a:rPr lang="tr-TR" sz="2400" b="1" u="sng" dirty="0">
                <a:solidFill>
                  <a:srgbClr val="C00000"/>
                </a:solidFill>
                <a:latin typeface="Gadugi" panose="020B0502040204020203" pitchFamily="34" charset="0"/>
              </a:rPr>
              <a:t>bizim seçtiğimiz bir şey değildir. </a:t>
            </a:r>
          </a:p>
          <a:p>
            <a:endParaRPr lang="tr-TR" sz="2400" b="1" dirty="0">
              <a:solidFill>
                <a:srgbClr val="4472C4"/>
              </a:solidFill>
              <a:latin typeface="Gadugi" panose="020B0502040204020203" pitchFamily="34" charset="0"/>
            </a:endParaRPr>
          </a:p>
          <a:p>
            <a:r>
              <a:rPr lang="tr-TR" sz="2400" b="1" dirty="0">
                <a:solidFill>
                  <a:schemeClr val="tx1">
                    <a:lumMod val="85000"/>
                    <a:lumOff val="15000"/>
                  </a:schemeClr>
                </a:solidFill>
                <a:latin typeface="Gadugi" panose="020B0502040204020203" pitchFamily="34" charset="0"/>
              </a:rPr>
              <a:t>Hangi kültürde, çağda yaşarsak yaşayalım, </a:t>
            </a:r>
            <a:r>
              <a:rPr lang="tr-TR" sz="2400" b="1" u="sng" dirty="0">
                <a:solidFill>
                  <a:schemeClr val="tx1">
                    <a:lumMod val="85000"/>
                    <a:lumOff val="15000"/>
                  </a:schemeClr>
                </a:solidFill>
                <a:latin typeface="Gadugi" panose="020B0502040204020203" pitchFamily="34" charset="0"/>
              </a:rPr>
              <a:t>kız ya da erkek olarak doğmak, tıpkı ölümlü olmak gibi, </a:t>
            </a:r>
            <a:r>
              <a:rPr lang="tr-TR" sz="2400" b="1" dirty="0">
                <a:solidFill>
                  <a:srgbClr val="C00000"/>
                </a:solidFill>
                <a:latin typeface="Gadugi" panose="020B0502040204020203" pitchFamily="34" charset="0"/>
              </a:rPr>
              <a:t>biyolojik varlığımızın bir niteliğidir.</a:t>
            </a:r>
          </a:p>
          <a:p>
            <a:endParaRPr lang="tr-TR" sz="2400" b="1" dirty="0">
              <a:solidFill>
                <a:srgbClr val="4472C4"/>
              </a:solidFill>
              <a:latin typeface="Gadugi" panose="020B0502040204020203" pitchFamily="34" charset="0"/>
            </a:endParaRPr>
          </a:p>
        </p:txBody>
      </p:sp>
      <p:sp>
        <p:nvSpPr>
          <p:cNvPr id="8" name="Metin kutusu 7"/>
          <p:cNvSpPr txBox="1"/>
          <p:nvPr/>
        </p:nvSpPr>
        <p:spPr>
          <a:xfrm>
            <a:off x="192050" y="3213388"/>
            <a:ext cx="2447623" cy="523220"/>
          </a:xfrm>
          <a:prstGeom prst="rect">
            <a:avLst/>
          </a:prstGeom>
          <a:noFill/>
        </p:spPr>
        <p:txBody>
          <a:bodyPr wrap="square" rtlCol="0">
            <a:spAutoFit/>
          </a:bodyPr>
          <a:lstStyle/>
          <a:p>
            <a:pPr algn="ctr"/>
            <a:r>
              <a:rPr lang="tr-TR" sz="2800" b="1" dirty="0" err="1">
                <a:solidFill>
                  <a:srgbClr val="44546A">
                    <a:lumMod val="75000"/>
                  </a:srgbClr>
                </a:solidFill>
                <a:latin typeface="Gadugi" panose="020B0502040204020203" pitchFamily="34" charset="0"/>
              </a:rPr>
              <a:t>Doğuştantır</a:t>
            </a:r>
            <a:r>
              <a:rPr lang="tr-TR" sz="2800" b="1" dirty="0">
                <a:solidFill>
                  <a:srgbClr val="44546A">
                    <a:lumMod val="75000"/>
                  </a:srgbClr>
                </a:solidFill>
                <a:latin typeface="Gadugi" panose="020B0502040204020203" pitchFamily="34" charset="0"/>
              </a:rPr>
              <a:t>.</a:t>
            </a:r>
          </a:p>
        </p:txBody>
      </p:sp>
      <p:pic>
        <p:nvPicPr>
          <p:cNvPr id="9" name="Resim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1289" y="1447713"/>
            <a:ext cx="1709146" cy="1746246"/>
          </a:xfrm>
          <a:prstGeom prst="rect">
            <a:avLst/>
          </a:prstGeom>
        </p:spPr>
      </p:pic>
      <p:pic>
        <p:nvPicPr>
          <p:cNvPr id="10" name="Resim 9"/>
          <p:cNvPicPr>
            <a:picLocks noChangeAspect="1"/>
          </p:cNvPicPr>
          <p:nvPr/>
        </p:nvPicPr>
        <p:blipFill>
          <a:blip r:embed="rId4" cstate="print">
            <a:extLst>
              <a:ext uri="{BEBA8EAE-BF5A-486C-A8C5-ECC9F3942E4B}">
                <a14:imgProps xmlns:a14="http://schemas.microsoft.com/office/drawing/2010/main" xmlns="">
                  <a14:imgLayer r:embed="rId5">
                    <a14:imgEffect>
                      <a14:backgroundRemoval t="0" b="99200" l="0" r="100000"/>
                    </a14:imgEffect>
                  </a14:imgLayer>
                </a14:imgProps>
              </a:ext>
              <a:ext uri="{28A0092B-C50C-407E-A947-70E740481C1C}">
                <a14:useLocalDpi xmlns:a14="http://schemas.microsoft.com/office/drawing/2010/main" xmlns="" val="0"/>
              </a:ext>
            </a:extLst>
          </a:blip>
          <a:stretch>
            <a:fillRect/>
          </a:stretch>
        </p:blipFill>
        <p:spPr>
          <a:xfrm>
            <a:off x="561289" y="3866661"/>
            <a:ext cx="1534032" cy="1908000"/>
          </a:xfrm>
          <a:prstGeom prst="rect">
            <a:avLst/>
          </a:prstGeom>
          <a:solidFill>
            <a:srgbClr val="7BA79D">
              <a:lumMod val="75000"/>
              <a:alpha val="0"/>
            </a:srgbClr>
          </a:solidFill>
        </p:spPr>
      </p:pic>
      <p:sp>
        <p:nvSpPr>
          <p:cNvPr id="11" name="Metin kutusu 10"/>
          <p:cNvSpPr txBox="1"/>
          <p:nvPr/>
        </p:nvSpPr>
        <p:spPr>
          <a:xfrm>
            <a:off x="142687" y="5908362"/>
            <a:ext cx="2447623" cy="523220"/>
          </a:xfrm>
          <a:prstGeom prst="rect">
            <a:avLst/>
          </a:prstGeom>
          <a:noFill/>
        </p:spPr>
        <p:txBody>
          <a:bodyPr wrap="square" rtlCol="0">
            <a:spAutoFit/>
          </a:bodyPr>
          <a:lstStyle/>
          <a:p>
            <a:pPr algn="ctr"/>
            <a:r>
              <a:rPr lang="tr-TR" sz="2800" b="1" dirty="0">
                <a:solidFill>
                  <a:srgbClr val="44546A">
                    <a:lumMod val="75000"/>
                  </a:srgbClr>
                </a:solidFill>
                <a:latin typeface="Gadugi" panose="020B0502040204020203" pitchFamily="34" charset="0"/>
              </a:rPr>
              <a:t>Evrenseldir.</a:t>
            </a:r>
          </a:p>
        </p:txBody>
      </p:sp>
      <p:pic>
        <p:nvPicPr>
          <p:cNvPr id="12" name="Picture 8"/>
          <p:cNvPicPr>
            <a:picLocks noChangeAspect="1" noChangeArrowheads="1"/>
          </p:cNvPicPr>
          <p:nvPr/>
        </p:nvPicPr>
        <p:blipFill>
          <a:blip r:embed="rId6" cstate="print">
            <a:biLevel thresh="25000"/>
            <a:extLst>
              <a:ext uri="{BEBA8EAE-BF5A-486C-A8C5-ECC9F3942E4B}">
                <a14:imgProps xmlns:a14="http://schemas.microsoft.com/office/drawing/2010/main" xmlns="">
                  <a14:imgLayer r:embed="rId7">
                    <a14:imgEffect>
                      <a14:backgroundRemoval t="0" b="100000" l="0" r="99474"/>
                    </a14:imgEffect>
                  </a14:imgLayer>
                </a14:imgProps>
              </a:ext>
              <a:ext uri="{28A0092B-C50C-407E-A947-70E740481C1C}">
                <a14:useLocalDpi xmlns:a14="http://schemas.microsoft.com/office/drawing/2010/main" xmlns="" val="0"/>
              </a:ext>
            </a:extLst>
          </a:blip>
          <a:srcRect/>
          <a:stretch>
            <a:fillRect/>
          </a:stretch>
        </p:blipFill>
        <p:spPr bwMode="auto">
          <a:xfrm>
            <a:off x="6009244" y="169912"/>
            <a:ext cx="64528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7"/>
          <p:cNvPicPr>
            <a:picLocks noChangeAspect="1" noChangeArrowheads="1"/>
          </p:cNvPicPr>
          <p:nvPr/>
        </p:nvPicPr>
        <p:blipFill>
          <a:blip r:embed="rId8" cstate="print">
            <a:biLevel thresh="25000"/>
            <a:extLst>
              <a:ext uri="{BEBA8EAE-BF5A-486C-A8C5-ECC9F3942E4B}">
                <a14:imgProps xmlns:a14="http://schemas.microsoft.com/office/drawing/2010/main" xmlns="">
                  <a14:imgLayer r:embed="rId9">
                    <a14:imgEffect>
                      <a14:backgroundRemoval t="3540" b="100000" l="0" r="100000"/>
                    </a14:imgEffect>
                  </a14:imgLayer>
                </a14:imgProps>
              </a:ext>
              <a:ext uri="{28A0092B-C50C-407E-A947-70E740481C1C}">
                <a14:useLocalDpi xmlns:a14="http://schemas.microsoft.com/office/drawing/2010/main" xmlns="" val="0"/>
              </a:ext>
            </a:extLst>
          </a:blip>
          <a:srcRect/>
          <a:stretch>
            <a:fillRect/>
          </a:stretch>
        </p:blipFill>
        <p:spPr bwMode="auto">
          <a:xfrm>
            <a:off x="6779782" y="169912"/>
            <a:ext cx="888057"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Dikdörtgen 13"/>
          <p:cNvSpPr/>
          <p:nvPr/>
        </p:nvSpPr>
        <p:spPr>
          <a:xfrm>
            <a:off x="4206135" y="4639900"/>
            <a:ext cx="7123125" cy="461665"/>
          </a:xfrm>
          <a:prstGeom prst="rect">
            <a:avLst/>
          </a:prstGeom>
        </p:spPr>
        <p:txBody>
          <a:bodyPr wrap="square">
            <a:spAutoFit/>
          </a:bodyPr>
          <a:lstStyle/>
          <a:p>
            <a:pPr algn="ctr"/>
            <a:endParaRPr lang="tr-TR" sz="2400" b="1" dirty="0">
              <a:solidFill>
                <a:srgbClr val="44546A">
                  <a:lumMod val="75000"/>
                </a:srgbClr>
              </a:solidFill>
              <a:latin typeface="Gadugi" panose="020B0502040204020203" pitchFamily="34" charset="0"/>
            </a:endParaRPr>
          </a:p>
        </p:txBody>
      </p:sp>
    </p:spTree>
    <p:extLst>
      <p:ext uri="{BB962C8B-B14F-4D97-AF65-F5344CB8AC3E}">
        <p14:creationId xmlns:p14="http://schemas.microsoft.com/office/powerpoint/2010/main" xmlns="" val="30398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additive="base">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anim calcmode="lin" valueType="num">
                                      <p:cBhvr>
                                        <p:cTn id="2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TOPLUMSAL CİNSİYET</a:t>
            </a:r>
          </a:p>
        </p:txBody>
      </p:sp>
      <p:sp>
        <p:nvSpPr>
          <p:cNvPr id="15" name="Dikdörtgen 1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6" name="Dikdörtgen 15"/>
          <p:cNvSpPr/>
          <p:nvPr/>
        </p:nvSpPr>
        <p:spPr>
          <a:xfrm>
            <a:off x="4151766" y="1353198"/>
            <a:ext cx="6987289" cy="138499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tr-TR" sz="2800" b="1" dirty="0" smtClean="0">
                <a:solidFill>
                  <a:srgbClr val="44546A">
                    <a:lumMod val="75000"/>
                  </a:srgbClr>
                </a:solidFill>
                <a:latin typeface="Gadugi" panose="020B0502040204020203" pitchFamily="34" charset="0"/>
              </a:rPr>
              <a:t>	Toplumsal </a:t>
            </a:r>
            <a:r>
              <a:rPr lang="tr-TR" sz="2800" b="1" dirty="0">
                <a:solidFill>
                  <a:srgbClr val="44546A">
                    <a:lumMod val="75000"/>
                  </a:srgbClr>
                </a:solidFill>
                <a:latin typeface="Gadugi" panose="020B0502040204020203" pitchFamily="34" charset="0"/>
              </a:rPr>
              <a:t>cinsiyet bizim biyolojik cinsiyetimize dayanarak toplumun kadın ve erkek için ürettiği </a:t>
            </a:r>
            <a:r>
              <a:rPr lang="tr-TR" sz="2800" b="1" dirty="0">
                <a:solidFill>
                  <a:srgbClr val="C00000"/>
                </a:solidFill>
                <a:latin typeface="Gadugi" panose="020B0502040204020203" pitchFamily="34" charset="0"/>
              </a:rPr>
              <a:t>farklılıklardır.</a:t>
            </a:r>
          </a:p>
        </p:txBody>
      </p:sp>
      <p:sp>
        <p:nvSpPr>
          <p:cNvPr id="17" name="Metin kutusu 16"/>
          <p:cNvSpPr txBox="1"/>
          <p:nvPr/>
        </p:nvSpPr>
        <p:spPr>
          <a:xfrm>
            <a:off x="447977" y="3435407"/>
            <a:ext cx="2447623" cy="461665"/>
          </a:xfrm>
          <a:prstGeom prst="rect">
            <a:avLst/>
          </a:prstGeom>
          <a:noFill/>
        </p:spPr>
        <p:txBody>
          <a:bodyPr wrap="square" rtlCol="0">
            <a:spAutoFit/>
          </a:bodyPr>
          <a:lstStyle/>
          <a:p>
            <a:pPr algn="ctr"/>
            <a:r>
              <a:rPr lang="tr-TR" sz="2400" b="1" dirty="0">
                <a:solidFill>
                  <a:srgbClr val="475489"/>
                </a:solidFill>
                <a:latin typeface="Gadugi" panose="020B0502040204020203" pitchFamily="34" charset="0"/>
              </a:rPr>
              <a:t>Öğrenilir</a:t>
            </a:r>
          </a:p>
        </p:txBody>
      </p:sp>
      <p:sp>
        <p:nvSpPr>
          <p:cNvPr id="18" name="Metin kutusu 17"/>
          <p:cNvSpPr txBox="1"/>
          <p:nvPr/>
        </p:nvSpPr>
        <p:spPr>
          <a:xfrm>
            <a:off x="5994748" y="5499847"/>
            <a:ext cx="3398108" cy="830997"/>
          </a:xfrm>
          <a:prstGeom prst="rect">
            <a:avLst/>
          </a:prstGeom>
          <a:noFill/>
        </p:spPr>
        <p:txBody>
          <a:bodyPr wrap="square" rtlCol="0">
            <a:spAutoFit/>
          </a:bodyPr>
          <a:lstStyle/>
          <a:p>
            <a:pPr algn="ctr"/>
            <a:r>
              <a:rPr lang="tr-TR" sz="2400" b="1" dirty="0">
                <a:solidFill>
                  <a:srgbClr val="475489"/>
                </a:solidFill>
                <a:latin typeface="Gadugi" panose="020B0502040204020203" pitchFamily="34" charset="0"/>
              </a:rPr>
              <a:t>Değişiklik gösterebilir</a:t>
            </a:r>
            <a:r>
              <a:rPr lang="tr-TR" sz="2400" b="1" dirty="0">
                <a:solidFill>
                  <a:srgbClr val="44546A">
                    <a:lumMod val="75000"/>
                  </a:srgbClr>
                </a:solidFill>
                <a:latin typeface="Gadugi" panose="020B0502040204020203" pitchFamily="34" charset="0"/>
              </a:rPr>
              <a:t>.</a:t>
            </a:r>
          </a:p>
        </p:txBody>
      </p:sp>
      <p:sp>
        <p:nvSpPr>
          <p:cNvPr id="19" name="Dikdörtgen 18"/>
          <p:cNvSpPr/>
          <p:nvPr/>
        </p:nvSpPr>
        <p:spPr>
          <a:xfrm>
            <a:off x="4281714" y="2881409"/>
            <a:ext cx="5966052"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just"/>
            <a:r>
              <a:rPr lang="tr-TR" sz="2400" b="1" dirty="0" smtClean="0">
                <a:solidFill>
                  <a:srgbClr val="5A4F81"/>
                </a:solidFill>
                <a:latin typeface="Gadugi" panose="020B0502040204020203" pitchFamily="34" charset="0"/>
              </a:rPr>
              <a:t>	Hepimiz </a:t>
            </a:r>
            <a:r>
              <a:rPr lang="tr-TR" sz="2400" b="1" dirty="0">
                <a:solidFill>
                  <a:srgbClr val="5A4F81"/>
                </a:solidFill>
                <a:latin typeface="Gadugi" panose="020B0502040204020203" pitchFamily="34" charset="0"/>
              </a:rPr>
              <a:t>dünyaya kız ya da erkek bebekler olarak geliriz; </a:t>
            </a:r>
            <a:r>
              <a:rPr lang="tr-TR" sz="2400" b="1" u="sng" dirty="0">
                <a:solidFill>
                  <a:srgbClr val="FF0000"/>
                </a:solidFill>
                <a:latin typeface="Gadugi" panose="020B0502040204020203" pitchFamily="34" charset="0"/>
              </a:rPr>
              <a:t>ailemiz ve toplum bize nasıl kadın ya da erkek olacağımızı öğretir.</a:t>
            </a:r>
          </a:p>
        </p:txBody>
      </p:sp>
      <p:sp>
        <p:nvSpPr>
          <p:cNvPr id="3" name="AutoShape 2" descr="girl playing dolls ile ilgili görsel sonucu"/>
          <p:cNvSpPr>
            <a:spLocks noChangeAspect="1" noChangeArrowheads="1"/>
          </p:cNvSpPr>
          <p:nvPr/>
        </p:nvSpPr>
        <p:spPr bwMode="auto">
          <a:xfrm>
            <a:off x="5422232" y="1556436"/>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385671"/>
            <a:ext cx="2438400" cy="1876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58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3910925"/>
            <a:ext cx="2495550"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55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fade">
                                      <p:cBhvr>
                                        <p:cTn id="13" dur="1000"/>
                                        <p:tgtEl>
                                          <p:spTgt spid="19">
                                            <p:txEl>
                                              <p:pRg st="0" end="0"/>
                                            </p:txEl>
                                          </p:spTgt>
                                        </p:tgtEl>
                                      </p:cBhvr>
                                    </p:animEffect>
                                    <p:anim calcmode="lin" valueType="num">
                                      <p:cBhvr>
                                        <p:cTn id="1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KISACA TOPLUMSAL CİNSİYET…</a:t>
            </a:r>
          </a:p>
        </p:txBody>
      </p:sp>
      <p:sp>
        <p:nvSpPr>
          <p:cNvPr id="2" name="Dikdörtgen 1"/>
          <p:cNvSpPr/>
          <p:nvPr/>
        </p:nvSpPr>
        <p:spPr>
          <a:xfrm>
            <a:off x="3208713" y="1987538"/>
            <a:ext cx="8048291" cy="360098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marL="342900" indent="-342900">
              <a:lnSpc>
                <a:spcPct val="125000"/>
              </a:lnSpc>
              <a:spcBef>
                <a:spcPts val="600"/>
              </a:spcBef>
              <a:spcAft>
                <a:spcPts val="600"/>
              </a:spcAft>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Kadın ve erkek arasında eşit olmayan güç,</a:t>
            </a:r>
          </a:p>
          <a:p>
            <a:pPr marL="342900" indent="-342900">
              <a:lnSpc>
                <a:spcPct val="125000"/>
              </a:lnSpc>
              <a:spcBef>
                <a:spcPts val="600"/>
              </a:spcBef>
              <a:spcAft>
                <a:spcPts val="600"/>
              </a:spcAft>
              <a:buClr>
                <a:srgbClr val="44546A">
                  <a:lumMod val="75000"/>
                </a:srgbClr>
              </a:buClr>
              <a:buFont typeface="Wingdings" panose="05000000000000000000" pitchFamily="2" charset="2"/>
              <a:buChar char="q"/>
            </a:pPr>
            <a:r>
              <a:rPr lang="tr-TR" sz="2800" b="1" dirty="0">
                <a:solidFill>
                  <a:srgbClr val="335BA3"/>
                </a:solidFill>
                <a:latin typeface="Gadugi" panose="020B0502040204020203" pitchFamily="34" charset="0"/>
              </a:rPr>
              <a:t>Kız ve erkek çocuklarına öğretilen farklı roller ve</a:t>
            </a:r>
          </a:p>
          <a:p>
            <a:pPr marL="342900" indent="-342900">
              <a:lnSpc>
                <a:spcPct val="125000"/>
              </a:lnSpc>
              <a:spcBef>
                <a:spcPts val="600"/>
              </a:spcBef>
              <a:spcAft>
                <a:spcPts val="600"/>
              </a:spcAft>
              <a:buClr>
                <a:srgbClr val="44546A">
                  <a:lumMod val="75000"/>
                </a:srgbClr>
              </a:buClr>
              <a:buFont typeface="Wingdings" panose="05000000000000000000" pitchFamily="2" charset="2"/>
              <a:buChar char="q"/>
            </a:pPr>
            <a:r>
              <a:rPr lang="tr-TR" sz="2800" b="1" dirty="0">
                <a:solidFill>
                  <a:srgbClr val="5A4F81"/>
                </a:solidFill>
                <a:latin typeface="Gadugi" panose="020B0502040204020203" pitchFamily="34" charset="0"/>
              </a:rPr>
              <a:t>‘Kadınlık ve ‘erkeklik’ olarak algılanan özelliklerdir.</a:t>
            </a:r>
          </a:p>
          <a:p>
            <a:endParaRPr lang="tr-TR" sz="2800" b="1" dirty="0">
              <a:solidFill>
                <a:srgbClr val="44546A">
                  <a:lumMod val="75000"/>
                </a:srgbClr>
              </a:solidFill>
              <a:latin typeface="Gadugi" panose="020B0502040204020203" pitchFamily="34" charset="0"/>
            </a:endParaRPr>
          </a:p>
        </p:txBody>
      </p:sp>
      <p:pic>
        <p:nvPicPr>
          <p:cNvPr id="26627" name="Picture 3"/>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457200" y="2455197"/>
            <a:ext cx="2466975" cy="1847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Dikdörtgen 2"/>
          <p:cNvSpPr/>
          <p:nvPr/>
        </p:nvSpPr>
        <p:spPr>
          <a:xfrm>
            <a:off x="1163781" y="5357691"/>
            <a:ext cx="10304317" cy="1077218"/>
          </a:xfrm>
          <a:prstGeom prst="rect">
            <a:avLst/>
          </a:prstGeom>
          <a:blipFill>
            <a:blip r:embed="rId4" cstate="print"/>
            <a:tile tx="0" ty="0" sx="100000" sy="100000" flip="none" algn="tl"/>
          </a:blipFill>
        </p:spPr>
        <p:txBody>
          <a:bodyPr wrap="square">
            <a:spAutoFit/>
          </a:bodyPr>
          <a:lstStyle/>
          <a:p>
            <a:pPr algn="ctr"/>
            <a:r>
              <a:rPr lang="tr-TR" sz="3200" b="1" dirty="0">
                <a:solidFill>
                  <a:prstClr val="white"/>
                </a:solidFill>
                <a:latin typeface="Gadugi" panose="020B0502040204020203" pitchFamily="34" charset="0"/>
              </a:rPr>
              <a:t>TOPLUMSAL CİNSİYET EŞİTSİZLİĞİ EŞİT OLMAYAN BİR MUAMELEDİR. </a:t>
            </a:r>
          </a:p>
        </p:txBody>
      </p:sp>
    </p:spTree>
    <p:extLst>
      <p:ext uri="{BB962C8B-B14F-4D97-AF65-F5344CB8AC3E}">
        <p14:creationId xmlns:p14="http://schemas.microsoft.com/office/powerpoint/2010/main" xmlns="" val="42804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mph" presetSubtype="0" fill="hold" nodeType="clickEffect">
                                  <p:stCondLst>
                                    <p:cond delay="0"/>
                                  </p:stCondLst>
                                  <p:iterate type="lt">
                                    <p:tmPct val="4000"/>
                                  </p:iterate>
                                  <p:childTnLst>
                                    <p:set>
                                      <p:cBhvr override="childStyle">
                                        <p:cTn id="27" dur="500" fill="hold"/>
                                        <p:tgtEl>
                                          <p:spTgt spid="3">
                                            <p:txEl>
                                              <p:pRg st="0" end="0"/>
                                            </p:txEl>
                                          </p:spTgt>
                                        </p:tgtEl>
                                        <p:attrNameLst>
                                          <p:attrName>style.color</p:attrName>
                                        </p:attrNameLst>
                                      </p:cBhvr>
                                      <p:to>
                                        <p:clrVal>
                                          <a:srgbClr val="C00000"/>
                                        </p:clrVal>
                                      </p:to>
                                    </p:set>
                                    <p:set>
                                      <p:cBhvr>
                                        <p:cTn id="28" dur="500" fill="hold"/>
                                        <p:tgtEl>
                                          <p:spTgt spid="3">
                                            <p:txEl>
                                              <p:pRg st="0" end="0"/>
                                            </p:txEl>
                                          </p:spTgt>
                                        </p:tgtEl>
                                        <p:attrNameLst>
                                          <p:attrName>fillcolor</p:attrName>
                                        </p:attrNameLst>
                                      </p:cBhvr>
                                      <p:to>
                                        <p:clrVal>
                                          <a:srgbClr val="C00000"/>
                                        </p:clrVal>
                                      </p:to>
                                    </p:set>
                                    <p:set>
                                      <p:cBhvr>
                                        <p:cTn id="2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KADINLARA DAİR TOPLUMSAL İNANIŞLAR</a:t>
            </a:r>
          </a:p>
        </p:txBody>
      </p:sp>
      <p:sp>
        <p:nvSpPr>
          <p:cNvPr id="5" name="Dikdörtgen 4"/>
          <p:cNvSpPr/>
          <p:nvPr/>
        </p:nvSpPr>
        <p:spPr>
          <a:xfrm>
            <a:off x="4957565" y="1349932"/>
            <a:ext cx="3065973" cy="5262979"/>
          </a:xfrm>
          <a:prstGeom prst="rect">
            <a:avLst/>
          </a:prstGeom>
          <a:gradFill>
            <a:gsLst>
              <a:gs pos="0">
                <a:srgbClr val="FFEFD1"/>
              </a:gs>
              <a:gs pos="64999">
                <a:srgbClr val="F0EBD5"/>
              </a:gs>
              <a:gs pos="100000">
                <a:srgbClr val="D1C39F"/>
              </a:gs>
            </a:gsLst>
            <a:lin ang="5400000" scaled="0"/>
          </a:gradFill>
        </p:spPr>
        <p:txBody>
          <a:bodyPr wrap="square">
            <a:spAutoFit/>
          </a:bodyPr>
          <a:lstStyle/>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Sevecen</a:t>
            </a:r>
          </a:p>
          <a:p>
            <a:pPr marL="342900" indent="-3429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Duygusal</a:t>
            </a:r>
          </a:p>
          <a:p>
            <a:pPr marL="342900" indent="-342900">
              <a:buClr>
                <a:srgbClr val="44546A">
                  <a:lumMod val="75000"/>
                </a:srgbClr>
              </a:buClr>
            </a:pPr>
            <a:endParaRPr lang="tr-TR" sz="2400" b="1" dirty="0">
              <a:solidFill>
                <a:srgbClr val="44546A">
                  <a:lumMod val="75000"/>
                </a:srgbClr>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Nazik</a:t>
            </a:r>
          </a:p>
          <a:p>
            <a:pPr marL="342900" indent="-3429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Korunmaya</a:t>
            </a:r>
            <a:r>
              <a:rPr lang="tr-TR" sz="2400" b="1" dirty="0">
                <a:solidFill>
                  <a:srgbClr val="44546A">
                    <a:lumMod val="75000"/>
                  </a:srgbClr>
                </a:solidFill>
                <a:latin typeface="Gadugi" panose="020B0502040204020203" pitchFamily="34" charset="0"/>
              </a:rPr>
              <a:t>               </a:t>
            </a:r>
            <a:r>
              <a:rPr lang="tr-TR" sz="2400" b="1" dirty="0">
                <a:solidFill>
                  <a:srgbClr val="FF0000"/>
                </a:solidFill>
                <a:latin typeface="Gadugi" panose="020B0502040204020203" pitchFamily="34" charset="0"/>
              </a:rPr>
              <a:t>muhtaç…</a:t>
            </a:r>
          </a:p>
          <a:p>
            <a:pPr marL="342900" indent="-3429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00B050"/>
                </a:solidFill>
                <a:latin typeface="Gadugi" panose="020B0502040204020203" pitchFamily="34" charset="0"/>
              </a:rPr>
              <a:t>Zayıf</a:t>
            </a:r>
          </a:p>
          <a:p>
            <a:pPr marL="342900" indent="-342900">
              <a:buClr>
                <a:srgbClr val="44546A">
                  <a:lumMod val="75000"/>
                </a:srgbClr>
              </a:buClr>
              <a:buFont typeface="Wingdings" panose="05000000000000000000" pitchFamily="2" charset="2"/>
              <a:buChar char="q"/>
            </a:pPr>
            <a:endParaRPr lang="tr-TR" sz="2400" b="1" dirty="0">
              <a:solidFill>
                <a:srgbClr val="00B050"/>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Fedakâr</a:t>
            </a:r>
          </a:p>
          <a:p>
            <a:pPr marL="342900" indent="-3429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Ayrıntıcı</a:t>
            </a:r>
          </a:p>
        </p:txBody>
      </p:sp>
      <p:pic>
        <p:nvPicPr>
          <p:cNvPr id="22532" name="Picture 4" descr="stereotypes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8562" y="1841091"/>
            <a:ext cx="4589310" cy="298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Dikdörtgen 5"/>
          <p:cNvSpPr/>
          <p:nvPr/>
        </p:nvSpPr>
        <p:spPr>
          <a:xfrm>
            <a:off x="8203841" y="1297681"/>
            <a:ext cx="3491769" cy="4154984"/>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a:solidFill>
                  <a:srgbClr val="00B050"/>
                </a:solidFill>
                <a:latin typeface="Gadugi" panose="020B0502040204020203" pitchFamily="34" charset="0"/>
              </a:rPr>
              <a:t>Dırdırcı</a:t>
            </a:r>
          </a:p>
          <a:p>
            <a:pPr marL="457200" indent="-457200">
              <a:buClr>
                <a:srgbClr val="44546A">
                  <a:lumMod val="75000"/>
                </a:srgbClr>
              </a:buClr>
              <a:buFont typeface="Wingdings" panose="05000000000000000000" pitchFamily="2" charset="2"/>
              <a:buChar char="q"/>
            </a:pPr>
            <a:endParaRPr lang="tr-TR" sz="2400" b="1" dirty="0">
              <a:solidFill>
                <a:srgbClr val="00B05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Sık sık ağlar</a:t>
            </a:r>
          </a:p>
          <a:p>
            <a:pPr marL="457200" indent="-4572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Etkilenmeye açık</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Basit düşünür</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Tek eşliliğe yatkın</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Dedikoducu.</a:t>
            </a:r>
            <a:r>
              <a:rPr lang="tr-TR" sz="2400" b="1" dirty="0">
                <a:solidFill>
                  <a:srgbClr val="44546A">
                    <a:lumMod val="75000"/>
                  </a:srgbClr>
                </a:solidFill>
                <a:latin typeface="Gadugi" panose="020B0502040204020203" pitchFamily="34" charset="0"/>
              </a:rPr>
              <a:t>..gibi</a:t>
            </a:r>
          </a:p>
        </p:txBody>
      </p:sp>
    </p:spTree>
    <p:extLst>
      <p:ext uri="{BB962C8B-B14F-4D97-AF65-F5344CB8AC3E}">
        <p14:creationId xmlns:p14="http://schemas.microsoft.com/office/powerpoint/2010/main" xmlns="" val="36242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1000"/>
                                        <p:tgtEl>
                                          <p:spTgt spid="5">
                                            <p:bg/>
                                          </p:spTgt>
                                        </p:tgtEl>
                                      </p:cBhvr>
                                    </p:animEffect>
                                    <p:anim calcmode="lin" valueType="num">
                                      <p:cBhvr>
                                        <p:cTn id="8" dur="1000" fill="hold"/>
                                        <p:tgtEl>
                                          <p:spTgt spid="5">
                                            <p:bg/>
                                          </p:spTgt>
                                        </p:tgtEl>
                                        <p:attrNameLst>
                                          <p:attrName>ppt_x</p:attrName>
                                        </p:attrNameLst>
                                      </p:cBhvr>
                                      <p:tavLst>
                                        <p:tav tm="0">
                                          <p:val>
                                            <p:strVal val="#ppt_x"/>
                                          </p:val>
                                        </p:tav>
                                        <p:tav tm="100000">
                                          <p:val>
                                            <p:strVal val="#ppt_x"/>
                                          </p:val>
                                        </p:tav>
                                      </p:tavLst>
                                    </p:anim>
                                    <p:anim calcmode="lin" valueType="num">
                                      <p:cBhvr>
                                        <p:cTn id="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1000"/>
                                        <p:tgtEl>
                                          <p:spTgt spid="5">
                                            <p:txEl>
                                              <p:pRg st="8" end="8"/>
                                            </p:txEl>
                                          </p:spTgt>
                                        </p:tgtEl>
                                      </p:cBhvr>
                                    </p:animEffect>
                                    <p:anim calcmode="lin" valueType="num">
                                      <p:cBhvr>
                                        <p:cTn id="4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10" end="10"/>
                                            </p:txEl>
                                          </p:spTgt>
                                        </p:tgtEl>
                                        <p:attrNameLst>
                                          <p:attrName>style.visibility</p:attrName>
                                        </p:attrNameLst>
                                      </p:cBhvr>
                                      <p:to>
                                        <p:strVal val="visible"/>
                                      </p:to>
                                    </p:set>
                                    <p:animEffect transition="in" filter="fade">
                                      <p:cBhvr>
                                        <p:cTn id="49" dur="1000"/>
                                        <p:tgtEl>
                                          <p:spTgt spid="5">
                                            <p:txEl>
                                              <p:pRg st="10" end="10"/>
                                            </p:txEl>
                                          </p:spTgt>
                                        </p:tgtEl>
                                      </p:cBhvr>
                                    </p:animEffect>
                                    <p:anim calcmode="lin" valueType="num">
                                      <p:cBhvr>
                                        <p:cTn id="50"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5">
                                            <p:txEl>
                                              <p:pRg st="12" end="12"/>
                                            </p:txEl>
                                          </p:spTgt>
                                        </p:tgtEl>
                                        <p:attrNameLst>
                                          <p:attrName>style.visibility</p:attrName>
                                        </p:attrNameLst>
                                      </p:cBhvr>
                                      <p:to>
                                        <p:strVal val="visible"/>
                                      </p:to>
                                    </p:set>
                                    <p:animEffect transition="in" filter="fade">
                                      <p:cBhvr>
                                        <p:cTn id="56" dur="1000"/>
                                        <p:tgtEl>
                                          <p:spTgt spid="5">
                                            <p:txEl>
                                              <p:pRg st="12" end="12"/>
                                            </p:txEl>
                                          </p:spTgt>
                                        </p:tgtEl>
                                      </p:cBhvr>
                                    </p:animEffect>
                                    <p:anim calcmode="lin" valueType="num">
                                      <p:cBhvr>
                                        <p:cTn id="57"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bg/>
                                          </p:spTgt>
                                        </p:tgtEl>
                                        <p:attrNameLst>
                                          <p:attrName>style.visibility</p:attrName>
                                        </p:attrNameLst>
                                      </p:cBhvr>
                                      <p:to>
                                        <p:strVal val="visible"/>
                                      </p:to>
                                    </p:set>
                                    <p:animEffect transition="in" filter="fade">
                                      <p:cBhvr>
                                        <p:cTn id="63" dur="1000"/>
                                        <p:tgtEl>
                                          <p:spTgt spid="6">
                                            <p:bg/>
                                          </p:spTgt>
                                        </p:tgtEl>
                                      </p:cBhvr>
                                    </p:animEffect>
                                    <p:anim calcmode="lin" valueType="num">
                                      <p:cBhvr>
                                        <p:cTn id="64" dur="1000" fill="hold"/>
                                        <p:tgtEl>
                                          <p:spTgt spid="6">
                                            <p:bg/>
                                          </p:spTgt>
                                        </p:tgtEl>
                                        <p:attrNameLst>
                                          <p:attrName>ppt_x</p:attrName>
                                        </p:attrNameLst>
                                      </p:cBhvr>
                                      <p:tavLst>
                                        <p:tav tm="0">
                                          <p:val>
                                            <p:strVal val="#ppt_x"/>
                                          </p:val>
                                        </p:tav>
                                        <p:tav tm="100000">
                                          <p:val>
                                            <p:strVal val="#ppt_x"/>
                                          </p:val>
                                        </p:tav>
                                      </p:tavLst>
                                    </p:anim>
                                    <p:anim calcmode="lin" valueType="num">
                                      <p:cBhvr>
                                        <p:cTn id="65"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0" end="0"/>
                                            </p:txEl>
                                          </p:spTgt>
                                        </p:tgtEl>
                                        <p:attrNameLst>
                                          <p:attrName>style.visibility</p:attrName>
                                        </p:attrNameLst>
                                      </p:cBhvr>
                                      <p:to>
                                        <p:strVal val="visible"/>
                                      </p:to>
                                    </p:set>
                                    <p:animEffect transition="in" filter="fade">
                                      <p:cBhvr>
                                        <p:cTn id="70" dur="1000"/>
                                        <p:tgtEl>
                                          <p:spTgt spid="6">
                                            <p:txEl>
                                              <p:pRg st="0" end="0"/>
                                            </p:txEl>
                                          </p:spTgt>
                                        </p:tgtEl>
                                      </p:cBhvr>
                                    </p:animEffect>
                                    <p:anim calcmode="lin" valueType="num">
                                      <p:cBhvr>
                                        <p:cTn id="7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Effect transition="in" filter="fade">
                                      <p:cBhvr>
                                        <p:cTn id="77" dur="1000"/>
                                        <p:tgtEl>
                                          <p:spTgt spid="6">
                                            <p:txEl>
                                              <p:pRg st="2" end="2"/>
                                            </p:txEl>
                                          </p:spTgt>
                                        </p:tgtEl>
                                      </p:cBhvr>
                                    </p:animEffect>
                                    <p:anim calcmode="lin" valueType="num">
                                      <p:cBhvr>
                                        <p:cTn id="7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txEl>
                                              <p:pRg st="4" end="4"/>
                                            </p:txEl>
                                          </p:spTgt>
                                        </p:tgtEl>
                                        <p:attrNameLst>
                                          <p:attrName>style.visibility</p:attrName>
                                        </p:attrNameLst>
                                      </p:cBhvr>
                                      <p:to>
                                        <p:strVal val="visible"/>
                                      </p:to>
                                    </p:set>
                                    <p:animEffect transition="in" filter="fade">
                                      <p:cBhvr>
                                        <p:cTn id="84" dur="1000"/>
                                        <p:tgtEl>
                                          <p:spTgt spid="6">
                                            <p:txEl>
                                              <p:pRg st="4" end="4"/>
                                            </p:txEl>
                                          </p:spTgt>
                                        </p:tgtEl>
                                      </p:cBhvr>
                                    </p:animEffect>
                                    <p:anim calcmode="lin" valueType="num">
                                      <p:cBhvr>
                                        <p:cTn id="8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
                                            <p:txEl>
                                              <p:pRg st="6" end="6"/>
                                            </p:txEl>
                                          </p:spTgt>
                                        </p:tgtEl>
                                        <p:attrNameLst>
                                          <p:attrName>style.visibility</p:attrName>
                                        </p:attrNameLst>
                                      </p:cBhvr>
                                      <p:to>
                                        <p:strVal val="visible"/>
                                      </p:to>
                                    </p:set>
                                    <p:animEffect transition="in" filter="fade">
                                      <p:cBhvr>
                                        <p:cTn id="91" dur="1000"/>
                                        <p:tgtEl>
                                          <p:spTgt spid="6">
                                            <p:txEl>
                                              <p:pRg st="6" end="6"/>
                                            </p:txEl>
                                          </p:spTgt>
                                        </p:tgtEl>
                                      </p:cBhvr>
                                    </p:animEffect>
                                    <p:anim calcmode="lin" valueType="num">
                                      <p:cBhvr>
                                        <p:cTn id="9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6">
                                            <p:txEl>
                                              <p:pRg st="8" end="8"/>
                                            </p:txEl>
                                          </p:spTgt>
                                        </p:tgtEl>
                                        <p:attrNameLst>
                                          <p:attrName>style.visibility</p:attrName>
                                        </p:attrNameLst>
                                      </p:cBhvr>
                                      <p:to>
                                        <p:strVal val="visible"/>
                                      </p:to>
                                    </p:set>
                                    <p:animEffect transition="in" filter="fade">
                                      <p:cBhvr>
                                        <p:cTn id="98" dur="1000"/>
                                        <p:tgtEl>
                                          <p:spTgt spid="6">
                                            <p:txEl>
                                              <p:pRg st="8" end="8"/>
                                            </p:txEl>
                                          </p:spTgt>
                                        </p:tgtEl>
                                      </p:cBhvr>
                                    </p:animEffect>
                                    <p:anim calcmode="lin" valueType="num">
                                      <p:cBhvr>
                                        <p:cTn id="9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0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6">
                                            <p:txEl>
                                              <p:pRg st="10" end="10"/>
                                            </p:txEl>
                                          </p:spTgt>
                                        </p:tgtEl>
                                        <p:attrNameLst>
                                          <p:attrName>style.visibility</p:attrName>
                                        </p:attrNameLst>
                                      </p:cBhvr>
                                      <p:to>
                                        <p:strVal val="visible"/>
                                      </p:to>
                                    </p:set>
                                    <p:animEffect transition="in" filter="fade">
                                      <p:cBhvr>
                                        <p:cTn id="105" dur="1000"/>
                                        <p:tgtEl>
                                          <p:spTgt spid="6">
                                            <p:txEl>
                                              <p:pRg st="10" end="10"/>
                                            </p:txEl>
                                          </p:spTgt>
                                        </p:tgtEl>
                                      </p:cBhvr>
                                    </p:animEffect>
                                    <p:anim calcmode="lin" valueType="num">
                                      <p:cBhvr>
                                        <p:cTn id="10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107"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ERKEKLERE DAİR TOPLUMSAL İNANIŞLAR</a:t>
            </a:r>
          </a:p>
        </p:txBody>
      </p:sp>
      <p:sp>
        <p:nvSpPr>
          <p:cNvPr id="5" name="Dikdörtgen 4"/>
          <p:cNvSpPr/>
          <p:nvPr/>
        </p:nvSpPr>
        <p:spPr>
          <a:xfrm>
            <a:off x="0" y="1119567"/>
            <a:ext cx="3451538" cy="341632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Saldırgan</a:t>
            </a:r>
          </a:p>
          <a:p>
            <a:pPr marL="457200" indent="-4572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Akılcı</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Kolay sinirlenir</a:t>
            </a:r>
          </a:p>
          <a:p>
            <a:pPr marL="457200" indent="-457200">
              <a:buClr>
                <a:srgbClr val="44546A">
                  <a:lumMod val="75000"/>
                </a:srgbClr>
              </a:buClr>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Güçlü</a:t>
            </a:r>
          </a:p>
          <a:p>
            <a:pPr marL="457200" indent="-4572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Soyut düşünür</a:t>
            </a:r>
          </a:p>
        </p:txBody>
      </p:sp>
      <p:sp>
        <p:nvSpPr>
          <p:cNvPr id="6" name="Dikdörtgen 5"/>
          <p:cNvSpPr/>
          <p:nvPr/>
        </p:nvSpPr>
        <p:spPr>
          <a:xfrm>
            <a:off x="3474415" y="1119567"/>
            <a:ext cx="4098362" cy="452431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Sorumluluk sahibi</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Duygularını göstermez, ağlamaz</a:t>
            </a:r>
          </a:p>
          <a:p>
            <a:pPr marL="457200" indent="-457200">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Etkilenmesi zor </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Yaratıcılığı yüksek</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Çok eşliliğe yatkındır</a:t>
            </a:r>
          </a:p>
          <a:p>
            <a:pPr marL="457200" indent="-457200">
              <a:buClr>
                <a:srgbClr val="44546A">
                  <a:lumMod val="75000"/>
                </a:srgbClr>
              </a:buClr>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457200" indent="-4572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Dedikodu yapmaz</a:t>
            </a:r>
            <a:r>
              <a:rPr lang="tr-TR" sz="2400" b="1" dirty="0">
                <a:solidFill>
                  <a:srgbClr val="44546A">
                    <a:lumMod val="75000"/>
                  </a:srgbClr>
                </a:solidFill>
                <a:latin typeface="Gadugi" panose="020B0502040204020203" pitchFamily="34" charset="0"/>
              </a:rPr>
              <a:t>...gibi</a:t>
            </a:r>
          </a:p>
        </p:txBody>
      </p:sp>
      <p:pic>
        <p:nvPicPr>
          <p:cNvPr id="7" name="Picture 4" descr="stereotypes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02690" y="1119567"/>
            <a:ext cx="4589310" cy="298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86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bg/>
                                          </p:spTgt>
                                        </p:tgtEl>
                                        <p:attrNameLst>
                                          <p:attrName>style.visibility</p:attrName>
                                        </p:attrNameLst>
                                      </p:cBhvr>
                                      <p:to>
                                        <p:strVal val="visible"/>
                                      </p:to>
                                    </p:set>
                                    <p:anim calcmode="lin" valueType="num">
                                      <p:cBhvr additive="base">
                                        <p:cTn id="4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 calcmode="lin" valueType="num">
                                      <p:cBhvr additive="base">
                                        <p:cTn id="4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6" end="6"/>
                                            </p:txEl>
                                          </p:spTgt>
                                        </p:tgtEl>
                                        <p:attrNameLst>
                                          <p:attrName>style.visibility</p:attrName>
                                        </p:attrNameLst>
                                      </p:cBhvr>
                                      <p:to>
                                        <p:strVal val="visible"/>
                                      </p:to>
                                    </p:set>
                                    <p:anim calcmode="lin" valueType="num">
                                      <p:cBhvr additive="base">
                                        <p:cTn id="6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8" end="8"/>
                                            </p:txEl>
                                          </p:spTgt>
                                        </p:tgtEl>
                                        <p:attrNameLst>
                                          <p:attrName>style.visibility</p:attrName>
                                        </p:attrNameLst>
                                      </p:cBhvr>
                                      <p:to>
                                        <p:strVal val="visible"/>
                                      </p:to>
                                    </p:set>
                                    <p:anim calcmode="lin" valueType="num">
                                      <p:cBhvr additive="base">
                                        <p:cTn id="7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10" end="10"/>
                                            </p:txEl>
                                          </p:spTgt>
                                        </p:tgtEl>
                                        <p:attrNameLst>
                                          <p:attrName>style.visibility</p:attrName>
                                        </p:attrNameLst>
                                      </p:cBhvr>
                                      <p:to>
                                        <p:strVal val="visible"/>
                                      </p:to>
                                    </p:set>
                                    <p:anim calcmode="lin" valueType="num">
                                      <p:cBhvr additive="base">
                                        <p:cTn id="7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TOPLUMSAL CİNSİYET EŞİTLİĞİ</a:t>
            </a:r>
          </a:p>
        </p:txBody>
      </p:sp>
      <p:sp>
        <p:nvSpPr>
          <p:cNvPr id="2" name="Dikdörtgen 1"/>
          <p:cNvSpPr/>
          <p:nvPr/>
        </p:nvSpPr>
        <p:spPr>
          <a:xfrm>
            <a:off x="53548" y="-334195"/>
            <a:ext cx="6240380" cy="1323439"/>
          </a:xfrm>
          <a:prstGeom prst="rect">
            <a:avLst/>
          </a:prstGeom>
        </p:spPr>
        <p:txBody>
          <a:bodyPr wrap="square">
            <a:spAutoFit/>
          </a:bodyPr>
          <a:lstStyle/>
          <a:p>
            <a:pPr>
              <a:buClr>
                <a:srgbClr val="44546A">
                  <a:lumMod val="75000"/>
                </a:srgbClr>
              </a:buClr>
            </a:pPr>
            <a:r>
              <a:rPr lang="tr-TR" sz="3600" b="1" dirty="0">
                <a:solidFill>
                  <a:srgbClr val="44546A">
                    <a:lumMod val="75000"/>
                  </a:srgbClr>
                </a:solidFill>
                <a:latin typeface="Hand Of Sean" panose="02000500000000000000" pitchFamily="2" charset="-128"/>
                <a:ea typeface="Hand Of Sean" panose="02000500000000000000" pitchFamily="2" charset="-128"/>
              </a:rPr>
              <a:t> </a:t>
            </a:r>
            <a:r>
              <a:rPr lang="tr-TR" sz="4000" b="1" dirty="0">
                <a:solidFill>
                  <a:srgbClr val="44546A">
                    <a:lumMod val="75000"/>
                  </a:srgbClr>
                </a:solidFill>
                <a:latin typeface="Hand Of Sean" panose="02000500000000000000" pitchFamily="2" charset="-128"/>
                <a:ea typeface="Hand Of Sean" panose="02000500000000000000" pitchFamily="2" charset="-128"/>
              </a:rPr>
              <a:t>AYNILIK </a:t>
            </a:r>
            <a:r>
              <a:rPr lang="tr-TR" sz="8000" b="1" dirty="0">
                <a:solidFill>
                  <a:srgbClr val="C00000"/>
                </a:solidFill>
                <a:latin typeface="Hand Of Sean" panose="02000500000000000000" pitchFamily="2" charset="-128"/>
                <a:ea typeface="Hand Of Sean" panose="02000500000000000000" pitchFamily="2" charset="-128"/>
                <a:sym typeface="Symbol"/>
              </a:rPr>
              <a:t></a:t>
            </a:r>
            <a:r>
              <a:rPr lang="tr-TR" sz="8000" b="1" dirty="0">
                <a:solidFill>
                  <a:srgbClr val="44546A">
                    <a:lumMod val="75000"/>
                  </a:srgbClr>
                </a:solidFill>
                <a:latin typeface="Hand Of Sean" panose="02000500000000000000" pitchFamily="2" charset="-128"/>
                <a:ea typeface="Hand Of Sean" panose="02000500000000000000" pitchFamily="2" charset="-128"/>
                <a:sym typeface="Symbol"/>
              </a:rPr>
              <a:t> </a:t>
            </a:r>
            <a:r>
              <a:rPr lang="tr-TR" sz="4000" b="1" dirty="0">
                <a:solidFill>
                  <a:prstClr val="white"/>
                </a:solidFill>
                <a:latin typeface="Hand Of Sean" panose="02000500000000000000" pitchFamily="2" charset="-128"/>
                <a:ea typeface="Hand Of Sean" panose="02000500000000000000" pitchFamily="2" charset="-128"/>
                <a:sym typeface="Symbol"/>
              </a:rPr>
              <a:t>EŞİTLİK</a:t>
            </a:r>
            <a:endParaRPr lang="tr-TR" sz="4000" b="1" dirty="0">
              <a:solidFill>
                <a:prstClr val="white"/>
              </a:solidFill>
              <a:latin typeface="Hand Of Sean" panose="02000500000000000000" pitchFamily="2" charset="-128"/>
              <a:ea typeface="Hand Of Sean" panose="02000500000000000000" pitchFamily="2" charset="-128"/>
            </a:endParaRPr>
          </a:p>
        </p:txBody>
      </p:sp>
      <p:sp>
        <p:nvSpPr>
          <p:cNvPr id="5" name="Dikdörtgen 4"/>
          <p:cNvSpPr/>
          <p:nvPr/>
        </p:nvSpPr>
        <p:spPr>
          <a:xfrm>
            <a:off x="457200" y="4912990"/>
            <a:ext cx="5433077" cy="1815882"/>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Hakların, sorumlulukların ve fırsatların verilmesi erkek ya da kız çocuğu olarak doğmalarına bağlı değildir. </a:t>
            </a:r>
          </a:p>
        </p:txBody>
      </p:sp>
      <p:grpSp>
        <p:nvGrpSpPr>
          <p:cNvPr id="9" name="Grup 8"/>
          <p:cNvGrpSpPr/>
          <p:nvPr/>
        </p:nvGrpSpPr>
        <p:grpSpPr>
          <a:xfrm>
            <a:off x="1050053" y="1467423"/>
            <a:ext cx="3464115" cy="3204000"/>
            <a:chOff x="1460309" y="2807964"/>
            <a:chExt cx="3464115" cy="3204000"/>
          </a:xfrm>
        </p:grpSpPr>
        <p:pic>
          <p:nvPicPr>
            <p:cNvPr id="21510" name="Picture 6" descr="gender inequality ile ilgili görsel sonucu"/>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0309" y="2807964"/>
              <a:ext cx="3464115" cy="3204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etin kutusu 6"/>
            <p:cNvSpPr txBox="1"/>
            <p:nvPr/>
          </p:nvSpPr>
          <p:spPr>
            <a:xfrm>
              <a:off x="3173348" y="2878654"/>
              <a:ext cx="1211668" cy="738664"/>
            </a:xfrm>
            <a:prstGeom prst="rect">
              <a:avLst/>
            </a:prstGeom>
            <a:solidFill>
              <a:schemeClr val="bg1"/>
            </a:solidFill>
          </p:spPr>
          <p:txBody>
            <a:bodyPr wrap="square" rtlCol="0">
              <a:spAutoFit/>
            </a:bodyPr>
            <a:lstStyle/>
            <a:p>
              <a:r>
                <a:rPr lang="tr-TR" sz="1400" b="1" dirty="0">
                  <a:solidFill>
                    <a:prstClr val="black"/>
                  </a:solidFill>
                  <a:latin typeface="Gadugi" panose="020B0502040204020203" pitchFamily="34" charset="0"/>
                </a:rPr>
                <a:t>GERÇEKTENİYİ İŞ FIRSATLARI</a:t>
              </a:r>
            </a:p>
          </p:txBody>
        </p:sp>
        <p:sp>
          <p:nvSpPr>
            <p:cNvPr id="8" name="Dikdörtgen 7"/>
            <p:cNvSpPr/>
            <p:nvPr/>
          </p:nvSpPr>
          <p:spPr>
            <a:xfrm>
              <a:off x="4141951" y="4200525"/>
              <a:ext cx="782473" cy="638175"/>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a:solidFill>
                    <a:prstClr val="white"/>
                  </a:solidFill>
                  <a:latin typeface="Gadugi" panose="020B0502040204020203" pitchFamily="34" charset="0"/>
                </a:rPr>
                <a:t>HERKESE EŞİT FIRSAT</a:t>
              </a:r>
            </a:p>
          </p:txBody>
        </p:sp>
      </p:grpSp>
      <p:sp>
        <p:nvSpPr>
          <p:cNvPr id="13" name="Dikdörtgen 12"/>
          <p:cNvSpPr/>
          <p:nvPr/>
        </p:nvSpPr>
        <p:spPr>
          <a:xfrm>
            <a:off x="6306331" y="5128433"/>
            <a:ext cx="5433077" cy="1384995"/>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Erkek ve kadının eşit haklara, sorumluluklara ve fırsatlara sahip olması demektir. </a:t>
            </a:r>
          </a:p>
        </p:txBody>
      </p:sp>
      <p:pic>
        <p:nvPicPr>
          <p:cNvPr id="21512" name="Picture 8" descr="gender equality in the workplace ile ilgili gö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40374" y="1354000"/>
            <a:ext cx="4729708" cy="33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5261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1512"/>
                                        </p:tgtEl>
                                        <p:attrNameLst>
                                          <p:attrName>style.visibility</p:attrName>
                                        </p:attrNameLst>
                                      </p:cBhvr>
                                      <p:to>
                                        <p:strVal val="visible"/>
                                      </p:to>
                                    </p:set>
                                    <p:animEffect transition="in" filter="fade">
                                      <p:cBhvr>
                                        <p:cTn id="31" dur="1000"/>
                                        <p:tgtEl>
                                          <p:spTgt spid="21512"/>
                                        </p:tgtEl>
                                      </p:cBhvr>
                                    </p:animEffect>
                                    <p:anim calcmode="lin" valueType="num">
                                      <p:cBhvr>
                                        <p:cTn id="32" dur="1000" fill="hold"/>
                                        <p:tgtEl>
                                          <p:spTgt spid="21512"/>
                                        </p:tgtEl>
                                        <p:attrNameLst>
                                          <p:attrName>ppt_x</p:attrName>
                                        </p:attrNameLst>
                                      </p:cBhvr>
                                      <p:tavLst>
                                        <p:tav tm="0">
                                          <p:val>
                                            <p:strVal val="#ppt_x"/>
                                          </p:val>
                                        </p:tav>
                                        <p:tav tm="100000">
                                          <p:val>
                                            <p:strVal val="#ppt_x"/>
                                          </p:val>
                                        </p:tav>
                                      </p:tavLst>
                                    </p:anim>
                                    <p:anim calcmode="lin" valueType="num">
                                      <p:cBhvr>
                                        <p:cTn id="33" dur="1000" fill="hold"/>
                                        <p:tgtEl>
                                          <p:spTgt spid="215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555024" y="403439"/>
            <a:ext cx="11010900" cy="584775"/>
          </a:xfrm>
          <a:prstGeom prst="rect">
            <a:avLst/>
          </a:prstGeom>
          <a:noFill/>
        </p:spPr>
        <p:txBody>
          <a:bodyPr>
            <a:spAutoFit/>
          </a:bodyPr>
          <a:lstStyle/>
          <a:p>
            <a:pPr algn="r">
              <a:defRPr/>
            </a:pPr>
            <a:r>
              <a:rPr lang="tr-TR" sz="3200" b="1" dirty="0">
                <a:solidFill>
                  <a:prstClr val="white"/>
                </a:solidFill>
                <a:cs typeface="Arial" charset="0"/>
              </a:rPr>
              <a:t>CİNSİYETE DAYALI İŞBÖLÜMÜ VE CİNSİYET EŞİTSİZLİĞİ</a:t>
            </a:r>
          </a:p>
        </p:txBody>
      </p:sp>
      <p:sp>
        <p:nvSpPr>
          <p:cNvPr id="5" name="Dikdörtgen 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062680" y="1713125"/>
            <a:ext cx="9613558" cy="523220"/>
          </a:xfrm>
          <a:prstGeom prst="rect">
            <a:avLst/>
          </a:prstGeom>
        </p:spPr>
        <p:txBody>
          <a:bodyPr wrap="square">
            <a:spAutoFit/>
          </a:bodyPr>
          <a:lstStyle/>
          <a:p>
            <a:pPr marL="342900" indent="-342900">
              <a:buClr>
                <a:srgbClr val="44546A">
                  <a:lumMod val="75000"/>
                </a:srgbClr>
              </a:buClr>
              <a:buFont typeface="Wingdings" panose="05000000000000000000" pitchFamily="2" charset="2"/>
              <a:buChar char="q"/>
            </a:pPr>
            <a:endParaRPr lang="tr-TR" sz="2800" b="1" dirty="0">
              <a:solidFill>
                <a:srgbClr val="44546A">
                  <a:lumMod val="75000"/>
                </a:srgbClr>
              </a:solidFill>
              <a:latin typeface="Gadugi" panose="020B0502040204020203" pitchFamily="34" charset="0"/>
            </a:endParaRPr>
          </a:p>
        </p:txBody>
      </p:sp>
      <p:sp>
        <p:nvSpPr>
          <p:cNvPr id="8" name="Dikdörtgen 7"/>
          <p:cNvSpPr/>
          <p:nvPr/>
        </p:nvSpPr>
        <p:spPr>
          <a:xfrm>
            <a:off x="0" y="1729600"/>
            <a:ext cx="6096000" cy="31362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spAutoFit/>
          </a:bodyPr>
          <a:lstStyle/>
          <a:p>
            <a:pPr algn="ctr">
              <a:lnSpc>
                <a:spcPct val="90000"/>
              </a:lnSpc>
              <a:spcBef>
                <a:spcPts val="1000"/>
              </a:spcBef>
            </a:pPr>
            <a:r>
              <a:rPr lang="tr-TR" sz="2400" b="1" dirty="0">
                <a:ln w="1905"/>
                <a:solidFill>
                  <a:srgbClr val="44546A">
                    <a:lumMod val="75000"/>
                  </a:srgbClr>
                </a:solidFill>
                <a:effectLst>
                  <a:innerShdw blurRad="69850" dist="43180" dir="5400000">
                    <a:srgbClr val="000000">
                      <a:alpha val="65000"/>
                    </a:srgbClr>
                  </a:innerShdw>
                </a:effectLst>
                <a:latin typeface="Gadugi" panose="020B0502040204020203" pitchFamily="34" charset="0"/>
              </a:rPr>
              <a:t>Cinsiyete Dayalı İşbölümü</a:t>
            </a:r>
          </a:p>
          <a:p>
            <a:pPr algn="ctr">
              <a:lnSpc>
                <a:spcPct val="90000"/>
              </a:lnSpc>
              <a:spcBef>
                <a:spcPts val="1000"/>
              </a:spcBef>
            </a:pPr>
            <a:r>
              <a:rPr lang="tr-TR" altLang="tr-TR" sz="2400" b="1" dirty="0">
                <a:solidFill>
                  <a:srgbClr val="44546A">
                    <a:lumMod val="75000"/>
                  </a:srgbClr>
                </a:solidFill>
                <a:latin typeface="Gadugi" panose="020B0502040204020203" pitchFamily="34" charset="0"/>
              </a:rPr>
              <a:t>Kadınların ve erkeklerin ne yapması gerektiği veya neleri yapabilecekleri hakkında toplumda yaratılmış olan fikirlere ve değerlere dayanarak, </a:t>
            </a:r>
          </a:p>
          <a:p>
            <a:pPr algn="ctr">
              <a:lnSpc>
                <a:spcPct val="90000"/>
              </a:lnSpc>
              <a:spcBef>
                <a:spcPts val="1000"/>
              </a:spcBef>
            </a:pPr>
            <a:r>
              <a:rPr lang="tr-TR" altLang="tr-TR" sz="2400" b="1" u="sng" dirty="0">
                <a:solidFill>
                  <a:srgbClr val="960000"/>
                </a:solidFill>
                <a:latin typeface="Gadugi" panose="020B0502040204020203" pitchFamily="34" charset="0"/>
              </a:rPr>
              <a:t>kadınlara ve erkeklere farklı roller, sorumluluklar ve görevler</a:t>
            </a:r>
            <a:r>
              <a:rPr lang="tr-TR" altLang="tr-TR" sz="2400" b="1" dirty="0">
                <a:solidFill>
                  <a:srgbClr val="960000"/>
                </a:solidFill>
                <a:latin typeface="Gadugi" panose="020B0502040204020203" pitchFamily="34" charset="0"/>
              </a:rPr>
              <a:t> </a:t>
            </a:r>
          </a:p>
          <a:p>
            <a:pPr algn="ctr">
              <a:lnSpc>
                <a:spcPct val="90000"/>
              </a:lnSpc>
              <a:spcBef>
                <a:spcPts val="1000"/>
              </a:spcBef>
            </a:pPr>
            <a:r>
              <a:rPr lang="tr-TR" altLang="tr-TR" sz="2400" b="1" dirty="0">
                <a:solidFill>
                  <a:srgbClr val="44546A">
                    <a:lumMod val="75000"/>
                  </a:srgbClr>
                </a:solidFill>
                <a:latin typeface="Gadugi" panose="020B0502040204020203" pitchFamily="34" charset="0"/>
              </a:rPr>
              <a:t>yüklenmesidir.</a:t>
            </a:r>
          </a:p>
        </p:txBody>
      </p:sp>
      <p:sp>
        <p:nvSpPr>
          <p:cNvPr id="9" name="Dikdörtgen 8"/>
          <p:cNvSpPr/>
          <p:nvPr/>
        </p:nvSpPr>
        <p:spPr>
          <a:xfrm>
            <a:off x="6181859" y="1777520"/>
            <a:ext cx="5757842" cy="433759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a:lnSpc>
                <a:spcPct val="90000"/>
              </a:lnSpc>
              <a:spcBef>
                <a:spcPts val="1000"/>
              </a:spcBef>
              <a:spcAft>
                <a:spcPct val="45000"/>
              </a:spcAft>
            </a:pPr>
            <a:r>
              <a:rPr lang="tr-TR" altLang="tr-TR" sz="2400" b="1" dirty="0">
                <a:solidFill>
                  <a:srgbClr val="44546A">
                    <a:lumMod val="75000"/>
                  </a:srgbClr>
                </a:solidFill>
                <a:latin typeface="Gadugi" panose="020B0502040204020203" pitchFamily="34" charset="0"/>
              </a:rPr>
              <a:t>Kadınların erkeklere göre ikincil görülmesi </a:t>
            </a:r>
            <a:r>
              <a:rPr lang="tr-TR" altLang="tr-TR" sz="2400" b="1" u="sng" dirty="0">
                <a:solidFill>
                  <a:srgbClr val="960000"/>
                </a:solidFill>
                <a:latin typeface="Gadugi" panose="020B0502040204020203" pitchFamily="34" charset="0"/>
              </a:rPr>
              <a:t>TOPLUMSAL CİNSİYET EŞİTSİZLİĞİDİR.</a:t>
            </a:r>
            <a:endParaRPr lang="tr-TR" altLang="tr-TR" sz="2400" b="1" dirty="0">
              <a:solidFill>
                <a:srgbClr val="960000"/>
              </a:solidFill>
              <a:latin typeface="Gadugi" panose="020B0502040204020203" pitchFamily="34" charset="0"/>
            </a:endParaRPr>
          </a:p>
          <a:p>
            <a:pPr algn="ctr">
              <a:lnSpc>
                <a:spcPct val="90000"/>
              </a:lnSpc>
              <a:spcBef>
                <a:spcPts val="1000"/>
              </a:spcBef>
              <a:spcAft>
                <a:spcPct val="45000"/>
              </a:spcAft>
            </a:pPr>
            <a:r>
              <a:rPr lang="tr-TR" altLang="tr-TR" sz="2400" b="1" dirty="0">
                <a:solidFill>
                  <a:srgbClr val="44546A">
                    <a:lumMod val="75000"/>
                  </a:srgbClr>
                </a:solidFill>
                <a:latin typeface="Gadugi" panose="020B0502040204020203" pitchFamily="34" charset="0"/>
              </a:rPr>
              <a:t>Kadınların erkeklere göre ikincilleştirildiği, eşitsizliğe sebep olan söz ve davranışlara maruz bırakılması </a:t>
            </a:r>
            <a:r>
              <a:rPr lang="tr-TR" altLang="tr-TR" sz="2400" b="1" u="sng" dirty="0">
                <a:solidFill>
                  <a:srgbClr val="960000"/>
                </a:solidFill>
                <a:latin typeface="Gadugi" panose="020B0502040204020203" pitchFamily="34" charset="0"/>
              </a:rPr>
              <a:t>CİNSİYETE DAYALI AYRIMCILIKTIR. </a:t>
            </a:r>
            <a:endParaRPr lang="tr-TR" altLang="tr-TR" sz="2400" b="1" dirty="0">
              <a:solidFill>
                <a:srgbClr val="960000"/>
              </a:solidFill>
              <a:latin typeface="Gadugi" panose="020B0502040204020203" pitchFamily="34" charset="0"/>
            </a:endParaRPr>
          </a:p>
          <a:p>
            <a:pPr algn="ctr">
              <a:lnSpc>
                <a:spcPct val="90000"/>
              </a:lnSpc>
              <a:spcBef>
                <a:spcPts val="1000"/>
              </a:spcBef>
              <a:spcAft>
                <a:spcPct val="45000"/>
              </a:spcAft>
            </a:pPr>
            <a:r>
              <a:rPr lang="tr-TR" altLang="tr-TR" sz="2400" b="1" dirty="0">
                <a:solidFill>
                  <a:srgbClr val="00B050"/>
                </a:solidFill>
                <a:latin typeface="Gadugi" panose="020B0502040204020203" pitchFamily="34" charset="0"/>
              </a:rPr>
              <a:t>CİNSİYET EŞİTSİZLİĞİ, GENELLİKLE CİNSİYETE DAYALI İŞBÖLÜMÜNÜN SONUCUDUR.</a:t>
            </a:r>
            <a:endParaRPr lang="en-US" sz="2400" b="1" dirty="0">
              <a:solidFill>
                <a:srgbClr val="00B050"/>
              </a:solidFill>
              <a:latin typeface="Gadugi" panose="020B0502040204020203" pitchFamily="34" charset="0"/>
            </a:endParaRPr>
          </a:p>
        </p:txBody>
      </p:sp>
    </p:spTree>
    <p:extLst>
      <p:ext uri="{BB962C8B-B14F-4D97-AF65-F5344CB8AC3E}">
        <p14:creationId xmlns:p14="http://schemas.microsoft.com/office/powerpoint/2010/main" xmlns="" val="82538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TOPLUMSAL CİNSİYET EŞİTSİZLİĞİNİN SONUÇLARI</a:t>
            </a:r>
          </a:p>
        </p:txBody>
      </p:sp>
      <p:sp>
        <p:nvSpPr>
          <p:cNvPr id="3" name="Dikdörtgen 2"/>
          <p:cNvSpPr/>
          <p:nvPr/>
        </p:nvSpPr>
        <p:spPr>
          <a:xfrm>
            <a:off x="457200" y="1369119"/>
            <a:ext cx="10911016" cy="5170646"/>
          </a:xfrm>
          <a:prstGeom prst="rect">
            <a:avLst/>
          </a:prstGeom>
        </p:spPr>
        <p:txBody>
          <a:bodyPr wrap="square">
            <a:spAutoFit/>
          </a:bodyPr>
          <a:lstStyle/>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Kadınların çoğu hayatlarını ilgilendiren  kararları almada </a:t>
            </a:r>
            <a:r>
              <a:rPr lang="tr-TR" sz="2800" b="1" dirty="0" smtClean="0">
                <a:solidFill>
                  <a:srgbClr val="44546A">
                    <a:lumMod val="75000"/>
                  </a:srgbClr>
                </a:solidFill>
                <a:latin typeface="Gadugi" panose="020B0502040204020203" pitchFamily="34" charset="0"/>
              </a:rPr>
              <a:t>güce </a:t>
            </a:r>
            <a:r>
              <a:rPr lang="tr-TR" sz="2800" b="1" dirty="0">
                <a:solidFill>
                  <a:srgbClr val="44546A">
                    <a:lumMod val="75000"/>
                  </a:srgbClr>
                </a:solidFill>
                <a:latin typeface="Gadugi" panose="020B0502040204020203" pitchFamily="34" charset="0"/>
              </a:rPr>
              <a:t>sahip değildir.</a:t>
            </a:r>
          </a:p>
          <a:p>
            <a:pPr marL="342900" indent="-342900">
              <a:spcBef>
                <a:spcPts val="600"/>
              </a:spcBef>
              <a:spcAft>
                <a:spcPts val="600"/>
              </a:spcAft>
              <a:buClr>
                <a:srgbClr val="70AD47"/>
              </a:buClr>
              <a:buFont typeface="Wingdings" panose="05000000000000000000" pitchFamily="2" charset="2"/>
              <a:buChar char="q"/>
            </a:pPr>
            <a:r>
              <a:rPr lang="tr-TR" sz="2800" b="1" dirty="0">
                <a:solidFill>
                  <a:srgbClr val="70AD47"/>
                </a:solidFill>
                <a:latin typeface="Gadugi" panose="020B0502040204020203" pitchFamily="34" charset="0"/>
              </a:rPr>
              <a:t>Kadınların çoğu para, bilgi, sosyal çevre ve yasalar gibi güç kaynaklarına uzaktır.</a:t>
            </a:r>
          </a:p>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En ağır sonuçlarından birisi kadına yönelik şiddet ve buna bağlı ölümlerdir.</a:t>
            </a:r>
          </a:p>
          <a:p>
            <a:pPr marL="342900" indent="-342900">
              <a:spcBef>
                <a:spcPts val="600"/>
              </a:spcBef>
              <a:spcAft>
                <a:spcPts val="600"/>
              </a:spcAft>
              <a:buClr>
                <a:srgbClr val="70AD47"/>
              </a:buClr>
              <a:buFont typeface="Wingdings" panose="05000000000000000000" pitchFamily="2" charset="2"/>
              <a:buChar char="q"/>
            </a:pPr>
            <a:r>
              <a:rPr lang="tr-TR" sz="2800" b="1" dirty="0">
                <a:solidFill>
                  <a:srgbClr val="70AD47"/>
                </a:solidFill>
                <a:latin typeface="Gadugi" panose="020B0502040204020203" pitchFamily="34" charset="0"/>
              </a:rPr>
              <a:t>Sadece kadınlar için değil, erkekler için de örseleyici olabilir.</a:t>
            </a:r>
          </a:p>
          <a:p>
            <a:pPr marL="342900" indent="-342900">
              <a:spcBef>
                <a:spcPts val="600"/>
              </a:spcBef>
              <a:spcAft>
                <a:spcPts val="600"/>
              </a:spcAft>
              <a:buClr>
                <a:srgbClr val="44546A">
                  <a:lumMod val="75000"/>
                </a:srgbClr>
              </a:buClr>
              <a:buFont typeface="Wingdings" panose="05000000000000000000" pitchFamily="2" charset="2"/>
              <a:buChar char="q"/>
            </a:pPr>
            <a:r>
              <a:rPr lang="tr-TR" sz="2800" b="1" dirty="0">
                <a:solidFill>
                  <a:srgbClr val="44546A">
                    <a:lumMod val="75000"/>
                  </a:srgbClr>
                </a:solidFill>
                <a:latin typeface="Gadugi" panose="020B0502040204020203" pitchFamily="34" charset="0"/>
              </a:rPr>
              <a:t>Eşitsizlik eşitsizliği besler. </a:t>
            </a:r>
          </a:p>
          <a:p>
            <a:pPr marL="342900" indent="-342900">
              <a:spcBef>
                <a:spcPts val="600"/>
              </a:spcBef>
              <a:spcAft>
                <a:spcPts val="600"/>
              </a:spcAft>
              <a:buClr>
                <a:srgbClr val="70AD47"/>
              </a:buClr>
              <a:buFont typeface="Wingdings" panose="05000000000000000000" pitchFamily="2" charset="2"/>
              <a:buChar char="q"/>
            </a:pPr>
            <a:r>
              <a:rPr lang="tr-TR" sz="2800" b="1" dirty="0">
                <a:solidFill>
                  <a:srgbClr val="70AD47"/>
                </a:solidFill>
                <a:latin typeface="Gadugi" panose="020B0502040204020203" pitchFamily="34" charset="0"/>
              </a:rPr>
              <a:t>Bireyleri, aileleri, ulusun bir bütün olarak insani gelişmesini etkiler. </a:t>
            </a:r>
          </a:p>
        </p:txBody>
      </p:sp>
    </p:spTree>
    <p:extLst>
      <p:ext uri="{BB962C8B-B14F-4D97-AF65-F5344CB8AC3E}">
        <p14:creationId xmlns:p14="http://schemas.microsoft.com/office/powerpoint/2010/main" xmlns="" val="56410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grayscl/>
            <a:extLst>
              <a:ext uri="{28A0092B-C50C-407E-A947-70E740481C1C}">
                <a14:useLocalDpi xmlns:a14="http://schemas.microsoft.com/office/drawing/2010/main" xmlns="" val="0"/>
              </a:ext>
            </a:extLst>
          </a:blip>
          <a:srcRect/>
          <a:stretch>
            <a:fillRect/>
          </a:stretch>
        </p:blipFill>
        <p:spPr bwMode="auto">
          <a:xfrm>
            <a:off x="8920164" y="87314"/>
            <a:ext cx="1747837" cy="133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Picture 3"/>
          <p:cNvPicPr>
            <a:picLocks noChangeAspect="1" noChangeArrowheads="1"/>
          </p:cNvPicPr>
          <p:nvPr/>
        </p:nvPicPr>
        <p:blipFill>
          <a:blip r:embed="rId4">
            <a:grayscl/>
            <a:extLst>
              <a:ext uri="{28A0092B-C50C-407E-A947-70E740481C1C}">
                <a14:useLocalDpi xmlns:a14="http://schemas.microsoft.com/office/drawing/2010/main" xmlns="" val="0"/>
              </a:ext>
            </a:extLst>
          </a:blip>
          <a:srcRect/>
          <a:stretch>
            <a:fillRect/>
          </a:stretch>
        </p:blipFill>
        <p:spPr bwMode="auto">
          <a:xfrm>
            <a:off x="1524000" y="0"/>
            <a:ext cx="1714500" cy="151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8" name="Rectangle 4"/>
          <p:cNvSpPr>
            <a:spLocks noGrp="1" noChangeArrowheads="1"/>
          </p:cNvSpPr>
          <p:nvPr>
            <p:ph type="ctrTitle"/>
          </p:nvPr>
        </p:nvSpPr>
        <p:spPr>
          <a:xfrm>
            <a:off x="2209800" y="87315"/>
            <a:ext cx="7772400" cy="505945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tr-TR" altLang="tr-TR" sz="3600" b="1" dirty="0" smtClean="0">
                <a:solidFill>
                  <a:srgbClr val="FF0000"/>
                </a:solidFill>
                <a:latin typeface="Tahoma" panose="020B0604030504040204" pitchFamily="34" charset="0"/>
                <a:cs typeface="Tahoma" panose="020B0604030504040204" pitchFamily="34" charset="0"/>
              </a:rPr>
              <a:t>CİNSİYET</a:t>
            </a:r>
            <a:r>
              <a:rPr lang="tr-TR" altLang="tr-TR" sz="3600" b="1" dirty="0">
                <a:solidFill>
                  <a:srgbClr val="FF0000"/>
                </a:solidFill>
                <a:latin typeface="Tahoma" panose="020B0604030504040204" pitchFamily="34" charset="0"/>
                <a:cs typeface="Tahoma" panose="020B0604030504040204" pitchFamily="34" charset="0"/>
              </a:rPr>
              <a:t/>
            </a:r>
            <a:br>
              <a:rPr lang="tr-TR" altLang="tr-TR" sz="3600" b="1" dirty="0">
                <a:solidFill>
                  <a:srgbClr val="FF0000"/>
                </a:solidFill>
                <a:latin typeface="Tahoma" panose="020B0604030504040204" pitchFamily="34" charset="0"/>
                <a:cs typeface="Tahoma" panose="020B0604030504040204" pitchFamily="34" charset="0"/>
              </a:rPr>
            </a:br>
            <a:r>
              <a:rPr lang="tr-TR" altLang="tr-TR" sz="3600" b="1" dirty="0">
                <a:solidFill>
                  <a:srgbClr val="FF0000"/>
                </a:solidFill>
                <a:latin typeface="Tahoma" panose="020B0604030504040204" pitchFamily="34" charset="0"/>
                <a:cs typeface="Tahoma" panose="020B0604030504040204" pitchFamily="34" charset="0"/>
              </a:rPr>
              <a:t/>
            </a:r>
            <a:br>
              <a:rPr lang="tr-TR" altLang="tr-TR" sz="3600" b="1" dirty="0">
                <a:solidFill>
                  <a:srgbClr val="FF000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Kişinin kadın ya da erkek olarak </a:t>
            </a:r>
            <a:br>
              <a:rPr lang="tr-TR" altLang="tr-TR" sz="2800" b="1" dirty="0">
                <a:solidFill>
                  <a:srgbClr val="7030A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
            </a:r>
            <a:br>
              <a:rPr lang="tr-TR" altLang="tr-TR" sz="2800" b="1" dirty="0">
                <a:solidFill>
                  <a:srgbClr val="7030A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gösterdiği genetik, fizyolojik ve biyolojik </a:t>
            </a:r>
            <a:br>
              <a:rPr lang="tr-TR" altLang="tr-TR" sz="2800" b="1" dirty="0">
                <a:solidFill>
                  <a:srgbClr val="7030A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
            </a:r>
            <a:br>
              <a:rPr lang="tr-TR" altLang="tr-TR" sz="2800" b="1" dirty="0">
                <a:solidFill>
                  <a:srgbClr val="7030A0"/>
                </a:solidFill>
                <a:latin typeface="Tahoma" panose="020B0604030504040204" pitchFamily="34" charset="0"/>
                <a:cs typeface="Tahoma" panose="020B0604030504040204" pitchFamily="34" charset="0"/>
              </a:rPr>
            </a:br>
            <a:r>
              <a:rPr lang="tr-TR" altLang="tr-TR" sz="2800" b="1" dirty="0">
                <a:solidFill>
                  <a:srgbClr val="7030A0"/>
                </a:solidFill>
                <a:latin typeface="Tahoma" panose="020B0604030504040204" pitchFamily="34" charset="0"/>
                <a:cs typeface="Tahoma" panose="020B0604030504040204" pitchFamily="34" charset="0"/>
              </a:rPr>
              <a:t>özelliklerdir.</a:t>
            </a:r>
            <a:endParaRPr lang="en-US" altLang="tr-TR" sz="2800" b="1" dirty="0">
              <a:solidFill>
                <a:srgbClr val="7030A0"/>
              </a:solidFill>
              <a:latin typeface="Tahoma" panose="020B0604030504040204" pitchFamily="34" charset="0"/>
              <a:cs typeface="Tahoma" panose="020B0604030504040204" pitchFamily="34" charset="0"/>
            </a:endParaRPr>
          </a:p>
        </p:txBody>
      </p:sp>
      <p:sp>
        <p:nvSpPr>
          <p:cNvPr id="6149" name="Text Box 5"/>
          <p:cNvSpPr txBox="1">
            <a:spLocks noChangeArrowheads="1"/>
          </p:cNvSpPr>
          <p:nvPr/>
        </p:nvSpPr>
        <p:spPr bwMode="auto">
          <a:xfrm>
            <a:off x="5105400" y="6172200"/>
            <a:ext cx="243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Grande" pitchFamily="1"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50000"/>
              </a:spcBef>
              <a:buFontTx/>
              <a:buNone/>
            </a:pPr>
            <a:endParaRPr lang="tr-TR" altLang="tr-TR" sz="2400">
              <a:latin typeface="Times" panose="02020603050405020304" pitchFamily="18" charset="0"/>
            </a:endParaRPr>
          </a:p>
        </p:txBody>
      </p:sp>
    </p:spTree>
    <p:extLst>
      <p:ext uri="{BB962C8B-B14F-4D97-AF65-F5344CB8AC3E}">
        <p14:creationId xmlns:p14="http://schemas.microsoft.com/office/powerpoint/2010/main" xmlns="" val="38109118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a:xfrm>
            <a:off x="3840480" y="365125"/>
            <a:ext cx="7513320" cy="1325563"/>
          </a:xfrm>
        </p:spPr>
        <p:txBody>
          <a:bodyPr/>
          <a:lstStyle/>
          <a:p>
            <a:pPr eaLnBrk="1" hangingPunct="1"/>
            <a:r>
              <a:rPr lang="tr-TR" altLang="tr-TR" dirty="0" smtClean="0">
                <a:solidFill>
                  <a:srgbClr val="FF0000"/>
                </a:solidFill>
              </a:rPr>
              <a:t>              </a:t>
            </a:r>
            <a:r>
              <a:rPr lang="tr-TR" altLang="tr-TR" b="1" dirty="0" smtClean="0">
                <a:solidFill>
                  <a:srgbClr val="FF0000"/>
                </a:solidFill>
              </a:rPr>
              <a:t>KADINA YÖNELİK ŞİDDET</a:t>
            </a:r>
            <a:endParaRPr lang="tr-TR" altLang="tr-TR" b="1" dirty="0" smtClean="0"/>
          </a:p>
        </p:txBody>
      </p:sp>
      <p:sp>
        <p:nvSpPr>
          <p:cNvPr id="18435" name="2 İçerik Yer Tutucusu"/>
          <p:cNvSpPr>
            <a:spLocks noGrp="1"/>
          </p:cNvSpPr>
          <p:nvPr>
            <p:ph idx="1"/>
          </p:nvPr>
        </p:nvSpPr>
        <p:spPr>
          <a:xfrm>
            <a:off x="4911634" y="1600201"/>
            <a:ext cx="6792685" cy="5127170"/>
          </a:xfrm>
        </p:spPr>
        <p:txBody>
          <a:bodyPr>
            <a:normAutofit lnSpcReduction="10000"/>
          </a:bodyPr>
          <a:lstStyle/>
          <a:p>
            <a:pPr algn="just" eaLnBrk="1" hangingPunct="1">
              <a:buFont typeface="Arial" panose="020B0604020202020204" pitchFamily="34" charset="0"/>
              <a:buNone/>
            </a:pPr>
            <a:r>
              <a:rPr lang="tr-TR" altLang="tr-TR" dirty="0" smtClean="0"/>
              <a:t>         </a:t>
            </a:r>
            <a:r>
              <a:rPr lang="tr-TR" altLang="tr-TR" sz="3600" b="1" dirty="0" smtClean="0">
                <a:solidFill>
                  <a:srgbClr val="6666FF"/>
                </a:solidFill>
              </a:rPr>
              <a:t>Kadına yönelik şiddet ya da toplumsal cinsiyete dayalı şiddet, kadına kadın olmasından dolayı uygulanan ve kadınları orantısız bir biçimde etkileyen şiddet anlamına gelir (İstanbul Sözleşmesi). Kadınlara ve kız çocuklarına yönelik şiddet, kadının insan hakları ihlali, kadına yönelik ayrımcılığın bir biçimi ve bir suçtur.</a:t>
            </a:r>
          </a:p>
        </p:txBody>
      </p:sp>
      <p:pic>
        <p:nvPicPr>
          <p:cNvPr id="1026" name="Picture 2" descr="Kadına yönelik şiddet ve fotoğraf algısı"/>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629" y="731520"/>
            <a:ext cx="4676502" cy="58652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9036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a:xfrm>
            <a:off x="4950823" y="248195"/>
            <a:ext cx="6402977" cy="1442494"/>
          </a:xfrm>
        </p:spPr>
        <p:txBody>
          <a:bodyPr>
            <a:normAutofit fontScale="90000"/>
          </a:bodyPr>
          <a:lstStyle/>
          <a:p>
            <a:r>
              <a:rPr lang="tr-TR" altLang="tr-TR" dirty="0" smtClean="0">
                <a:solidFill>
                  <a:srgbClr val="FF0000"/>
                </a:solidFill>
              </a:rPr>
              <a:t>         </a:t>
            </a:r>
            <a:r>
              <a:rPr lang="tr-TR" altLang="tr-TR" sz="5400" b="1" dirty="0" smtClean="0">
                <a:solidFill>
                  <a:srgbClr val="FF0000"/>
                </a:solidFill>
              </a:rPr>
              <a:t>Kadına yönelik şiddet</a:t>
            </a:r>
            <a:endParaRPr lang="tr-TR" altLang="tr-TR" dirty="0" smtClean="0"/>
          </a:p>
        </p:txBody>
      </p:sp>
      <p:sp>
        <p:nvSpPr>
          <p:cNvPr id="19459" name="2 İçerik Yer Tutucusu"/>
          <p:cNvSpPr>
            <a:spLocks noGrp="1"/>
          </p:cNvSpPr>
          <p:nvPr>
            <p:ph idx="1"/>
          </p:nvPr>
        </p:nvSpPr>
        <p:spPr>
          <a:xfrm>
            <a:off x="5682343" y="1332412"/>
            <a:ext cx="6716486" cy="5465854"/>
          </a:xfrm>
        </p:spPr>
        <p:txBody>
          <a:bodyPr>
            <a:normAutofit/>
          </a:bodyPr>
          <a:lstStyle/>
          <a:p>
            <a:pPr>
              <a:buFont typeface="Arial" panose="020B0604020202020204" pitchFamily="34" charset="0"/>
              <a:buNone/>
            </a:pPr>
            <a:r>
              <a:rPr lang="tr-TR" altLang="tr-TR" dirty="0" smtClean="0"/>
              <a:t>           </a:t>
            </a:r>
            <a:r>
              <a:rPr lang="tr-TR" altLang="tr-TR" sz="3600" b="1" dirty="0" smtClean="0">
                <a:solidFill>
                  <a:schemeClr val="accent1">
                    <a:lumMod val="75000"/>
                  </a:schemeClr>
                </a:solidFill>
              </a:rPr>
              <a:t>İster kamusal isterse özel yaşamda meydana gelsin, kadınlara fiziksel, cinsel veya  psikolojik acı veya ıstırap veren veya verebilecek olan cinsiyete dayanan bir eylem veya bu tür eylemlerle tehdit etme, zorlamaya veya keyfi olarak özgürlükten yoksun bırakma şeklinde tanımlanır.(BM)</a:t>
            </a:r>
          </a:p>
          <a:p>
            <a:endParaRPr lang="tr-TR" altLang="tr-TR" dirty="0" smtClean="0"/>
          </a:p>
        </p:txBody>
      </p:sp>
      <p:sp>
        <p:nvSpPr>
          <p:cNvPr id="2" name="AutoShape 4" descr="kadın şiddeti ile ilgili görseller ile ilgili görsel sonucu"/>
          <p:cNvSpPr>
            <a:spLocks noChangeAspect="1" noChangeArrowheads="1"/>
          </p:cNvSpPr>
          <p:nvPr/>
        </p:nvSpPr>
        <p:spPr bwMode="auto">
          <a:xfrm>
            <a:off x="155574" y="2103119"/>
            <a:ext cx="4925453" cy="309589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4" name="Picture 6" descr="kadın şiddeti ile ilgili görseller ile ilgili görsel sonucu"/>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431074"/>
            <a:ext cx="5631272" cy="60219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0168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etin kutusu 3"/>
          <p:cNvSpPr txBox="1">
            <a:spLocks noChangeArrowheads="1"/>
          </p:cNvSpPr>
          <p:nvPr/>
        </p:nvSpPr>
        <p:spPr bwMode="auto">
          <a:xfrm>
            <a:off x="1901826" y="947738"/>
            <a:ext cx="82581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3600" b="1">
                <a:solidFill>
                  <a:srgbClr val="FFFFFF"/>
                </a:solidFill>
              </a:rPr>
              <a:t>İNSAN HAKLARI İHLALİ</a:t>
            </a:r>
          </a:p>
        </p:txBody>
      </p:sp>
      <p:sp>
        <p:nvSpPr>
          <p:cNvPr id="20483" name="Dikdörtgen 1"/>
          <p:cNvSpPr>
            <a:spLocks noChangeArrowheads="1"/>
          </p:cNvSpPr>
          <p:nvPr/>
        </p:nvSpPr>
        <p:spPr bwMode="auto">
          <a:xfrm>
            <a:off x="2320925" y="1385888"/>
            <a:ext cx="78041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3600" b="1">
              <a:solidFill>
                <a:srgbClr val="25B8BC"/>
              </a:solidFill>
              <a:latin typeface="Gadugi" panose="020B0502040204020203" pitchFamily="34" charset="0"/>
            </a:endParaRPr>
          </a:p>
        </p:txBody>
      </p:sp>
      <p:sp>
        <p:nvSpPr>
          <p:cNvPr id="20484" name="Dikdörtgen 2"/>
          <p:cNvSpPr>
            <a:spLocks noChangeArrowheads="1"/>
          </p:cNvSpPr>
          <p:nvPr/>
        </p:nvSpPr>
        <p:spPr bwMode="auto">
          <a:xfrm>
            <a:off x="1866901" y="1858963"/>
            <a:ext cx="79978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
                <a:srgbClr val="333F50"/>
              </a:buClr>
              <a:buFontTx/>
              <a:buNone/>
            </a:pPr>
            <a:endParaRPr lang="tr-TR" altLang="tr-TR" sz="2400" b="1">
              <a:solidFill>
                <a:srgbClr val="333F50"/>
              </a:solidFill>
              <a:latin typeface="Gadugi" panose="020B0502040204020203" pitchFamily="34" charset="0"/>
            </a:endParaRPr>
          </a:p>
        </p:txBody>
      </p:sp>
      <p:sp>
        <p:nvSpPr>
          <p:cNvPr id="20485" name="Dikdörtgen 7"/>
          <p:cNvSpPr>
            <a:spLocks noChangeArrowheads="1"/>
          </p:cNvSpPr>
          <p:nvPr/>
        </p:nvSpPr>
        <p:spPr bwMode="auto">
          <a:xfrm>
            <a:off x="2320925" y="1385888"/>
            <a:ext cx="78041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3600" b="1">
              <a:solidFill>
                <a:srgbClr val="25B8BC"/>
              </a:solidFill>
              <a:latin typeface="Gadugi" panose="020B0502040204020203" pitchFamily="34" charset="0"/>
            </a:endParaRPr>
          </a:p>
        </p:txBody>
      </p:sp>
      <p:sp>
        <p:nvSpPr>
          <p:cNvPr id="20486" name="Dikdörtgen 8"/>
          <p:cNvSpPr>
            <a:spLocks noChangeArrowheads="1"/>
          </p:cNvSpPr>
          <p:nvPr/>
        </p:nvSpPr>
        <p:spPr bwMode="auto">
          <a:xfrm>
            <a:off x="2320925" y="1385888"/>
            <a:ext cx="78041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tr-TR" altLang="tr-TR" sz="3600" b="1">
              <a:solidFill>
                <a:srgbClr val="25B8BC"/>
              </a:solidFill>
              <a:latin typeface="Gadugi" panose="020B0502040204020203" pitchFamily="34" charset="0"/>
            </a:endParaRPr>
          </a:p>
        </p:txBody>
      </p:sp>
      <p:sp>
        <p:nvSpPr>
          <p:cNvPr id="20487" name="Dikdörtgen 9"/>
          <p:cNvSpPr>
            <a:spLocks noChangeArrowheads="1"/>
          </p:cNvSpPr>
          <p:nvPr/>
        </p:nvSpPr>
        <p:spPr bwMode="auto">
          <a:xfrm>
            <a:off x="1487134" y="397264"/>
            <a:ext cx="4864454" cy="144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4400" b="1" dirty="0">
                <a:solidFill>
                  <a:srgbClr val="C00000"/>
                </a:solidFill>
                <a:latin typeface="Gadugi" panose="020B0502040204020203" pitchFamily="34" charset="0"/>
              </a:rPr>
              <a:t>ŞİDDET  KADINLARIN</a:t>
            </a:r>
          </a:p>
        </p:txBody>
      </p:sp>
      <p:sp>
        <p:nvSpPr>
          <p:cNvPr id="11" name="Dikdörtgen 10"/>
          <p:cNvSpPr>
            <a:spLocks noChangeArrowheads="1"/>
          </p:cNvSpPr>
          <p:nvPr/>
        </p:nvSpPr>
        <p:spPr bwMode="auto">
          <a:xfrm rot="20521604">
            <a:off x="2893416" y="2364909"/>
            <a:ext cx="14235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800" b="1">
                <a:solidFill>
                  <a:srgbClr val="333F50"/>
                </a:solidFill>
                <a:latin typeface="Gadugi" panose="020B0502040204020203" pitchFamily="34" charset="0"/>
              </a:rPr>
              <a:t>Yaşama</a:t>
            </a:r>
          </a:p>
        </p:txBody>
      </p:sp>
      <p:sp>
        <p:nvSpPr>
          <p:cNvPr id="12" name="Dikdörtgen 11"/>
          <p:cNvSpPr>
            <a:spLocks noChangeArrowheads="1"/>
          </p:cNvSpPr>
          <p:nvPr/>
        </p:nvSpPr>
        <p:spPr bwMode="auto">
          <a:xfrm>
            <a:off x="4960938" y="3648075"/>
            <a:ext cx="11657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chemeClr val="accent2"/>
                </a:solidFill>
                <a:latin typeface="Gadugi" panose="020B0502040204020203" pitchFamily="34" charset="0"/>
              </a:rPr>
              <a:t>Eşitlik</a:t>
            </a:r>
            <a:endParaRPr lang="tr-TR" altLang="tr-TR" sz="1800">
              <a:solidFill>
                <a:schemeClr val="accent2"/>
              </a:solidFill>
            </a:endParaRPr>
          </a:p>
        </p:txBody>
      </p:sp>
      <p:sp>
        <p:nvSpPr>
          <p:cNvPr id="13" name="Dikdörtgen 12"/>
          <p:cNvSpPr>
            <a:spLocks noChangeArrowheads="1"/>
          </p:cNvSpPr>
          <p:nvPr/>
        </p:nvSpPr>
        <p:spPr bwMode="auto">
          <a:xfrm rot="20243666">
            <a:off x="3149810" y="2965777"/>
            <a:ext cx="376513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990033"/>
                </a:solidFill>
                <a:latin typeface="Gadugi" panose="020B0502040204020203" pitchFamily="34" charset="0"/>
              </a:rPr>
              <a:t>Özgürlük ve güvenlik</a:t>
            </a:r>
            <a:endParaRPr lang="tr-TR" altLang="tr-TR" sz="1800" dirty="0">
              <a:solidFill>
                <a:srgbClr val="990033"/>
              </a:solidFill>
            </a:endParaRPr>
          </a:p>
        </p:txBody>
      </p:sp>
      <p:sp>
        <p:nvSpPr>
          <p:cNvPr id="14" name="Dikdörtgen 13"/>
          <p:cNvSpPr>
            <a:spLocks noChangeArrowheads="1"/>
          </p:cNvSpPr>
          <p:nvPr/>
        </p:nvSpPr>
        <p:spPr bwMode="auto">
          <a:xfrm>
            <a:off x="381642" y="4506914"/>
            <a:ext cx="5649271"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FF6600"/>
                </a:solidFill>
                <a:latin typeface="Gadugi" panose="020B0502040204020203" pitchFamily="34" charset="0"/>
              </a:rPr>
              <a:t>İşkenceden, zalimane, muameleden korunma </a:t>
            </a:r>
            <a:endParaRPr lang="tr-TR" altLang="tr-TR" sz="1800" dirty="0">
              <a:solidFill>
                <a:srgbClr val="FF6600"/>
              </a:solidFill>
            </a:endParaRPr>
          </a:p>
        </p:txBody>
      </p:sp>
      <p:sp>
        <p:nvSpPr>
          <p:cNvPr id="15" name="Dikdörtgen 14"/>
          <p:cNvSpPr/>
          <p:nvPr/>
        </p:nvSpPr>
        <p:spPr>
          <a:xfrm rot="1185070">
            <a:off x="5973764" y="3776663"/>
            <a:ext cx="4276725" cy="1384300"/>
          </a:xfrm>
          <a:prstGeom prst="rect">
            <a:avLst/>
          </a:prstGeom>
        </p:spPr>
        <p:txBody>
          <a:bodyPr>
            <a:spAutoFit/>
          </a:bodyPr>
          <a:lstStyle/>
          <a:p>
            <a:pPr>
              <a:defRPr/>
            </a:pPr>
            <a:r>
              <a:rPr lang="tr-TR" sz="2800" b="1" dirty="0">
                <a:solidFill>
                  <a:schemeClr val="bg2">
                    <a:lumMod val="25000"/>
                  </a:schemeClr>
                </a:solidFill>
                <a:latin typeface="Gadugi" panose="020B0502040204020203" pitchFamily="34" charset="0"/>
              </a:rPr>
              <a:t>Yüksek standartta fiziksel ve ruhsal sağlık düzeyine erişim </a:t>
            </a:r>
            <a:endParaRPr lang="tr-TR" dirty="0">
              <a:solidFill>
                <a:schemeClr val="bg2">
                  <a:lumMod val="25000"/>
                </a:schemeClr>
              </a:solidFill>
            </a:endParaRPr>
          </a:p>
        </p:txBody>
      </p:sp>
      <p:sp>
        <p:nvSpPr>
          <p:cNvPr id="16" name="Dikdörtgen 15"/>
          <p:cNvSpPr>
            <a:spLocks noChangeArrowheads="1"/>
          </p:cNvSpPr>
          <p:nvPr/>
        </p:nvSpPr>
        <p:spPr bwMode="auto">
          <a:xfrm rot="664070">
            <a:off x="5601471" y="2078365"/>
            <a:ext cx="50213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333F50"/>
                </a:solidFill>
                <a:latin typeface="Gadugi" panose="020B0502040204020203" pitchFamily="34" charset="0"/>
              </a:rPr>
              <a:t>Kendi hakkında karar verme </a:t>
            </a:r>
            <a:endParaRPr lang="tr-TR" altLang="tr-TR" sz="1800"/>
          </a:p>
        </p:txBody>
      </p:sp>
      <p:sp>
        <p:nvSpPr>
          <p:cNvPr id="17" name="Dikdörtgen 16"/>
          <p:cNvSpPr>
            <a:spLocks noChangeArrowheads="1"/>
          </p:cNvSpPr>
          <p:nvPr/>
        </p:nvSpPr>
        <p:spPr bwMode="auto">
          <a:xfrm>
            <a:off x="4475441" y="397264"/>
            <a:ext cx="556380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17351D"/>
                </a:solidFill>
                <a:latin typeface="Gadugi" panose="020B0502040204020203" pitchFamily="34" charset="0"/>
              </a:rPr>
              <a:t>İfade özgürlüğü </a:t>
            </a:r>
            <a:endParaRPr lang="tr-TR" altLang="tr-TR" sz="1800" dirty="0">
              <a:solidFill>
                <a:srgbClr val="17351D"/>
              </a:solidFill>
            </a:endParaRPr>
          </a:p>
        </p:txBody>
      </p:sp>
      <p:sp>
        <p:nvSpPr>
          <p:cNvPr id="18" name="Dikdörtgen 17"/>
          <p:cNvSpPr>
            <a:spLocks noChangeArrowheads="1"/>
          </p:cNvSpPr>
          <p:nvPr/>
        </p:nvSpPr>
        <p:spPr bwMode="auto">
          <a:xfrm rot="899031">
            <a:off x="3652939" y="4626302"/>
            <a:ext cx="51401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006666"/>
                </a:solidFill>
                <a:latin typeface="Gadugi" panose="020B0502040204020203" pitchFamily="34" charset="0"/>
              </a:rPr>
              <a:t>Yasalar önünde eşit korunma </a:t>
            </a:r>
            <a:endParaRPr lang="tr-TR" altLang="tr-TR" sz="1800" dirty="0">
              <a:solidFill>
                <a:srgbClr val="006666"/>
              </a:solidFill>
            </a:endParaRPr>
          </a:p>
        </p:txBody>
      </p:sp>
      <p:sp>
        <p:nvSpPr>
          <p:cNvPr id="19" name="Dikdörtgen 18"/>
          <p:cNvSpPr>
            <a:spLocks noChangeArrowheads="1"/>
          </p:cNvSpPr>
          <p:nvPr/>
        </p:nvSpPr>
        <p:spPr bwMode="auto">
          <a:xfrm rot="20354573">
            <a:off x="1398379" y="2782422"/>
            <a:ext cx="55915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5A4F81"/>
                </a:solidFill>
                <a:latin typeface="Gadugi" panose="020B0502040204020203" pitchFamily="34" charset="0"/>
              </a:rPr>
              <a:t>Her türlü ayrımcılığa uğramama </a:t>
            </a:r>
            <a:endParaRPr lang="tr-TR" altLang="tr-TR" sz="1800">
              <a:solidFill>
                <a:srgbClr val="5A4F81"/>
              </a:solidFill>
            </a:endParaRPr>
          </a:p>
        </p:txBody>
      </p:sp>
      <p:sp>
        <p:nvSpPr>
          <p:cNvPr id="20" name="Dikdörtgen 19"/>
          <p:cNvSpPr>
            <a:spLocks noChangeArrowheads="1"/>
          </p:cNvSpPr>
          <p:nvPr/>
        </p:nvSpPr>
        <p:spPr bwMode="auto">
          <a:xfrm rot="732887">
            <a:off x="7412300" y="1252406"/>
            <a:ext cx="4296146"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dirty="0">
                <a:solidFill>
                  <a:srgbClr val="990033"/>
                </a:solidFill>
                <a:latin typeface="Gadugi" panose="020B0502040204020203" pitchFamily="34" charset="0"/>
              </a:rPr>
              <a:t>Evleneceği kişiyi seçme</a:t>
            </a:r>
            <a:endParaRPr lang="tr-TR" altLang="tr-TR" sz="1800" dirty="0">
              <a:solidFill>
                <a:srgbClr val="990033"/>
              </a:solidFill>
            </a:endParaRPr>
          </a:p>
        </p:txBody>
      </p:sp>
      <p:sp>
        <p:nvSpPr>
          <p:cNvPr id="21" name="Dikdörtgen 20"/>
          <p:cNvSpPr>
            <a:spLocks noChangeArrowheads="1"/>
          </p:cNvSpPr>
          <p:nvPr/>
        </p:nvSpPr>
        <p:spPr bwMode="auto">
          <a:xfrm rot="20522219">
            <a:off x="8831562" y="3572202"/>
            <a:ext cx="121860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526580"/>
                </a:solidFill>
                <a:latin typeface="Gadugi" panose="020B0502040204020203" pitchFamily="34" charset="0"/>
              </a:rPr>
              <a:t>Eğitim</a:t>
            </a:r>
            <a:endParaRPr lang="tr-TR" altLang="tr-TR" sz="1800">
              <a:solidFill>
                <a:srgbClr val="526580"/>
              </a:solidFill>
            </a:endParaRPr>
          </a:p>
        </p:txBody>
      </p:sp>
      <p:sp>
        <p:nvSpPr>
          <p:cNvPr id="22" name="Dikdörtgen 21"/>
          <p:cNvSpPr/>
          <p:nvPr/>
        </p:nvSpPr>
        <p:spPr>
          <a:xfrm rot="1053749">
            <a:off x="1079796" y="2503652"/>
            <a:ext cx="2131436" cy="523220"/>
          </a:xfrm>
          <a:prstGeom prst="rect">
            <a:avLst/>
          </a:prstGeom>
        </p:spPr>
        <p:txBody>
          <a:bodyPr wrap="square">
            <a:spAutoFit/>
          </a:bodyPr>
          <a:lstStyle/>
          <a:p>
            <a:pPr>
              <a:defRPr/>
            </a:pPr>
            <a:r>
              <a:rPr lang="tr-TR" sz="2800" b="1" dirty="0">
                <a:solidFill>
                  <a:schemeClr val="accent6">
                    <a:lumMod val="75000"/>
                  </a:schemeClr>
                </a:solidFill>
                <a:latin typeface="Gadugi" panose="020B0502040204020203" pitchFamily="34" charset="0"/>
              </a:rPr>
              <a:t>Çalışma</a:t>
            </a:r>
            <a:endParaRPr lang="tr-TR" dirty="0">
              <a:solidFill>
                <a:schemeClr val="accent6">
                  <a:lumMod val="75000"/>
                </a:schemeClr>
              </a:solidFill>
            </a:endParaRPr>
          </a:p>
        </p:txBody>
      </p:sp>
      <p:sp>
        <p:nvSpPr>
          <p:cNvPr id="23" name="Dikdörtgen 22"/>
          <p:cNvSpPr>
            <a:spLocks noChangeArrowheads="1"/>
          </p:cNvSpPr>
          <p:nvPr/>
        </p:nvSpPr>
        <p:spPr bwMode="auto">
          <a:xfrm rot="20554192">
            <a:off x="7544522" y="5701834"/>
            <a:ext cx="313387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2800" b="1">
                <a:solidFill>
                  <a:srgbClr val="FF66FF"/>
                </a:solidFill>
                <a:latin typeface="Gadugi" panose="020B0502040204020203" pitchFamily="34" charset="0"/>
              </a:rPr>
              <a:t>Mülkiyet edinme </a:t>
            </a:r>
            <a:endParaRPr lang="tr-TR" altLang="tr-TR" sz="1800">
              <a:solidFill>
                <a:srgbClr val="FF66FF"/>
              </a:solidFill>
            </a:endParaRPr>
          </a:p>
        </p:txBody>
      </p:sp>
      <p:sp>
        <p:nvSpPr>
          <p:cNvPr id="24" name="Dikdörtgen 23"/>
          <p:cNvSpPr>
            <a:spLocks noChangeArrowheads="1"/>
          </p:cNvSpPr>
          <p:nvPr/>
        </p:nvSpPr>
        <p:spPr bwMode="auto">
          <a:xfrm>
            <a:off x="2847425" y="5426076"/>
            <a:ext cx="4734476"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tr-TR" altLang="tr-TR" sz="4400" b="1" dirty="0">
                <a:solidFill>
                  <a:srgbClr val="C00000"/>
                </a:solidFill>
                <a:latin typeface="Gadugi" panose="020B0502040204020203" pitchFamily="34" charset="0"/>
              </a:rPr>
              <a:t>HAKLARINI ELİNDEN ALIR!</a:t>
            </a:r>
          </a:p>
        </p:txBody>
      </p:sp>
      <p:sp>
        <p:nvSpPr>
          <p:cNvPr id="6" name="Metin kutusu 5"/>
          <p:cNvSpPr txBox="1"/>
          <p:nvPr/>
        </p:nvSpPr>
        <p:spPr>
          <a:xfrm>
            <a:off x="7593014" y="3129104"/>
            <a:ext cx="3805470" cy="523220"/>
          </a:xfrm>
          <a:prstGeom prst="rect">
            <a:avLst/>
          </a:prstGeom>
          <a:noFill/>
        </p:spPr>
        <p:txBody>
          <a:bodyPr wrap="square">
            <a:spAutoFit/>
          </a:bodyPr>
          <a:lstStyle/>
          <a:p>
            <a:pPr>
              <a:defRPr/>
            </a:pPr>
            <a:r>
              <a:rPr lang="tr-TR" sz="2800" b="1" dirty="0">
                <a:solidFill>
                  <a:schemeClr val="accent6"/>
                </a:solidFill>
                <a:latin typeface="Gadugi" panose="020B0502040204020203" pitchFamily="34" charset="0"/>
              </a:rPr>
              <a:t>Seyahat Etme</a:t>
            </a:r>
          </a:p>
        </p:txBody>
      </p:sp>
    </p:spTree>
    <p:extLst>
      <p:ext uri="{BB962C8B-B14F-4D97-AF65-F5344CB8AC3E}">
        <p14:creationId xmlns:p14="http://schemas.microsoft.com/office/powerpoint/2010/main" xmlns="" val="3971014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500" fill="hold"/>
                                        <p:tgtEl>
                                          <p:spTgt spid="16"/>
                                        </p:tgtEl>
                                        <p:attrNameLst>
                                          <p:attrName>ppt_x</p:attrName>
                                        </p:attrNameLst>
                                      </p:cBhvr>
                                      <p:tavLst>
                                        <p:tav tm="0">
                                          <p:val>
                                            <p:strVal val="#ppt_x"/>
                                          </p:val>
                                        </p:tav>
                                        <p:tav tm="100000">
                                          <p:val>
                                            <p:strVal val="#ppt_x"/>
                                          </p:val>
                                        </p:tav>
                                      </p:tavLst>
                                    </p:anim>
                                    <p:anim calcmode="lin" valueType="num">
                                      <p:cBhvr additive="base">
                                        <p:cTn id="4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down)">
                                      <p:cBhvr>
                                        <p:cTn id="77" dur="500"/>
                                        <p:tgtEl>
                                          <p:spTgt spid="1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42" presetClass="entr" presetSubtype="0" fill="hold" nodeType="clickEffect">
                                  <p:stCondLst>
                                    <p:cond delay="0"/>
                                  </p:stCondLst>
                                  <p:childTnLst>
                                    <p:set>
                                      <p:cBhvr>
                                        <p:cTn id="86" dur="1" fill="hold">
                                          <p:stCondLst>
                                            <p:cond delay="0"/>
                                          </p:stCondLst>
                                        </p:cTn>
                                        <p:tgtEl>
                                          <p:spTgt spid="6">
                                            <p:txEl>
                                              <p:pRg st="0" end="0"/>
                                            </p:txEl>
                                          </p:spTgt>
                                        </p:tgtEl>
                                        <p:attrNameLst>
                                          <p:attrName>style.visibility</p:attrName>
                                        </p:attrNameLst>
                                      </p:cBhvr>
                                      <p:to>
                                        <p:strVal val="visible"/>
                                      </p:to>
                                    </p:set>
                                    <p:animEffect transition="in" filter="fade">
                                      <p:cBhvr>
                                        <p:cTn id="87" dur="1000"/>
                                        <p:tgtEl>
                                          <p:spTgt spid="6">
                                            <p:txEl>
                                              <p:pRg st="0" end="0"/>
                                            </p:txEl>
                                          </p:spTgt>
                                        </p:tgtEl>
                                      </p:cBhvr>
                                    </p:animEffect>
                                    <p:anim calcmode="lin" valueType="num">
                                      <p:cBhvr>
                                        <p:cTn id="8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8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24">
                                            <p:txEl>
                                              <p:pRg st="0" end="0"/>
                                            </p:txEl>
                                          </p:spTgt>
                                        </p:tgtEl>
                                        <p:attrNameLst>
                                          <p:attrName>style.visibility</p:attrName>
                                        </p:attrNameLst>
                                      </p:cBhvr>
                                      <p:to>
                                        <p:strVal val="visible"/>
                                      </p:to>
                                    </p:set>
                                    <p:anim calcmode="lin" valueType="num">
                                      <p:cBhvr additive="base">
                                        <p:cTn id="9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74660"/>
            <a:ext cx="11010900" cy="584775"/>
          </a:xfrm>
          <a:prstGeom prst="rect">
            <a:avLst/>
          </a:prstGeom>
          <a:noFill/>
        </p:spPr>
        <p:txBody>
          <a:bodyPr>
            <a:spAutoFit/>
          </a:bodyPr>
          <a:lstStyle/>
          <a:p>
            <a:pPr algn="r">
              <a:defRPr/>
            </a:pPr>
            <a:r>
              <a:rPr lang="tr-TR" sz="3200" b="1" dirty="0">
                <a:solidFill>
                  <a:prstClr val="white"/>
                </a:solidFill>
                <a:cs typeface="Arial" charset="0"/>
              </a:rPr>
              <a:t>KADINA YÖNELİK ŞİDDETİN TÜRLERİ</a:t>
            </a:r>
          </a:p>
        </p:txBody>
      </p:sp>
      <p:sp>
        <p:nvSpPr>
          <p:cNvPr id="9" name="Dikdörtgen 8"/>
          <p:cNvSpPr/>
          <p:nvPr/>
        </p:nvSpPr>
        <p:spPr>
          <a:xfrm>
            <a:off x="6126479" y="2050869"/>
            <a:ext cx="5608321" cy="2554545"/>
          </a:xfrm>
          <a:prstGeom prst="rect">
            <a:avLst/>
          </a:prstGeom>
          <a:gradFill>
            <a:gsLst>
              <a:gs pos="0">
                <a:srgbClr val="5E9EFF"/>
              </a:gs>
              <a:gs pos="39999">
                <a:srgbClr val="85C2FF"/>
              </a:gs>
              <a:gs pos="45000">
                <a:schemeClr val="accent4">
                  <a:lumMod val="60000"/>
                  <a:lumOff val="40000"/>
                </a:schemeClr>
              </a:gs>
              <a:gs pos="100000">
                <a:srgbClr val="FFEBFA"/>
              </a:gs>
            </a:gsLst>
            <a:lin ang="5400000" scaled="0"/>
          </a:gradFill>
        </p:spPr>
        <p:txBody>
          <a:bodyPr wrap="square">
            <a:spAutoFit/>
          </a:bodyPr>
          <a:lstStyle/>
          <a:p>
            <a:pPr marL="342900" indent="-342900">
              <a:buClr>
                <a:srgbClr val="44546A">
                  <a:lumMod val="75000"/>
                </a:srgbClr>
              </a:buClr>
              <a:buFont typeface="Wingdings" panose="05000000000000000000" pitchFamily="2" charset="2"/>
              <a:buChar char="q"/>
            </a:pPr>
            <a:r>
              <a:rPr lang="tr-TR" sz="4000" b="1" dirty="0">
                <a:solidFill>
                  <a:srgbClr val="FF0000"/>
                </a:solidFill>
                <a:latin typeface="Gadugi" panose="020B0502040204020203" pitchFamily="34" charset="0"/>
              </a:rPr>
              <a:t>Fiziksel</a:t>
            </a:r>
          </a:p>
          <a:p>
            <a:pPr marL="342900" indent="-342900">
              <a:buClr>
                <a:srgbClr val="44546A">
                  <a:lumMod val="75000"/>
                </a:srgbClr>
              </a:buClr>
              <a:buFont typeface="Wingdings" panose="05000000000000000000" pitchFamily="2" charset="2"/>
              <a:buChar char="q"/>
            </a:pPr>
            <a:r>
              <a:rPr lang="tr-TR" sz="4000" b="1" dirty="0">
                <a:solidFill>
                  <a:srgbClr val="FF0000"/>
                </a:solidFill>
                <a:latin typeface="Gadugi" panose="020B0502040204020203" pitchFamily="34" charset="0"/>
              </a:rPr>
              <a:t>Psikolojik</a:t>
            </a:r>
          </a:p>
          <a:p>
            <a:pPr marL="342900" indent="-342900">
              <a:buClr>
                <a:srgbClr val="44546A">
                  <a:lumMod val="75000"/>
                </a:srgbClr>
              </a:buClr>
              <a:buFont typeface="Wingdings" panose="05000000000000000000" pitchFamily="2" charset="2"/>
              <a:buChar char="q"/>
            </a:pPr>
            <a:r>
              <a:rPr lang="tr-TR" sz="4000" b="1" dirty="0">
                <a:solidFill>
                  <a:srgbClr val="FF0000"/>
                </a:solidFill>
                <a:latin typeface="Gadugi" panose="020B0502040204020203" pitchFamily="34" charset="0"/>
              </a:rPr>
              <a:t>Cinsel</a:t>
            </a:r>
          </a:p>
          <a:p>
            <a:pPr marL="342900" indent="-342900">
              <a:buClr>
                <a:srgbClr val="44546A">
                  <a:lumMod val="75000"/>
                </a:srgbClr>
              </a:buClr>
              <a:buFont typeface="Wingdings" panose="05000000000000000000" pitchFamily="2" charset="2"/>
              <a:buChar char="q"/>
            </a:pPr>
            <a:r>
              <a:rPr lang="tr-TR" sz="4000" b="1" dirty="0">
                <a:solidFill>
                  <a:srgbClr val="FF0000"/>
                </a:solidFill>
                <a:latin typeface="Gadugi" panose="020B0502040204020203" pitchFamily="34" charset="0"/>
              </a:rPr>
              <a:t>Ekonomik</a:t>
            </a:r>
          </a:p>
        </p:txBody>
      </p:sp>
      <p:pic>
        <p:nvPicPr>
          <p:cNvPr id="5" name="Picture 2" descr="C:\Users\SONY\Desktop\8 martt.bmp"/>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 y="1175656"/>
            <a:ext cx="5839097" cy="55778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5242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74660"/>
            <a:ext cx="11010900" cy="584775"/>
          </a:xfrm>
          <a:prstGeom prst="rect">
            <a:avLst/>
          </a:prstGeom>
          <a:noFill/>
        </p:spPr>
        <p:txBody>
          <a:bodyPr>
            <a:spAutoFit/>
          </a:bodyPr>
          <a:lstStyle/>
          <a:p>
            <a:pPr algn="r">
              <a:defRPr/>
            </a:pPr>
            <a:r>
              <a:rPr lang="tr-TR" sz="3200" b="1" dirty="0">
                <a:solidFill>
                  <a:prstClr val="white"/>
                </a:solidFill>
                <a:cs typeface="Arial" charset="0"/>
              </a:rPr>
              <a:t>FİZİKSEL ŞİDDET </a:t>
            </a:r>
          </a:p>
        </p:txBody>
      </p:sp>
      <p:sp>
        <p:nvSpPr>
          <p:cNvPr id="8" name="Dikdörtgen 7"/>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238259" y="1192126"/>
            <a:ext cx="4307615" cy="1200329"/>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defRPr/>
            </a:pPr>
            <a:r>
              <a:rPr lang="tr-TR" sz="2400" b="1" kern="0" dirty="0">
                <a:solidFill>
                  <a:srgbClr val="FF0000"/>
                </a:solidFill>
                <a:latin typeface="Gadugi" panose="020B0502040204020203" pitchFamily="34" charset="0"/>
              </a:rPr>
              <a:t>Kaba kuvvetin bir korkutma, sindirme ve yaptırım aracı olarak kullanılmasıdır. </a:t>
            </a:r>
          </a:p>
        </p:txBody>
      </p:sp>
      <p:sp>
        <p:nvSpPr>
          <p:cNvPr id="10" name="Dikdörtgen 9"/>
          <p:cNvSpPr/>
          <p:nvPr/>
        </p:nvSpPr>
        <p:spPr>
          <a:xfrm>
            <a:off x="5029199" y="1366647"/>
            <a:ext cx="6438899" cy="4170372"/>
          </a:xfrm>
          <a:prstGeom prst="rect">
            <a:avLst/>
          </a:prstGeom>
          <a:gradFill>
            <a:gsLst>
              <a:gs pos="42000">
                <a:schemeClr val="bg1"/>
              </a:gs>
              <a:gs pos="39999">
                <a:srgbClr val="85C2FF"/>
              </a:gs>
              <a:gs pos="70000">
                <a:srgbClr val="C4D6EB"/>
              </a:gs>
              <a:gs pos="100000">
                <a:srgbClr val="FFEBFA"/>
              </a:gs>
            </a:gsLst>
            <a:lin ang="5400000" scaled="0"/>
          </a:gradFill>
        </p:spPr>
        <p:txBody>
          <a:bodyPr wrap="square">
            <a:spAutoFit/>
          </a:bodyPr>
          <a:lstStyle/>
          <a:p>
            <a:pPr>
              <a:lnSpc>
                <a:spcPct val="125000"/>
              </a:lnSpc>
              <a:spcBef>
                <a:spcPts val="1000"/>
              </a:spcBef>
              <a:spcAft>
                <a:spcPts val="1200"/>
              </a:spcAft>
            </a:pPr>
            <a:r>
              <a:rPr lang="tr-TR" sz="2400" b="1" dirty="0">
                <a:solidFill>
                  <a:srgbClr val="44546A">
                    <a:lumMod val="75000"/>
                  </a:srgbClr>
                </a:solidFill>
                <a:latin typeface="Gadugi" panose="020B0502040204020203" pitchFamily="34" charset="0"/>
              </a:rPr>
              <a:t>KADINI</a:t>
            </a:r>
          </a:p>
          <a:p>
            <a:pPr marL="342900" indent="-342900">
              <a:lnSpc>
                <a:spcPct val="125000"/>
              </a:lnSpc>
              <a:spcBef>
                <a:spcPts val="1000"/>
              </a:spcBef>
              <a:spcAft>
                <a:spcPts val="1200"/>
              </a:spcAft>
              <a:buFont typeface="Wingdings" panose="05000000000000000000" pitchFamily="2" charset="2"/>
              <a:buChar char="q"/>
            </a:pPr>
            <a:r>
              <a:rPr lang="tr-TR" sz="2400" b="1" dirty="0">
                <a:solidFill>
                  <a:srgbClr val="FF0000"/>
                </a:solidFill>
                <a:latin typeface="Gadugi" panose="020B0502040204020203" pitchFamily="34" charset="0"/>
              </a:rPr>
              <a:t>Yaralama (dövme, tekmeleme, bıçaklama, silahla yaralama </a:t>
            </a:r>
            <a:r>
              <a:rPr lang="tr-TR" sz="2400" b="1" dirty="0" err="1">
                <a:solidFill>
                  <a:srgbClr val="FF0000"/>
                </a:solidFill>
                <a:latin typeface="Gadugi" panose="020B0502040204020203" pitchFamily="34" charset="0"/>
              </a:rPr>
              <a:t>vb</a:t>
            </a:r>
            <a:r>
              <a:rPr lang="tr-TR" sz="2400" b="1" dirty="0">
                <a:solidFill>
                  <a:srgbClr val="FF0000"/>
                </a:solidFill>
                <a:latin typeface="Gadugi" panose="020B0502040204020203" pitchFamily="34" charset="0"/>
              </a:rPr>
              <a:t>)</a:t>
            </a:r>
          </a:p>
          <a:p>
            <a:pPr marL="342900" indent="-342900">
              <a:lnSpc>
                <a:spcPct val="125000"/>
              </a:lnSpc>
              <a:spcBef>
                <a:spcPts val="1000"/>
              </a:spcBef>
              <a:spcAft>
                <a:spcPts val="1200"/>
              </a:spcAft>
              <a:buFont typeface="Wingdings" panose="05000000000000000000" pitchFamily="2" charset="2"/>
              <a:buChar char="q"/>
            </a:pPr>
            <a:r>
              <a:rPr lang="tr-TR" sz="2400" b="1" dirty="0">
                <a:solidFill>
                  <a:srgbClr val="44546A">
                    <a:lumMod val="75000"/>
                  </a:srgbClr>
                </a:solidFill>
                <a:latin typeface="Gadugi" panose="020B0502040204020203" pitchFamily="34" charset="0"/>
              </a:rPr>
              <a:t>Kadının yeti kaybına uğratma (görme, işitme kaybı, organ ve uzuv kayıpları)</a:t>
            </a:r>
          </a:p>
          <a:p>
            <a:pPr marL="342900" indent="-342900">
              <a:lnSpc>
                <a:spcPct val="125000"/>
              </a:lnSpc>
              <a:spcBef>
                <a:spcPts val="1000"/>
              </a:spcBef>
              <a:spcAft>
                <a:spcPts val="1200"/>
              </a:spcAft>
              <a:buFont typeface="Wingdings" panose="05000000000000000000" pitchFamily="2" charset="2"/>
              <a:buChar char="q"/>
            </a:pPr>
            <a:r>
              <a:rPr lang="tr-TR" sz="2400" b="1" dirty="0">
                <a:solidFill>
                  <a:srgbClr val="FF0000"/>
                </a:solidFill>
                <a:latin typeface="Gadugi" panose="020B0502040204020203" pitchFamily="34" charset="0"/>
              </a:rPr>
              <a:t>Öldürme («namus» kisvesi altında işlenen cinayetler, intihara zorlama </a:t>
            </a:r>
            <a:r>
              <a:rPr lang="tr-TR" sz="2400" b="1" dirty="0" err="1">
                <a:solidFill>
                  <a:srgbClr val="FF0000"/>
                </a:solidFill>
                <a:latin typeface="Gadugi" panose="020B0502040204020203" pitchFamily="34" charset="0"/>
              </a:rPr>
              <a:t>vb</a:t>
            </a:r>
            <a:r>
              <a:rPr lang="tr-TR" sz="2400" b="1" dirty="0">
                <a:solidFill>
                  <a:srgbClr val="FF0000"/>
                </a:solidFill>
                <a:latin typeface="Gadugi" panose="020B0502040204020203" pitchFamily="34" charset="0"/>
              </a:rPr>
              <a:t>)</a:t>
            </a:r>
          </a:p>
        </p:txBody>
      </p:sp>
      <p:sp>
        <p:nvSpPr>
          <p:cNvPr id="6" name="Metin kutusu 5"/>
          <p:cNvSpPr txBox="1"/>
          <p:nvPr/>
        </p:nvSpPr>
        <p:spPr>
          <a:xfrm>
            <a:off x="457199" y="392712"/>
            <a:ext cx="11010900" cy="584775"/>
          </a:xfrm>
          <a:prstGeom prst="rect">
            <a:avLst/>
          </a:prstGeom>
          <a:noFill/>
        </p:spPr>
        <p:txBody>
          <a:bodyPr>
            <a:spAutoFit/>
          </a:bodyPr>
          <a:lstStyle/>
          <a:p>
            <a:pPr algn="r">
              <a:defRPr/>
            </a:pPr>
            <a:r>
              <a:rPr lang="tr-TR" sz="3200" b="1" dirty="0">
                <a:solidFill>
                  <a:prstClr val="white"/>
                </a:solidFill>
                <a:cs typeface="Arial" charset="0"/>
              </a:rPr>
              <a:t>FİZİKSEL ŞİDDET </a:t>
            </a:r>
          </a:p>
        </p:txBody>
      </p:sp>
      <p:pic>
        <p:nvPicPr>
          <p:cNvPr id="1026" name="Picture 2" descr="kadına şiddet resimleri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5" y="2625146"/>
            <a:ext cx="4735080" cy="40111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7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1000"/>
                                        <p:tgtEl>
                                          <p:spTgt spid="10">
                                            <p:txEl>
                                              <p:pRg st="1" end="1"/>
                                            </p:txEl>
                                          </p:spTgt>
                                        </p:tgtEl>
                                      </p:cBhvr>
                                    </p:animEffect>
                                    <p:anim calcmode="lin" valueType="num">
                                      <p:cBhvr>
                                        <p:cTn id="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animEffect transition="in" filter="fade">
                                      <p:cBhvr>
                                        <p:cTn id="14" dur="1000"/>
                                        <p:tgtEl>
                                          <p:spTgt spid="10">
                                            <p:txEl>
                                              <p:pRg st="2" end="2"/>
                                            </p:txEl>
                                          </p:spTgt>
                                        </p:tgtEl>
                                      </p:cBhvr>
                                    </p:animEffect>
                                    <p:anim calcmode="lin" valueType="num">
                                      <p:cBhvr>
                                        <p:cTn id="1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74660"/>
            <a:ext cx="11010900" cy="584775"/>
          </a:xfrm>
          <a:prstGeom prst="rect">
            <a:avLst/>
          </a:prstGeom>
          <a:noFill/>
        </p:spPr>
        <p:txBody>
          <a:bodyPr>
            <a:spAutoFit/>
          </a:bodyPr>
          <a:lstStyle/>
          <a:p>
            <a:pPr algn="r">
              <a:defRPr/>
            </a:pPr>
            <a:r>
              <a:rPr lang="tr-TR" sz="3200" b="1" dirty="0">
                <a:solidFill>
                  <a:prstClr val="white"/>
                </a:solidFill>
                <a:cs typeface="Arial" charset="0"/>
              </a:rPr>
              <a:t>CİNSEL ŞİDDET </a:t>
            </a:r>
          </a:p>
        </p:txBody>
      </p:sp>
      <p:sp>
        <p:nvSpPr>
          <p:cNvPr id="8" name="Dikdörtgen 7"/>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457196" y="1479989"/>
            <a:ext cx="3618415" cy="3970318"/>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tr-TR" sz="2800" b="1" kern="0" dirty="0">
                <a:solidFill>
                  <a:srgbClr val="FF0000"/>
                </a:solidFill>
                <a:latin typeface="Gadugi" panose="020B0502040204020203" pitchFamily="34" charset="0"/>
              </a:rPr>
              <a:t>Mağdura olan yakınlığına bakılmaksızın herhangi bir kişinin, herhangi bir ortamda cinsel içerikli eylemlerde bulunması ya da buna kalkışmasıdır. </a:t>
            </a:r>
          </a:p>
        </p:txBody>
      </p:sp>
      <p:sp>
        <p:nvSpPr>
          <p:cNvPr id="11" name="Dikdörtgen 10"/>
          <p:cNvSpPr/>
          <p:nvPr/>
        </p:nvSpPr>
        <p:spPr>
          <a:xfrm>
            <a:off x="4726983" y="1366647"/>
            <a:ext cx="6741116" cy="477464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Sözle, elle sarkıntılık, </a:t>
            </a: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Dijital ortamda cinsel içerikli fotoğraf, video, mesaj gönderme,…</a:t>
            </a: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İstenmeyen öpme, dokunma ya da okşama İstenmeyen cinsel eylemlere zorlama </a:t>
            </a:r>
          </a:p>
          <a:p>
            <a:pPr marL="342900" indent="-342900">
              <a:lnSpc>
                <a:spcPct val="90000"/>
              </a:lnSpc>
              <a:spcBef>
                <a:spcPts val="1000"/>
              </a:spcBef>
              <a:buFont typeface="Wingdings" panose="05000000000000000000" pitchFamily="2" charset="2"/>
              <a:buChar char="q"/>
            </a:pPr>
            <a:r>
              <a:rPr lang="tr-TR" sz="2400" b="1" dirty="0">
                <a:solidFill>
                  <a:srgbClr val="526580"/>
                </a:solidFill>
                <a:latin typeface="Gadugi" panose="020B0502040204020203" pitchFamily="34" charset="0"/>
              </a:rPr>
              <a:t>Cinsel ilişkiye zorlama</a:t>
            </a:r>
          </a:p>
          <a:p>
            <a:pPr marL="342900" indent="-342900">
              <a:lnSpc>
                <a:spcPct val="90000"/>
              </a:lnSpc>
              <a:spcBef>
                <a:spcPts val="1000"/>
              </a:spcBef>
              <a:buFont typeface="Wingdings" panose="05000000000000000000" pitchFamily="2" charset="2"/>
              <a:buChar char="q"/>
            </a:pPr>
            <a:r>
              <a:rPr lang="tr-TR" sz="2400" b="1" dirty="0" err="1" smtClean="0">
                <a:solidFill>
                  <a:srgbClr val="526580"/>
                </a:solidFill>
                <a:latin typeface="Gadugi" panose="020B0502040204020203" pitchFamily="34" charset="0"/>
              </a:rPr>
              <a:t>Ensest</a:t>
            </a:r>
            <a:endParaRPr lang="tr-TR" sz="2400" b="1" dirty="0">
              <a:solidFill>
                <a:srgbClr val="526580"/>
              </a:solidFill>
              <a:latin typeface="Gadugi" panose="020B0502040204020203" pitchFamily="34" charset="0"/>
            </a:endParaRP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Erken yaşta, zorla evlendirme</a:t>
            </a:r>
          </a:p>
          <a:p>
            <a:pPr marL="342900" indent="-342900">
              <a:lnSpc>
                <a:spcPct val="90000"/>
              </a:lnSpc>
              <a:spcBef>
                <a:spcPts val="1000"/>
              </a:spcBef>
              <a:buFont typeface="Wingdings" panose="05000000000000000000" pitchFamily="2" charset="2"/>
              <a:buChar char="q"/>
            </a:pPr>
            <a:r>
              <a:rPr lang="tr-TR" sz="2400" b="1" dirty="0">
                <a:solidFill>
                  <a:srgbClr val="526580"/>
                </a:solidFill>
                <a:latin typeface="Gadugi" panose="020B0502040204020203" pitchFamily="34" charset="0"/>
              </a:rPr>
              <a:t>“Kız kaçırma”</a:t>
            </a: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Tecavüz</a:t>
            </a:r>
          </a:p>
          <a:p>
            <a:pPr marL="342900" indent="-342900">
              <a:lnSpc>
                <a:spcPct val="90000"/>
              </a:lnSpc>
              <a:spcBef>
                <a:spcPts val="1000"/>
              </a:spcBef>
              <a:buFont typeface="Wingdings" panose="05000000000000000000" pitchFamily="2" charset="2"/>
              <a:buChar char="q"/>
            </a:pPr>
            <a:endParaRPr lang="tr-TR" sz="2400" b="1" dirty="0">
              <a:solidFill>
                <a:srgbClr val="70AD47">
                  <a:lumMod val="50000"/>
                </a:srgbClr>
              </a:solidFill>
              <a:latin typeface="Gadugi" panose="020B0502040204020203" pitchFamily="34" charset="0"/>
            </a:endParaRPr>
          </a:p>
        </p:txBody>
      </p:sp>
    </p:spTree>
    <p:extLst>
      <p:ext uri="{BB962C8B-B14F-4D97-AF65-F5344CB8AC3E}">
        <p14:creationId xmlns:p14="http://schemas.microsoft.com/office/powerpoint/2010/main" xmlns="" val="388104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1000"/>
                                        <p:tgtEl>
                                          <p:spTgt spid="11">
                                            <p:txEl>
                                              <p:pRg st="1" end="1"/>
                                            </p:txEl>
                                          </p:spTgt>
                                        </p:tgtEl>
                                      </p:cBhvr>
                                    </p:animEffect>
                                    <p:anim calcmode="lin" valueType="num">
                                      <p:cBhvr>
                                        <p:cTn id="11"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down)">
                                      <p:cBhvr>
                                        <p:cTn id="15" dur="500"/>
                                        <p:tgtEl>
                                          <p:spTgt spid="11">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wipe(down)">
                                      <p:cBhvr>
                                        <p:cTn id="18" dur="500"/>
                                        <p:tgtEl>
                                          <p:spTgt spid="11">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down)">
                                      <p:cBhvr>
                                        <p:cTn id="21" dur="500"/>
                                        <p:tgtEl>
                                          <p:spTgt spid="11">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wipe(down)">
                                      <p:cBhvr>
                                        <p:cTn id="24" dur="500"/>
                                        <p:tgtEl>
                                          <p:spTgt spid="11">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ipe(down)">
                                      <p:cBhvr>
                                        <p:cTn id="27" dur="500"/>
                                        <p:tgtEl>
                                          <p:spTgt spid="11">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xEl>
                                              <p:pRg st="7" end="7"/>
                                            </p:txEl>
                                          </p:spTgt>
                                        </p:tgtEl>
                                        <p:attrNameLst>
                                          <p:attrName>style.visibility</p:attrName>
                                        </p:attrNameLst>
                                      </p:cBhvr>
                                      <p:to>
                                        <p:strVal val="visible"/>
                                      </p:to>
                                    </p:set>
                                    <p:animEffect transition="in" filter="wipe(down)">
                                      <p:cBhvr>
                                        <p:cTn id="3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518549"/>
            <a:ext cx="11010900" cy="584775"/>
          </a:xfrm>
          <a:prstGeom prst="rect">
            <a:avLst/>
          </a:prstGeom>
          <a:noFill/>
        </p:spPr>
        <p:txBody>
          <a:bodyPr>
            <a:spAutoFit/>
          </a:bodyPr>
          <a:lstStyle/>
          <a:p>
            <a:pPr algn="r">
              <a:defRPr/>
            </a:pPr>
            <a:r>
              <a:rPr lang="tr-TR" sz="3200" b="1" dirty="0">
                <a:solidFill>
                  <a:prstClr val="white"/>
                </a:solidFill>
                <a:cs typeface="Arial" charset="0"/>
              </a:rPr>
              <a:t>PSİKOLOJİK/DUYGUSAL ŞİDDET </a:t>
            </a:r>
          </a:p>
        </p:txBody>
      </p:sp>
      <p:sp>
        <p:nvSpPr>
          <p:cNvPr id="8" name="Dikdörtgen 7"/>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304800" y="1385671"/>
            <a:ext cx="5888182" cy="156966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tr-TR" sz="2400" b="1" kern="0" dirty="0">
                <a:solidFill>
                  <a:srgbClr val="FF0000"/>
                </a:solidFill>
                <a:latin typeface="Gadugi" panose="020B0502040204020203" pitchFamily="34" charset="0"/>
              </a:rPr>
              <a:t>Duyguların ve duygusal ihtiyaçların, kadına baskı uygulayabilmek için tutarlı bir şekilde istismar edilmesi, bir tehdit aracı olarak kullanılmasıdır. </a:t>
            </a:r>
          </a:p>
        </p:txBody>
      </p:sp>
      <p:sp>
        <p:nvSpPr>
          <p:cNvPr id="12" name="Dikdörtgen 11"/>
          <p:cNvSpPr/>
          <p:nvPr/>
        </p:nvSpPr>
        <p:spPr>
          <a:xfrm>
            <a:off x="6608617" y="1385671"/>
            <a:ext cx="4859481" cy="4926477"/>
          </a:xfrm>
          <a:prstGeom prst="rect">
            <a:avLst/>
          </a:prstGeom>
          <a:gradFill>
            <a:gsLst>
              <a:gs pos="11236">
                <a:srgbClr val="85C2FF"/>
              </a:gs>
              <a:gs pos="45000">
                <a:srgbClr val="5E9EFF"/>
              </a:gs>
              <a:gs pos="0">
                <a:srgbClr val="85C2FF"/>
              </a:gs>
              <a:gs pos="70000">
                <a:srgbClr val="C4D6EB"/>
              </a:gs>
              <a:gs pos="100000">
                <a:srgbClr val="FFEBFA"/>
              </a:gs>
            </a:gsLst>
            <a:lin ang="5400000" scaled="0"/>
          </a:gradFill>
        </p:spPr>
        <p:txBody>
          <a:bodyPr wrap="square">
            <a:spAutoFit/>
          </a:bodyPr>
          <a:lstStyle/>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Tehdit etme </a:t>
            </a:r>
            <a:r>
              <a:rPr lang="tr-TR" sz="2400" b="1" dirty="0">
                <a:solidFill>
                  <a:srgbClr val="44546A">
                    <a:lumMod val="75000"/>
                  </a:srgbClr>
                </a:solidFill>
                <a:latin typeface="Gadugi" panose="020B0502040204020203" pitchFamily="34" charset="0"/>
              </a:rPr>
              <a:t>(zarar vermekle, terk etmekle, çocuklarını elinden almakla, tehdit,…)</a:t>
            </a:r>
          </a:p>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a:p>
            <a:pPr marL="342900" indent="-342900">
              <a:lnSpc>
                <a:spcPct val="90000"/>
              </a:lnSpc>
              <a:spcBef>
                <a:spcPts val="1000"/>
              </a:spcBef>
              <a:buFont typeface="Wingdings" panose="05000000000000000000" pitchFamily="2" charset="2"/>
              <a:buChar char="q"/>
            </a:pPr>
            <a:r>
              <a:rPr lang="tr-TR" sz="2400" b="1" dirty="0">
                <a:solidFill>
                  <a:srgbClr val="FF0000"/>
                </a:solidFill>
                <a:latin typeface="Gadugi" panose="020B0502040204020203" pitchFamily="34" charset="0"/>
              </a:rPr>
              <a:t>Kadına kendini kötü hissettirmek</a:t>
            </a:r>
            <a:r>
              <a:rPr lang="tr-TR" sz="2400" b="1" dirty="0">
                <a:solidFill>
                  <a:srgbClr val="4472C4"/>
                </a:solidFill>
                <a:latin typeface="Gadugi" panose="020B0502040204020203" pitchFamily="34" charset="0"/>
              </a:rPr>
              <a:t>, </a:t>
            </a:r>
            <a:r>
              <a:rPr lang="tr-TR" sz="2400" b="1" dirty="0">
                <a:solidFill>
                  <a:srgbClr val="FF0000"/>
                </a:solidFill>
                <a:latin typeface="Gadugi" panose="020B0502040204020203" pitchFamily="34" charset="0"/>
              </a:rPr>
              <a:t>aşağılamak</a:t>
            </a:r>
            <a:r>
              <a:rPr lang="tr-TR" sz="2400" b="1" dirty="0">
                <a:solidFill>
                  <a:srgbClr val="4472C4"/>
                </a:solidFill>
                <a:latin typeface="Gadugi" panose="020B0502040204020203" pitchFamily="34" charset="0"/>
              </a:rPr>
              <a:t>, </a:t>
            </a:r>
            <a:r>
              <a:rPr lang="tr-TR" sz="2400" b="1" dirty="0">
                <a:solidFill>
                  <a:srgbClr val="FF0000"/>
                </a:solidFill>
                <a:latin typeface="Gadugi" panose="020B0502040204020203" pitchFamily="34" charset="0"/>
              </a:rPr>
              <a:t>isim takmak</a:t>
            </a:r>
            <a:r>
              <a:rPr lang="tr-TR" sz="2400" b="1" dirty="0">
                <a:solidFill>
                  <a:srgbClr val="4472C4"/>
                </a:solidFill>
                <a:latin typeface="Gadugi" panose="020B0502040204020203" pitchFamily="34" charset="0"/>
              </a:rPr>
              <a:t>, aciz, çaresiz olduğunu söylemek, </a:t>
            </a:r>
            <a:r>
              <a:rPr lang="tr-TR" sz="2400" b="1" dirty="0">
                <a:solidFill>
                  <a:srgbClr val="FF0000"/>
                </a:solidFill>
                <a:latin typeface="Gadugi" panose="020B0502040204020203" pitchFamily="34" charset="0"/>
              </a:rPr>
              <a:t>sürekli suçlama</a:t>
            </a:r>
          </a:p>
          <a:p>
            <a:pPr marL="342900" indent="-342900">
              <a:lnSpc>
                <a:spcPct val="90000"/>
              </a:lnSpc>
              <a:spcBef>
                <a:spcPts val="1000"/>
              </a:spcBef>
              <a:buFont typeface="Wingdings" panose="05000000000000000000" pitchFamily="2" charset="2"/>
              <a:buChar char="q"/>
            </a:pPr>
            <a:endParaRPr lang="tr-TR" sz="2400" b="1" dirty="0">
              <a:solidFill>
                <a:schemeClr val="accent4">
                  <a:lumMod val="60000"/>
                  <a:lumOff val="40000"/>
                </a:schemeClr>
              </a:solidFill>
              <a:latin typeface="Gadugi" panose="020B0502040204020203" pitchFamily="34" charset="0"/>
            </a:endParaRPr>
          </a:p>
          <a:p>
            <a:pPr marL="342900" indent="-342900">
              <a:lnSpc>
                <a:spcPct val="90000"/>
              </a:lnSpc>
              <a:spcBef>
                <a:spcPts val="1000"/>
              </a:spcBef>
              <a:buFont typeface="Wingdings" panose="05000000000000000000" pitchFamily="2" charset="2"/>
              <a:buChar char="q"/>
            </a:pPr>
            <a:r>
              <a:rPr lang="tr-TR" sz="2400" b="1" dirty="0">
                <a:solidFill>
                  <a:srgbClr val="00B050"/>
                </a:solidFill>
                <a:latin typeface="Gadugi" panose="020B0502040204020203" pitchFamily="34" charset="0"/>
              </a:rPr>
              <a:t>Kontrol davranışları</a:t>
            </a:r>
            <a:r>
              <a:rPr lang="tr-TR" sz="2400" b="1" dirty="0">
                <a:solidFill>
                  <a:srgbClr val="44546A">
                    <a:lumMod val="75000"/>
                  </a:srgbClr>
                </a:solidFill>
                <a:latin typeface="Gadugi" panose="020B0502040204020203" pitchFamily="34" charset="0"/>
              </a:rPr>
              <a:t>: Kadının yaşamı üzerindeki kontrolünü yok etmek, </a:t>
            </a:r>
            <a:endParaRPr lang="tr-TR" sz="2400" b="1" dirty="0">
              <a:solidFill>
                <a:srgbClr val="70AD47">
                  <a:lumMod val="50000"/>
                </a:srgbClr>
              </a:solidFill>
              <a:latin typeface="Gadugi" panose="020B0502040204020203" pitchFamily="34" charset="0"/>
            </a:endParaRPr>
          </a:p>
        </p:txBody>
      </p:sp>
      <p:pic>
        <p:nvPicPr>
          <p:cNvPr id="3074" name="Picture 2" descr="kadına şiddet resimleri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5" y="3237678"/>
            <a:ext cx="6272934" cy="3440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388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animEffect transition="in" filter="fade">
                                      <p:cBhvr>
                                        <p:cTn id="21" dur="1000"/>
                                        <p:tgtEl>
                                          <p:spTgt spid="12">
                                            <p:txEl>
                                              <p:pRg st="4" end="4"/>
                                            </p:txEl>
                                          </p:spTgt>
                                        </p:tgtEl>
                                      </p:cBhvr>
                                    </p:animEffect>
                                    <p:anim calcmode="lin" valueType="num">
                                      <p:cBhvr>
                                        <p:cTn id="22"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518549"/>
            <a:ext cx="11010900" cy="584775"/>
          </a:xfrm>
          <a:prstGeom prst="rect">
            <a:avLst/>
          </a:prstGeom>
          <a:noFill/>
        </p:spPr>
        <p:txBody>
          <a:bodyPr>
            <a:spAutoFit/>
          </a:bodyPr>
          <a:lstStyle/>
          <a:p>
            <a:pPr algn="r">
              <a:defRPr/>
            </a:pPr>
            <a:r>
              <a:rPr lang="tr-TR" sz="3200" b="1" dirty="0">
                <a:solidFill>
                  <a:prstClr val="white"/>
                </a:solidFill>
                <a:cs typeface="Arial" charset="0"/>
              </a:rPr>
              <a:t>EKONOMİK ŞİDDET</a:t>
            </a:r>
          </a:p>
        </p:txBody>
      </p:sp>
      <p:sp>
        <p:nvSpPr>
          <p:cNvPr id="11" name="Dikdörtgen 10"/>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3" name="Dikdörtgen 12"/>
          <p:cNvSpPr/>
          <p:nvPr/>
        </p:nvSpPr>
        <p:spPr>
          <a:xfrm>
            <a:off x="457198" y="1435909"/>
            <a:ext cx="3324387" cy="353943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r>
              <a:rPr lang="tr-TR" sz="2800" b="1" u="sng" kern="0" dirty="0">
                <a:solidFill>
                  <a:srgbClr val="FF0000"/>
                </a:solidFill>
                <a:latin typeface="Gadugi" panose="020B0502040204020203" pitchFamily="34" charset="0"/>
              </a:rPr>
              <a:t>Kadının yaşamını sürdürebilmesi için gerek duyduğu ekonomik olanaklardan mahrum bırakılması</a:t>
            </a:r>
            <a:r>
              <a:rPr lang="tr-TR" sz="2200" b="1" kern="0" dirty="0">
                <a:solidFill>
                  <a:srgbClr val="FF0000"/>
                </a:solidFill>
                <a:latin typeface="Gadugi" panose="020B0502040204020203" pitchFamily="34" charset="0"/>
              </a:rPr>
              <a:t>, </a:t>
            </a:r>
          </a:p>
        </p:txBody>
      </p:sp>
      <p:sp>
        <p:nvSpPr>
          <p:cNvPr id="14" name="Dikdörtgen 13"/>
          <p:cNvSpPr/>
          <p:nvPr/>
        </p:nvSpPr>
        <p:spPr>
          <a:xfrm>
            <a:off x="4590267" y="1385671"/>
            <a:ext cx="7081032" cy="4093428"/>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546A">
                    <a:lumMod val="75000"/>
                  </a:srgbClr>
                </a:solidFill>
                <a:latin typeface="Gadugi" panose="020B0502040204020203" pitchFamily="34" charset="0"/>
              </a:rPr>
              <a:t>Kadının çalışmasına engel olma, </a:t>
            </a:r>
          </a:p>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72C4"/>
                </a:solidFill>
                <a:latin typeface="Gadugi" panose="020B0502040204020203" pitchFamily="34" charset="0"/>
              </a:rPr>
              <a:t>Çalışıyorsa kazancına el koyma, </a:t>
            </a:r>
          </a:p>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72C4"/>
                </a:solidFill>
                <a:latin typeface="Gadugi" panose="020B0502040204020203" pitchFamily="34" charset="0"/>
              </a:rPr>
              <a:t>Çok az para bırakarak evi döndürmesini isteme, </a:t>
            </a:r>
          </a:p>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546A">
                    <a:lumMod val="75000"/>
                  </a:srgbClr>
                </a:solidFill>
                <a:latin typeface="Gadugi" panose="020B0502040204020203" pitchFamily="34" charset="0"/>
              </a:rPr>
              <a:t>Mallarına el koyma, </a:t>
            </a:r>
          </a:p>
          <a:p>
            <a:pPr marL="342900" indent="-342900">
              <a:lnSpc>
                <a:spcPct val="125000"/>
              </a:lnSpc>
              <a:spcBef>
                <a:spcPts val="600"/>
              </a:spcBef>
              <a:spcAft>
                <a:spcPts val="600"/>
              </a:spcAft>
              <a:buFont typeface="Wingdings" panose="05000000000000000000" pitchFamily="2" charset="2"/>
              <a:buChar char="q"/>
            </a:pPr>
            <a:r>
              <a:rPr lang="tr-TR" sz="2400" b="1" dirty="0">
                <a:solidFill>
                  <a:srgbClr val="4472C4"/>
                </a:solidFill>
                <a:latin typeface="Gadugi" panose="020B0502040204020203" pitchFamily="34" charset="0"/>
              </a:rPr>
              <a:t>Ekonomik kararlardan dışlama, </a:t>
            </a:r>
          </a:p>
          <a:p>
            <a:pPr>
              <a:lnSpc>
                <a:spcPct val="125000"/>
              </a:lnSpc>
              <a:spcBef>
                <a:spcPts val="600"/>
              </a:spcBef>
              <a:spcAft>
                <a:spcPts val="600"/>
              </a:spcAft>
            </a:pPr>
            <a:endParaRPr lang="tr-TR" sz="2400" b="1" dirty="0">
              <a:solidFill>
                <a:srgbClr val="70AD47">
                  <a:lumMod val="50000"/>
                </a:srgbClr>
              </a:solidFill>
              <a:latin typeface="Gadugi" panose="020B0502040204020203" pitchFamily="34" charset="0"/>
            </a:endParaRPr>
          </a:p>
        </p:txBody>
      </p:sp>
    </p:spTree>
    <p:extLst>
      <p:ext uri="{BB962C8B-B14F-4D97-AF65-F5344CB8AC3E}">
        <p14:creationId xmlns:p14="http://schemas.microsoft.com/office/powerpoint/2010/main" xmlns="" val="16655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512981"/>
            <a:ext cx="11010900" cy="523220"/>
          </a:xfrm>
          <a:prstGeom prst="rect">
            <a:avLst/>
          </a:prstGeom>
          <a:noFill/>
        </p:spPr>
        <p:txBody>
          <a:bodyPr>
            <a:spAutoFit/>
          </a:bodyPr>
          <a:lstStyle/>
          <a:p>
            <a:pPr algn="r">
              <a:defRPr/>
            </a:pPr>
            <a:r>
              <a:rPr lang="tr-TR" sz="2800" b="1" dirty="0">
                <a:solidFill>
                  <a:prstClr val="white"/>
                </a:solidFill>
                <a:cs typeface="Arial" charset="0"/>
              </a:rPr>
              <a:t>ŞİDDETİN KADININ FİZİKSEL SAĞLIĞI ÜZERİNDEKİ SONUÇLARI</a:t>
            </a:r>
          </a:p>
        </p:txBody>
      </p:sp>
      <p:sp>
        <p:nvSpPr>
          <p:cNvPr id="6" name="Dikdörtgen 5"/>
          <p:cNvSpPr/>
          <p:nvPr/>
        </p:nvSpPr>
        <p:spPr>
          <a:xfrm>
            <a:off x="457199" y="1631216"/>
            <a:ext cx="5505450" cy="437555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Kafa, karın ve göğüs kafesi ve kol bacaklarda yaralanmalar</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FF0000"/>
                </a:solidFill>
                <a:latin typeface="Gadugi" panose="020B0502040204020203" pitchFamily="34" charset="0"/>
                <a:ea typeface="Batang"/>
                <a:cs typeface="Times New Roman"/>
              </a:rPr>
              <a:t>Çürük ve ezikler, sert cisimlerin oluşturduğu izler</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Kırıklar, yırtık ve kesikler</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FF0000"/>
                </a:solidFill>
                <a:latin typeface="Gadugi" panose="020B0502040204020203" pitchFamily="34" charset="0"/>
                <a:ea typeface="Batang"/>
                <a:cs typeface="Times New Roman"/>
              </a:rPr>
              <a:t>Göz içi yaralanmaları </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Kas eklem ağrıları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Kronik ağrı yakınması</a:t>
            </a:r>
          </a:p>
        </p:txBody>
      </p:sp>
      <p:sp>
        <p:nvSpPr>
          <p:cNvPr id="7" name="Dikdörtgen 6"/>
          <p:cNvSpPr/>
          <p:nvPr/>
        </p:nvSpPr>
        <p:spPr>
          <a:xfrm>
            <a:off x="6297478" y="1660556"/>
            <a:ext cx="5518484" cy="4555093"/>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Sindirim sistemi bozuklukları </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Huzursuz </a:t>
            </a:r>
            <a:r>
              <a:rPr lang="tr-TR" sz="2200" b="1" dirty="0" err="1">
                <a:solidFill>
                  <a:srgbClr val="44546A">
                    <a:lumMod val="75000"/>
                  </a:srgbClr>
                </a:solidFill>
                <a:latin typeface="Gadugi" panose="020B0502040204020203" pitchFamily="34" charset="0"/>
                <a:ea typeface="Batang"/>
                <a:cs typeface="Times New Roman"/>
              </a:rPr>
              <a:t>barğırsak</a:t>
            </a:r>
            <a:r>
              <a:rPr lang="tr-TR" sz="2200" b="1" dirty="0">
                <a:solidFill>
                  <a:srgbClr val="44546A">
                    <a:lumMod val="75000"/>
                  </a:srgbClr>
                </a:solidFill>
                <a:latin typeface="Gadugi" panose="020B0502040204020203" pitchFamily="34" charset="0"/>
                <a:ea typeface="Batang"/>
                <a:cs typeface="Times New Roman"/>
              </a:rPr>
              <a:t> sendromu</a:t>
            </a:r>
          </a:p>
          <a:p>
            <a:pPr marL="800100" lvl="1" indent="-342900" algn="just">
              <a:lnSpc>
                <a:spcPct val="125000"/>
              </a:lnSpc>
              <a:spcBef>
                <a:spcPts val="600"/>
              </a:spcBef>
              <a:spcAft>
                <a:spcPts val="800"/>
              </a:spcAft>
              <a:buFont typeface="Wingdings" panose="05000000000000000000" pitchFamily="2" charset="2"/>
              <a:buChar char="q"/>
            </a:pPr>
            <a:r>
              <a:rPr lang="tr-TR" sz="2200" b="1" dirty="0" err="1">
                <a:solidFill>
                  <a:srgbClr val="4472C4"/>
                </a:solidFill>
                <a:latin typeface="Gadugi" panose="020B0502040204020203" pitchFamily="34" charset="0"/>
                <a:ea typeface="Batang"/>
                <a:cs typeface="Times New Roman"/>
              </a:rPr>
              <a:t>Üriner</a:t>
            </a:r>
            <a:r>
              <a:rPr lang="tr-TR" sz="2200" b="1" dirty="0">
                <a:solidFill>
                  <a:srgbClr val="4472C4"/>
                </a:solidFill>
                <a:latin typeface="Gadugi" panose="020B0502040204020203" pitchFamily="34" charset="0"/>
                <a:ea typeface="Batang"/>
                <a:cs typeface="Times New Roman"/>
              </a:rPr>
              <a:t> sistem enfeksiyonları </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Solunum sistemi ile ilgili sorunlar</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FF0000"/>
                </a:solidFill>
                <a:latin typeface="Gadugi" panose="020B0502040204020203" pitchFamily="34" charset="0"/>
                <a:ea typeface="Batang"/>
                <a:cs typeface="Times New Roman"/>
              </a:rPr>
              <a:t>Fiziksel işlevsellikte azalma</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FF0000"/>
                </a:solidFill>
                <a:latin typeface="Gadugi" panose="020B0502040204020203" pitchFamily="34" charset="0"/>
                <a:ea typeface="Batang"/>
                <a:cs typeface="Times New Roman"/>
              </a:rPr>
              <a:t>Yeti kayıpları (görme, işitme, kognitif kayıplar)</a:t>
            </a:r>
          </a:p>
          <a:p>
            <a:pPr marL="800100" lvl="1"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a:t>
            </a:r>
          </a:p>
        </p:txBody>
      </p:sp>
    </p:spTree>
    <p:extLst>
      <p:ext uri="{BB962C8B-B14F-4D97-AF65-F5344CB8AC3E}">
        <p14:creationId xmlns:p14="http://schemas.microsoft.com/office/powerpoint/2010/main" xmlns="" val="3701784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512981"/>
            <a:ext cx="11010900" cy="523220"/>
          </a:xfrm>
          <a:prstGeom prst="rect">
            <a:avLst/>
          </a:prstGeom>
          <a:noFill/>
        </p:spPr>
        <p:txBody>
          <a:bodyPr>
            <a:spAutoFit/>
          </a:bodyPr>
          <a:lstStyle/>
          <a:p>
            <a:pPr algn="r">
              <a:defRPr/>
            </a:pPr>
            <a:r>
              <a:rPr lang="tr-TR" sz="2800" b="1" dirty="0">
                <a:solidFill>
                  <a:prstClr val="white"/>
                </a:solidFill>
                <a:cs typeface="Arial" charset="0"/>
              </a:rPr>
              <a:t>ŞİDDETİN KADININ RUHSAL SAĞLIĞI ÜZERİNDEKİ ETKİLERİ </a:t>
            </a:r>
          </a:p>
        </p:txBody>
      </p:sp>
      <p:sp>
        <p:nvSpPr>
          <p:cNvPr id="6" name="Dikdörtgen 5"/>
          <p:cNvSpPr/>
          <p:nvPr/>
        </p:nvSpPr>
        <p:spPr>
          <a:xfrm>
            <a:off x="244699" y="1662707"/>
            <a:ext cx="5087155" cy="413190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Öz saygının azalması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Utanç ve suçluluk duyguları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Travma sonrası stres bozukluğu</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Depresyon ve bunaltı </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Yeme ve uyku bozuklukları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Kabus görme</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Fobiler ve panik bozukluğu</a:t>
            </a:r>
          </a:p>
        </p:txBody>
      </p:sp>
      <p:sp>
        <p:nvSpPr>
          <p:cNvPr id="7" name="Dikdörtgen 6"/>
          <p:cNvSpPr/>
          <p:nvPr/>
        </p:nvSpPr>
        <p:spPr>
          <a:xfrm>
            <a:off x="6130344" y="1473389"/>
            <a:ext cx="5193801" cy="479875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Öfke nöbetleri</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İntihar ve kendine zarar verme davranışı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Güvenli olmayan cinsel davranışlar, </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Alkol ve maddenin kötüye kullanımı</a:t>
            </a:r>
          </a:p>
          <a:p>
            <a:pPr marL="342900" indent="-342900" algn="just">
              <a:lnSpc>
                <a:spcPct val="125000"/>
              </a:lnSpc>
              <a:spcBef>
                <a:spcPts val="600"/>
              </a:spcBef>
              <a:spcAft>
                <a:spcPts val="8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Sigara içme </a:t>
            </a:r>
          </a:p>
          <a:p>
            <a:pPr marL="342900" indent="-342900" algn="just">
              <a:lnSpc>
                <a:spcPct val="125000"/>
              </a:lnSpc>
              <a:spcBef>
                <a:spcPts val="600"/>
              </a:spcBef>
              <a:spcAft>
                <a:spcPts val="800"/>
              </a:spcAft>
            </a:pPr>
            <a:endParaRPr lang="tr-TR" sz="2200" b="1" dirty="0">
              <a:solidFill>
                <a:srgbClr val="44546A">
                  <a:lumMod val="75000"/>
                </a:srgbClr>
              </a:solidFill>
              <a:latin typeface="Gadugi" panose="020B0502040204020203" pitchFamily="34" charset="0"/>
              <a:ea typeface="Batang"/>
              <a:cs typeface="Times New Roman"/>
            </a:endParaRPr>
          </a:p>
        </p:txBody>
      </p:sp>
    </p:spTree>
    <p:extLst>
      <p:ext uri="{BB962C8B-B14F-4D97-AF65-F5344CB8AC3E}">
        <p14:creationId xmlns:p14="http://schemas.microsoft.com/office/powerpoint/2010/main" xmlns="" val="81717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5105400" y="6172200"/>
            <a:ext cx="243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Grande" pitchFamily="1"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50000"/>
              </a:spcBef>
              <a:buFontTx/>
              <a:buNone/>
            </a:pPr>
            <a:endParaRPr lang="tr-TR" altLang="tr-TR" sz="2400">
              <a:latin typeface="Times" panose="02020603050405020304" pitchFamily="18" charset="0"/>
            </a:endParaRPr>
          </a:p>
        </p:txBody>
      </p:sp>
      <p:sp>
        <p:nvSpPr>
          <p:cNvPr id="8195" name="Unvan 1"/>
          <p:cNvSpPr>
            <a:spLocks noGrp="1"/>
          </p:cNvSpPr>
          <p:nvPr>
            <p:ph type="ctrTitle"/>
          </p:nvPr>
        </p:nvSpPr>
        <p:spPr>
          <a:xfrm>
            <a:off x="6234546" y="290945"/>
            <a:ext cx="5860471" cy="606829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tr-TR" altLang="tr-TR" sz="3600" b="1" dirty="0">
                <a:solidFill>
                  <a:srgbClr val="FF0000"/>
                </a:solidFill>
                <a:latin typeface="Tahoma" panose="020B0604030504040204" pitchFamily="34" charset="0"/>
                <a:cs typeface="Tahoma" panose="020B0604030504040204" pitchFamily="34" charset="0"/>
              </a:rPr>
              <a:t>TOPLUMSAL CİNSİYET</a:t>
            </a:r>
            <a:br>
              <a:rPr lang="tr-TR" altLang="tr-TR" sz="3600" b="1" dirty="0">
                <a:solidFill>
                  <a:srgbClr val="FF0000"/>
                </a:solidFill>
                <a:latin typeface="Tahoma" panose="020B0604030504040204" pitchFamily="34" charset="0"/>
                <a:cs typeface="Tahoma" panose="020B0604030504040204" pitchFamily="34" charset="0"/>
              </a:rPr>
            </a:br>
            <a:r>
              <a:rPr lang="tr-TR" altLang="tr-TR" sz="3600" b="1" dirty="0">
                <a:solidFill>
                  <a:srgbClr val="FF0000"/>
                </a:solidFill>
                <a:latin typeface="Tahoma" panose="020B0604030504040204" pitchFamily="34" charset="0"/>
                <a:cs typeface="Tahoma" panose="020B0604030504040204" pitchFamily="34" charset="0"/>
              </a:rPr>
              <a:t/>
            </a:r>
            <a:br>
              <a:rPr lang="tr-TR" altLang="tr-TR" sz="3600" b="1" dirty="0">
                <a:solidFill>
                  <a:srgbClr val="FF0000"/>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Toplumun verdiği roller, görev ve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sorumluluklar, toplumun bireyi nasıl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gördüğü,  algıladığı ve beklentileri ile ilgili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
            </a:r>
            <a:br>
              <a:rPr lang="tr-TR" altLang="tr-TR" sz="2800" b="1" dirty="0">
                <a:solidFill>
                  <a:schemeClr val="accent5">
                    <a:lumMod val="75000"/>
                  </a:schemeClr>
                </a:solidFill>
                <a:latin typeface="Tahoma" panose="020B0604030504040204" pitchFamily="34" charset="0"/>
                <a:cs typeface="Tahoma" panose="020B0604030504040204" pitchFamily="34" charset="0"/>
              </a:rPr>
            </a:br>
            <a:r>
              <a:rPr lang="tr-TR" altLang="tr-TR" sz="2800" b="1" dirty="0">
                <a:solidFill>
                  <a:schemeClr val="accent5">
                    <a:lumMod val="75000"/>
                  </a:schemeClr>
                </a:solidFill>
                <a:latin typeface="Tahoma" panose="020B0604030504040204" pitchFamily="34" charset="0"/>
                <a:cs typeface="Tahoma" panose="020B0604030504040204" pitchFamily="34" charset="0"/>
              </a:rPr>
              <a:t>bir kavramdır.</a:t>
            </a:r>
          </a:p>
        </p:txBody>
      </p:sp>
      <p:pic>
        <p:nvPicPr>
          <p:cNvPr id="1026" name="Picture 2" descr="cinsiyet eşitsizliği resimleri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6" y="658091"/>
            <a:ext cx="6078970" cy="58396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8432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512981"/>
            <a:ext cx="11010900" cy="523220"/>
          </a:xfrm>
          <a:prstGeom prst="rect">
            <a:avLst/>
          </a:prstGeom>
          <a:noFill/>
        </p:spPr>
        <p:txBody>
          <a:bodyPr>
            <a:spAutoFit/>
          </a:bodyPr>
          <a:lstStyle/>
          <a:p>
            <a:pPr algn="r">
              <a:defRPr/>
            </a:pPr>
            <a:r>
              <a:rPr lang="tr-TR" sz="2800" b="1" dirty="0">
                <a:solidFill>
                  <a:prstClr val="white"/>
                </a:solidFill>
                <a:cs typeface="Arial" charset="0"/>
              </a:rPr>
              <a:t>ŞİDDETİN KADININ SOSYAL SAĞLIĞI ÜZERİNDEKİ SONUÇLARI </a:t>
            </a:r>
          </a:p>
        </p:txBody>
      </p:sp>
      <p:sp>
        <p:nvSpPr>
          <p:cNvPr id="5" name="Dikdörtgen 4"/>
          <p:cNvSpPr/>
          <p:nvPr/>
        </p:nvSpPr>
        <p:spPr>
          <a:xfrm>
            <a:off x="153724" y="1433889"/>
            <a:ext cx="2542979" cy="440120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nSpc>
                <a:spcPct val="125000"/>
              </a:lnSpc>
              <a:spcBef>
                <a:spcPts val="600"/>
              </a:spcBef>
              <a:spcAft>
                <a:spcPts val="800"/>
              </a:spcAft>
            </a:pPr>
            <a:r>
              <a:rPr lang="tr-TR" sz="2800" b="1" dirty="0">
                <a:solidFill>
                  <a:srgbClr val="FF0000"/>
                </a:solidFill>
                <a:latin typeface="Gadugi" panose="020B0502040204020203" pitchFamily="34" charset="0"/>
                <a:ea typeface="Batang"/>
                <a:cs typeface="Times New Roman"/>
              </a:rPr>
              <a:t>Şiddetin kadında yol açtığı özgüven kaybı, değersizlik ve utanç duyguları</a:t>
            </a:r>
            <a:r>
              <a:rPr lang="tr-TR" sz="2000" b="1" dirty="0">
                <a:solidFill>
                  <a:srgbClr val="FF0000"/>
                </a:solidFill>
                <a:latin typeface="Gadugi" panose="020B0502040204020203" pitchFamily="34" charset="0"/>
                <a:ea typeface="Batang"/>
                <a:cs typeface="Times New Roman"/>
              </a:rPr>
              <a:t>;</a:t>
            </a:r>
          </a:p>
        </p:txBody>
      </p:sp>
      <p:sp>
        <p:nvSpPr>
          <p:cNvPr id="8" name="Dikdörtgen 7"/>
          <p:cNvSpPr/>
          <p:nvPr/>
        </p:nvSpPr>
        <p:spPr>
          <a:xfrm>
            <a:off x="2696703" y="1433888"/>
            <a:ext cx="9066509" cy="532453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just">
              <a:lnSpc>
                <a:spcPct val="125000"/>
              </a:lnSpc>
              <a:spcBef>
                <a:spcPts val="1200"/>
              </a:spcBef>
              <a:spcAft>
                <a:spcPts val="1200"/>
              </a:spcAft>
            </a:pPr>
            <a:r>
              <a:rPr lang="tr-TR" sz="2200" b="1" dirty="0">
                <a:solidFill>
                  <a:srgbClr val="44546A">
                    <a:lumMod val="75000"/>
                  </a:srgbClr>
                </a:solidFill>
                <a:latin typeface="Gadugi" panose="020B0502040204020203" pitchFamily="34" charset="0"/>
                <a:ea typeface="Batang"/>
                <a:cs typeface="Times New Roman"/>
              </a:rPr>
              <a:t>KADININ</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Topluma katılamamasına</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Sosyal bir çevre oluşturamamasına</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Üretken olamamasına</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546A">
                    <a:lumMod val="75000"/>
                  </a:srgbClr>
                </a:solidFill>
                <a:latin typeface="Gadugi" panose="020B0502040204020203" pitchFamily="34" charset="0"/>
                <a:ea typeface="Batang"/>
                <a:cs typeface="Times New Roman"/>
              </a:rPr>
              <a:t>Kendine ve çocuklarına uygun şekilde bakamamasına</a:t>
            </a:r>
          </a:p>
          <a:p>
            <a:pPr marL="342900" indent="-342900" algn="just">
              <a:lnSpc>
                <a:spcPct val="125000"/>
              </a:lnSpc>
              <a:spcBef>
                <a:spcPts val="1200"/>
              </a:spcBef>
              <a:spcAft>
                <a:spcPts val="1200"/>
              </a:spcAft>
              <a:buFont typeface="Wingdings" panose="05000000000000000000" pitchFamily="2" charset="2"/>
              <a:buChar char="q"/>
            </a:pPr>
            <a:r>
              <a:rPr lang="tr-TR" sz="2200" b="1" dirty="0">
                <a:solidFill>
                  <a:srgbClr val="4472C4"/>
                </a:solidFill>
                <a:latin typeface="Gadugi" panose="020B0502040204020203" pitchFamily="34" charset="0"/>
                <a:ea typeface="Batang"/>
                <a:cs typeface="Times New Roman"/>
              </a:rPr>
              <a:t>Toplum tarafından dışlanmasına, yargılanmasına, yalnız bırakılmasına……………</a:t>
            </a:r>
          </a:p>
          <a:p>
            <a:pPr marL="342900" indent="-342900" algn="just">
              <a:lnSpc>
                <a:spcPct val="125000"/>
              </a:lnSpc>
              <a:spcBef>
                <a:spcPts val="1200"/>
              </a:spcBef>
              <a:spcAft>
                <a:spcPts val="1200"/>
              </a:spcAft>
            </a:pPr>
            <a:r>
              <a:rPr lang="tr-TR" sz="2200" b="1" dirty="0">
                <a:solidFill>
                  <a:srgbClr val="4472C4"/>
                </a:solidFill>
                <a:latin typeface="Gadugi" panose="020B0502040204020203" pitchFamily="34" charset="0"/>
                <a:ea typeface="Batang"/>
                <a:cs typeface="Times New Roman"/>
              </a:rPr>
              <a:t>                                                                  </a:t>
            </a:r>
            <a:r>
              <a:rPr lang="tr-TR" sz="2200" b="1" dirty="0">
                <a:solidFill>
                  <a:srgbClr val="44546A">
                    <a:lumMod val="75000"/>
                  </a:srgbClr>
                </a:solidFill>
                <a:latin typeface="Gadugi" panose="020B0502040204020203" pitchFamily="34" charset="0"/>
                <a:ea typeface="Batang"/>
                <a:cs typeface="Times New Roman"/>
              </a:rPr>
              <a:t>NEDEN OLABİLİR.</a:t>
            </a:r>
          </a:p>
        </p:txBody>
      </p:sp>
    </p:spTree>
    <p:extLst>
      <p:ext uri="{BB962C8B-B14F-4D97-AF65-F5344CB8AC3E}">
        <p14:creationId xmlns:p14="http://schemas.microsoft.com/office/powerpoint/2010/main" xmlns="" val="17446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1000"/>
                                        <p:tgtEl>
                                          <p:spTgt spid="8">
                                            <p:txEl>
                                              <p:pRg st="5" end="5"/>
                                            </p:txEl>
                                          </p:spTgt>
                                        </p:tgtEl>
                                      </p:cBhvr>
                                    </p:animEffect>
                                    <p:anim calcmode="lin" valueType="num">
                                      <p:cBhvr>
                                        <p:cTn id="41"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fade">
                                      <p:cBhvr>
                                        <p:cTn id="47" dur="1000"/>
                                        <p:tgtEl>
                                          <p:spTgt spid="8">
                                            <p:txEl>
                                              <p:pRg st="6" end="6"/>
                                            </p:txEl>
                                          </p:spTgt>
                                        </p:tgtEl>
                                      </p:cBhvr>
                                    </p:animEffect>
                                    <p:anim calcmode="lin" valueType="num">
                                      <p:cBhvr>
                                        <p:cTn id="4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etin kutusu 3"/>
          <p:cNvSpPr txBox="1">
            <a:spLocks noChangeArrowheads="1"/>
          </p:cNvSpPr>
          <p:nvPr/>
        </p:nvSpPr>
        <p:spPr bwMode="auto">
          <a:xfrm>
            <a:off x="1919289" y="974726"/>
            <a:ext cx="82581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tr-TR" altLang="tr-TR" sz="3600" b="1" dirty="0">
                <a:solidFill>
                  <a:srgbClr val="FFFFFF"/>
                </a:solidFill>
              </a:rPr>
              <a:t>ŞİDDET DÖNGÜSÜ</a:t>
            </a:r>
          </a:p>
        </p:txBody>
      </p:sp>
      <p:sp>
        <p:nvSpPr>
          <p:cNvPr id="26627" name="Dikdörtgen 4"/>
          <p:cNvSpPr>
            <a:spLocks noChangeArrowheads="1"/>
          </p:cNvSpPr>
          <p:nvPr/>
        </p:nvSpPr>
        <p:spPr bwMode="auto">
          <a:xfrm>
            <a:off x="5553075" y="1800225"/>
            <a:ext cx="4572000"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ts val="1000"/>
              </a:spcBef>
              <a:buFont typeface="Wingdings" panose="05000000000000000000" pitchFamily="2" charset="2"/>
              <a:buChar char="q"/>
            </a:pPr>
            <a:endParaRPr lang="tr-TR" altLang="tr-TR" sz="2400" b="1">
              <a:solidFill>
                <a:srgbClr val="333F50"/>
              </a:solidFill>
              <a:latin typeface="Gadugi" panose="020B0502040204020203" pitchFamily="34" charset="0"/>
            </a:endParaRPr>
          </a:p>
        </p:txBody>
      </p:sp>
      <p:sp>
        <p:nvSpPr>
          <p:cNvPr id="9" name="Serbest Form 8"/>
          <p:cNvSpPr/>
          <p:nvPr/>
        </p:nvSpPr>
        <p:spPr>
          <a:xfrm>
            <a:off x="6972300" y="2225675"/>
            <a:ext cx="3333750" cy="1781178"/>
          </a:xfrm>
          <a:custGeom>
            <a:avLst/>
            <a:gdLst>
              <a:gd name="connsiteX0" fmla="*/ 0 w 2894841"/>
              <a:gd name="connsiteY0" fmla="*/ 0 h 1815881"/>
              <a:gd name="connsiteX1" fmla="*/ 2894841 w 2894841"/>
              <a:gd name="connsiteY1" fmla="*/ 0 h 1815881"/>
              <a:gd name="connsiteX2" fmla="*/ 2894841 w 2894841"/>
              <a:gd name="connsiteY2" fmla="*/ 1815881 h 1815881"/>
              <a:gd name="connsiteX3" fmla="*/ 0 w 2894841"/>
              <a:gd name="connsiteY3" fmla="*/ 1815881 h 1815881"/>
              <a:gd name="connsiteX4" fmla="*/ 0 w 2894841"/>
              <a:gd name="connsiteY4" fmla="*/ 0 h 18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41" h="1815881">
                <a:moveTo>
                  <a:pt x="0" y="0"/>
                </a:moveTo>
                <a:lnTo>
                  <a:pt x="2894841" y="0"/>
                </a:lnTo>
                <a:lnTo>
                  <a:pt x="2894841" y="1815881"/>
                </a:lnTo>
                <a:lnTo>
                  <a:pt x="0" y="181588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tr-TR" sz="2000" b="1" dirty="0">
                <a:solidFill>
                  <a:srgbClr val="C00000"/>
                </a:solidFill>
                <a:latin typeface="Gadugi" panose="020B0502040204020203" pitchFamily="34" charset="0"/>
              </a:rPr>
              <a:t>Gerilim evresi</a:t>
            </a:r>
          </a:p>
          <a:p>
            <a:pPr algn="ctr" defTabSz="711200">
              <a:spcAft>
                <a:spcPts val="200"/>
              </a:spcAft>
              <a:defRPr/>
            </a:pPr>
            <a:r>
              <a:rPr lang="tr-TR" sz="2000" b="1" dirty="0">
                <a:solidFill>
                  <a:schemeClr val="tx2">
                    <a:lumMod val="75000"/>
                  </a:schemeClr>
                </a:solidFill>
                <a:latin typeface="Gadugi" panose="020B0502040204020203" pitchFamily="34" charset="0"/>
              </a:rPr>
              <a:t>İlişkide gerilim giderek artmaktadır. İletişim kesilir.</a:t>
            </a:r>
          </a:p>
          <a:p>
            <a:pPr algn="ctr" defTabSz="711200">
              <a:spcAft>
                <a:spcPts val="200"/>
              </a:spcAft>
              <a:defRPr/>
            </a:pPr>
            <a:r>
              <a:rPr lang="tr-TR" sz="2000" b="1" dirty="0">
                <a:solidFill>
                  <a:schemeClr val="tx2">
                    <a:lumMod val="75000"/>
                  </a:schemeClr>
                </a:solidFill>
                <a:latin typeface="Gadugi" panose="020B0502040204020203" pitchFamily="34" charset="0"/>
              </a:rPr>
              <a:t>Kadın korku içindedir.</a:t>
            </a:r>
          </a:p>
          <a:p>
            <a:pPr algn="ctr" defTabSz="711200">
              <a:spcAft>
                <a:spcPts val="200"/>
              </a:spcAft>
              <a:defRPr/>
            </a:pPr>
            <a:r>
              <a:rPr lang="tr-TR" sz="2000" b="1" dirty="0">
                <a:solidFill>
                  <a:schemeClr val="tx2">
                    <a:lumMod val="75000"/>
                  </a:schemeClr>
                </a:solidFill>
                <a:latin typeface="Gadugi" panose="020B0502040204020203" pitchFamily="34" charset="0"/>
              </a:rPr>
              <a:t>Kadın şiddeti durdurabileceğini sanır.</a:t>
            </a:r>
          </a:p>
          <a:p>
            <a:pPr algn="ctr" defTabSz="711200">
              <a:lnSpc>
                <a:spcPct val="90000"/>
              </a:lnSpc>
              <a:spcAft>
                <a:spcPct val="35000"/>
              </a:spcAft>
              <a:defRPr/>
            </a:pPr>
            <a:endParaRPr lang="tr-TR" sz="1400" dirty="0">
              <a:solidFill>
                <a:sysClr val="windowText" lastClr="000000">
                  <a:hueOff val="0"/>
                  <a:satOff val="0"/>
                  <a:lumOff val="0"/>
                  <a:alphaOff val="0"/>
                </a:sysClr>
              </a:solidFill>
            </a:endParaRPr>
          </a:p>
        </p:txBody>
      </p:sp>
      <p:sp>
        <p:nvSpPr>
          <p:cNvPr id="11" name="Serbest Form 10"/>
          <p:cNvSpPr/>
          <p:nvPr/>
        </p:nvSpPr>
        <p:spPr>
          <a:xfrm>
            <a:off x="5503863" y="5072063"/>
            <a:ext cx="3733800" cy="1643062"/>
          </a:xfrm>
          <a:custGeom>
            <a:avLst/>
            <a:gdLst>
              <a:gd name="connsiteX0" fmla="*/ 0 w 2459920"/>
              <a:gd name="connsiteY0" fmla="*/ 0 h 1815881"/>
              <a:gd name="connsiteX1" fmla="*/ 2459920 w 2459920"/>
              <a:gd name="connsiteY1" fmla="*/ 0 h 1815881"/>
              <a:gd name="connsiteX2" fmla="*/ 2459920 w 2459920"/>
              <a:gd name="connsiteY2" fmla="*/ 1815881 h 1815881"/>
              <a:gd name="connsiteX3" fmla="*/ 0 w 2459920"/>
              <a:gd name="connsiteY3" fmla="*/ 1815881 h 1815881"/>
              <a:gd name="connsiteX4" fmla="*/ 0 w 2459920"/>
              <a:gd name="connsiteY4" fmla="*/ 0 h 18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920" h="1815881">
                <a:moveTo>
                  <a:pt x="0" y="0"/>
                </a:moveTo>
                <a:lnTo>
                  <a:pt x="2459920" y="0"/>
                </a:lnTo>
                <a:lnTo>
                  <a:pt x="2459920" y="1815881"/>
                </a:lnTo>
                <a:lnTo>
                  <a:pt x="0" y="181588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tr-TR" sz="2000" b="1" dirty="0">
                <a:solidFill>
                  <a:srgbClr val="C00000"/>
                </a:solidFill>
                <a:latin typeface="Gadugi" panose="020B0502040204020203" pitchFamily="34" charset="0"/>
              </a:rPr>
              <a:t>Şiddet evresi</a:t>
            </a:r>
          </a:p>
          <a:p>
            <a:pPr algn="ctr" defTabSz="711200">
              <a:lnSpc>
                <a:spcPct val="90000"/>
              </a:lnSpc>
              <a:spcAft>
                <a:spcPct val="35000"/>
              </a:spcAft>
              <a:defRPr/>
            </a:pPr>
            <a:r>
              <a:rPr lang="tr-TR" sz="2000" b="1" dirty="0">
                <a:solidFill>
                  <a:schemeClr val="tx2">
                    <a:lumMod val="75000"/>
                  </a:schemeClr>
                </a:solidFill>
                <a:latin typeface="Gadugi" panose="020B0502040204020203" pitchFamily="34" charset="0"/>
              </a:rPr>
              <a:t>Sözel, fiziksel, cinsel, psikolojik şiddet yaşanır.</a:t>
            </a:r>
          </a:p>
          <a:p>
            <a:pPr algn="ctr" defTabSz="711200">
              <a:lnSpc>
                <a:spcPct val="90000"/>
              </a:lnSpc>
              <a:spcAft>
                <a:spcPct val="35000"/>
              </a:spcAft>
              <a:defRPr/>
            </a:pPr>
            <a:r>
              <a:rPr lang="tr-TR" sz="2000" b="1" dirty="0">
                <a:solidFill>
                  <a:schemeClr val="tx2">
                    <a:lumMod val="75000"/>
                  </a:schemeClr>
                </a:solidFill>
                <a:latin typeface="Gadugi" panose="020B0502040204020203" pitchFamily="34" charset="0"/>
              </a:rPr>
              <a:t>Öfke, suçlama, tartışma, tehdit ve korkutma vardır</a:t>
            </a:r>
            <a:r>
              <a:rPr lang="tr-TR" sz="1600" b="1" dirty="0">
                <a:solidFill>
                  <a:schemeClr val="tx2">
                    <a:lumMod val="75000"/>
                  </a:schemeClr>
                </a:solidFill>
                <a:latin typeface="Gadugi" panose="020B0502040204020203" pitchFamily="34" charset="0"/>
              </a:rPr>
              <a:t>.</a:t>
            </a:r>
          </a:p>
        </p:txBody>
      </p:sp>
      <p:sp>
        <p:nvSpPr>
          <p:cNvPr id="13" name="Serbest Form 12"/>
          <p:cNvSpPr/>
          <p:nvPr/>
        </p:nvSpPr>
        <p:spPr>
          <a:xfrm>
            <a:off x="2238375" y="3714752"/>
            <a:ext cx="2667000" cy="1357312"/>
          </a:xfrm>
          <a:custGeom>
            <a:avLst/>
            <a:gdLst>
              <a:gd name="connsiteX0" fmla="*/ 0 w 2647773"/>
              <a:gd name="connsiteY0" fmla="*/ 0 h 1815881"/>
              <a:gd name="connsiteX1" fmla="*/ 2647773 w 2647773"/>
              <a:gd name="connsiteY1" fmla="*/ 0 h 1815881"/>
              <a:gd name="connsiteX2" fmla="*/ 2647773 w 2647773"/>
              <a:gd name="connsiteY2" fmla="*/ 1815881 h 1815881"/>
              <a:gd name="connsiteX3" fmla="*/ 0 w 2647773"/>
              <a:gd name="connsiteY3" fmla="*/ 1815881 h 1815881"/>
              <a:gd name="connsiteX4" fmla="*/ 0 w 2647773"/>
              <a:gd name="connsiteY4" fmla="*/ 0 h 18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7773" h="1815881">
                <a:moveTo>
                  <a:pt x="0" y="0"/>
                </a:moveTo>
                <a:lnTo>
                  <a:pt x="2647773" y="0"/>
                </a:lnTo>
                <a:lnTo>
                  <a:pt x="2647773" y="1815881"/>
                </a:lnTo>
                <a:lnTo>
                  <a:pt x="0" y="181588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tr-TR" sz="2000" b="1" dirty="0">
                <a:solidFill>
                  <a:srgbClr val="C00000"/>
                </a:solidFill>
                <a:latin typeface="Gadugi" panose="020B0502040204020203" pitchFamily="34" charset="0"/>
              </a:rPr>
              <a:t>Uzlaşma dönemi</a:t>
            </a:r>
          </a:p>
          <a:p>
            <a:pPr algn="ctr" defTabSz="711200">
              <a:lnSpc>
                <a:spcPct val="90000"/>
              </a:lnSpc>
              <a:spcAft>
                <a:spcPct val="35000"/>
              </a:spcAft>
              <a:defRPr/>
            </a:pPr>
            <a:r>
              <a:rPr lang="tr-TR" sz="2000" b="1" dirty="0">
                <a:solidFill>
                  <a:schemeClr val="tx2">
                    <a:lumMod val="75000"/>
                  </a:schemeClr>
                </a:solidFill>
                <a:latin typeface="Gadugi" panose="020B0502040204020203" pitchFamily="34" charset="0"/>
              </a:rPr>
              <a:t>Saldırgan eş özür diler ve davranışlarına bahaneler bulur. </a:t>
            </a:r>
          </a:p>
        </p:txBody>
      </p:sp>
      <p:sp>
        <p:nvSpPr>
          <p:cNvPr id="15" name="Serbest Form 14"/>
          <p:cNvSpPr/>
          <p:nvPr/>
        </p:nvSpPr>
        <p:spPr>
          <a:xfrm>
            <a:off x="3532188" y="928689"/>
            <a:ext cx="2635250" cy="1571625"/>
          </a:xfrm>
          <a:custGeom>
            <a:avLst/>
            <a:gdLst>
              <a:gd name="connsiteX0" fmla="*/ 0 w 2323656"/>
              <a:gd name="connsiteY0" fmla="*/ 0 h 1815881"/>
              <a:gd name="connsiteX1" fmla="*/ 2323656 w 2323656"/>
              <a:gd name="connsiteY1" fmla="*/ 0 h 1815881"/>
              <a:gd name="connsiteX2" fmla="*/ 2323656 w 2323656"/>
              <a:gd name="connsiteY2" fmla="*/ 1815881 h 1815881"/>
              <a:gd name="connsiteX3" fmla="*/ 0 w 2323656"/>
              <a:gd name="connsiteY3" fmla="*/ 1815881 h 1815881"/>
              <a:gd name="connsiteX4" fmla="*/ 0 w 2323656"/>
              <a:gd name="connsiteY4" fmla="*/ 0 h 1815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3656" h="1815881">
                <a:moveTo>
                  <a:pt x="0" y="0"/>
                </a:moveTo>
                <a:lnTo>
                  <a:pt x="2323656" y="0"/>
                </a:lnTo>
                <a:lnTo>
                  <a:pt x="2323656" y="1815881"/>
                </a:lnTo>
                <a:lnTo>
                  <a:pt x="0" y="1815881"/>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lIns="20320" tIns="20320" rIns="20320" bIns="20320" spcCol="1270" anchor="ctr"/>
          <a:lstStyle/>
          <a:p>
            <a:pPr algn="ctr" defTabSz="711200">
              <a:lnSpc>
                <a:spcPct val="90000"/>
              </a:lnSpc>
              <a:spcAft>
                <a:spcPct val="35000"/>
              </a:spcAft>
              <a:defRPr/>
            </a:pPr>
            <a:r>
              <a:rPr lang="tr-TR" sz="2000" b="1" dirty="0">
                <a:solidFill>
                  <a:srgbClr val="C00000"/>
                </a:solidFill>
                <a:latin typeface="Gadugi" panose="020B0502040204020203" pitchFamily="34" charset="0"/>
              </a:rPr>
              <a:t>Balayı evresi</a:t>
            </a:r>
          </a:p>
          <a:p>
            <a:pPr algn="ctr" defTabSz="711200">
              <a:spcAft>
                <a:spcPts val="200"/>
              </a:spcAft>
              <a:defRPr/>
            </a:pPr>
            <a:r>
              <a:rPr lang="tr-TR" sz="2000" b="1" dirty="0">
                <a:solidFill>
                  <a:schemeClr val="tx2">
                    <a:lumMod val="75000"/>
                  </a:schemeClr>
                </a:solidFill>
                <a:latin typeface="Gadugi" panose="020B0502040204020203" pitchFamily="34" charset="0"/>
              </a:rPr>
              <a:t>Yaşanan olay unutulmuştur ve herhangi bir şiddet olayı yoktur.</a:t>
            </a:r>
          </a:p>
        </p:txBody>
      </p:sp>
      <p:sp>
        <p:nvSpPr>
          <p:cNvPr id="18" name="Çember Ok 17"/>
          <p:cNvSpPr/>
          <p:nvPr/>
        </p:nvSpPr>
        <p:spPr>
          <a:xfrm rot="5400000">
            <a:off x="2979304" y="-132196"/>
            <a:ext cx="6051550" cy="8601941"/>
          </a:xfrm>
          <a:prstGeom prst="circularArrow">
            <a:avLst>
              <a:gd name="adj1" fmla="val 6903"/>
              <a:gd name="adj2" fmla="val 465389"/>
              <a:gd name="adj3" fmla="val 12703901"/>
              <a:gd name="adj4" fmla="val 10806882"/>
              <a:gd name="adj5" fmla="val 8053"/>
            </a:avLst>
          </a:prstGeom>
          <a:solidFill>
            <a:srgbClr val="00B0F0"/>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9" name="Çember Ok 18"/>
          <p:cNvSpPr/>
          <p:nvPr/>
        </p:nvSpPr>
        <p:spPr>
          <a:xfrm rot="10800000">
            <a:off x="4595813" y="1428750"/>
            <a:ext cx="3848100" cy="4967288"/>
          </a:xfrm>
          <a:prstGeom prst="circularArrow">
            <a:avLst>
              <a:gd name="adj1" fmla="val 6903"/>
              <a:gd name="adj2" fmla="val 465389"/>
              <a:gd name="adj3" fmla="val 12703901"/>
              <a:gd name="adj4" fmla="val 10806882"/>
              <a:gd name="adj5" fmla="val 8053"/>
            </a:avLst>
          </a:prstGeom>
          <a:solidFill>
            <a:srgbClr val="00B0F0"/>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0" name="Çember Ok 19"/>
          <p:cNvSpPr/>
          <p:nvPr/>
        </p:nvSpPr>
        <p:spPr>
          <a:xfrm rot="16200000">
            <a:off x="2751138" y="1701801"/>
            <a:ext cx="5129213" cy="3725862"/>
          </a:xfrm>
          <a:prstGeom prst="circularArrow">
            <a:avLst>
              <a:gd name="adj1" fmla="val 6903"/>
              <a:gd name="adj2" fmla="val 465389"/>
              <a:gd name="adj3" fmla="val 12703901"/>
              <a:gd name="adj4" fmla="val 10806882"/>
              <a:gd name="adj5" fmla="val 8053"/>
            </a:avLst>
          </a:prstGeom>
          <a:solidFill>
            <a:srgbClr val="00B0F0"/>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Çember Ok 21"/>
          <p:cNvSpPr/>
          <p:nvPr/>
        </p:nvSpPr>
        <p:spPr>
          <a:xfrm>
            <a:off x="3024188" y="928689"/>
            <a:ext cx="3848100" cy="4967287"/>
          </a:xfrm>
          <a:prstGeom prst="circularArrow">
            <a:avLst>
              <a:gd name="adj1" fmla="val 6903"/>
              <a:gd name="adj2" fmla="val 465389"/>
              <a:gd name="adj3" fmla="val 12703901"/>
              <a:gd name="adj4" fmla="val 10806882"/>
              <a:gd name="adj5" fmla="val 8053"/>
            </a:avLst>
          </a:prstGeom>
          <a:solidFill>
            <a:srgbClr val="00B0F0"/>
          </a:solidFill>
          <a:ln w="254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6636" name="11 Dikdörtgen"/>
          <p:cNvSpPr>
            <a:spLocks noChangeArrowheads="1"/>
          </p:cNvSpPr>
          <p:nvPr/>
        </p:nvSpPr>
        <p:spPr bwMode="auto">
          <a:xfrm>
            <a:off x="3381374" y="428626"/>
            <a:ext cx="77438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tr-TR" altLang="tr-TR" sz="2800" b="1" dirty="0">
                <a:solidFill>
                  <a:srgbClr val="FF0000"/>
                </a:solidFill>
              </a:rPr>
              <a:t>ŞİDDET DÖNGÜSÜ</a:t>
            </a:r>
          </a:p>
        </p:txBody>
      </p:sp>
    </p:spTree>
    <p:extLst>
      <p:ext uri="{BB962C8B-B14F-4D97-AF65-F5344CB8AC3E}">
        <p14:creationId xmlns:p14="http://schemas.microsoft.com/office/powerpoint/2010/main" xmlns="" val="247223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38200" y="1"/>
            <a:ext cx="10515600" cy="1690688"/>
          </a:xfrm>
        </p:spPr>
        <p:txBody>
          <a:bodyPr rtlCol="0">
            <a:normAutofit/>
          </a:bodyPr>
          <a:lstStyle/>
          <a:p>
            <a:pPr>
              <a:defRPr/>
            </a:pPr>
            <a:r>
              <a:rPr lang="tr-TR" sz="3100" b="1" dirty="0">
                <a:solidFill>
                  <a:srgbClr val="FF0000"/>
                </a:solidFill>
              </a:rPr>
              <a:t/>
            </a:r>
            <a:br>
              <a:rPr lang="tr-TR" sz="3100" b="1" dirty="0">
                <a:solidFill>
                  <a:srgbClr val="FF0000"/>
                </a:solidFill>
              </a:rPr>
            </a:br>
            <a:r>
              <a:rPr lang="tr-TR" sz="3100" b="1" dirty="0">
                <a:solidFill>
                  <a:srgbClr val="FF0000"/>
                </a:solidFill>
              </a:rPr>
              <a:t>KADINA YÖNELİK ŞİDDET VE ÇOCUK İSTİSMARI ARASINDAKİ İLİŞKİ</a:t>
            </a:r>
            <a:r>
              <a:rPr lang="tr-TR" b="1" dirty="0" smtClean="0">
                <a:solidFill>
                  <a:srgbClr val="FF0000"/>
                </a:solidFill>
              </a:rPr>
              <a:t/>
            </a:r>
            <a:br>
              <a:rPr lang="tr-TR" b="1" dirty="0" smtClean="0">
                <a:solidFill>
                  <a:srgbClr val="FF0000"/>
                </a:solidFill>
              </a:rPr>
            </a:br>
            <a:endParaRPr lang="tr-TR" b="1" dirty="0"/>
          </a:p>
        </p:txBody>
      </p:sp>
      <p:sp>
        <p:nvSpPr>
          <p:cNvPr id="28675" name="2 İçerik Yer Tutucusu"/>
          <p:cNvSpPr>
            <a:spLocks noGrp="1"/>
          </p:cNvSpPr>
          <p:nvPr>
            <p:ph idx="1"/>
          </p:nvPr>
        </p:nvSpPr>
        <p:spPr>
          <a:xfrm>
            <a:off x="5493156" y="1240971"/>
            <a:ext cx="6411461" cy="5617029"/>
          </a:xfrm>
        </p:spPr>
        <p:txBody>
          <a:bodyPr>
            <a:normAutofit/>
          </a:bodyPr>
          <a:lstStyle/>
          <a:p>
            <a:pPr eaLnBrk="1" hangingPunct="1">
              <a:buFont typeface="Arial" panose="020B0604020202020204" pitchFamily="34" charset="0"/>
              <a:buNone/>
            </a:pPr>
            <a:r>
              <a:rPr lang="tr-TR" altLang="tr-TR" sz="2000" dirty="0">
                <a:ea typeface="SimSun" panose="02010600030101010101" pitchFamily="2" charset="-122"/>
                <a:cs typeface="Tahoma" panose="020B0604030504040204" pitchFamily="34" charset="0"/>
              </a:rPr>
              <a:t>Çocuklar kadına yönelik şiddetten doğrudan ya da dolaylı olarak etkilenebilirler. </a:t>
            </a:r>
          </a:p>
          <a:p>
            <a:pPr algn="just">
              <a:spcBef>
                <a:spcPts val="600"/>
              </a:spcBef>
              <a:spcAft>
                <a:spcPts val="600"/>
              </a:spcAft>
              <a:buClr>
                <a:srgbClr val="17375E"/>
              </a:buClr>
              <a:buFont typeface="Wingdings" panose="05000000000000000000" pitchFamily="2" charset="2"/>
              <a:buChar char="q"/>
            </a:pPr>
            <a:r>
              <a:rPr lang="tr-TR" altLang="tr-TR" sz="2000" dirty="0">
                <a:ea typeface="SimSun" panose="02010600030101010101" pitchFamily="2" charset="-122"/>
                <a:cs typeface="Tahoma" panose="020B0604030504040204" pitchFamily="34" charset="0"/>
              </a:rPr>
              <a:t>Şiddet durdurulamadığı için çocukların tekrarlayan </a:t>
            </a:r>
            <a:r>
              <a:rPr lang="tr-TR" altLang="tr-TR" sz="2000" dirty="0" err="1">
                <a:ea typeface="SimSun" panose="02010600030101010101" pitchFamily="2" charset="-122"/>
                <a:cs typeface="Tahoma" panose="020B0604030504040204" pitchFamily="34" charset="0"/>
              </a:rPr>
              <a:t>maruziyetleri</a:t>
            </a:r>
            <a:r>
              <a:rPr lang="tr-TR" altLang="tr-TR" sz="2000" dirty="0">
                <a:ea typeface="SimSun" panose="02010600030101010101" pitchFamily="2" charset="-122"/>
                <a:cs typeface="Tahoma" panose="020B0604030504040204" pitchFamily="34" charset="0"/>
              </a:rPr>
              <a:t> söz konusu olur. </a:t>
            </a:r>
          </a:p>
          <a:p>
            <a:pPr algn="just">
              <a:spcBef>
                <a:spcPts val="600"/>
              </a:spcBef>
              <a:spcAft>
                <a:spcPts val="600"/>
              </a:spcAft>
              <a:buClr>
                <a:srgbClr val="17375E"/>
              </a:buClr>
              <a:buFont typeface="Wingdings" panose="05000000000000000000" pitchFamily="2" charset="2"/>
              <a:buChar char="q"/>
            </a:pPr>
            <a:r>
              <a:rPr lang="tr-TR" altLang="tr-TR" sz="2000" dirty="0">
                <a:ea typeface="SimSun" panose="02010600030101010101" pitchFamily="2" charset="-122"/>
                <a:cs typeface="Tahoma" panose="020B0604030504040204" pitchFamily="34" charset="0"/>
              </a:rPr>
              <a:t>Şiddet gören kadınların ve eşine şiddet uygulayan erkeklerin çocuklarına yaklaşımındaki sorunlar da çocukları ciddi şekilde etkiler.</a:t>
            </a:r>
          </a:p>
          <a:p>
            <a:pPr algn="just">
              <a:spcBef>
                <a:spcPts val="500"/>
              </a:spcBef>
              <a:spcAft>
                <a:spcPts val="500"/>
              </a:spcAft>
              <a:buNone/>
            </a:pPr>
            <a:r>
              <a:rPr lang="tr-TR" altLang="tr-TR" sz="2000" b="1" dirty="0">
                <a:ea typeface="Batang" panose="02030600000101010101" pitchFamily="18" charset="-127"/>
                <a:cs typeface="Times New Roman" panose="02020603050405020304" pitchFamily="18" charset="0"/>
              </a:rPr>
              <a:t>FARKLI ARAŞTIRMALARDA</a:t>
            </a:r>
          </a:p>
          <a:p>
            <a:pPr algn="just">
              <a:spcBef>
                <a:spcPts val="500"/>
              </a:spcBef>
              <a:spcAft>
                <a:spcPts val="500"/>
              </a:spcAft>
              <a:buFont typeface="Wingdings" panose="05000000000000000000" pitchFamily="2" charset="2"/>
              <a:buChar char="q"/>
            </a:pPr>
            <a:r>
              <a:rPr lang="tr-TR" altLang="tr-TR" sz="2000" dirty="0">
                <a:ea typeface="Batang" panose="02030600000101010101" pitchFamily="18" charset="-127"/>
                <a:cs typeface="Times New Roman" panose="02020603050405020304" pitchFamily="18" charset="0"/>
              </a:rPr>
              <a:t>Ev içi şiddet çocuk istismarı riskini 2 kat</a:t>
            </a:r>
          </a:p>
          <a:p>
            <a:pPr algn="just">
              <a:spcBef>
                <a:spcPts val="500"/>
              </a:spcBef>
              <a:spcAft>
                <a:spcPts val="500"/>
              </a:spcAft>
              <a:buFont typeface="Wingdings" panose="05000000000000000000" pitchFamily="2" charset="2"/>
              <a:buChar char="q"/>
            </a:pPr>
            <a:r>
              <a:rPr lang="tr-TR" altLang="tr-TR" sz="2000" dirty="0">
                <a:ea typeface="Batang" panose="02030600000101010101" pitchFamily="18" charset="-127"/>
                <a:cs typeface="Times New Roman" panose="02020603050405020304" pitchFamily="18" charset="0"/>
              </a:rPr>
              <a:t>Kadının şiddete maruz kaldığı ailelerde çocukların %60-%75’i şiddete maruz kalmaktadır.</a:t>
            </a:r>
          </a:p>
          <a:p>
            <a:pPr algn="just">
              <a:spcBef>
                <a:spcPts val="500"/>
              </a:spcBef>
              <a:spcAft>
                <a:spcPts val="500"/>
              </a:spcAft>
              <a:buFont typeface="Wingdings" panose="05000000000000000000" pitchFamily="2" charset="2"/>
              <a:buChar char="q"/>
            </a:pPr>
            <a:r>
              <a:rPr lang="tr-TR" altLang="tr-TR" sz="2000" dirty="0">
                <a:ea typeface="Batang" panose="02030600000101010101" pitchFamily="18" charset="-127"/>
                <a:cs typeface="Times New Roman" panose="02020603050405020304" pitchFamily="18" charset="0"/>
              </a:rPr>
              <a:t>Şiddete maruz kalan kadınların çocuklarında davranışsal sorunlar daha sık görülmektedir.</a:t>
            </a:r>
          </a:p>
          <a:p>
            <a:pPr algn="just">
              <a:spcBef>
                <a:spcPts val="500"/>
              </a:spcBef>
              <a:spcAft>
                <a:spcPts val="500"/>
              </a:spcAft>
              <a:buFont typeface="Wingdings" panose="05000000000000000000" pitchFamily="2" charset="2"/>
              <a:buChar char="q"/>
            </a:pPr>
            <a:r>
              <a:rPr lang="tr-TR" altLang="tr-TR" sz="2000" dirty="0">
                <a:ea typeface="Batang" panose="02030600000101010101" pitchFamily="18" charset="-127"/>
                <a:cs typeface="Times New Roman" panose="02020603050405020304" pitchFamily="18" charset="0"/>
              </a:rPr>
              <a:t>Annesi fiziksel şiddete maruz kalan erkeklerin %51’i şiddet uygularken, maruz kalmayanlarda %23’ünün şiddet uyguladığı saptanmıştır. </a:t>
            </a:r>
          </a:p>
          <a:p>
            <a:pPr algn="just">
              <a:lnSpc>
                <a:spcPct val="125000"/>
              </a:lnSpc>
              <a:spcBef>
                <a:spcPts val="600"/>
              </a:spcBef>
              <a:spcAft>
                <a:spcPts val="600"/>
              </a:spcAft>
              <a:buClr>
                <a:srgbClr val="17375E"/>
              </a:buClr>
              <a:buFont typeface="Wingdings" panose="05000000000000000000" pitchFamily="2" charset="2"/>
              <a:buChar char="q"/>
            </a:pPr>
            <a:endParaRPr lang="tr-TR" altLang="tr-TR" sz="2000" dirty="0"/>
          </a:p>
          <a:p>
            <a:pPr eaLnBrk="1" hangingPunct="1"/>
            <a:endParaRPr lang="tr-TR" altLang="tr-TR" sz="2000" dirty="0"/>
          </a:p>
        </p:txBody>
      </p:sp>
      <p:sp>
        <p:nvSpPr>
          <p:cNvPr id="4" name="Yukarı Ok 7"/>
          <p:cNvSpPr/>
          <p:nvPr/>
        </p:nvSpPr>
        <p:spPr>
          <a:xfrm>
            <a:off x="4872445" y="3077527"/>
            <a:ext cx="620712" cy="90011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400" dirty="0"/>
          </a:p>
        </p:txBody>
      </p:sp>
      <p:pic>
        <p:nvPicPr>
          <p:cNvPr id="28677" name="Picture 2" descr="effects of domestic violence on victims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5944" y="1240971"/>
            <a:ext cx="4558936" cy="5473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31907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259543" y="2396836"/>
            <a:ext cx="3841402"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fontAlgn="base">
              <a:spcBef>
                <a:spcPct val="0"/>
              </a:spcBef>
              <a:spcAft>
                <a:spcPct val="0"/>
              </a:spcAft>
              <a:defRPr/>
            </a:pPr>
            <a:r>
              <a:rPr lang="tr-TR" altLang="tr-TR" sz="3600" b="1" dirty="0">
                <a:solidFill>
                  <a:srgbClr val="FF0000"/>
                </a:solidFill>
                <a:latin typeface="Gadugi" pitchFamily="34" charset="0"/>
                <a:cs typeface="Times New Roman" pitchFamily="18" charset="0"/>
              </a:rPr>
              <a:t>İFADE 1: Şiddet erkeğin doğasında vardır.</a:t>
            </a:r>
          </a:p>
        </p:txBody>
      </p:sp>
      <p:sp>
        <p:nvSpPr>
          <p:cNvPr id="8" name="Dikdörtgen 7"/>
          <p:cNvSpPr/>
          <p:nvPr/>
        </p:nvSpPr>
        <p:spPr>
          <a:xfrm>
            <a:off x="5217763" y="2032002"/>
            <a:ext cx="6032128" cy="40318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algn="ctr">
              <a:defRPr/>
            </a:pPr>
            <a:r>
              <a:rPr lang="tr-TR" sz="3200" b="1" dirty="0">
                <a:solidFill>
                  <a:srgbClr val="C00000"/>
                </a:solidFill>
                <a:latin typeface="Gadugi" panose="020B0502040204020203" pitchFamily="34" charset="0"/>
                <a:cs typeface="Arial" charset="0"/>
              </a:rPr>
              <a:t>YANLIŞ</a:t>
            </a:r>
          </a:p>
          <a:p>
            <a:pPr>
              <a:defRPr/>
            </a:pPr>
            <a:endParaRPr lang="tr-TR" sz="3200" b="1" dirty="0">
              <a:solidFill>
                <a:srgbClr val="44546A">
                  <a:lumMod val="75000"/>
                </a:srgbClr>
              </a:solidFill>
              <a:latin typeface="Gadugi" panose="020B0502040204020203" pitchFamily="34" charset="0"/>
              <a:cs typeface="Arial" charset="0"/>
            </a:endParaRPr>
          </a:p>
          <a:p>
            <a:pPr marL="342900" indent="-342900">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Tüm erkeklerin şiddet uyguladığını ya da uygulama potansiyeli olduğunu kabulü gerekir.</a:t>
            </a:r>
          </a:p>
          <a:p>
            <a:pPr marL="800100" lvl="1" indent="-342900">
              <a:buFont typeface="Wingdings" panose="05000000000000000000" pitchFamily="2" charset="2"/>
              <a:buChar char="q"/>
              <a:defRPr/>
            </a:pPr>
            <a:r>
              <a:rPr lang="tr-TR" sz="2400" b="1" dirty="0" smtClean="0">
                <a:solidFill>
                  <a:srgbClr val="475489"/>
                </a:solidFill>
                <a:latin typeface="Gadugi" panose="020B0502040204020203" pitchFamily="34" charset="0"/>
                <a:cs typeface="Arial" charset="0"/>
              </a:rPr>
              <a:t>Çünkü kadına </a:t>
            </a:r>
            <a:r>
              <a:rPr lang="tr-TR" sz="2400" b="1" dirty="0">
                <a:solidFill>
                  <a:srgbClr val="475489"/>
                </a:solidFill>
                <a:latin typeface="Gadugi" panose="020B0502040204020203" pitchFamily="34" charset="0"/>
                <a:cs typeface="Arial" charset="0"/>
              </a:rPr>
              <a:t>yönelik şiddet, erkeklerin eşleri üzerinde güç ve kontrol hakkı olduklarına inandıkları </a:t>
            </a:r>
            <a:r>
              <a:rPr lang="tr-TR" sz="2400" b="1" dirty="0">
                <a:solidFill>
                  <a:srgbClr val="FF0000"/>
                </a:solidFill>
                <a:latin typeface="Gadugi" panose="020B0502040204020203" pitchFamily="34" charset="0"/>
                <a:cs typeface="Arial" charset="0"/>
              </a:rPr>
              <a:t>toplumsal cinsiyet eşitsizliğinin bir sonucudur. </a:t>
            </a:r>
          </a:p>
        </p:txBody>
      </p:sp>
    </p:spTree>
    <p:extLst>
      <p:ext uri="{BB962C8B-B14F-4D97-AF65-F5344CB8AC3E}">
        <p14:creationId xmlns:p14="http://schemas.microsoft.com/office/powerpoint/2010/main" xmlns="" val="280844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10" name="Dikdörtgen 9"/>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1" name="Dikdörtgen 10"/>
          <p:cNvSpPr/>
          <p:nvPr/>
        </p:nvSpPr>
        <p:spPr>
          <a:xfrm>
            <a:off x="169390" y="2998923"/>
            <a:ext cx="2862568" cy="18158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pPr fontAlgn="base">
              <a:spcBef>
                <a:spcPct val="0"/>
              </a:spcBef>
              <a:spcAft>
                <a:spcPct val="0"/>
              </a:spcAft>
              <a:defRPr/>
            </a:pPr>
            <a:r>
              <a:rPr lang="tr-TR" altLang="tr-TR" sz="2800" b="1" dirty="0">
                <a:solidFill>
                  <a:srgbClr val="C00000"/>
                </a:solidFill>
                <a:latin typeface="Gadugi" pitchFamily="34" charset="0"/>
                <a:cs typeface="Times New Roman" pitchFamily="18" charset="0"/>
              </a:rPr>
              <a:t>İFADE 2: Seksi </a:t>
            </a:r>
          </a:p>
          <a:p>
            <a:pPr fontAlgn="base">
              <a:spcBef>
                <a:spcPct val="0"/>
              </a:spcBef>
              <a:spcAft>
                <a:spcPct val="0"/>
              </a:spcAft>
              <a:defRPr/>
            </a:pPr>
            <a:r>
              <a:rPr lang="tr-TR" altLang="tr-TR" sz="2800" b="1" dirty="0">
                <a:solidFill>
                  <a:srgbClr val="C00000"/>
                </a:solidFill>
                <a:latin typeface="Gadugi" pitchFamily="34" charset="0"/>
                <a:cs typeface="Times New Roman" pitchFamily="18" charset="0"/>
              </a:rPr>
              <a:t>giyinen kadın </a:t>
            </a:r>
          </a:p>
          <a:p>
            <a:pPr fontAlgn="base">
              <a:spcBef>
                <a:spcPct val="0"/>
              </a:spcBef>
              <a:spcAft>
                <a:spcPct val="0"/>
              </a:spcAft>
              <a:defRPr/>
            </a:pPr>
            <a:r>
              <a:rPr lang="tr-TR" altLang="tr-TR" sz="2800" b="1" dirty="0">
                <a:solidFill>
                  <a:srgbClr val="C00000"/>
                </a:solidFill>
                <a:latin typeface="Gadugi" pitchFamily="34" charset="0"/>
                <a:cs typeface="Times New Roman" pitchFamily="18" charset="0"/>
              </a:rPr>
              <a:t>tecavüzü hak </a:t>
            </a:r>
          </a:p>
          <a:p>
            <a:pPr fontAlgn="base">
              <a:spcBef>
                <a:spcPct val="0"/>
              </a:spcBef>
              <a:spcAft>
                <a:spcPct val="0"/>
              </a:spcAft>
              <a:defRPr/>
            </a:pPr>
            <a:r>
              <a:rPr lang="tr-TR" altLang="tr-TR" sz="2800" b="1" dirty="0">
                <a:solidFill>
                  <a:srgbClr val="C00000"/>
                </a:solidFill>
                <a:latin typeface="Gadugi" pitchFamily="34" charset="0"/>
                <a:cs typeface="Times New Roman" pitchFamily="18" charset="0"/>
              </a:rPr>
              <a:t>eder. </a:t>
            </a:r>
          </a:p>
        </p:txBody>
      </p:sp>
      <p:sp>
        <p:nvSpPr>
          <p:cNvPr id="12" name="Dikdörtgen 11"/>
          <p:cNvSpPr/>
          <p:nvPr/>
        </p:nvSpPr>
        <p:spPr>
          <a:xfrm>
            <a:off x="3090930" y="1648690"/>
            <a:ext cx="8726997" cy="4601260"/>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3200" b="1" dirty="0">
                <a:solidFill>
                  <a:srgbClr val="C00000"/>
                </a:solidFill>
                <a:latin typeface="Gadugi" panose="020B0502040204020203" pitchFamily="34" charset="0"/>
                <a:cs typeface="Arial" charset="0"/>
              </a:rPr>
              <a:t>YANLIŞ</a:t>
            </a:r>
          </a:p>
          <a:p>
            <a:pPr>
              <a:spcBef>
                <a:spcPts val="600"/>
              </a:spcBef>
              <a:spcAft>
                <a:spcPts val="600"/>
              </a:spcAft>
              <a:defRPr/>
            </a:pPr>
            <a:r>
              <a:rPr lang="tr-TR" sz="2400" b="1" dirty="0">
                <a:solidFill>
                  <a:srgbClr val="FF0000"/>
                </a:solidFill>
                <a:latin typeface="Gadugi" panose="020B0502040204020203" pitchFamily="34" charset="0"/>
                <a:cs typeface="Arial" charset="0"/>
              </a:rPr>
              <a:t>Bu ifadenin diğer versiyonları şöyle olabilir:</a:t>
            </a:r>
          </a:p>
          <a:p>
            <a:pPr marL="342900" indent="-3429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Bazı kadınlar davranışlarıyla erkeklerin onlara şiddet uygulanmasına veya tecavüz etmesine neden olurlar</a:t>
            </a:r>
          </a:p>
          <a:p>
            <a:pPr marL="342900" indent="-342900">
              <a:spcBef>
                <a:spcPts val="600"/>
              </a:spcBef>
              <a:spcAft>
                <a:spcPts val="600"/>
              </a:spcAft>
              <a:buFont typeface="Wingdings" panose="05000000000000000000" pitchFamily="2" charset="2"/>
              <a:buChar char="q"/>
              <a:defRPr/>
            </a:pPr>
            <a:r>
              <a:rPr lang="tr-TR" sz="2400" b="1" dirty="0">
                <a:solidFill>
                  <a:srgbClr val="4472C4"/>
                </a:solidFill>
                <a:latin typeface="Gadugi" panose="020B0502040204020203" pitchFamily="34" charset="0"/>
                <a:cs typeface="Arial" charset="0"/>
              </a:rPr>
              <a:t>Kadınlar, giyinmeleri, davranışları veya </a:t>
            </a:r>
            <a:r>
              <a:rPr lang="tr-TR" sz="2400" b="1" dirty="0">
                <a:solidFill>
                  <a:srgbClr val="FF0000"/>
                </a:solidFill>
                <a:latin typeface="Gadugi" panose="020B0502040204020203" pitchFamily="34" charset="0"/>
                <a:cs typeface="Arial" charset="0"/>
              </a:rPr>
              <a:t>yanlış yerde</a:t>
            </a:r>
            <a:r>
              <a:rPr lang="tr-TR" sz="2400" b="1" dirty="0">
                <a:solidFill>
                  <a:srgbClr val="4472C4"/>
                </a:solidFill>
                <a:latin typeface="Gadugi" panose="020B0502040204020203" pitchFamily="34" charset="0"/>
                <a:cs typeface="Arial" charset="0"/>
              </a:rPr>
              <a:t> yalnız olmalarıyla cinsel saldırıya teşvik ederler.</a:t>
            </a:r>
          </a:p>
          <a:p>
            <a:pPr marL="342900" indent="-342900">
              <a:spcBef>
                <a:spcPts val="600"/>
              </a:spcBef>
              <a:spcAft>
                <a:spcPts val="600"/>
              </a:spcAft>
              <a:buFont typeface="Wingdings" panose="05000000000000000000" pitchFamily="2" charset="2"/>
              <a:buChar char="q"/>
              <a:defRPr/>
            </a:pPr>
            <a:r>
              <a:rPr lang="tr-TR" sz="2400" b="1" dirty="0">
                <a:solidFill>
                  <a:srgbClr val="4472C4"/>
                </a:solidFill>
                <a:latin typeface="Gadugi" panose="020B0502040204020203" pitchFamily="34" charset="0"/>
                <a:cs typeface="Arial" charset="0"/>
              </a:rPr>
              <a:t>Eğer kadın istemiyorsa mücadele etmeliydi, </a:t>
            </a:r>
            <a:r>
              <a:rPr lang="tr-TR" sz="2400" b="1" u="sng" dirty="0">
                <a:solidFill>
                  <a:srgbClr val="FF0000"/>
                </a:solidFill>
                <a:latin typeface="Gadugi" panose="020B0502040204020203" pitchFamily="34" charset="0"/>
                <a:cs typeface="Arial" charset="0"/>
              </a:rPr>
              <a:t>eğer mücadele etmiyorsa o da bunu istemiş demektir. </a:t>
            </a:r>
          </a:p>
          <a:p>
            <a:pPr marL="342900" indent="-3429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Madem böyle bir şey istemiyordu </a:t>
            </a:r>
            <a:r>
              <a:rPr lang="tr-TR" sz="2400" b="1" i="1" u="sng" dirty="0">
                <a:solidFill>
                  <a:srgbClr val="FF0000"/>
                </a:solidFill>
                <a:latin typeface="Gadugi" panose="020B0502040204020203" pitchFamily="34" charset="0"/>
                <a:cs typeface="Arial" charset="0"/>
              </a:rPr>
              <a:t>o saatte orada ne işi vardı?</a:t>
            </a:r>
          </a:p>
        </p:txBody>
      </p:sp>
    </p:spTree>
    <p:extLst>
      <p:ext uri="{BB962C8B-B14F-4D97-AF65-F5344CB8AC3E}">
        <p14:creationId xmlns:p14="http://schemas.microsoft.com/office/powerpoint/2010/main" xmlns="" val="245366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 calcmode="lin" valueType="num">
                                      <p:cBhvr additive="base">
                                        <p:cTn id="1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 calcmode="lin" valueType="num">
                                      <p:cBhvr additive="base">
                                        <p:cTn id="3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anim calcmode="lin" valueType="num">
                                      <p:cBhvr additive="base">
                                        <p:cTn id="3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xEl>
                                              <p:pRg st="4" end="4"/>
                                            </p:txEl>
                                          </p:spTgt>
                                        </p:tgtEl>
                                        <p:attrNameLst>
                                          <p:attrName>style.visibility</p:attrName>
                                        </p:attrNameLst>
                                      </p:cBhvr>
                                      <p:to>
                                        <p:strVal val="visible"/>
                                      </p:to>
                                    </p:set>
                                    <p:anim calcmode="lin" valueType="num">
                                      <p:cBhvr additive="base">
                                        <p:cTn id="4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xEl>
                                              <p:pRg st="5" end="5"/>
                                            </p:txEl>
                                          </p:spTgt>
                                        </p:tgtEl>
                                        <p:attrNameLst>
                                          <p:attrName>style.visibility</p:attrName>
                                        </p:attrNameLst>
                                      </p:cBhvr>
                                      <p:to>
                                        <p:strVal val="visible"/>
                                      </p:to>
                                    </p:set>
                                    <p:anim calcmode="lin" valueType="num">
                                      <p:cBhvr additive="base">
                                        <p:cTn id="4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80109" y="2937163"/>
            <a:ext cx="3394364" cy="1754326"/>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2: Seksi giyinen kadın tecavüzü hak eder. </a:t>
            </a:r>
          </a:p>
          <a:p>
            <a:pPr fontAlgn="base">
              <a:spcBef>
                <a:spcPct val="0"/>
              </a:spcBef>
              <a:spcAft>
                <a:spcPct val="0"/>
              </a:spcAft>
              <a:defRPr/>
            </a:pPr>
            <a:endParaRPr lang="tr-TR" altLang="tr-TR" sz="2400" b="1" dirty="0">
              <a:solidFill>
                <a:srgbClr val="70AD47"/>
              </a:solidFill>
              <a:latin typeface="Gadugi" pitchFamily="34" charset="0"/>
              <a:cs typeface="Times New Roman" pitchFamily="18" charset="0"/>
            </a:endParaRPr>
          </a:p>
        </p:txBody>
      </p:sp>
      <p:sp>
        <p:nvSpPr>
          <p:cNvPr id="8" name="Dikdörtgen 7"/>
          <p:cNvSpPr/>
          <p:nvPr/>
        </p:nvSpPr>
        <p:spPr>
          <a:xfrm>
            <a:off x="4160313" y="1385671"/>
            <a:ext cx="7574487" cy="5016758"/>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marL="342900" indent="-342900">
              <a:spcBef>
                <a:spcPts val="600"/>
              </a:spcBef>
              <a:spcAft>
                <a:spcPts val="600"/>
              </a:spcAft>
              <a:defRPr/>
            </a:pPr>
            <a:endParaRPr lang="tr-TR" sz="2000" b="1" dirty="0">
              <a:solidFill>
                <a:srgbClr val="44546A">
                  <a:lumMod val="75000"/>
                </a:srgbClr>
              </a:solidFill>
              <a:latin typeface="Gadugi" panose="020B0502040204020203" pitchFamily="34" charset="0"/>
              <a:cs typeface="Arial" charset="0"/>
            </a:endParaRPr>
          </a:p>
          <a:p>
            <a:pPr marL="342900" indent="-342900">
              <a:spcBef>
                <a:spcPts val="600"/>
              </a:spcBef>
              <a:spcAft>
                <a:spcPts val="600"/>
              </a:spcAft>
              <a:buFont typeface="Wingdings" panose="05000000000000000000" pitchFamily="2" charset="2"/>
              <a:buChar char="q"/>
              <a:defRPr/>
            </a:pPr>
            <a:r>
              <a:rPr lang="tr-TR" altLang="tr-TR" sz="2000" b="1" dirty="0">
                <a:solidFill>
                  <a:srgbClr val="C00000"/>
                </a:solidFill>
                <a:latin typeface="Gadugi" pitchFamily="34" charset="0"/>
                <a:cs typeface="Times New Roman" pitchFamily="18" charset="0"/>
              </a:rPr>
              <a:t>YANLIŞ</a:t>
            </a:r>
            <a:endParaRPr lang="tr-TR" sz="2000" b="1" dirty="0">
              <a:solidFill>
                <a:srgbClr val="44546A">
                  <a:lumMod val="75000"/>
                </a:srgbClr>
              </a:solidFill>
              <a:latin typeface="Gadugi" panose="020B0502040204020203" pitchFamily="34" charset="0"/>
              <a:cs typeface="Arial" charset="0"/>
            </a:endParaRPr>
          </a:p>
          <a:p>
            <a:pPr marL="342900" indent="-342900">
              <a:spcBef>
                <a:spcPts val="600"/>
              </a:spcBef>
              <a:spcAft>
                <a:spcPts val="600"/>
              </a:spcAft>
              <a:buFont typeface="Wingdings" panose="05000000000000000000" pitchFamily="2" charset="2"/>
              <a:buChar char="q"/>
              <a:defRPr/>
            </a:pPr>
            <a:r>
              <a:rPr lang="tr-TR" sz="2000" b="1" dirty="0">
                <a:solidFill>
                  <a:srgbClr val="44546A">
                    <a:lumMod val="75000"/>
                  </a:srgbClr>
                </a:solidFill>
                <a:latin typeface="Gadugi" panose="020B0502040204020203" pitchFamily="34" charset="0"/>
                <a:cs typeface="Arial" charset="0"/>
              </a:rPr>
              <a:t>Tecavüzün hiçbir gerekçesi olamaz. </a:t>
            </a:r>
          </a:p>
          <a:p>
            <a:pPr marL="342900" indent="-342900">
              <a:spcBef>
                <a:spcPts val="600"/>
              </a:spcBef>
              <a:spcAft>
                <a:spcPts val="600"/>
              </a:spcAft>
              <a:buFont typeface="Wingdings" panose="05000000000000000000" pitchFamily="2" charset="2"/>
              <a:buChar char="q"/>
              <a:defRPr/>
            </a:pPr>
            <a:r>
              <a:rPr lang="tr-TR" sz="2000" b="1" dirty="0">
                <a:solidFill>
                  <a:srgbClr val="4472C4"/>
                </a:solidFill>
                <a:latin typeface="Gadugi" panose="020B0502040204020203" pitchFamily="34" charset="0"/>
                <a:cs typeface="Arial" charset="0"/>
              </a:rPr>
              <a:t>“</a:t>
            </a:r>
            <a:r>
              <a:rPr lang="tr-TR" sz="2000" b="1" dirty="0" err="1">
                <a:solidFill>
                  <a:srgbClr val="4472C4"/>
                </a:solidFill>
                <a:latin typeface="Gadugi" panose="020B0502040204020203" pitchFamily="34" charset="0"/>
                <a:cs typeface="Arial" charset="0"/>
              </a:rPr>
              <a:t>Hayır”ın</a:t>
            </a:r>
            <a:r>
              <a:rPr lang="tr-TR" sz="2000" b="1" dirty="0">
                <a:solidFill>
                  <a:srgbClr val="4472C4"/>
                </a:solidFill>
                <a:latin typeface="Gadugi" panose="020B0502040204020203" pitchFamily="34" charset="0"/>
                <a:cs typeface="Arial" charset="0"/>
              </a:rPr>
              <a:t> anlamı, her hal ve şartta “hayır” olarak alınmalıdır. </a:t>
            </a:r>
          </a:p>
          <a:p>
            <a:pPr marL="342900" indent="-342900">
              <a:spcBef>
                <a:spcPts val="600"/>
              </a:spcBef>
              <a:spcAft>
                <a:spcPts val="600"/>
              </a:spcAft>
              <a:buFont typeface="Wingdings" panose="05000000000000000000" pitchFamily="2" charset="2"/>
              <a:buChar char="q"/>
              <a:defRPr/>
            </a:pPr>
            <a:r>
              <a:rPr lang="tr-TR" sz="2000" b="1" dirty="0">
                <a:solidFill>
                  <a:srgbClr val="4472C4"/>
                </a:solidFill>
                <a:latin typeface="Gadugi" panose="020B0502040204020203" pitchFamily="34" charset="0"/>
                <a:cs typeface="Arial" charset="0"/>
              </a:rPr>
              <a:t>Kadının başından itibaren ya da sonradan rıza göstermediği her olay tecavüzdür.</a:t>
            </a:r>
          </a:p>
          <a:p>
            <a:pPr marL="342900" indent="-342900">
              <a:spcBef>
                <a:spcPts val="600"/>
              </a:spcBef>
              <a:spcAft>
                <a:spcPts val="600"/>
              </a:spcAft>
              <a:buFont typeface="Wingdings" panose="05000000000000000000" pitchFamily="2" charset="2"/>
              <a:buChar char="q"/>
              <a:defRPr/>
            </a:pPr>
            <a:r>
              <a:rPr lang="tr-TR" sz="2000" b="1" dirty="0">
                <a:solidFill>
                  <a:srgbClr val="44546A">
                    <a:lumMod val="75000"/>
                  </a:srgbClr>
                </a:solidFill>
                <a:latin typeface="Gadugi" panose="020B0502040204020203" pitchFamily="34" charset="0"/>
                <a:cs typeface="Arial" charset="0"/>
              </a:rPr>
              <a:t>Tecavüz </a:t>
            </a:r>
            <a:r>
              <a:rPr lang="tr-TR" sz="2000" b="1" dirty="0" err="1">
                <a:solidFill>
                  <a:srgbClr val="44546A">
                    <a:lumMod val="75000"/>
                  </a:srgbClr>
                </a:solidFill>
                <a:latin typeface="Gadugi" panose="020B0502040204020203" pitchFamily="34" charset="0"/>
                <a:cs typeface="Arial" charset="0"/>
              </a:rPr>
              <a:t>travmatik</a:t>
            </a:r>
            <a:r>
              <a:rPr lang="tr-TR" sz="2000" b="1" dirty="0">
                <a:solidFill>
                  <a:srgbClr val="44546A">
                    <a:lumMod val="75000"/>
                  </a:srgbClr>
                </a:solidFill>
                <a:latin typeface="Gadugi" panose="020B0502040204020203" pitchFamily="34" charset="0"/>
                <a:cs typeface="Arial" charset="0"/>
              </a:rPr>
              <a:t> bir olaydır. İnsanlar, </a:t>
            </a:r>
            <a:r>
              <a:rPr lang="tr-TR" sz="2000" b="1" dirty="0" err="1">
                <a:solidFill>
                  <a:srgbClr val="44546A">
                    <a:lumMod val="75000"/>
                  </a:srgbClr>
                </a:solidFill>
                <a:latin typeface="Gadugi" panose="020B0502040204020203" pitchFamily="34" charset="0"/>
                <a:cs typeface="Arial" charset="0"/>
              </a:rPr>
              <a:t>travmatik</a:t>
            </a:r>
            <a:r>
              <a:rPr lang="tr-TR" sz="2000" b="1" dirty="0">
                <a:solidFill>
                  <a:srgbClr val="44546A">
                    <a:lumMod val="75000"/>
                  </a:srgbClr>
                </a:solidFill>
                <a:latin typeface="Gadugi" panose="020B0502040204020203" pitchFamily="34" charset="0"/>
                <a:cs typeface="Arial" charset="0"/>
              </a:rPr>
              <a:t> olaylar karşısında üç tip tepki gösterirler:</a:t>
            </a:r>
          </a:p>
          <a:p>
            <a:pPr marL="800100" lvl="1" indent="-342900">
              <a:spcBef>
                <a:spcPts val="600"/>
              </a:spcBef>
              <a:spcAft>
                <a:spcPts val="600"/>
              </a:spcAft>
              <a:buFont typeface="Courier New" panose="02070309020205020404" pitchFamily="49" charset="0"/>
              <a:buChar char="o"/>
              <a:defRPr/>
            </a:pPr>
            <a:r>
              <a:rPr lang="tr-TR" sz="2000" b="1" dirty="0">
                <a:solidFill>
                  <a:srgbClr val="FF0000"/>
                </a:solidFill>
                <a:latin typeface="Gadugi" panose="020B0502040204020203" pitchFamily="34" charset="0"/>
                <a:cs typeface="Arial" charset="0"/>
              </a:rPr>
              <a:t>Savaşabilirler.</a:t>
            </a:r>
          </a:p>
          <a:p>
            <a:pPr marL="800100" lvl="1" indent="-342900">
              <a:spcBef>
                <a:spcPts val="600"/>
              </a:spcBef>
              <a:spcAft>
                <a:spcPts val="600"/>
              </a:spcAft>
              <a:buFont typeface="Courier New" panose="02070309020205020404" pitchFamily="49" charset="0"/>
              <a:buChar char="o"/>
              <a:defRPr/>
            </a:pPr>
            <a:r>
              <a:rPr lang="tr-TR" sz="2000" b="1" dirty="0">
                <a:solidFill>
                  <a:srgbClr val="FF0000"/>
                </a:solidFill>
                <a:latin typeface="Gadugi" panose="020B0502040204020203" pitchFamily="34" charset="0"/>
                <a:cs typeface="Arial" charset="0"/>
              </a:rPr>
              <a:t>Kaçabilirler.</a:t>
            </a:r>
          </a:p>
          <a:p>
            <a:pPr marL="800100" lvl="1" indent="-342900">
              <a:spcBef>
                <a:spcPts val="600"/>
              </a:spcBef>
              <a:spcAft>
                <a:spcPts val="600"/>
              </a:spcAft>
              <a:buFont typeface="Courier New" panose="02070309020205020404" pitchFamily="49" charset="0"/>
              <a:buChar char="o"/>
              <a:defRPr/>
            </a:pPr>
            <a:r>
              <a:rPr lang="tr-TR" sz="2000" b="1" dirty="0">
                <a:solidFill>
                  <a:srgbClr val="FF0000"/>
                </a:solidFill>
                <a:latin typeface="Gadugi" panose="020B0502040204020203" pitchFamily="34" charset="0"/>
                <a:cs typeface="Arial" charset="0"/>
              </a:rPr>
              <a:t>Donup kalabilirler.</a:t>
            </a:r>
          </a:p>
        </p:txBody>
      </p:sp>
    </p:spTree>
    <p:extLst>
      <p:ext uri="{BB962C8B-B14F-4D97-AF65-F5344CB8AC3E}">
        <p14:creationId xmlns:p14="http://schemas.microsoft.com/office/powerpoint/2010/main" xmlns="" val="334149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 calcmode="lin" valueType="num">
                                      <p:cBhvr additive="base">
                                        <p:cTn id="2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 calcmode="lin" valueType="num">
                                      <p:cBhvr additive="base">
                                        <p:cTn id="3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
                                            <p:txEl>
                                              <p:pRg st="7" end="7"/>
                                            </p:txEl>
                                          </p:spTgt>
                                        </p:tgtEl>
                                        <p:attrNameLst>
                                          <p:attrName>style.visibility</p:attrName>
                                        </p:attrNameLst>
                                      </p:cBhvr>
                                      <p:to>
                                        <p:strVal val="visible"/>
                                      </p:to>
                                    </p:set>
                                    <p:anim calcmode="lin" valueType="num">
                                      <p:cBhvr additive="base">
                                        <p:cTn id="3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332509" y="3269673"/>
            <a:ext cx="3726872"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a:t>
            </a:r>
            <a:r>
              <a:rPr lang="tr-TR" altLang="tr-TR" sz="2800" b="1" dirty="0" smtClean="0">
                <a:solidFill>
                  <a:srgbClr val="FF0000"/>
                </a:solidFill>
                <a:latin typeface="Gadugi" pitchFamily="34" charset="0"/>
                <a:cs typeface="Times New Roman" pitchFamily="18" charset="0"/>
              </a:rPr>
              <a:t>3: </a:t>
            </a:r>
            <a:r>
              <a:rPr lang="tr-TR" altLang="tr-TR" sz="2800" b="1" dirty="0">
                <a:solidFill>
                  <a:srgbClr val="FF0000"/>
                </a:solidFill>
                <a:latin typeface="Gadugi" pitchFamily="34" charset="0"/>
                <a:cs typeface="Times New Roman" pitchFamily="18" charset="0"/>
              </a:rPr>
              <a:t>Şiddet kültürün bir parçasıdır</a:t>
            </a:r>
            <a:r>
              <a:rPr lang="tr-TR" altLang="tr-TR" sz="2400" b="1" dirty="0">
                <a:solidFill>
                  <a:srgbClr val="FF0000"/>
                </a:solidFill>
                <a:latin typeface="Gadugi" pitchFamily="34" charset="0"/>
                <a:cs typeface="Times New Roman" pitchFamily="18" charset="0"/>
              </a:rPr>
              <a:t>. </a:t>
            </a:r>
          </a:p>
        </p:txBody>
      </p:sp>
      <p:sp>
        <p:nvSpPr>
          <p:cNvPr id="11" name="Dikdörtgen 10"/>
          <p:cNvSpPr/>
          <p:nvPr/>
        </p:nvSpPr>
        <p:spPr>
          <a:xfrm>
            <a:off x="4478702" y="1565564"/>
            <a:ext cx="7172971" cy="4647426"/>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3200" b="1" dirty="0">
                <a:solidFill>
                  <a:srgbClr val="C00000"/>
                </a:solidFill>
                <a:latin typeface="Gadugi" panose="020B0502040204020203" pitchFamily="34" charset="0"/>
                <a:cs typeface="Arial" charset="0"/>
              </a:rPr>
              <a:t>YANLIŞ</a:t>
            </a:r>
          </a:p>
          <a:p>
            <a:pPr>
              <a:defRPr/>
            </a:pPr>
            <a:endParaRPr lang="tr-TR" sz="3200" b="1" dirty="0">
              <a:solidFill>
                <a:srgbClr val="44546A">
                  <a:lumMod val="75000"/>
                </a:srgbClr>
              </a:solidFill>
              <a:latin typeface="Gadugi" panose="020B0502040204020203" pitchFamily="34" charset="0"/>
              <a:cs typeface="Arial" charset="0"/>
            </a:endParaRPr>
          </a:p>
          <a:p>
            <a:pPr>
              <a:spcBef>
                <a:spcPts val="600"/>
              </a:spcBef>
              <a:spcAft>
                <a:spcPts val="600"/>
              </a:spcAft>
              <a:defRPr/>
            </a:pPr>
            <a:r>
              <a:rPr lang="tr-TR" sz="2400" b="1" dirty="0">
                <a:solidFill>
                  <a:srgbClr val="44546A">
                    <a:lumMod val="75000"/>
                  </a:srgbClr>
                </a:solidFill>
                <a:latin typeface="Gadugi" panose="020B0502040204020203" pitchFamily="34" charset="0"/>
                <a:cs typeface="Arial" charset="0"/>
              </a:rPr>
              <a:t>Diğer Versiyonu:  </a:t>
            </a:r>
            <a:r>
              <a:rPr lang="tr-TR" sz="2400" b="1" i="1" dirty="0">
                <a:solidFill>
                  <a:srgbClr val="FF0000"/>
                </a:solidFill>
                <a:latin typeface="Gadugi" panose="020B0502040204020203" pitchFamily="34" charset="0"/>
                <a:cs typeface="Arial" charset="0"/>
              </a:rPr>
              <a:t>Bazı kültürlerde şiddet kişinin sevgisini açıklama yoludur.</a:t>
            </a:r>
          </a:p>
          <a:p>
            <a:pPr marL="457200" indent="-457200">
              <a:spcBef>
                <a:spcPts val="600"/>
              </a:spcBef>
              <a:spcAft>
                <a:spcPts val="600"/>
              </a:spcAft>
              <a:buFont typeface="Wingdings" panose="05000000000000000000" pitchFamily="2" charset="2"/>
              <a:buChar char="q"/>
              <a:defRPr/>
            </a:pPr>
            <a:r>
              <a:rPr lang="tr-TR" sz="2400" b="1" dirty="0">
                <a:solidFill>
                  <a:srgbClr val="4472C4"/>
                </a:solidFill>
                <a:latin typeface="Gadugi" panose="020B0502040204020203" pitchFamily="34" charset="0"/>
                <a:cs typeface="Arial" charset="0"/>
              </a:rPr>
              <a:t>Kültür şiddeti destekleyebilir. Ancak şiddet hukuken yasak olup, suç teşkil etmektedir.</a:t>
            </a:r>
          </a:p>
          <a:p>
            <a:pPr marL="457200" indent="-4572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Şiddetin hiçbir haklı gerekçesi yoktur.</a:t>
            </a:r>
          </a:p>
          <a:p>
            <a:pPr marL="457200" indent="-457200">
              <a:spcBef>
                <a:spcPts val="600"/>
              </a:spcBef>
              <a:spcAft>
                <a:spcPts val="600"/>
              </a:spcAft>
              <a:buFont typeface="Wingdings" panose="05000000000000000000" pitchFamily="2" charset="2"/>
              <a:buChar char="q"/>
              <a:defRPr/>
            </a:pPr>
            <a:r>
              <a:rPr lang="tr-TR" sz="2400" b="1" dirty="0">
                <a:solidFill>
                  <a:srgbClr val="4472C4"/>
                </a:solidFill>
                <a:latin typeface="Gadugi" panose="020B0502040204020203" pitchFamily="34" charset="0"/>
                <a:cs typeface="Arial" charset="0"/>
              </a:rPr>
              <a:t>Şiddetin gerçek sevgi ile değil, kontrol ve güç kurma ile ilgisi vardır.</a:t>
            </a:r>
          </a:p>
          <a:p>
            <a:pPr marL="457200" indent="-457200">
              <a:buFont typeface="Wingdings" panose="05000000000000000000" pitchFamily="2" charset="2"/>
              <a:buChar char="q"/>
              <a:defRPr/>
            </a:pPr>
            <a:endParaRPr lang="tr-TR" sz="2400" b="1" dirty="0">
              <a:solidFill>
                <a:srgbClr val="70AD47">
                  <a:lumMod val="50000"/>
                </a:srgbClr>
              </a:solidFill>
              <a:latin typeface="Gadugi" panose="020B0502040204020203" pitchFamily="34" charset="0"/>
              <a:cs typeface="Arial" charset="0"/>
            </a:endParaRPr>
          </a:p>
        </p:txBody>
      </p:sp>
    </p:spTree>
    <p:extLst>
      <p:ext uri="{BB962C8B-B14F-4D97-AF65-F5344CB8AC3E}">
        <p14:creationId xmlns:p14="http://schemas.microsoft.com/office/powerpoint/2010/main" xmlns="" val="10589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 calcmode="lin" valueType="num">
                                      <p:cBhvr additive="base">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263236" y="2505373"/>
            <a:ext cx="3255819" cy="2308324"/>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400" b="1" dirty="0">
                <a:solidFill>
                  <a:srgbClr val="FF0000"/>
                </a:solidFill>
                <a:latin typeface="Gadugi" pitchFamily="34" charset="0"/>
                <a:cs typeface="Times New Roman" pitchFamily="18" charset="0"/>
              </a:rPr>
              <a:t>İFADE </a:t>
            </a:r>
            <a:r>
              <a:rPr lang="tr-TR" altLang="tr-TR" sz="2400" b="1" dirty="0" smtClean="0">
                <a:solidFill>
                  <a:srgbClr val="FF0000"/>
                </a:solidFill>
                <a:latin typeface="Gadugi" pitchFamily="34" charset="0"/>
                <a:cs typeface="Times New Roman" pitchFamily="18" charset="0"/>
              </a:rPr>
              <a:t>4: </a:t>
            </a:r>
            <a:r>
              <a:rPr lang="tr-TR" altLang="tr-TR" sz="2400" b="1" dirty="0">
                <a:solidFill>
                  <a:srgbClr val="FF0000"/>
                </a:solidFill>
                <a:latin typeface="Gadugi" pitchFamily="34" charset="0"/>
                <a:cs typeface="Times New Roman" pitchFamily="18" charset="0"/>
              </a:rPr>
              <a:t>Şiddet uygulayan erkekler kaba ve saldırgan olurlar; </a:t>
            </a:r>
            <a:r>
              <a:rPr lang="tr-TR" altLang="tr-TR" sz="2400" b="1" u="sng" dirty="0">
                <a:solidFill>
                  <a:srgbClr val="FF0000"/>
                </a:solidFill>
                <a:latin typeface="Gadugi" pitchFamily="34" charset="0"/>
                <a:cs typeface="Times New Roman" pitchFamily="18" charset="0"/>
              </a:rPr>
              <a:t>onları görür görmez hemen anlarsınız.</a:t>
            </a:r>
          </a:p>
        </p:txBody>
      </p:sp>
      <p:sp>
        <p:nvSpPr>
          <p:cNvPr id="11" name="Dikdörtgen 10"/>
          <p:cNvSpPr/>
          <p:nvPr/>
        </p:nvSpPr>
        <p:spPr>
          <a:xfrm>
            <a:off x="4494508" y="1898073"/>
            <a:ext cx="6824656" cy="3908762"/>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3200" b="1" dirty="0">
                <a:solidFill>
                  <a:srgbClr val="C00000"/>
                </a:solidFill>
                <a:latin typeface="Gadugi" panose="020B0502040204020203" pitchFamily="34" charset="0"/>
                <a:cs typeface="Arial" charset="0"/>
              </a:rPr>
              <a:t>YANLIŞ</a:t>
            </a:r>
            <a:endParaRPr lang="tr-TR" sz="3200" b="1" dirty="0">
              <a:solidFill>
                <a:srgbClr val="44546A">
                  <a:lumMod val="75000"/>
                </a:srgbClr>
              </a:solidFill>
              <a:latin typeface="Gadugi" panose="020B0502040204020203" pitchFamily="34" charset="0"/>
              <a:cs typeface="Arial" charset="0"/>
            </a:endParaRPr>
          </a:p>
          <a:p>
            <a:pPr marL="457200" indent="-457200">
              <a:spcBef>
                <a:spcPts val="600"/>
              </a:spcBef>
              <a:spcAft>
                <a:spcPts val="600"/>
              </a:spcAft>
              <a:buFont typeface="Wingdings" panose="05000000000000000000" pitchFamily="2" charset="2"/>
              <a:buChar char="q"/>
              <a:defRPr/>
            </a:pPr>
            <a:r>
              <a:rPr lang="tr-TR" sz="2800" b="1" dirty="0">
                <a:solidFill>
                  <a:srgbClr val="44546A">
                    <a:lumMod val="75000"/>
                  </a:srgbClr>
                </a:solidFill>
                <a:latin typeface="Gadugi" panose="020B0502040204020203" pitchFamily="34" charset="0"/>
                <a:cs typeface="Arial" charset="0"/>
              </a:rPr>
              <a:t>Şiddet uygulayanlar sıklıkla evin dışında genellikle sakin ve sosyal statüsü olan kişilerdir. </a:t>
            </a:r>
          </a:p>
          <a:p>
            <a:pPr marL="457200" indent="-457200">
              <a:spcBef>
                <a:spcPts val="600"/>
              </a:spcBef>
              <a:spcAft>
                <a:spcPts val="600"/>
              </a:spcAft>
              <a:buFont typeface="Wingdings" panose="05000000000000000000" pitchFamily="2" charset="2"/>
              <a:buChar char="q"/>
              <a:defRPr/>
            </a:pPr>
            <a:r>
              <a:rPr lang="tr-TR" sz="2800" b="1" u="sng" dirty="0">
                <a:solidFill>
                  <a:srgbClr val="FF0000"/>
                </a:solidFill>
                <a:latin typeface="Gadugi" panose="020B0502040204020203" pitchFamily="34" charset="0"/>
                <a:cs typeface="Arial" charset="0"/>
              </a:rPr>
              <a:t>Şiddet onların sadece eşlerine ve çocuklarına gösterdikleri, diğerlerinin görmediği yüzleridir. </a:t>
            </a:r>
          </a:p>
          <a:p>
            <a:pPr marL="457200" indent="-457200">
              <a:buFont typeface="Wingdings" panose="05000000000000000000" pitchFamily="2" charset="2"/>
              <a:buChar char="q"/>
              <a:defRPr/>
            </a:pPr>
            <a:endParaRPr lang="tr-TR" sz="2800" b="1" dirty="0">
              <a:solidFill>
                <a:srgbClr val="70AD47">
                  <a:lumMod val="50000"/>
                </a:srgbClr>
              </a:solidFill>
              <a:latin typeface="Gadugi" panose="020B0502040204020203" pitchFamily="34" charset="0"/>
              <a:cs typeface="Arial" charset="0"/>
            </a:endParaRPr>
          </a:p>
        </p:txBody>
      </p:sp>
    </p:spTree>
    <p:extLst>
      <p:ext uri="{BB962C8B-B14F-4D97-AF65-F5344CB8AC3E}">
        <p14:creationId xmlns:p14="http://schemas.microsoft.com/office/powerpoint/2010/main" xmlns="" val="388166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 calcmode="lin" valueType="num">
                                      <p:cBhvr additive="base">
                                        <p:cTn id="1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2" end="2"/>
                                            </p:txEl>
                                          </p:spTgt>
                                        </p:tgtEl>
                                        <p:attrNameLst>
                                          <p:attrName>style.visibility</p:attrName>
                                        </p:attrNameLst>
                                      </p:cBhvr>
                                      <p:to>
                                        <p:strVal val="visible"/>
                                      </p:to>
                                    </p:set>
                                    <p:anim calcmode="lin" valueType="num">
                                      <p:cBhvr additive="base">
                                        <p:cTn id="26"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156511" y="2646217"/>
            <a:ext cx="3667344" cy="255454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a:t>
            </a:r>
            <a:r>
              <a:rPr lang="tr-TR" altLang="tr-TR" sz="2800" b="1" dirty="0" smtClean="0">
                <a:solidFill>
                  <a:srgbClr val="FF0000"/>
                </a:solidFill>
                <a:latin typeface="Gadugi" pitchFamily="34" charset="0"/>
                <a:cs typeface="Times New Roman" pitchFamily="18" charset="0"/>
              </a:rPr>
              <a:t>5</a:t>
            </a:r>
            <a:r>
              <a:rPr lang="tr-TR" altLang="tr-TR" sz="2400" b="1" dirty="0" smtClean="0">
                <a:solidFill>
                  <a:srgbClr val="FF0000"/>
                </a:solidFill>
                <a:latin typeface="Gadugi" pitchFamily="34" charset="0"/>
                <a:cs typeface="Times New Roman" pitchFamily="18" charset="0"/>
              </a:rPr>
              <a:t>: </a:t>
            </a:r>
            <a:r>
              <a:rPr lang="tr-TR" altLang="tr-TR" sz="3200" b="1" dirty="0">
                <a:solidFill>
                  <a:srgbClr val="FF0000"/>
                </a:solidFill>
                <a:latin typeface="Gadugi" pitchFamily="34" charset="0"/>
                <a:cs typeface="Times New Roman" pitchFamily="18" charset="0"/>
              </a:rPr>
              <a:t>Kadına yönelik şiddet sadece kadınları ilgilendiren bir mesele </a:t>
            </a:r>
            <a:r>
              <a:rPr lang="tr-TR" altLang="tr-TR" sz="3200" b="1" u="sng" dirty="0">
                <a:solidFill>
                  <a:srgbClr val="FF0000"/>
                </a:solidFill>
                <a:latin typeface="Gadugi" pitchFamily="34" charset="0"/>
                <a:cs typeface="Times New Roman" pitchFamily="18" charset="0"/>
              </a:rPr>
              <a:t>değildir.</a:t>
            </a:r>
            <a:r>
              <a:rPr lang="tr-TR" altLang="tr-TR" sz="3200" b="1" dirty="0">
                <a:solidFill>
                  <a:srgbClr val="FF0000"/>
                </a:solidFill>
                <a:latin typeface="Gadugi" pitchFamily="34" charset="0"/>
                <a:cs typeface="Times New Roman" pitchFamily="18" charset="0"/>
              </a:rPr>
              <a:t> </a:t>
            </a:r>
          </a:p>
        </p:txBody>
      </p:sp>
      <p:sp>
        <p:nvSpPr>
          <p:cNvPr id="11" name="Dikdörtgen 10"/>
          <p:cNvSpPr/>
          <p:nvPr/>
        </p:nvSpPr>
        <p:spPr>
          <a:xfrm>
            <a:off x="4494508" y="1634836"/>
            <a:ext cx="6973591" cy="4893647"/>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2800" b="1" dirty="0">
                <a:solidFill>
                  <a:srgbClr val="FF0000"/>
                </a:solidFill>
                <a:latin typeface="Gadugi" panose="020B0502040204020203" pitchFamily="34" charset="0"/>
                <a:cs typeface="Arial" charset="0"/>
              </a:rPr>
              <a:t>DOĞRU</a:t>
            </a:r>
          </a:p>
          <a:p>
            <a:pPr>
              <a:spcBef>
                <a:spcPts val="600"/>
              </a:spcBef>
              <a:spcAft>
                <a:spcPts val="600"/>
              </a:spcAft>
              <a:defRPr/>
            </a:pPr>
            <a:r>
              <a:rPr lang="tr-TR" sz="2400" b="1" dirty="0">
                <a:solidFill>
                  <a:srgbClr val="FF0000"/>
                </a:solidFill>
                <a:latin typeface="Gadugi" panose="020B0502040204020203" pitchFamily="34" charset="0"/>
                <a:cs typeface="Arial" charset="0"/>
              </a:rPr>
              <a:t>Çünkü:</a:t>
            </a:r>
          </a:p>
          <a:p>
            <a:pPr marL="342900" indent="-3429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Şiddetten zarar görenler eşleri, sevgilileri, kızları, hatta anneleri ve kız kardeşleridir.</a:t>
            </a:r>
          </a:p>
          <a:p>
            <a:pPr marL="342900" indent="-342900">
              <a:spcBef>
                <a:spcPts val="600"/>
              </a:spcBef>
              <a:spcAft>
                <a:spcPts val="600"/>
              </a:spcAft>
              <a:buFont typeface="Wingdings" panose="05000000000000000000" pitchFamily="2" charset="2"/>
              <a:buChar char="q"/>
              <a:defRPr/>
            </a:pPr>
            <a:r>
              <a:rPr lang="tr-TR" sz="2400" b="1" u="sng" dirty="0">
                <a:solidFill>
                  <a:srgbClr val="4472C4"/>
                </a:solidFill>
                <a:latin typeface="Gadugi" panose="020B0502040204020203" pitchFamily="34" charset="0"/>
                <a:cs typeface="Arial" charset="0"/>
              </a:rPr>
              <a:t>Erkekler karar vericilerin çoğunu temsil ettikleri ve bu nedenle gücü ellerinde bulundurdukları için şiddetin durdurulmasında önemli rol oynayabilirler</a:t>
            </a:r>
            <a:r>
              <a:rPr lang="tr-TR" sz="2400" b="1" dirty="0">
                <a:solidFill>
                  <a:srgbClr val="4472C4"/>
                </a:solidFill>
                <a:latin typeface="Gadugi" panose="020B0502040204020203" pitchFamily="34" charset="0"/>
                <a:cs typeface="Arial" charset="0"/>
              </a:rPr>
              <a:t>.</a:t>
            </a:r>
          </a:p>
          <a:p>
            <a:pPr marL="342900" indent="-342900">
              <a:spcBef>
                <a:spcPts val="600"/>
              </a:spcBef>
              <a:spcAft>
                <a:spcPts val="600"/>
              </a:spcAft>
              <a:buFont typeface="Wingdings" panose="05000000000000000000" pitchFamily="2" charset="2"/>
              <a:buChar char="q"/>
              <a:defRPr/>
            </a:pPr>
            <a:r>
              <a:rPr lang="tr-TR" sz="2400" b="1" dirty="0">
                <a:solidFill>
                  <a:srgbClr val="44546A">
                    <a:lumMod val="75000"/>
                  </a:srgbClr>
                </a:solidFill>
                <a:latin typeface="Gadugi" panose="020B0502040204020203" pitchFamily="34" charset="0"/>
                <a:cs typeface="Arial" charset="0"/>
              </a:rPr>
              <a:t>Şiddet uygulayan erkekler tüm erkeklerin suçlanmasına neden olmaktadırlar.</a:t>
            </a:r>
          </a:p>
          <a:p>
            <a:pPr marL="457200" indent="-457200">
              <a:buFont typeface="Wingdings" panose="05000000000000000000" pitchFamily="2" charset="2"/>
              <a:buChar char="q"/>
              <a:defRPr/>
            </a:pPr>
            <a:endParaRPr lang="tr-TR" sz="2800" b="1" dirty="0">
              <a:solidFill>
                <a:srgbClr val="70AD47">
                  <a:lumMod val="50000"/>
                </a:srgbClr>
              </a:solidFill>
              <a:latin typeface="Gadugi" panose="020B0502040204020203" pitchFamily="34" charset="0"/>
              <a:cs typeface="Arial" charset="0"/>
            </a:endParaRPr>
          </a:p>
        </p:txBody>
      </p:sp>
    </p:spTree>
    <p:extLst>
      <p:ext uri="{BB962C8B-B14F-4D97-AF65-F5344CB8AC3E}">
        <p14:creationId xmlns:p14="http://schemas.microsoft.com/office/powerpoint/2010/main" xmlns="" val="65708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 calcmode="lin" valueType="num">
                                      <p:cBhvr additive="base">
                                        <p:cTn id="2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 calcmode="lin" valueType="num">
                                      <p:cBhvr additive="base">
                                        <p:cTn id="2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 calcmode="lin" valueType="num">
                                      <p:cBhvr additive="base">
                                        <p:cTn id="3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6" name="Dikdörtgen 5"/>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7" name="Dikdörtgen 6"/>
          <p:cNvSpPr/>
          <p:nvPr/>
        </p:nvSpPr>
        <p:spPr>
          <a:xfrm>
            <a:off x="182269" y="2369127"/>
            <a:ext cx="3641586"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a:t>
            </a:r>
            <a:r>
              <a:rPr lang="tr-TR" altLang="tr-TR" sz="2800" b="1" dirty="0" smtClean="0">
                <a:solidFill>
                  <a:srgbClr val="FF0000"/>
                </a:solidFill>
                <a:latin typeface="Gadugi" pitchFamily="34" charset="0"/>
                <a:cs typeface="Times New Roman" pitchFamily="18" charset="0"/>
              </a:rPr>
              <a:t>6: </a:t>
            </a:r>
            <a:r>
              <a:rPr lang="tr-TR" altLang="tr-TR" sz="2800" b="1" dirty="0">
                <a:solidFill>
                  <a:srgbClr val="FF0000"/>
                </a:solidFill>
                <a:latin typeface="Gadugi" pitchFamily="34" charset="0"/>
                <a:cs typeface="Times New Roman" pitchFamily="18" charset="0"/>
              </a:rPr>
              <a:t>Tecavüz edenler</a:t>
            </a:r>
            <a:r>
              <a:rPr lang="tr-TR" altLang="tr-TR" sz="2800" b="1" u="sng" dirty="0">
                <a:solidFill>
                  <a:srgbClr val="FF0000"/>
                </a:solidFill>
                <a:latin typeface="Gadugi" pitchFamily="34" charset="0"/>
                <a:cs typeface="Times New Roman" pitchFamily="18" charset="0"/>
              </a:rPr>
              <a:t> </a:t>
            </a:r>
            <a:r>
              <a:rPr lang="tr-TR" altLang="tr-TR" sz="2800" b="1" u="sng" dirty="0">
                <a:solidFill>
                  <a:schemeClr val="bg2">
                    <a:lumMod val="10000"/>
                  </a:schemeClr>
                </a:solidFill>
                <a:latin typeface="Gadugi" pitchFamily="34" charset="0"/>
                <a:cs typeface="Times New Roman" pitchFamily="18" charset="0"/>
              </a:rPr>
              <a:t>hasta</a:t>
            </a:r>
            <a:r>
              <a:rPr lang="tr-TR" altLang="tr-TR" sz="2800" b="1" u="sng" dirty="0">
                <a:solidFill>
                  <a:srgbClr val="FF0000"/>
                </a:solidFill>
                <a:latin typeface="Gadugi" pitchFamily="34" charset="0"/>
                <a:cs typeface="Times New Roman" pitchFamily="18" charset="0"/>
              </a:rPr>
              <a:t> </a:t>
            </a:r>
            <a:r>
              <a:rPr lang="tr-TR" altLang="tr-TR" sz="2800" b="1" dirty="0">
                <a:solidFill>
                  <a:srgbClr val="FF0000"/>
                </a:solidFill>
                <a:latin typeface="Gadugi" pitchFamily="34" charset="0"/>
                <a:cs typeface="Times New Roman" pitchFamily="18" charset="0"/>
              </a:rPr>
              <a:t>ve </a:t>
            </a:r>
            <a:r>
              <a:rPr lang="tr-TR" altLang="tr-TR" sz="2800" b="1" u="sng" dirty="0">
                <a:solidFill>
                  <a:schemeClr val="bg2">
                    <a:lumMod val="10000"/>
                  </a:schemeClr>
                </a:solidFill>
                <a:latin typeface="Gadugi" pitchFamily="34" charset="0"/>
                <a:cs typeface="Times New Roman" pitchFamily="18" charset="0"/>
              </a:rPr>
              <a:t>sapık</a:t>
            </a:r>
            <a:r>
              <a:rPr lang="tr-TR" altLang="tr-TR" sz="2800" b="1" dirty="0">
                <a:solidFill>
                  <a:srgbClr val="FF0000"/>
                </a:solidFill>
                <a:latin typeface="Gadugi" pitchFamily="34" charset="0"/>
                <a:cs typeface="Times New Roman" pitchFamily="18" charset="0"/>
              </a:rPr>
              <a:t> kişilerdir.</a:t>
            </a:r>
          </a:p>
        </p:txBody>
      </p:sp>
      <p:sp>
        <p:nvSpPr>
          <p:cNvPr id="8" name="Dikdörtgen 7"/>
          <p:cNvSpPr/>
          <p:nvPr/>
        </p:nvSpPr>
        <p:spPr>
          <a:xfrm>
            <a:off x="4494508" y="1546092"/>
            <a:ext cx="6819255" cy="4585871"/>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2800" b="1" dirty="0">
                <a:solidFill>
                  <a:srgbClr val="C00000"/>
                </a:solidFill>
                <a:latin typeface="Gadugi" panose="020B0502040204020203" pitchFamily="34" charset="0"/>
                <a:cs typeface="Arial" charset="0"/>
              </a:rPr>
              <a:t>YANLIŞ</a:t>
            </a:r>
          </a:p>
          <a:p>
            <a:pPr algn="ctr">
              <a:defRPr/>
            </a:pPr>
            <a:endParaRPr lang="tr-TR" sz="2800" b="1" dirty="0">
              <a:solidFill>
                <a:srgbClr val="44546A">
                  <a:lumMod val="75000"/>
                </a:srgbClr>
              </a:solidFill>
              <a:latin typeface="Gadugi" panose="020B0502040204020203" pitchFamily="34" charset="0"/>
              <a:cs typeface="Arial" charset="0"/>
            </a:endParaRPr>
          </a:p>
          <a:p>
            <a:pPr>
              <a:spcBef>
                <a:spcPts val="600"/>
              </a:spcBef>
              <a:spcAft>
                <a:spcPts val="600"/>
              </a:spcAft>
              <a:defRPr/>
            </a:pPr>
            <a:r>
              <a:rPr lang="tr-TR" sz="2800" b="1" dirty="0">
                <a:solidFill>
                  <a:srgbClr val="44546A">
                    <a:lumMod val="75000"/>
                  </a:srgbClr>
                </a:solidFill>
                <a:latin typeface="Gadugi" panose="020B0502040204020203" pitchFamily="34" charset="0"/>
                <a:cs typeface="Arial" charset="0"/>
              </a:rPr>
              <a:t>Diğer versiyonları: </a:t>
            </a:r>
          </a:p>
          <a:p>
            <a:pPr marL="457200" indent="-457200">
              <a:spcBef>
                <a:spcPts val="600"/>
              </a:spcBef>
              <a:spcAft>
                <a:spcPts val="600"/>
              </a:spcAft>
              <a:buFont typeface="Wingdings" panose="05000000000000000000" pitchFamily="2" charset="2"/>
              <a:buChar char="q"/>
              <a:defRPr/>
            </a:pPr>
            <a:r>
              <a:rPr lang="tr-TR" sz="2800" b="1" dirty="0">
                <a:solidFill>
                  <a:srgbClr val="4472C4"/>
                </a:solidFill>
                <a:latin typeface="Gadugi" panose="020B0502040204020203" pitchFamily="34" charset="0"/>
                <a:cs typeface="Arial" charset="0"/>
              </a:rPr>
              <a:t>Tecavüz edenler, tehlikeli yabancılardır.</a:t>
            </a:r>
          </a:p>
          <a:p>
            <a:pPr marL="457200" indent="-457200">
              <a:spcBef>
                <a:spcPts val="600"/>
              </a:spcBef>
              <a:spcAft>
                <a:spcPts val="600"/>
              </a:spcAft>
              <a:buFont typeface="Wingdings" panose="05000000000000000000" pitchFamily="2" charset="2"/>
              <a:buChar char="q"/>
              <a:defRPr/>
            </a:pPr>
            <a:r>
              <a:rPr lang="tr-TR" sz="2800" b="1" dirty="0">
                <a:solidFill>
                  <a:srgbClr val="44546A">
                    <a:lumMod val="75000"/>
                  </a:srgbClr>
                </a:solidFill>
                <a:latin typeface="Gadugi" panose="020B0502040204020203" pitchFamily="34" charset="0"/>
                <a:cs typeface="Arial" charset="0"/>
              </a:rPr>
              <a:t>Tecavüz ıssız yerlerde olur.</a:t>
            </a:r>
          </a:p>
          <a:p>
            <a:pPr marL="457200" indent="-457200">
              <a:spcBef>
                <a:spcPts val="600"/>
              </a:spcBef>
              <a:spcAft>
                <a:spcPts val="600"/>
              </a:spcAft>
              <a:buFont typeface="Wingdings" panose="05000000000000000000" pitchFamily="2" charset="2"/>
              <a:buChar char="q"/>
              <a:defRPr/>
            </a:pPr>
            <a:r>
              <a:rPr lang="tr-TR" sz="2800" b="1" dirty="0">
                <a:solidFill>
                  <a:srgbClr val="4472C4"/>
                </a:solidFill>
                <a:latin typeface="Gadugi" panose="020B0502040204020203" pitchFamily="34" charset="0"/>
                <a:cs typeface="Arial" charset="0"/>
              </a:rPr>
              <a:t>Tecavüz edenleri belirleyecek belli bir  profil yoktur. </a:t>
            </a:r>
          </a:p>
          <a:p>
            <a:pPr marL="457200" indent="-457200">
              <a:buFont typeface="Wingdings" panose="05000000000000000000" pitchFamily="2" charset="2"/>
              <a:buChar char="q"/>
              <a:defRPr/>
            </a:pPr>
            <a:endParaRPr lang="tr-TR" sz="2800" b="1" dirty="0">
              <a:solidFill>
                <a:srgbClr val="70AD47">
                  <a:lumMod val="50000"/>
                </a:srgbClr>
              </a:solidFill>
              <a:latin typeface="Gadugi" panose="020B0502040204020203" pitchFamily="34" charset="0"/>
              <a:cs typeface="Arial" charset="0"/>
            </a:endParaRPr>
          </a:p>
        </p:txBody>
      </p:sp>
    </p:spTree>
    <p:extLst>
      <p:ext uri="{BB962C8B-B14F-4D97-AF65-F5344CB8AC3E}">
        <p14:creationId xmlns:p14="http://schemas.microsoft.com/office/powerpoint/2010/main" xmlns="" val="4380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additive="base">
                                        <p:cTn id="2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8">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 calcmode="lin" valueType="num">
                                      <p:cBhvr additive="base">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İçerik Yer Tutucusu 2"/>
          <p:cNvSpPr>
            <a:spLocks noGrp="1"/>
          </p:cNvSpPr>
          <p:nvPr>
            <p:ph idx="1"/>
          </p:nvPr>
        </p:nvSpPr>
        <p:spPr>
          <a:xfrm>
            <a:off x="5264727" y="730613"/>
            <a:ext cx="6622473" cy="5835650"/>
          </a:xfrm>
        </p:spPr>
        <p:txBody>
          <a:bodyPr/>
          <a:lstStyle/>
          <a:p>
            <a:endParaRPr lang="tr-TR" altLang="tr-TR" b="1" dirty="0" smtClean="0">
              <a:latin typeface="Tahoma" panose="020B0604030504040204" pitchFamily="34" charset="0"/>
              <a:cs typeface="Tahoma" panose="020B0604030504040204" pitchFamily="34" charset="0"/>
            </a:endParaRPr>
          </a:p>
          <a:p>
            <a:pPr>
              <a:buFontTx/>
              <a:buNone/>
            </a:pPr>
            <a:r>
              <a:rPr lang="tr-TR" altLang="tr-TR" b="1" dirty="0" smtClean="0">
                <a:solidFill>
                  <a:srgbClr val="FF0000"/>
                </a:solidFill>
                <a:latin typeface="Tahoma" panose="020B0604030504040204" pitchFamily="34" charset="0"/>
                <a:cs typeface="Tahoma" panose="020B0604030504040204" pitchFamily="34" charset="0"/>
              </a:rPr>
              <a:t>    Toplumsal Cinsiyet Kavramı </a:t>
            </a:r>
          </a:p>
          <a:p>
            <a:pPr>
              <a:buFontTx/>
              <a:buNone/>
            </a:pPr>
            <a:endParaRPr lang="tr-TR" altLang="tr-TR" b="1" dirty="0" smtClean="0">
              <a:solidFill>
                <a:srgbClr val="002060"/>
              </a:solidFill>
              <a:latin typeface="Tahoma" panose="020B0604030504040204" pitchFamily="34" charset="0"/>
              <a:cs typeface="Tahoma" panose="020B0604030504040204" pitchFamily="34" charset="0"/>
            </a:endParaRPr>
          </a:p>
          <a:p>
            <a:pPr algn="ctr">
              <a:buFontTx/>
              <a:buNone/>
            </a:pPr>
            <a:r>
              <a:rPr lang="tr-TR" altLang="tr-TR" b="1" dirty="0">
                <a:solidFill>
                  <a:srgbClr val="002060"/>
                </a:solidFill>
                <a:latin typeface="Tahoma" panose="020B0604030504040204" pitchFamily="34" charset="0"/>
                <a:cs typeface="Tahoma" panose="020B0604030504040204" pitchFamily="34" charset="0"/>
              </a:rPr>
              <a:t> </a:t>
            </a:r>
            <a:r>
              <a:rPr lang="tr-TR" altLang="tr-TR" b="1" dirty="0" smtClean="0">
                <a:solidFill>
                  <a:srgbClr val="002060"/>
                </a:solidFill>
                <a:latin typeface="Tahoma" panose="020B0604030504040204" pitchFamily="34" charset="0"/>
                <a:cs typeface="Tahoma" panose="020B0604030504040204" pitchFamily="34" charset="0"/>
              </a:rPr>
              <a:t>   «kız ve «erkek» bebekler olarak </a:t>
            </a:r>
          </a:p>
          <a:p>
            <a:pPr algn="ctr">
              <a:buFontTx/>
              <a:buNone/>
            </a:pPr>
            <a:r>
              <a:rPr lang="tr-TR" altLang="tr-TR" b="1" dirty="0" smtClean="0">
                <a:solidFill>
                  <a:srgbClr val="002060"/>
                </a:solidFill>
                <a:latin typeface="Tahoma" panose="020B0604030504040204" pitchFamily="34" charset="0"/>
                <a:cs typeface="Tahoma" panose="020B0604030504040204" pitchFamily="34" charset="0"/>
              </a:rPr>
              <a:t>dünyaya gelen insanların yaşamda </a:t>
            </a:r>
          </a:p>
          <a:p>
            <a:pPr algn="ctr">
              <a:buFontTx/>
              <a:buNone/>
            </a:pPr>
            <a:r>
              <a:rPr lang="tr-TR" altLang="tr-TR" b="1" dirty="0" smtClean="0">
                <a:solidFill>
                  <a:srgbClr val="002060"/>
                </a:solidFill>
                <a:latin typeface="Tahoma" panose="020B0604030504040204" pitchFamily="34" charset="0"/>
                <a:cs typeface="Tahoma" panose="020B0604030504040204" pitchFamily="34" charset="0"/>
              </a:rPr>
              <a:t>başlarına gelen pek çok olay öğrenilmiş</a:t>
            </a:r>
          </a:p>
          <a:p>
            <a:pPr algn="ctr">
              <a:buFontTx/>
              <a:buNone/>
            </a:pPr>
            <a:r>
              <a:rPr lang="tr-TR" altLang="tr-TR" b="1" dirty="0" smtClean="0">
                <a:solidFill>
                  <a:srgbClr val="002060"/>
                </a:solidFill>
                <a:latin typeface="Tahoma" panose="020B0604030504040204" pitchFamily="34" charset="0"/>
                <a:cs typeface="Tahoma" panose="020B0604030504040204" pitchFamily="34" charset="0"/>
              </a:rPr>
              <a:t>«kadın» ve «erkek» rollerini </a:t>
            </a:r>
          </a:p>
          <a:p>
            <a:pPr algn="ctr">
              <a:buFontTx/>
              <a:buNone/>
            </a:pPr>
            <a:r>
              <a:rPr lang="tr-TR" altLang="tr-TR" b="1" dirty="0" smtClean="0">
                <a:solidFill>
                  <a:srgbClr val="002060"/>
                </a:solidFill>
                <a:latin typeface="Tahoma" panose="020B0604030504040204" pitchFamily="34" charset="0"/>
                <a:cs typeface="Tahoma" panose="020B0604030504040204" pitchFamily="34" charset="0"/>
              </a:rPr>
              <a:t>benimsemelerinin sonucudur</a:t>
            </a:r>
            <a:r>
              <a:rPr lang="tr-TR" altLang="tr-TR" b="1" dirty="0" smtClean="0">
                <a:latin typeface="Tahoma" panose="020B0604030504040204" pitchFamily="34" charset="0"/>
                <a:cs typeface="Tahoma" panose="020B0604030504040204" pitchFamily="34" charset="0"/>
              </a:rPr>
              <a:t>.</a:t>
            </a:r>
          </a:p>
        </p:txBody>
      </p:sp>
      <p:pic>
        <p:nvPicPr>
          <p:cNvPr id="2050" name="Picture 2" descr="cinsiyet eşitsizliği resimleri ile ilgili görsel sonuc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64727" cy="67471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1391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27525"/>
            <a:ext cx="11010900" cy="584775"/>
          </a:xfrm>
          <a:prstGeom prst="rect">
            <a:avLst/>
          </a:prstGeom>
          <a:noFill/>
        </p:spPr>
        <p:txBody>
          <a:bodyPr>
            <a:spAutoFit/>
          </a:bodyPr>
          <a:lstStyle/>
          <a:p>
            <a:pPr algn="r">
              <a:defRPr/>
            </a:pPr>
            <a:r>
              <a:rPr lang="tr-TR" sz="3200" b="1" dirty="0">
                <a:solidFill>
                  <a:prstClr val="white"/>
                </a:solidFill>
                <a:cs typeface="Arial" charset="0"/>
              </a:rPr>
              <a:t>DOĞRULAR VE YANLIŞLAR</a:t>
            </a:r>
          </a:p>
        </p:txBody>
      </p:sp>
      <p:sp>
        <p:nvSpPr>
          <p:cNvPr id="9" name="Dikdörtgen 8"/>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0" name="Dikdörtgen 9"/>
          <p:cNvSpPr/>
          <p:nvPr/>
        </p:nvSpPr>
        <p:spPr>
          <a:xfrm>
            <a:off x="169390" y="2729345"/>
            <a:ext cx="3446646" cy="1384995"/>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fontAlgn="base">
              <a:spcBef>
                <a:spcPct val="0"/>
              </a:spcBef>
              <a:spcAft>
                <a:spcPct val="0"/>
              </a:spcAft>
              <a:defRPr/>
            </a:pPr>
            <a:r>
              <a:rPr lang="tr-TR" altLang="tr-TR" sz="2800" b="1" dirty="0">
                <a:solidFill>
                  <a:srgbClr val="FF0000"/>
                </a:solidFill>
                <a:latin typeface="Gadugi" pitchFamily="34" charset="0"/>
                <a:cs typeface="Times New Roman" pitchFamily="18" charset="0"/>
              </a:rPr>
              <a:t>İFADE </a:t>
            </a:r>
            <a:r>
              <a:rPr lang="tr-TR" altLang="tr-TR" sz="2800" b="1" dirty="0" smtClean="0">
                <a:solidFill>
                  <a:srgbClr val="FF0000"/>
                </a:solidFill>
                <a:latin typeface="Gadugi" pitchFamily="34" charset="0"/>
                <a:cs typeface="Times New Roman" pitchFamily="18" charset="0"/>
              </a:rPr>
              <a:t>7: </a:t>
            </a:r>
            <a:r>
              <a:rPr lang="tr-TR" altLang="tr-TR" sz="2800" b="1" dirty="0">
                <a:solidFill>
                  <a:srgbClr val="FF0000"/>
                </a:solidFill>
                <a:latin typeface="Gadugi" pitchFamily="34" charset="0"/>
                <a:cs typeface="Times New Roman" pitchFamily="18" charset="0"/>
              </a:rPr>
              <a:t>Tecavüz edenler</a:t>
            </a:r>
            <a:r>
              <a:rPr lang="tr-TR" altLang="tr-TR" sz="2800" b="1" dirty="0">
                <a:latin typeface="Gadugi" pitchFamily="34" charset="0"/>
                <a:cs typeface="Times New Roman" pitchFamily="18" charset="0"/>
              </a:rPr>
              <a:t> hasta </a:t>
            </a:r>
            <a:r>
              <a:rPr lang="tr-TR" altLang="tr-TR" sz="2800" b="1" dirty="0">
                <a:solidFill>
                  <a:srgbClr val="FF0000"/>
                </a:solidFill>
                <a:latin typeface="Gadugi" pitchFamily="34" charset="0"/>
                <a:cs typeface="Times New Roman" pitchFamily="18" charset="0"/>
              </a:rPr>
              <a:t>ve </a:t>
            </a:r>
            <a:r>
              <a:rPr lang="tr-TR" altLang="tr-TR" sz="2800" b="1" dirty="0">
                <a:latin typeface="Gadugi" pitchFamily="34" charset="0"/>
                <a:cs typeface="Times New Roman" pitchFamily="18" charset="0"/>
              </a:rPr>
              <a:t>sapık</a:t>
            </a:r>
            <a:r>
              <a:rPr lang="tr-TR" altLang="tr-TR" sz="2800" b="1" dirty="0">
                <a:solidFill>
                  <a:srgbClr val="FF0000"/>
                </a:solidFill>
                <a:latin typeface="Gadugi" pitchFamily="34" charset="0"/>
                <a:cs typeface="Times New Roman" pitchFamily="18" charset="0"/>
              </a:rPr>
              <a:t> kişilerdir.</a:t>
            </a:r>
          </a:p>
        </p:txBody>
      </p:sp>
      <p:sp>
        <p:nvSpPr>
          <p:cNvPr id="11" name="Dikdörtgen 10"/>
          <p:cNvSpPr/>
          <p:nvPr/>
        </p:nvSpPr>
        <p:spPr>
          <a:xfrm>
            <a:off x="4494508" y="1385671"/>
            <a:ext cx="6819255" cy="4832092"/>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defRPr/>
            </a:pPr>
            <a:r>
              <a:rPr lang="tr-TR" sz="2800" b="1" dirty="0">
                <a:solidFill>
                  <a:srgbClr val="C00000"/>
                </a:solidFill>
                <a:latin typeface="Gadugi" panose="020B0502040204020203" pitchFamily="34" charset="0"/>
                <a:cs typeface="Arial" charset="0"/>
              </a:rPr>
              <a:t>YANLIŞ</a:t>
            </a:r>
          </a:p>
          <a:p>
            <a:pPr algn="ctr">
              <a:defRPr/>
            </a:pPr>
            <a:endParaRPr lang="tr-TR" sz="2800" b="1" dirty="0">
              <a:solidFill>
                <a:srgbClr val="44546A">
                  <a:lumMod val="75000"/>
                </a:srgbClr>
              </a:solidFill>
              <a:latin typeface="Gadugi" panose="020B0502040204020203" pitchFamily="34" charset="0"/>
              <a:cs typeface="Arial" charset="0"/>
            </a:endParaRPr>
          </a:p>
          <a:p>
            <a:pPr marL="457200" indent="-457200">
              <a:buFont typeface="Wingdings" panose="05000000000000000000" pitchFamily="2" charset="2"/>
              <a:buChar char="q"/>
              <a:defRPr/>
            </a:pPr>
            <a:r>
              <a:rPr lang="tr-TR" sz="2800" b="1" dirty="0">
                <a:solidFill>
                  <a:srgbClr val="44546A">
                    <a:lumMod val="75000"/>
                  </a:srgbClr>
                </a:solidFill>
                <a:latin typeface="Gadugi" panose="020B0502040204020203" pitchFamily="34" charset="0"/>
                <a:cs typeface="Arial" charset="0"/>
              </a:rPr>
              <a:t>Tecavüz sanıkları sıklıkla mahkemede bakımlı ve iyi giyimli olarak görünürler.  </a:t>
            </a:r>
          </a:p>
          <a:p>
            <a:pPr marL="457200" indent="-457200">
              <a:buFont typeface="Wingdings" panose="05000000000000000000" pitchFamily="2" charset="2"/>
              <a:buChar char="q"/>
              <a:defRPr/>
            </a:pPr>
            <a:r>
              <a:rPr lang="tr-TR" sz="2800" b="1" dirty="0">
                <a:solidFill>
                  <a:srgbClr val="4472C4"/>
                </a:solidFill>
                <a:latin typeface="Gadugi" panose="020B0502040204020203" pitchFamily="34" charset="0"/>
                <a:cs typeface="Arial" charset="0"/>
              </a:rPr>
              <a:t>Tecavüz edenler yabancılar olabileceği gibi çok yakında olan kişiler de olabilir. Örneğin, koca, arkadaş, sevgili gibi. </a:t>
            </a:r>
          </a:p>
          <a:p>
            <a:pPr marL="457200" indent="-457200">
              <a:buFont typeface="Wingdings" panose="05000000000000000000" pitchFamily="2" charset="2"/>
              <a:buChar char="q"/>
              <a:defRPr/>
            </a:pPr>
            <a:r>
              <a:rPr lang="tr-TR" sz="2800" b="1" dirty="0">
                <a:solidFill>
                  <a:srgbClr val="44546A">
                    <a:lumMod val="75000"/>
                  </a:srgbClr>
                </a:solidFill>
                <a:latin typeface="Gadugi" panose="020B0502040204020203" pitchFamily="34" charset="0"/>
                <a:cs typeface="Arial" charset="0"/>
              </a:rPr>
              <a:t>Tecavüz her yerde olabilir. Evde, iş yerinde, arkadaşın evinde gibi.</a:t>
            </a:r>
          </a:p>
        </p:txBody>
      </p:sp>
    </p:spTree>
    <p:extLst>
      <p:ext uri="{BB962C8B-B14F-4D97-AF65-F5344CB8AC3E}">
        <p14:creationId xmlns:p14="http://schemas.microsoft.com/office/powerpoint/2010/main" xmlns="" val="15089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fade">
                                      <p:cBhvr>
                                        <p:cTn id="31" dur="1000"/>
                                        <p:tgtEl>
                                          <p:spTgt spid="11">
                                            <p:txEl>
                                              <p:pRg st="4" end="4"/>
                                            </p:txEl>
                                          </p:spTgt>
                                        </p:tgtEl>
                                      </p:cBhvr>
                                    </p:animEffect>
                                    <p:anim calcmode="lin" valueType="num">
                                      <p:cBhvr>
                                        <p:cTn id="3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457200" y="358321"/>
            <a:ext cx="11010900" cy="584775"/>
          </a:xfrm>
          <a:prstGeom prst="rect">
            <a:avLst/>
          </a:prstGeom>
          <a:noFill/>
        </p:spPr>
        <p:txBody>
          <a:bodyPr>
            <a:spAutoFit/>
          </a:bodyPr>
          <a:lstStyle/>
          <a:p>
            <a:pPr algn="r">
              <a:defRPr/>
            </a:pPr>
            <a:r>
              <a:rPr lang="tr-TR" sz="3200" b="1" dirty="0">
                <a:solidFill>
                  <a:prstClr val="white"/>
                </a:solidFill>
                <a:cs typeface="Arial" charset="0"/>
              </a:rPr>
              <a:t>KADINA YÖNELİK ŞİDDET</a:t>
            </a:r>
          </a:p>
        </p:txBody>
      </p:sp>
      <p:sp>
        <p:nvSpPr>
          <p:cNvPr id="5" name="Dikdörtgen 4"/>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6" name="Dikdörtgen 5"/>
          <p:cNvSpPr/>
          <p:nvPr/>
        </p:nvSpPr>
        <p:spPr>
          <a:xfrm>
            <a:off x="235527" y="2474576"/>
            <a:ext cx="3437799" cy="1754326"/>
          </a:xfrm>
          <a:prstGeom prst="rect">
            <a:avLst/>
          </a:prstGeom>
          <a:gradFill>
            <a:gsLst>
              <a:gs pos="0">
                <a:srgbClr val="D6B19C"/>
              </a:gs>
              <a:gs pos="30000">
                <a:srgbClr val="D49E6C"/>
              </a:gs>
              <a:gs pos="70000">
                <a:srgbClr val="A65528"/>
              </a:gs>
              <a:gs pos="100000">
                <a:srgbClr val="663012"/>
              </a:gs>
            </a:gsLst>
            <a:lin ang="5400000" scaled="0"/>
          </a:gradFill>
        </p:spPr>
        <p:txBody>
          <a:bodyPr wrap="square">
            <a:spAutoFit/>
          </a:bodyPr>
          <a:lstStyle/>
          <a:p>
            <a:r>
              <a:rPr lang="tr-TR" sz="3600" b="1" dirty="0">
                <a:solidFill>
                  <a:srgbClr val="FFFF00"/>
                </a:solidFill>
                <a:latin typeface="Gadugi" panose="020B0502040204020203" pitchFamily="34" charset="0"/>
                <a:ea typeface="Times New Roman"/>
                <a:cs typeface="Times New Roman"/>
              </a:rPr>
              <a:t>İstanbul Sözleşmesi</a:t>
            </a:r>
          </a:p>
          <a:p>
            <a:r>
              <a:rPr lang="tr-TR" sz="3600" b="1" dirty="0">
                <a:solidFill>
                  <a:srgbClr val="FFFF00"/>
                </a:solidFill>
                <a:latin typeface="Gadugi" panose="020B0502040204020203" pitchFamily="34" charset="0"/>
                <a:ea typeface="Times New Roman"/>
                <a:cs typeface="Times New Roman"/>
              </a:rPr>
              <a:t>(2011)</a:t>
            </a:r>
          </a:p>
        </p:txBody>
      </p:sp>
      <p:sp>
        <p:nvSpPr>
          <p:cNvPr id="7" name="Dikdörtgen 6"/>
          <p:cNvSpPr/>
          <p:nvPr/>
        </p:nvSpPr>
        <p:spPr>
          <a:xfrm>
            <a:off x="4184542" y="2032002"/>
            <a:ext cx="6815967" cy="3451201"/>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lgn="ctr">
              <a:lnSpc>
                <a:spcPct val="90000"/>
              </a:lnSpc>
              <a:spcBef>
                <a:spcPts val="1000"/>
              </a:spcBef>
              <a:spcAft>
                <a:spcPct val="45000"/>
              </a:spcAft>
              <a:buClr>
                <a:srgbClr val="7BA79D">
                  <a:lumMod val="75000"/>
                </a:srgbClr>
              </a:buClr>
            </a:pPr>
            <a:r>
              <a:rPr lang="tr-TR" altLang="tr-TR" sz="2800" b="1" dirty="0">
                <a:solidFill>
                  <a:srgbClr val="44546A">
                    <a:lumMod val="75000"/>
                  </a:srgbClr>
                </a:solidFill>
                <a:latin typeface="Gadugi" panose="020B0502040204020203" pitchFamily="34" charset="0"/>
              </a:rPr>
              <a:t>Sözleşmede;</a:t>
            </a:r>
          </a:p>
          <a:p>
            <a:pPr algn="ctr">
              <a:lnSpc>
                <a:spcPct val="90000"/>
              </a:lnSpc>
              <a:spcBef>
                <a:spcPts val="1000"/>
              </a:spcBef>
              <a:spcAft>
                <a:spcPct val="45000"/>
              </a:spcAft>
              <a:buClr>
                <a:srgbClr val="7BA79D">
                  <a:lumMod val="75000"/>
                </a:srgbClr>
              </a:buClr>
            </a:pPr>
            <a:r>
              <a:rPr lang="tr-TR" altLang="tr-TR" sz="2800" b="1" dirty="0">
                <a:solidFill>
                  <a:srgbClr val="44546A">
                    <a:lumMod val="75000"/>
                  </a:srgbClr>
                </a:solidFill>
                <a:latin typeface="Gadugi" panose="020B0502040204020203" pitchFamily="34" charset="0"/>
              </a:rPr>
              <a:t> </a:t>
            </a:r>
            <a:r>
              <a:rPr lang="tr-TR" altLang="tr-TR" sz="2800" b="1" dirty="0">
                <a:solidFill>
                  <a:srgbClr val="FF0000"/>
                </a:solidFill>
                <a:latin typeface="Gadugi" panose="020B0502040204020203" pitchFamily="34" charset="0"/>
              </a:rPr>
              <a:t>kadınlara </a:t>
            </a:r>
            <a:r>
              <a:rPr lang="tr-TR" altLang="tr-TR" sz="2800" b="1" dirty="0">
                <a:solidFill>
                  <a:srgbClr val="44546A">
                    <a:lumMod val="75000"/>
                  </a:srgbClr>
                </a:solidFill>
                <a:latin typeface="Gadugi" panose="020B0502040204020203" pitchFamily="34" charset="0"/>
              </a:rPr>
              <a:t>fiziksel, cinsel, psikolojik veya ekonomik zarar veren </a:t>
            </a:r>
            <a:r>
              <a:rPr lang="tr-TR" altLang="tr-TR" sz="2800" b="1" dirty="0">
                <a:solidFill>
                  <a:srgbClr val="FF0000"/>
                </a:solidFill>
                <a:latin typeface="Gadugi" panose="020B0502040204020203" pitchFamily="34" charset="0"/>
              </a:rPr>
              <a:t> </a:t>
            </a:r>
          </a:p>
          <a:p>
            <a:pPr algn="ctr">
              <a:lnSpc>
                <a:spcPct val="90000"/>
              </a:lnSpc>
              <a:spcBef>
                <a:spcPts val="1000"/>
              </a:spcBef>
              <a:spcAft>
                <a:spcPct val="45000"/>
              </a:spcAft>
              <a:buClr>
                <a:srgbClr val="7BA79D">
                  <a:lumMod val="75000"/>
                </a:srgbClr>
              </a:buClr>
            </a:pPr>
            <a:r>
              <a:rPr lang="tr-TR" altLang="tr-TR" sz="2800" b="1" dirty="0">
                <a:solidFill>
                  <a:srgbClr val="FF0000"/>
                </a:solidFill>
                <a:latin typeface="Gadugi" panose="020B0502040204020203" pitchFamily="34" charset="0"/>
              </a:rPr>
              <a:t>toplumsal cinsiyete dayalı her türlü eylem </a:t>
            </a:r>
            <a:r>
              <a:rPr lang="tr-TR" altLang="tr-TR" sz="2800" b="1" dirty="0">
                <a:solidFill>
                  <a:srgbClr val="44546A">
                    <a:lumMod val="75000"/>
                  </a:srgbClr>
                </a:solidFill>
                <a:latin typeface="Gadugi" panose="020B0502040204020203" pitchFamily="34" charset="0"/>
              </a:rPr>
              <a:t>ve bu eylemlerle tehdit etme, özgürlükten yoksun bırakma” olarak tanımlanır.  </a:t>
            </a:r>
          </a:p>
        </p:txBody>
      </p:sp>
    </p:spTree>
    <p:extLst>
      <p:ext uri="{BB962C8B-B14F-4D97-AF65-F5344CB8AC3E}">
        <p14:creationId xmlns:p14="http://schemas.microsoft.com/office/powerpoint/2010/main" xmlns="" val="35608610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460225"/>
            <a:ext cx="11010900" cy="523220"/>
          </a:xfrm>
          <a:prstGeom prst="rect">
            <a:avLst/>
          </a:prstGeom>
          <a:noFill/>
        </p:spPr>
        <p:txBody>
          <a:bodyPr>
            <a:spAutoFit/>
          </a:bodyPr>
          <a:lstStyle/>
          <a:p>
            <a:pPr algn="r">
              <a:defRPr/>
            </a:pPr>
            <a:r>
              <a:rPr lang="tr-TR" sz="2800" b="1" dirty="0">
                <a:solidFill>
                  <a:prstClr val="white"/>
                </a:solidFill>
                <a:cs typeface="Arial" charset="0"/>
              </a:rPr>
              <a:t>KADINA YÖNELİK ŞİDDETİN KÜÇÜK ÇOCUKLARDAKİ SAĞLIK SONUÇLARI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466" y="1593274"/>
            <a:ext cx="4130865" cy="39613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Dikdörtgen 5"/>
          <p:cNvSpPr/>
          <p:nvPr/>
        </p:nvSpPr>
        <p:spPr>
          <a:xfrm>
            <a:off x="4876800" y="1368841"/>
            <a:ext cx="6096000" cy="4185761"/>
          </a:xfrm>
          <a:prstGeom prst="rect">
            <a:avLst/>
          </a:prstGeom>
          <a:gradFill>
            <a:gsLst>
              <a:gs pos="0">
                <a:srgbClr val="5E9EFF"/>
              </a:gs>
              <a:gs pos="39999">
                <a:srgbClr val="85C2FF"/>
              </a:gs>
              <a:gs pos="70000">
                <a:srgbClr val="C4D6EB"/>
              </a:gs>
              <a:gs pos="100000">
                <a:srgbClr val="FFEBFA"/>
              </a:gs>
            </a:gsLst>
            <a:lin ang="5400000" scaled="0"/>
          </a:gradFill>
        </p:spPr>
        <p:txBody>
          <a:bodyPr>
            <a:spAutoFit/>
          </a:bodyPr>
          <a:lstStyle/>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Duygusal sıkıntı belirtileri gösterme</a:t>
            </a:r>
          </a:p>
          <a:p>
            <a:pPr marL="342900" indent="-342900">
              <a:spcBef>
                <a:spcPts val="600"/>
              </a:spcBef>
              <a:spcAft>
                <a:spcPts val="600"/>
              </a:spcAft>
              <a:buClr>
                <a:srgbClr val="44546A">
                  <a:lumMod val="75000"/>
                </a:srgbClr>
              </a:buClr>
              <a:buFont typeface="Wingdings" panose="05000000000000000000" pitchFamily="2" charset="2"/>
              <a:buChar char="q"/>
            </a:pPr>
            <a:endParaRPr lang="tr-TR" sz="2400" b="1" dirty="0">
              <a:solidFill>
                <a:srgbClr val="FF0000"/>
              </a:solidFill>
              <a:latin typeface="Gadugi" panose="020B0502040204020203" pitchFamily="34" charset="0"/>
            </a:endParaRPr>
          </a:p>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Yaşının gerisinde davranışlar sergileme</a:t>
            </a:r>
          </a:p>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Tuvalet alışkanlığı ve konuşma becerilerinde gerileme</a:t>
            </a:r>
          </a:p>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Kız çocuklarında daha yoğun olmak üzere fiziksel yakınmalarda artış</a:t>
            </a:r>
          </a:p>
          <a:p>
            <a:pPr marL="342900" indent="-342900">
              <a:spcBef>
                <a:spcPts val="600"/>
              </a:spcBef>
              <a:spcAft>
                <a:spcPts val="600"/>
              </a:spcAft>
              <a:buClr>
                <a:srgbClr val="44546A">
                  <a:lumMod val="75000"/>
                </a:srgbClr>
              </a:buClr>
              <a:buFont typeface="Wingdings" panose="05000000000000000000" pitchFamily="2" charset="2"/>
              <a:buChar char="q"/>
            </a:pPr>
            <a:r>
              <a:rPr lang="tr-TR" sz="2400" b="1" dirty="0">
                <a:solidFill>
                  <a:srgbClr val="44546A">
                    <a:lumMod val="75000"/>
                  </a:srgbClr>
                </a:solidFill>
                <a:latin typeface="Gadugi" panose="020B0502040204020203" pitchFamily="34" charset="0"/>
              </a:rPr>
              <a:t>Karın ağrıları</a:t>
            </a:r>
          </a:p>
        </p:txBody>
      </p:sp>
    </p:spTree>
    <p:extLst>
      <p:ext uri="{BB962C8B-B14F-4D97-AF65-F5344CB8AC3E}">
        <p14:creationId xmlns:p14="http://schemas.microsoft.com/office/powerpoint/2010/main" xmlns="" val="3039353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422577"/>
            <a:ext cx="11010900" cy="523220"/>
          </a:xfrm>
          <a:prstGeom prst="rect">
            <a:avLst/>
          </a:prstGeom>
          <a:noFill/>
        </p:spPr>
        <p:txBody>
          <a:bodyPr>
            <a:spAutoFit/>
          </a:bodyPr>
          <a:lstStyle/>
          <a:p>
            <a:pPr algn="r">
              <a:defRPr/>
            </a:pPr>
            <a:r>
              <a:rPr lang="tr-TR" sz="2800" b="1" dirty="0">
                <a:solidFill>
                  <a:prstClr val="white"/>
                </a:solidFill>
                <a:cs typeface="Arial" charset="0"/>
              </a:rPr>
              <a:t>KADINA YÖNELİK ŞİDDETİN ERGENLERDEKİ SAĞLIK SONUÇLARI</a:t>
            </a:r>
          </a:p>
        </p:txBody>
      </p:sp>
      <p:sp>
        <p:nvSpPr>
          <p:cNvPr id="7" name="Dikdörtgen 6"/>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8" name="Dikdörtgen 7"/>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1" name="Dikdörtgen 10"/>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2" name="Dikdörtgen 11"/>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3" name="Dikdörtgen 12"/>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4" name="Dikdörtgen 13"/>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5" name="Dikdörtgen 14"/>
          <p:cNvSpPr/>
          <p:nvPr/>
        </p:nvSpPr>
        <p:spPr>
          <a:xfrm>
            <a:off x="4668253" y="1385671"/>
            <a:ext cx="6096000" cy="3785652"/>
          </a:xfrm>
          <a:prstGeom prst="rect">
            <a:avLst/>
          </a:prstGeom>
          <a:gradFill>
            <a:gsLst>
              <a:gs pos="0">
                <a:srgbClr val="5E9EFF"/>
              </a:gs>
              <a:gs pos="39999">
                <a:srgbClr val="85C2FF"/>
              </a:gs>
              <a:gs pos="70000">
                <a:srgbClr val="C4D6EB"/>
              </a:gs>
              <a:gs pos="100000">
                <a:srgbClr val="FFEBFA"/>
              </a:gs>
            </a:gsLst>
            <a:lin ang="5400000" scaled="0"/>
          </a:gradFill>
        </p:spPr>
        <p:txBody>
          <a:bodyPr>
            <a:spAutoFit/>
          </a:bodyPr>
          <a:lstStyle/>
          <a:p>
            <a:pPr marL="342900" indent="-342900">
              <a:buClr>
                <a:srgbClr val="44546A">
                  <a:lumMod val="75000"/>
                </a:srgbClr>
              </a:buClr>
            </a:pPr>
            <a:endParaRPr lang="tr-TR" sz="2400" b="1" dirty="0">
              <a:solidFill>
                <a:srgbClr val="44546A">
                  <a:lumMod val="75000"/>
                </a:srgbClr>
              </a:solidFill>
              <a:latin typeface="Gadugi" panose="020B0502040204020203" pitchFamily="34" charset="0"/>
            </a:endParaRPr>
          </a:p>
          <a:p>
            <a:pPr marL="342900" indent="-342900">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İçe çekilme </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Davranış bozuklukları</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Artmış saldırganlık</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Okul başarısında düşme</a:t>
            </a:r>
          </a:p>
          <a:p>
            <a:pPr marL="342900" indent="-342900">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Okuldan kaçma, macera arama davranışları</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Kendine zarar verme davranışları</a:t>
            </a:r>
          </a:p>
          <a:p>
            <a:pPr marL="342900" indent="-342900">
              <a:buClr>
                <a:srgbClr val="44546A">
                  <a:lumMod val="75000"/>
                </a:srgbClr>
              </a:buClr>
              <a:buFont typeface="Wingdings" panose="05000000000000000000" pitchFamily="2" charset="2"/>
              <a:buChar char="q"/>
            </a:pPr>
            <a:r>
              <a:rPr lang="tr-TR" sz="2400" b="1" dirty="0">
                <a:solidFill>
                  <a:srgbClr val="4472C4"/>
                </a:solidFill>
                <a:latin typeface="Gadugi" panose="020B0502040204020203" pitchFamily="34" charset="0"/>
              </a:rPr>
              <a:t>Madde ve alkol kullanımı</a:t>
            </a:r>
          </a:p>
          <a:p>
            <a:pPr marL="342900" indent="-342900">
              <a:buClr>
                <a:srgbClr val="44546A">
                  <a:lumMod val="75000"/>
                </a:srgbClr>
              </a:buClr>
              <a:buFont typeface="Wingdings" panose="05000000000000000000" pitchFamily="2" charset="2"/>
              <a:buChar char="q"/>
            </a:pPr>
            <a:r>
              <a:rPr lang="tr-TR" sz="2400" b="1" dirty="0">
                <a:solidFill>
                  <a:srgbClr val="FF0000"/>
                </a:solidFill>
                <a:latin typeface="Gadugi" panose="020B0502040204020203" pitchFamily="34" charset="0"/>
              </a:rPr>
              <a:t>Suça eğilim</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5956" y="1455314"/>
            <a:ext cx="3964224" cy="3670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80126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422577"/>
            <a:ext cx="11010900" cy="523220"/>
          </a:xfrm>
          <a:prstGeom prst="rect">
            <a:avLst/>
          </a:prstGeom>
          <a:noFill/>
        </p:spPr>
        <p:txBody>
          <a:bodyPr>
            <a:spAutoFit/>
          </a:bodyPr>
          <a:lstStyle/>
          <a:p>
            <a:pPr algn="r">
              <a:defRPr/>
            </a:pPr>
            <a:r>
              <a:rPr lang="tr-TR" sz="2800" b="1" dirty="0">
                <a:solidFill>
                  <a:prstClr val="white"/>
                </a:solidFill>
                <a:cs typeface="Arial" charset="0"/>
              </a:rPr>
              <a:t>ÇOCUKLARIN AİLE İÇİ ŞİDDETTEN ÖĞRENDİKLERİ</a:t>
            </a:r>
          </a:p>
        </p:txBody>
      </p:sp>
      <p:sp>
        <p:nvSpPr>
          <p:cNvPr id="17" name="Dikdörtgen 16"/>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8" name="Dikdörtgen 17"/>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9" name="AutoShape 7"/>
          <p:cNvSpPr>
            <a:spLocks noChangeArrowheads="1"/>
          </p:cNvSpPr>
          <p:nvPr/>
        </p:nvSpPr>
        <p:spPr bwMode="auto">
          <a:xfrm>
            <a:off x="782053" y="1850977"/>
            <a:ext cx="2952750" cy="2016125"/>
          </a:xfrm>
          <a:prstGeom prst="cloudCallout">
            <a:avLst>
              <a:gd name="adj1" fmla="val -60968"/>
              <a:gd name="adj2" fmla="val 75433"/>
            </a:avLst>
          </a:prstGeom>
          <a:gradFill>
            <a:gsLst>
              <a:gs pos="0">
                <a:srgbClr val="5E9EFF"/>
              </a:gs>
              <a:gs pos="39999">
                <a:srgbClr val="85C2FF"/>
              </a:gs>
              <a:gs pos="70000">
                <a:srgbClr val="C4D6EB"/>
              </a:gs>
              <a:gs pos="100000">
                <a:srgbClr val="FFEBFA"/>
              </a:gs>
            </a:gsLst>
            <a:lin ang="5400000" scaled="0"/>
          </a:gradFill>
          <a:ln w="9525">
            <a:solidFill>
              <a:sysClr val="windowText" lastClr="000000"/>
            </a:solidFill>
            <a:round/>
            <a:headEnd/>
            <a:tailEnd/>
          </a:ln>
          <a:effectLst/>
        </p:spPr>
        <p:txBody>
          <a:bodyPr/>
          <a:lstStyle/>
          <a:p>
            <a:pPr>
              <a:spcBef>
                <a:spcPct val="20000"/>
              </a:spcBef>
              <a:defRPr/>
            </a:pPr>
            <a:r>
              <a:rPr lang="tr-TR" sz="1600" b="1" kern="0" dirty="0">
                <a:solidFill>
                  <a:srgbClr val="E7E6E6">
                    <a:lumMod val="25000"/>
                  </a:srgbClr>
                </a:solidFill>
                <a:latin typeface="Verdana" pitchFamily="34" charset="0"/>
              </a:rPr>
              <a:t>Şiddet uygulayan aile üyesine genellikle bir ceza verilmez.</a:t>
            </a:r>
          </a:p>
        </p:txBody>
      </p:sp>
      <p:sp>
        <p:nvSpPr>
          <p:cNvPr id="20" name="AutoShape 4"/>
          <p:cNvSpPr>
            <a:spLocks noChangeArrowheads="1"/>
          </p:cNvSpPr>
          <p:nvPr/>
        </p:nvSpPr>
        <p:spPr bwMode="auto">
          <a:xfrm>
            <a:off x="4154187" y="1723134"/>
            <a:ext cx="3776514" cy="1800225"/>
          </a:xfrm>
          <a:prstGeom prst="cloudCallout">
            <a:avLst>
              <a:gd name="adj1" fmla="val 12954"/>
              <a:gd name="adj2" fmla="val 75838"/>
            </a:avLst>
          </a:prstGeom>
          <a:solidFill>
            <a:srgbClr val="FFC000"/>
          </a:solidFill>
          <a:ln w="9525">
            <a:solidFill>
              <a:sysClr val="windowText" lastClr="000000"/>
            </a:solidFill>
            <a:round/>
            <a:headEnd/>
            <a:tailEnd/>
          </a:ln>
          <a:effectLst/>
        </p:spPr>
        <p:txBody>
          <a:bodyPr/>
          <a:lstStyle/>
          <a:p>
            <a:pPr>
              <a:spcBef>
                <a:spcPct val="20000"/>
              </a:spcBef>
              <a:defRPr/>
            </a:pPr>
            <a:r>
              <a:rPr lang="tr-TR" sz="1600" b="1" kern="0" dirty="0">
                <a:solidFill>
                  <a:schemeClr val="accent5">
                    <a:lumMod val="75000"/>
                  </a:schemeClr>
                </a:solidFill>
                <a:latin typeface="Verdana" pitchFamily="34" charset="0"/>
              </a:rPr>
              <a:t>Şiddet çatışmaları çözmek için kullanılan uygun bir yöntemdir.</a:t>
            </a:r>
          </a:p>
          <a:p>
            <a:pPr>
              <a:spcBef>
                <a:spcPct val="20000"/>
              </a:spcBef>
              <a:defRPr/>
            </a:pPr>
            <a:endParaRPr lang="tr-TR" sz="2000" kern="0" dirty="0">
              <a:solidFill>
                <a:srgbClr val="FFFF00"/>
              </a:solidFill>
              <a:latin typeface="Verdana" pitchFamily="34" charset="0"/>
            </a:endParaRPr>
          </a:p>
        </p:txBody>
      </p:sp>
      <p:sp>
        <p:nvSpPr>
          <p:cNvPr id="21" name="AutoShape 4"/>
          <p:cNvSpPr>
            <a:spLocks noChangeArrowheads="1"/>
          </p:cNvSpPr>
          <p:nvPr/>
        </p:nvSpPr>
        <p:spPr bwMode="auto">
          <a:xfrm>
            <a:off x="8317068" y="1563893"/>
            <a:ext cx="3146763" cy="1581152"/>
          </a:xfrm>
          <a:prstGeom prst="cloudCallout">
            <a:avLst>
              <a:gd name="adj1" fmla="val 12954"/>
              <a:gd name="adj2" fmla="val 75838"/>
            </a:avLst>
          </a:prstGeom>
          <a:solidFill>
            <a:srgbClr val="00B050"/>
          </a:solidFill>
          <a:ln w="9525">
            <a:solidFill>
              <a:sysClr val="windowText" lastClr="000000"/>
            </a:solidFill>
            <a:round/>
            <a:headEnd/>
            <a:tailEnd/>
          </a:ln>
          <a:effectLst/>
        </p:spPr>
        <p:txBody>
          <a:bodyPr/>
          <a:lstStyle/>
          <a:p>
            <a:pPr>
              <a:spcBef>
                <a:spcPct val="20000"/>
              </a:spcBef>
              <a:defRPr/>
            </a:pPr>
            <a:r>
              <a:rPr lang="tr-TR" sz="1600" b="1" kern="0" dirty="0">
                <a:solidFill>
                  <a:srgbClr val="FFFF00"/>
                </a:solidFill>
                <a:latin typeface="Verdana" pitchFamily="34" charset="0"/>
              </a:rPr>
              <a:t>Erkeklerin şiddet uygulaması normaldir.</a:t>
            </a:r>
          </a:p>
          <a:p>
            <a:pPr>
              <a:spcBef>
                <a:spcPct val="20000"/>
              </a:spcBef>
              <a:defRPr/>
            </a:pPr>
            <a:endParaRPr lang="tr-TR" sz="2000" kern="0" dirty="0">
              <a:solidFill>
                <a:srgbClr val="FFFF00"/>
              </a:solidFill>
              <a:latin typeface="Verdana" pitchFamily="34" charset="0"/>
            </a:endParaRPr>
          </a:p>
        </p:txBody>
      </p:sp>
      <p:sp>
        <p:nvSpPr>
          <p:cNvPr id="22" name="AutoShape 6"/>
          <p:cNvSpPr>
            <a:spLocks noChangeArrowheads="1"/>
          </p:cNvSpPr>
          <p:nvPr/>
        </p:nvSpPr>
        <p:spPr bwMode="auto">
          <a:xfrm>
            <a:off x="2506662" y="4269739"/>
            <a:ext cx="3455987" cy="1800225"/>
          </a:xfrm>
          <a:prstGeom prst="cloudCallout">
            <a:avLst>
              <a:gd name="adj1" fmla="val -30705"/>
              <a:gd name="adj2" fmla="val 86599"/>
            </a:avLst>
          </a:prstGeom>
          <a:solidFill>
            <a:srgbClr val="800080"/>
          </a:solidFill>
          <a:ln w="9525">
            <a:solidFill>
              <a:sysClr val="windowText" lastClr="000000"/>
            </a:solidFill>
            <a:round/>
            <a:headEnd/>
            <a:tailEnd/>
          </a:ln>
          <a:effectLst/>
        </p:spPr>
        <p:txBody>
          <a:bodyPr/>
          <a:lstStyle/>
          <a:p>
            <a:pPr>
              <a:spcBef>
                <a:spcPct val="20000"/>
              </a:spcBef>
              <a:defRPr/>
            </a:pPr>
            <a:r>
              <a:rPr lang="tr-TR" sz="1600" b="1" kern="0" dirty="0">
                <a:solidFill>
                  <a:srgbClr val="FFFF00"/>
                </a:solidFill>
                <a:latin typeface="Verdana" pitchFamily="34" charset="0"/>
              </a:rPr>
              <a:t>Şiddet diğer insanları kontrol etmek için kullanılacak bir yoldur.</a:t>
            </a:r>
          </a:p>
        </p:txBody>
      </p:sp>
      <p:sp>
        <p:nvSpPr>
          <p:cNvPr id="23" name="AutoShape 5"/>
          <p:cNvSpPr>
            <a:spLocks noChangeArrowheads="1"/>
          </p:cNvSpPr>
          <p:nvPr/>
        </p:nvSpPr>
        <p:spPr bwMode="auto">
          <a:xfrm>
            <a:off x="8328957" y="4269739"/>
            <a:ext cx="3024188" cy="1584325"/>
          </a:xfrm>
          <a:prstGeom prst="cloudCallout">
            <a:avLst>
              <a:gd name="adj1" fmla="val 19185"/>
              <a:gd name="adj2" fmla="val 71745"/>
            </a:avLst>
          </a:prstGeom>
          <a:solidFill>
            <a:srgbClr val="FF0000"/>
          </a:solidFill>
          <a:ln w="9525">
            <a:solidFill>
              <a:sysClr val="windowText" lastClr="000000"/>
            </a:solidFill>
            <a:round/>
            <a:headEnd/>
            <a:tailEnd/>
          </a:ln>
          <a:effectLst/>
        </p:spPr>
        <p:txBody>
          <a:bodyPr/>
          <a:lstStyle/>
          <a:p>
            <a:pPr algn="ctr">
              <a:defRPr/>
            </a:pPr>
            <a:r>
              <a:rPr lang="tr-TR" b="1" kern="0" dirty="0">
                <a:solidFill>
                  <a:prstClr val="black"/>
                </a:solidFill>
                <a:latin typeface="Verdana" panose="020B0604030504040204" pitchFamily="34" charset="0"/>
                <a:ea typeface="Verdana" panose="020B0604030504040204" pitchFamily="34" charset="0"/>
                <a:cs typeface="Verdana" panose="020B0604030504040204" pitchFamily="34" charset="0"/>
              </a:rPr>
              <a:t>Şiddet aile ilişkilerinin bir parçasıdır.</a:t>
            </a:r>
          </a:p>
        </p:txBody>
      </p:sp>
    </p:spTree>
    <p:extLst>
      <p:ext uri="{BB962C8B-B14F-4D97-AF65-F5344CB8AC3E}">
        <p14:creationId xmlns:p14="http://schemas.microsoft.com/office/powerpoint/2010/main" xmlns="" val="26909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1000"/>
                                        <p:tgtEl>
                                          <p:spTgt spid="21"/>
                                        </p:tgtEl>
                                      </p:cBhvr>
                                    </p:animEffect>
                                    <p:anim calcmode="lin" valueType="num">
                                      <p:cBhvr>
                                        <p:cTn id="34" dur="1000" fill="hold"/>
                                        <p:tgtEl>
                                          <p:spTgt spid="21"/>
                                        </p:tgtEl>
                                        <p:attrNameLst>
                                          <p:attrName>ppt_x</p:attrName>
                                        </p:attrNameLst>
                                      </p:cBhvr>
                                      <p:tavLst>
                                        <p:tav tm="0">
                                          <p:val>
                                            <p:strVal val="#ppt_x"/>
                                          </p:val>
                                        </p:tav>
                                        <p:tav tm="100000">
                                          <p:val>
                                            <p:strVal val="#ppt_x"/>
                                          </p:val>
                                        </p:tav>
                                      </p:tavLst>
                                    </p:anim>
                                    <p:anim calcmode="lin" valueType="num">
                                      <p:cBhvr>
                                        <p:cTn id="3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Metin kutusu 3"/>
          <p:cNvSpPr txBox="1"/>
          <p:nvPr/>
        </p:nvSpPr>
        <p:spPr>
          <a:xfrm>
            <a:off x="630194" y="422577"/>
            <a:ext cx="11010900" cy="523220"/>
          </a:xfrm>
          <a:prstGeom prst="rect">
            <a:avLst/>
          </a:prstGeom>
          <a:noFill/>
        </p:spPr>
        <p:txBody>
          <a:bodyPr>
            <a:spAutoFit/>
          </a:bodyPr>
          <a:lstStyle/>
          <a:p>
            <a:pPr algn="r">
              <a:defRPr/>
            </a:pPr>
            <a:r>
              <a:rPr lang="tr-TR" sz="2800" b="1" dirty="0">
                <a:solidFill>
                  <a:prstClr val="white"/>
                </a:solidFill>
                <a:cs typeface="Arial" charset="0"/>
              </a:rPr>
              <a:t>NESİLDEN NESİLE GEÇİŞ</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837" y="1268313"/>
            <a:ext cx="4353792" cy="5492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Dikdörtgen 11"/>
          <p:cNvSpPr/>
          <p:nvPr/>
        </p:nvSpPr>
        <p:spPr>
          <a:xfrm>
            <a:off x="4768311" y="1551709"/>
            <a:ext cx="6872783" cy="5078313"/>
          </a:xfrm>
          <a:prstGeom prst="rect">
            <a:avLst/>
          </a:prstGeom>
          <a:gradFill>
            <a:gsLst>
              <a:gs pos="0">
                <a:srgbClr val="5E9EFF"/>
              </a:gs>
              <a:gs pos="39999">
                <a:srgbClr val="85C2FF"/>
              </a:gs>
              <a:gs pos="70000">
                <a:srgbClr val="C4D6EB"/>
              </a:gs>
              <a:gs pos="100000">
                <a:srgbClr val="FFEBFA"/>
              </a:gs>
            </a:gsLst>
            <a:lin ang="5400000" scaled="0"/>
          </a:gradFill>
        </p:spPr>
        <p:txBody>
          <a:bodyPr wrap="square">
            <a:spAutoFit/>
          </a:bodyPr>
          <a:lstStyle/>
          <a:p>
            <a:pPr>
              <a:buClr>
                <a:prstClr val="white"/>
              </a:buClr>
            </a:pPr>
            <a:r>
              <a:rPr lang="tr-TR" sz="3600" b="1" dirty="0">
                <a:solidFill>
                  <a:srgbClr val="44546A">
                    <a:lumMod val="75000"/>
                  </a:srgbClr>
                </a:solidFill>
                <a:latin typeface="Gadugi" panose="020B0502040204020203" pitchFamily="34" charset="0"/>
              </a:rPr>
              <a:t>GÖRMÜYORUM</a:t>
            </a:r>
          </a:p>
          <a:p>
            <a:pPr>
              <a:buClr>
                <a:prstClr val="white"/>
              </a:buClr>
            </a:pPr>
            <a:endParaRPr lang="tr-TR" sz="4000" b="1" dirty="0">
              <a:solidFill>
                <a:srgbClr val="44546A">
                  <a:lumMod val="75000"/>
                </a:srgbClr>
              </a:solidFill>
              <a:latin typeface="Gadugi" panose="020B0502040204020203" pitchFamily="34" charset="0"/>
            </a:endParaRPr>
          </a:p>
          <a:p>
            <a:pPr>
              <a:buClr>
                <a:prstClr val="white"/>
              </a:buClr>
            </a:pPr>
            <a:endParaRPr lang="tr-TR" sz="4000" b="1" dirty="0">
              <a:solidFill>
                <a:srgbClr val="44546A">
                  <a:lumMod val="75000"/>
                </a:srgbClr>
              </a:solidFill>
              <a:latin typeface="Gadugi" panose="020B0502040204020203" pitchFamily="34" charset="0"/>
            </a:endParaRPr>
          </a:p>
          <a:p>
            <a:pPr>
              <a:buClr>
                <a:prstClr val="white"/>
              </a:buClr>
            </a:pPr>
            <a:r>
              <a:rPr lang="tr-TR" sz="3600" b="1" dirty="0">
                <a:solidFill>
                  <a:srgbClr val="44546A">
                    <a:lumMod val="75000"/>
                  </a:srgbClr>
                </a:solidFill>
                <a:latin typeface="Gadugi" panose="020B0502040204020203" pitchFamily="34" charset="0"/>
              </a:rPr>
              <a:t>DUYMUYORUM</a:t>
            </a:r>
          </a:p>
          <a:p>
            <a:pPr>
              <a:buClr>
                <a:prstClr val="white"/>
              </a:buClr>
            </a:pPr>
            <a:endParaRPr lang="tr-TR" sz="4000" b="1" dirty="0">
              <a:solidFill>
                <a:srgbClr val="44546A">
                  <a:lumMod val="75000"/>
                </a:srgbClr>
              </a:solidFill>
              <a:latin typeface="Gadugi" panose="020B0502040204020203" pitchFamily="34" charset="0"/>
            </a:endParaRPr>
          </a:p>
          <a:p>
            <a:pPr>
              <a:buClr>
                <a:prstClr val="white"/>
              </a:buClr>
            </a:pPr>
            <a:endParaRPr lang="tr-TR" sz="4000" b="1" dirty="0">
              <a:solidFill>
                <a:srgbClr val="44546A">
                  <a:lumMod val="75000"/>
                </a:srgbClr>
              </a:solidFill>
              <a:latin typeface="Gadugi" panose="020B0502040204020203" pitchFamily="34" charset="0"/>
            </a:endParaRPr>
          </a:p>
          <a:p>
            <a:pPr>
              <a:buClr>
                <a:prstClr val="white"/>
              </a:buClr>
            </a:pPr>
            <a:r>
              <a:rPr lang="tr-TR" sz="3600" b="1" dirty="0">
                <a:solidFill>
                  <a:srgbClr val="44546A">
                    <a:lumMod val="75000"/>
                  </a:srgbClr>
                </a:solidFill>
                <a:latin typeface="Gadugi" panose="020B0502040204020203" pitchFamily="34" charset="0"/>
              </a:rPr>
              <a:t>SÖYLEMİYORUM</a:t>
            </a:r>
          </a:p>
          <a:p>
            <a:pPr algn="ctr">
              <a:buClr>
                <a:prstClr val="white"/>
              </a:buClr>
            </a:pPr>
            <a:r>
              <a:rPr lang="tr-TR" sz="2800" b="1" dirty="0">
                <a:solidFill>
                  <a:srgbClr val="C00000"/>
                </a:solidFill>
                <a:latin typeface="Gadugi" panose="020B0502040204020203" pitchFamily="34" charset="0"/>
              </a:rPr>
              <a:t>AMA FARKINDAYIM. </a:t>
            </a:r>
          </a:p>
          <a:p>
            <a:pPr algn="ctr">
              <a:buClr>
                <a:prstClr val="white"/>
              </a:buClr>
            </a:pPr>
            <a:r>
              <a:rPr lang="tr-TR" sz="2800" b="1" dirty="0">
                <a:solidFill>
                  <a:srgbClr val="C00000"/>
                </a:solidFill>
                <a:latin typeface="Gadugi" panose="020B0502040204020203" pitchFamily="34" charset="0"/>
              </a:rPr>
              <a:t>AİLE İÇİ ŞİDDETİ DURDURUN. </a:t>
            </a:r>
          </a:p>
        </p:txBody>
      </p:sp>
    </p:spTree>
    <p:extLst>
      <p:ext uri="{BB962C8B-B14F-4D97-AF65-F5344CB8AC3E}">
        <p14:creationId xmlns:p14="http://schemas.microsoft.com/office/powerpoint/2010/main" xmlns="" val="3459782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AutoShape 3" descr="girl_experiment_lever.gif"/>
          <p:cNvSpPr>
            <a:spLocks noChangeAspect="1" noChangeArrowheads="1"/>
          </p:cNvSpPr>
          <p:nvPr/>
        </p:nvSpPr>
        <p:spPr bwMode="auto">
          <a:xfrm>
            <a:off x="3492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3" name="AutoShape 2" descr="mirror animated gif ile ilgili görsel sonucu"/>
          <p:cNvSpPr>
            <a:spLocks noChangeAspect="1" noChangeArrowheads="1"/>
          </p:cNvSpPr>
          <p:nvPr/>
        </p:nvSpPr>
        <p:spPr bwMode="auto">
          <a:xfrm>
            <a:off x="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6" name="AutoShape 2" descr="https://alienhippy.files.wordpress.com/2011/05/fight-or-flight-response.jpg?w=300&amp;h=218"/>
          <p:cNvSpPr>
            <a:spLocks noChangeAspect="1" noChangeArrowheads="1"/>
          </p:cNvSpPr>
          <p:nvPr/>
        </p:nvSpPr>
        <p:spPr bwMode="auto">
          <a:xfrm>
            <a:off x="63500" y="-990600"/>
            <a:ext cx="2857500" cy="207645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
        <p:nvSpPr>
          <p:cNvPr id="8" name="Dikdörtgen 7"/>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9" name="Dikdörtgen 8"/>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0" name="Dikdörtgen 9"/>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1" name="Dikdörtgen 10"/>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2" name="Dikdörtgen 11"/>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3" name="Dikdörtgen 12"/>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14" name="Dikdörtgen 13"/>
          <p:cNvSpPr/>
          <p:nvPr/>
        </p:nvSpPr>
        <p:spPr>
          <a:xfrm>
            <a:off x="1062680" y="1385671"/>
            <a:ext cx="10405419" cy="646331"/>
          </a:xfrm>
          <a:prstGeom prst="rect">
            <a:avLst/>
          </a:prstGeom>
        </p:spPr>
        <p:txBody>
          <a:bodyPr wrap="square">
            <a:spAutoFit/>
          </a:bodyPr>
          <a:lstStyle/>
          <a:p>
            <a:endParaRPr lang="tr-TR" sz="3600" b="1" dirty="0">
              <a:solidFill>
                <a:srgbClr val="25B8BC"/>
              </a:solidFill>
              <a:latin typeface="Gadugi" panose="020B0502040204020203" pitchFamily="34" charset="0"/>
            </a:endParaRPr>
          </a:p>
        </p:txBody>
      </p:sp>
      <p:sp>
        <p:nvSpPr>
          <p:cNvPr id="15" name="Dikdörtgen 14"/>
          <p:cNvSpPr/>
          <p:nvPr/>
        </p:nvSpPr>
        <p:spPr>
          <a:xfrm>
            <a:off x="5372099" y="1800678"/>
            <a:ext cx="6096000" cy="424732"/>
          </a:xfrm>
          <a:prstGeom prst="rect">
            <a:avLst/>
          </a:prstGeom>
        </p:spPr>
        <p:txBody>
          <a:bodyPr>
            <a:spAutoFit/>
          </a:bodyPr>
          <a:lstStyle/>
          <a:p>
            <a:pPr marL="342900" indent="-342900">
              <a:lnSpc>
                <a:spcPct val="90000"/>
              </a:lnSpc>
              <a:spcBef>
                <a:spcPts val="1000"/>
              </a:spcBef>
              <a:buFont typeface="Wingdings" panose="05000000000000000000" pitchFamily="2" charset="2"/>
              <a:buChar char="q"/>
            </a:pPr>
            <a:endParaRPr lang="tr-TR" sz="2400" b="1" dirty="0">
              <a:solidFill>
                <a:srgbClr val="44546A">
                  <a:lumMod val="75000"/>
                </a:srgbClr>
              </a:solidFill>
              <a:latin typeface="Gadugi" panose="020B0502040204020203" pitchFamily="34" charset="0"/>
            </a:endParaRPr>
          </a:p>
        </p:txBody>
      </p:sp>
      <p:sp>
        <p:nvSpPr>
          <p:cNvPr id="5" name="Dikdörtgen 4"/>
          <p:cNvSpPr/>
          <p:nvPr/>
        </p:nvSpPr>
        <p:spPr>
          <a:xfrm>
            <a:off x="1921990" y="1800678"/>
            <a:ext cx="8081320" cy="3293209"/>
          </a:xfrm>
          <a:prstGeom prst="rect">
            <a:avLst/>
          </a:prstGeom>
        </p:spPr>
        <p:txBody>
          <a:bodyPr wrap="square">
            <a:spAutoFit/>
          </a:bodyPr>
          <a:lstStyle/>
          <a:p>
            <a:pPr lvl="0" algn="ctr"/>
            <a:endParaRPr lang="tr-TR" sz="6000" b="1" dirty="0">
              <a:solidFill>
                <a:srgbClr val="FF0000"/>
              </a:solidFill>
              <a:latin typeface="Gadugi" panose="020B0502040204020203" pitchFamily="34" charset="0"/>
            </a:endParaRPr>
          </a:p>
          <a:p>
            <a:pPr lvl="0" algn="ctr"/>
            <a:r>
              <a:rPr lang="tr-TR" sz="6000" b="1" dirty="0" smtClean="0">
                <a:solidFill>
                  <a:srgbClr val="FF0000"/>
                </a:solidFill>
                <a:latin typeface="Aharoni" panose="02010803020104030203" pitchFamily="2" charset="-79"/>
                <a:cs typeface="Aharoni" panose="02010803020104030203" pitchFamily="2" charset="-79"/>
              </a:rPr>
              <a:t>TEŞEKKÜR </a:t>
            </a:r>
            <a:r>
              <a:rPr lang="tr-TR" sz="6000" b="1" dirty="0">
                <a:solidFill>
                  <a:srgbClr val="FF0000"/>
                </a:solidFill>
                <a:latin typeface="Aharoni" panose="02010803020104030203" pitchFamily="2" charset="-79"/>
                <a:cs typeface="Aharoni" panose="02010803020104030203" pitchFamily="2" charset="-79"/>
              </a:rPr>
              <a:t>EDERİZ</a:t>
            </a:r>
          </a:p>
          <a:p>
            <a:pPr lvl="0" algn="ctr"/>
            <a:endParaRPr lang="tr-TR" sz="3200" b="1" dirty="0">
              <a:solidFill>
                <a:srgbClr val="44546A">
                  <a:lumMod val="75000"/>
                </a:srgbClr>
              </a:solidFill>
              <a:latin typeface="Gadugi" panose="020B0502040204020203" pitchFamily="34" charset="0"/>
            </a:endParaRPr>
          </a:p>
          <a:p>
            <a:pPr lvl="0" algn="ctr"/>
            <a:endParaRPr lang="tr-TR" sz="3200" b="1" dirty="0">
              <a:solidFill>
                <a:srgbClr val="44546A">
                  <a:lumMod val="75000"/>
                </a:srgbClr>
              </a:solidFill>
              <a:latin typeface="Gadugi" panose="020B0502040204020203" pitchFamily="34" charset="0"/>
            </a:endParaRPr>
          </a:p>
          <a:p>
            <a:pPr lvl="0" algn="ctr"/>
            <a:endParaRPr lang="tr-TR" sz="2400" b="1" dirty="0">
              <a:solidFill>
                <a:srgbClr val="44546A">
                  <a:lumMod val="75000"/>
                </a:srgbClr>
              </a:solidFill>
              <a:latin typeface="Gadugi" panose="020B0502040204020203" pitchFamily="34" charset="0"/>
            </a:endParaRPr>
          </a:p>
        </p:txBody>
      </p:sp>
    </p:spTree>
    <p:extLst>
      <p:ext uri="{BB962C8B-B14F-4D97-AF65-F5344CB8AC3E}">
        <p14:creationId xmlns:p14="http://schemas.microsoft.com/office/powerpoint/2010/main" xmlns="" val="176103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3316" name="Rectangle 7"/>
          <p:cNvSpPr>
            <a:spLocks noGrp="1" noChangeArrowheads="1"/>
          </p:cNvSpPr>
          <p:nvPr>
            <p:ph type="ctrTitle"/>
          </p:nvPr>
        </p:nvSpPr>
        <p:spPr>
          <a:xfrm>
            <a:off x="2209800" y="1125538"/>
            <a:ext cx="7772400" cy="47418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eaLnBrk="1" hangingPunct="1">
              <a:lnSpc>
                <a:spcPct val="80000"/>
              </a:lnSpc>
            </a:pPr>
            <a:r>
              <a:rPr lang="tr-TR" altLang="tr-TR" sz="3200" b="1" u="sng">
                <a:solidFill>
                  <a:schemeClr val="hlink"/>
                </a:solidFill>
                <a:latin typeface="Tahoma" panose="020B0604030504040204" pitchFamily="34" charset="0"/>
                <a:cs typeface="Tahoma" panose="020B0604030504040204" pitchFamily="34" charset="0"/>
              </a:rPr>
              <a:t>Türkiye Cumhuriyeti Anayasası, 10. madde:</a:t>
            </a:r>
            <a:br>
              <a:rPr lang="tr-TR" altLang="tr-TR" sz="3200" b="1" u="sng">
                <a:solidFill>
                  <a:schemeClr val="hlink"/>
                </a:solidFill>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
            </a:r>
            <a:br>
              <a:rPr lang="tr-TR" altLang="tr-TR" sz="3200" b="1" u="sng">
                <a:latin typeface="Tahoma" panose="020B0604030504040204" pitchFamily="34" charset="0"/>
                <a:cs typeface="Tahoma" panose="020B0604030504040204" pitchFamily="34" charset="0"/>
              </a:rPr>
            </a:br>
            <a:r>
              <a:rPr lang="tr-TR" altLang="tr-TR" sz="3200" b="1">
                <a:latin typeface="Tahoma" panose="020B0604030504040204" pitchFamily="34" charset="0"/>
                <a:cs typeface="Tahoma" panose="020B0604030504040204" pitchFamily="34" charset="0"/>
              </a:rPr>
              <a:t/>
            </a:r>
            <a:br>
              <a:rPr lang="tr-TR" altLang="tr-TR" sz="3200" b="1">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Kadınlar ve erkekler eşit haklara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sahiptir.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Devlet, bu eşitliğin yaşama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
            </a:r>
            <a:br>
              <a:rPr lang="tr-TR" altLang="tr-TR" sz="3200" b="1" u="sng">
                <a:latin typeface="Tahoma" panose="020B0604030504040204" pitchFamily="34" charset="0"/>
                <a:cs typeface="Tahoma" panose="020B0604030504040204" pitchFamily="34" charset="0"/>
              </a:rPr>
            </a:br>
            <a:r>
              <a:rPr lang="tr-TR" altLang="tr-TR" sz="3200" b="1" u="sng">
                <a:latin typeface="Tahoma" panose="020B0604030504040204" pitchFamily="34" charset="0"/>
                <a:cs typeface="Tahoma" panose="020B0604030504040204" pitchFamily="34" charset="0"/>
              </a:rPr>
              <a:t>geçmesini sağlamakla yükümlüdür.</a:t>
            </a:r>
            <a:br>
              <a:rPr lang="tr-TR" altLang="tr-TR" sz="3200" b="1" u="sng">
                <a:latin typeface="Tahoma" panose="020B0604030504040204" pitchFamily="34" charset="0"/>
                <a:cs typeface="Tahoma" panose="020B0604030504040204" pitchFamily="34" charset="0"/>
              </a:rPr>
            </a:br>
            <a:endParaRPr lang="tr-TR" altLang="tr-TR" sz="3200" b="1">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xmlns="" val="1611034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İçerik Yer Tutucusu 2"/>
          <p:cNvSpPr>
            <a:spLocks noGrp="1"/>
          </p:cNvSpPr>
          <p:nvPr>
            <p:ph idx="1"/>
          </p:nvPr>
        </p:nvSpPr>
        <p:spPr>
          <a:xfrm>
            <a:off x="6677891" y="235527"/>
            <a:ext cx="5237017" cy="6622473"/>
          </a:xfrm>
        </p:spPr>
        <p:txBody>
          <a:bodyPr>
            <a:normAutofit/>
          </a:bodyPr>
          <a:lstStyle/>
          <a:p>
            <a:endParaRPr lang="tr-TR" altLang="tr-TR" dirty="0" smtClean="0"/>
          </a:p>
          <a:p>
            <a:pPr algn="ctr">
              <a:lnSpc>
                <a:spcPct val="150000"/>
              </a:lnSpc>
              <a:buFontTx/>
              <a:buNone/>
            </a:pPr>
            <a:r>
              <a:rPr lang="tr-TR" altLang="tr-TR" b="1" dirty="0" smtClean="0">
                <a:solidFill>
                  <a:srgbClr val="FF0000"/>
                </a:solidFill>
                <a:latin typeface="Tahoma" panose="020B0604030504040204" pitchFamily="34" charset="0"/>
                <a:cs typeface="Tahoma" panose="020B0604030504040204" pitchFamily="34" charset="0"/>
              </a:rPr>
              <a:t>     Toplumsal cinsiyet ayrımcılığının</a:t>
            </a:r>
            <a:r>
              <a:rPr lang="tr-TR" altLang="tr-TR" b="1" dirty="0" smtClean="0">
                <a:solidFill>
                  <a:schemeClr val="accent5">
                    <a:lumMod val="75000"/>
                  </a:schemeClr>
                </a:solidFill>
                <a:latin typeface="Tahoma" panose="020B0604030504040204" pitchFamily="34" charset="0"/>
                <a:cs typeface="Tahoma" panose="020B0604030504040204" pitchFamily="34" charset="0"/>
              </a:rPr>
              <a:t> temelinde , önyargılar, belli başlı      kalıplar ve tutumların temelinde kökleşmiş kültürel değerlerin yanı      sıra sosyolojik, iktisadi ve psikolojik nedenler bulunmaktadır. </a:t>
            </a:r>
          </a:p>
        </p:txBody>
      </p:sp>
      <p:pic>
        <p:nvPicPr>
          <p:cNvPr id="3074" name="Picture 2" descr="cinsiyet eşitsizliği resimleri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5" y="235527"/>
            <a:ext cx="6286789" cy="64700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2378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ctrTitle"/>
          </p:nvPr>
        </p:nvSpPr>
        <p:spPr>
          <a:xfrm>
            <a:off x="6386944" y="235528"/>
            <a:ext cx="5389419" cy="589095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r>
              <a:rPr lang="en-US" altLang="tr-TR" sz="3600" b="1" dirty="0">
                <a:solidFill>
                  <a:srgbClr val="FF0000"/>
                </a:solidFill>
                <a:latin typeface="Tahoma" panose="020B0604030504040204" pitchFamily="34" charset="0"/>
                <a:cs typeface="Tahoma" panose="020B0604030504040204" pitchFamily="34" charset="0"/>
              </a:rPr>
              <a:t>Toplumsal Cinsiyet</a:t>
            </a:r>
            <a:r>
              <a:rPr lang="tr-TR" altLang="tr-TR" sz="3600" b="1" dirty="0">
                <a:solidFill>
                  <a:srgbClr val="FF0000"/>
                </a:solidFill>
                <a:latin typeface="Tahoma" panose="020B0604030504040204" pitchFamily="34" charset="0"/>
                <a:cs typeface="Tahoma" panose="020B0604030504040204" pitchFamily="34" charset="0"/>
              </a:rPr>
              <a:t> Eşitliği</a:t>
            </a:r>
            <a:r>
              <a:rPr lang="en-US" altLang="tr-TR" sz="3600" b="1" dirty="0" smtClean="0">
                <a:solidFill>
                  <a:srgbClr val="FF0000"/>
                </a:solidFill>
                <a:latin typeface="Tahoma" panose="020B0604030504040204" pitchFamily="34" charset="0"/>
                <a:cs typeface="Tahoma" panose="020B0604030504040204" pitchFamily="34" charset="0"/>
              </a:rPr>
              <a:t>:</a:t>
            </a:r>
            <a:r>
              <a:rPr lang="tr-TR" altLang="tr-TR" sz="3600" b="1" dirty="0" smtClean="0">
                <a:solidFill>
                  <a:srgbClr val="FF0000"/>
                </a:solidFill>
                <a:latin typeface="Tahoma" panose="020B0604030504040204" pitchFamily="34" charset="0"/>
                <a:cs typeface="Tahoma" panose="020B0604030504040204" pitchFamily="34" charset="0"/>
              </a:rPr>
              <a:t/>
            </a:r>
            <a:br>
              <a:rPr lang="tr-TR" altLang="tr-TR" sz="3600" b="1" dirty="0" smtClean="0">
                <a:solidFill>
                  <a:srgbClr val="FF0000"/>
                </a:solidFill>
                <a:latin typeface="Tahoma" panose="020B0604030504040204" pitchFamily="34" charset="0"/>
                <a:cs typeface="Tahoma" panose="020B0604030504040204" pitchFamily="34" charset="0"/>
              </a:rPr>
            </a:br>
            <a:r>
              <a:rPr lang="tr-TR" altLang="tr-TR" sz="3600" dirty="0"/>
              <a:t/>
            </a:r>
            <a:br>
              <a:rPr lang="tr-TR" altLang="tr-TR" sz="3600" dirty="0"/>
            </a:br>
            <a:r>
              <a:rPr lang="tr-TR" altLang="tr-TR" sz="3200" b="1" dirty="0">
                <a:solidFill>
                  <a:schemeClr val="accent1">
                    <a:lumMod val="75000"/>
                  </a:schemeClr>
                </a:solidFill>
                <a:latin typeface="Tahoma" panose="020B0604030504040204" pitchFamily="34" charset="0"/>
                <a:cs typeface="Tahoma" panose="020B0604030504040204" pitchFamily="34" charset="0"/>
              </a:rPr>
              <a:t>yasalar önünde kadına ve erkeğe eşit davranılması, </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aile ve toplum içinde kadının ve erkeğin</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 kaynaklardan,</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 fırsatlardan </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ve hizmetlerden</a:t>
            </a:r>
            <a:br>
              <a:rPr lang="tr-TR" altLang="tr-TR" sz="3200" b="1" dirty="0">
                <a:solidFill>
                  <a:schemeClr val="accent1">
                    <a:lumMod val="75000"/>
                  </a:schemeClr>
                </a:solidFill>
                <a:latin typeface="Tahoma" panose="020B0604030504040204" pitchFamily="34" charset="0"/>
                <a:cs typeface="Tahoma" panose="020B0604030504040204" pitchFamily="34" charset="0"/>
              </a:rPr>
            </a:br>
            <a:r>
              <a:rPr lang="tr-TR" altLang="tr-TR" sz="3200" b="1" dirty="0">
                <a:solidFill>
                  <a:schemeClr val="accent1">
                    <a:lumMod val="75000"/>
                  </a:schemeClr>
                </a:solidFill>
                <a:latin typeface="Tahoma" panose="020B0604030504040204" pitchFamily="34" charset="0"/>
                <a:cs typeface="Tahoma" panose="020B0604030504040204" pitchFamily="34" charset="0"/>
              </a:rPr>
              <a:t> eşit biçimde yararlanması olarak açıklanmaktadır </a:t>
            </a:r>
            <a:endParaRPr lang="en-US" altLang="tr-TR" sz="3200" b="1" dirty="0">
              <a:solidFill>
                <a:schemeClr val="accent1">
                  <a:lumMod val="75000"/>
                </a:schemeClr>
              </a:solidFill>
              <a:latin typeface="Tahoma" panose="020B0604030504040204" pitchFamily="34" charset="0"/>
              <a:cs typeface="Tahoma" panose="020B0604030504040204" pitchFamily="34" charset="0"/>
            </a:endParaRPr>
          </a:p>
        </p:txBody>
      </p:sp>
      <p:pic>
        <p:nvPicPr>
          <p:cNvPr id="4098" name="Picture 2" descr="cinsiyet eşitsizliği resimleri ile ilgili görsel sonucu"/>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4618"/>
          <a:stretch/>
        </p:blipFill>
        <p:spPr bwMode="auto">
          <a:xfrm>
            <a:off x="100156" y="748144"/>
            <a:ext cx="6286788" cy="5246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1467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ctrTitle"/>
          </p:nvPr>
        </p:nvSpPr>
        <p:spPr>
          <a:xfrm>
            <a:off x="6023429" y="290945"/>
            <a:ext cx="6037942" cy="439716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eaLnBrk="1" hangingPunct="1"/>
            <a:r>
              <a:rPr lang="tr-TR" altLang="tr-TR" sz="3200" b="1" dirty="0" smtClean="0">
                <a:solidFill>
                  <a:srgbClr val="6666FF"/>
                </a:solidFill>
                <a:latin typeface="Tahoma" panose="020B0604030504040204" pitchFamily="34" charset="0"/>
                <a:cs typeface="Tahoma" panose="020B0604030504040204" pitchFamily="34" charset="0"/>
              </a:rPr>
              <a:t>	Beklentiler</a:t>
            </a:r>
            <a:r>
              <a:rPr lang="tr-TR" altLang="tr-TR" sz="3200" b="1" dirty="0">
                <a:solidFill>
                  <a:srgbClr val="6666FF"/>
                </a:solidFill>
                <a:latin typeface="Tahoma" panose="020B0604030504040204" pitchFamily="34" charset="0"/>
                <a:cs typeface="Tahoma" panose="020B0604030504040204" pitchFamily="34" charset="0"/>
              </a:rPr>
              <a:t>, onaylama ya da cezalandırmalar, çocukların çok küçük yaştan itibaren birtakım kalıplara uygun biçimlenmelerini sağlar. </a:t>
            </a:r>
            <a:br>
              <a:rPr lang="tr-TR" altLang="tr-TR" sz="3200" b="1" dirty="0">
                <a:solidFill>
                  <a:srgbClr val="6666FF"/>
                </a:solidFill>
                <a:latin typeface="Tahoma" panose="020B0604030504040204" pitchFamily="34" charset="0"/>
                <a:cs typeface="Tahoma" panose="020B0604030504040204" pitchFamily="34" charset="0"/>
              </a:rPr>
            </a:br>
            <a:r>
              <a:rPr lang="tr-TR" altLang="tr-TR" sz="3200" b="1" dirty="0">
                <a:solidFill>
                  <a:srgbClr val="6666FF"/>
                </a:solidFill>
                <a:latin typeface="Tahoma" panose="020B0604030504040204" pitchFamily="34" charset="0"/>
                <a:cs typeface="Tahoma" panose="020B0604030504040204" pitchFamily="34" charset="0"/>
              </a:rPr>
              <a:t/>
            </a:r>
            <a:br>
              <a:rPr lang="tr-TR" altLang="tr-TR" sz="3200" b="1" dirty="0">
                <a:solidFill>
                  <a:srgbClr val="6666FF"/>
                </a:solidFill>
                <a:latin typeface="Tahoma" panose="020B0604030504040204" pitchFamily="34" charset="0"/>
                <a:cs typeface="Tahoma" panose="020B0604030504040204" pitchFamily="34" charset="0"/>
              </a:rPr>
            </a:br>
            <a:r>
              <a:rPr lang="tr-TR" altLang="tr-TR" sz="3200" b="1" dirty="0">
                <a:solidFill>
                  <a:srgbClr val="6666FF"/>
                </a:solidFill>
                <a:latin typeface="Tahoma" panose="020B0604030504040204" pitchFamily="34" charset="0"/>
                <a:cs typeface="Tahoma" panose="020B0604030504040204" pitchFamily="34" charset="0"/>
              </a:rPr>
              <a:t>Bunlara </a:t>
            </a:r>
            <a:r>
              <a:rPr lang="tr-TR" altLang="tr-TR" sz="3200" b="1" dirty="0">
                <a:solidFill>
                  <a:srgbClr val="FF0000"/>
                </a:solidFill>
                <a:latin typeface="Tahoma" panose="020B0604030504040204" pitchFamily="34" charset="0"/>
                <a:cs typeface="Tahoma" panose="020B0604030504040204" pitchFamily="34" charset="0"/>
              </a:rPr>
              <a:t>CİNSİYET KALIPLARI </a:t>
            </a:r>
            <a:r>
              <a:rPr lang="tr-TR" altLang="tr-TR" sz="3200" b="1" dirty="0">
                <a:solidFill>
                  <a:srgbClr val="6666FF"/>
                </a:solidFill>
                <a:latin typeface="Tahoma" panose="020B0604030504040204" pitchFamily="34" charset="0"/>
                <a:cs typeface="Tahoma" panose="020B0604030504040204" pitchFamily="34" charset="0"/>
              </a:rPr>
              <a:t>deriz</a:t>
            </a:r>
            <a:r>
              <a:rPr lang="tr-TR" altLang="tr-TR" sz="3200" b="1" dirty="0">
                <a:latin typeface="Tahoma" panose="020B0604030504040204" pitchFamily="34" charset="0"/>
                <a:cs typeface="Tahoma" panose="020B0604030504040204" pitchFamily="34" charset="0"/>
              </a:rPr>
              <a:t>.</a:t>
            </a:r>
            <a:endParaRPr lang="en-US" altLang="tr-TR" sz="4800" b="1" dirty="0">
              <a:latin typeface="Tahoma" panose="020B0604030504040204" pitchFamily="34" charset="0"/>
              <a:cs typeface="Tahoma" panose="020B0604030504040204" pitchFamily="34" charset="0"/>
            </a:endParaRPr>
          </a:p>
        </p:txBody>
      </p:sp>
      <p:sp>
        <p:nvSpPr>
          <p:cNvPr id="21509" name="Text Box 5"/>
          <p:cNvSpPr txBox="1">
            <a:spLocks noChangeArrowheads="1"/>
          </p:cNvSpPr>
          <p:nvPr/>
        </p:nvSpPr>
        <p:spPr bwMode="auto">
          <a:xfrm>
            <a:off x="5105400" y="6172200"/>
            <a:ext cx="2438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Lucida Grande" pitchFamily="1" charset="0"/>
                <a:ea typeface="Osaka" pitchFamily="1" charset="-128"/>
              </a:defRPr>
            </a:lvl1pPr>
            <a:lvl2pPr marL="742950" indent="-285750">
              <a:spcBef>
                <a:spcPct val="20000"/>
              </a:spcBef>
              <a:buChar char="–"/>
              <a:defRPr sz="2800">
                <a:solidFill>
                  <a:schemeClr val="tx1"/>
                </a:solidFill>
                <a:latin typeface="Arial" panose="020B0604020202020204" pitchFamily="34" charset="0"/>
                <a:ea typeface="Osaka" pitchFamily="1" charset="-128"/>
              </a:defRPr>
            </a:lvl2pPr>
            <a:lvl3pPr marL="1143000" indent="-228600">
              <a:spcBef>
                <a:spcPct val="20000"/>
              </a:spcBef>
              <a:buChar char="•"/>
              <a:defRPr sz="2400">
                <a:solidFill>
                  <a:schemeClr val="tx1"/>
                </a:solidFill>
                <a:latin typeface="Arial" panose="020B0604020202020204" pitchFamily="34" charset="0"/>
                <a:ea typeface="Osaka" pitchFamily="1" charset="-128"/>
              </a:defRPr>
            </a:lvl3pPr>
            <a:lvl4pPr marL="1600200" indent="-228600">
              <a:spcBef>
                <a:spcPct val="20000"/>
              </a:spcBef>
              <a:buChar char="–"/>
              <a:defRPr sz="2000">
                <a:solidFill>
                  <a:schemeClr val="tx1"/>
                </a:solidFill>
                <a:latin typeface="Arial" panose="020B0604020202020204" pitchFamily="34" charset="0"/>
                <a:ea typeface="Osaka" pitchFamily="1" charset="-128"/>
              </a:defRPr>
            </a:lvl4pPr>
            <a:lvl5pPr marL="2057400" indent="-228600">
              <a:spcBef>
                <a:spcPct val="20000"/>
              </a:spcBef>
              <a:buChar char="»"/>
              <a:defRPr sz="2000">
                <a:solidFill>
                  <a:schemeClr val="tx1"/>
                </a:solidFill>
                <a:latin typeface="Arial" panose="020B0604020202020204" pitchFamily="34" charset="0"/>
                <a:ea typeface="Osaka" pitchFamily="1"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Osaka" pitchFamily="1" charset="-128"/>
              </a:defRPr>
            </a:lvl9pPr>
          </a:lstStyle>
          <a:p>
            <a:pPr>
              <a:spcBef>
                <a:spcPct val="50000"/>
              </a:spcBef>
              <a:buFontTx/>
              <a:buNone/>
            </a:pPr>
            <a:endParaRPr lang="tr-TR" altLang="tr-TR" sz="2400">
              <a:latin typeface="Times" panose="02020603050405020304" pitchFamily="18" charset="0"/>
            </a:endParaRPr>
          </a:p>
        </p:txBody>
      </p:sp>
      <p:pic>
        <p:nvPicPr>
          <p:cNvPr id="5122" name="Picture 2" descr="cinsiyet eşitsizliği resimleri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5" y="290945"/>
            <a:ext cx="5432425" cy="6206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3420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4" name="Rectangle 6"/>
          <p:cNvSpPr>
            <a:spLocks noGrp="1" noChangeArrowheads="1"/>
          </p:cNvSpPr>
          <p:nvPr>
            <p:ph type="ctrTitle"/>
          </p:nvPr>
        </p:nvSpPr>
        <p:spPr>
          <a:xfrm>
            <a:off x="4194629" y="249382"/>
            <a:ext cx="7866742" cy="660861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l">
              <a:lnSpc>
                <a:spcPct val="150000"/>
              </a:lnSpc>
            </a:pPr>
            <a:r>
              <a:rPr lang="tr-TR" altLang="tr-TR" sz="2800" b="1" dirty="0">
                <a:latin typeface="Tahoma" panose="020B0604030504040204" pitchFamily="34" charset="0"/>
                <a:cs typeface="Tahoma" panose="020B0604030504040204" pitchFamily="34" charset="0"/>
              </a:rPr>
              <a:t>	TOPLUMSAL CİNSİYET EŞİTLİĞİ </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r>
            <a:br>
              <a:rPr lang="tr-TR" altLang="tr-TR" sz="2800" b="1" dirty="0">
                <a:latin typeface="Tahoma" panose="020B0604030504040204" pitchFamily="34" charset="0"/>
                <a:cs typeface="Tahoma" panose="020B0604030504040204" pitchFamily="34" charset="0"/>
              </a:rPr>
            </a:br>
            <a:r>
              <a:rPr lang="tr-TR" altLang="tr-TR" sz="2800" b="1" dirty="0" smtClean="0">
                <a:latin typeface="Tahoma" panose="020B0604030504040204" pitchFamily="34" charset="0"/>
                <a:cs typeface="Tahoma" panose="020B0604030504040204" pitchFamily="34" charset="0"/>
              </a:rPr>
              <a:t>    </a:t>
            </a:r>
            <a:r>
              <a:rPr lang="tr-TR" altLang="tr-TR" sz="2800" b="1" dirty="0" smtClean="0">
                <a:solidFill>
                  <a:srgbClr val="FF0000"/>
                </a:solidFill>
                <a:latin typeface="Tahoma" panose="020B0604030504040204" pitchFamily="34" charset="0"/>
                <a:cs typeface="Tahoma" panose="020B0604030504040204" pitchFamily="34" charset="0"/>
              </a:rPr>
              <a:t>Cinsiyete </a:t>
            </a:r>
            <a:r>
              <a:rPr lang="tr-TR" altLang="tr-TR" sz="2800" b="1" dirty="0">
                <a:solidFill>
                  <a:srgbClr val="FF0000"/>
                </a:solidFill>
                <a:latin typeface="Tahoma" panose="020B0604030504040204" pitchFamily="34" charset="0"/>
                <a:cs typeface="Tahoma" panose="020B0604030504040204" pitchFamily="34" charset="0"/>
              </a:rPr>
              <a:t>bağlı </a:t>
            </a:r>
            <a:r>
              <a:rPr lang="en-AU" altLang="tr-TR" sz="2800" b="1" dirty="0" err="1">
                <a:solidFill>
                  <a:srgbClr val="FF0000"/>
                </a:solidFill>
                <a:latin typeface="Tahoma" panose="020B0604030504040204" pitchFamily="34" charset="0"/>
                <a:cs typeface="Tahoma" panose="020B0604030504040204" pitchFamily="34" charset="0"/>
              </a:rPr>
              <a:t>ayrımcılık</a:t>
            </a:r>
            <a:r>
              <a:rPr lang="en-AU" altLang="tr-TR" sz="2800" b="1" dirty="0">
                <a:solidFill>
                  <a:srgbClr val="FF0000"/>
                </a:solidFill>
                <a:latin typeface="Tahoma" panose="020B0604030504040204" pitchFamily="34" charset="0"/>
                <a:cs typeface="Tahoma" panose="020B0604030504040204" pitchFamily="34" charset="0"/>
              </a:rPr>
              <a:t> </a:t>
            </a:r>
            <a:r>
              <a:rPr lang="en-AU" altLang="tr-TR" sz="2800" b="1" dirty="0" err="1" smtClean="0">
                <a:solidFill>
                  <a:srgbClr val="FF0000"/>
                </a:solidFill>
                <a:latin typeface="Tahoma" panose="020B0604030504040204" pitchFamily="34" charset="0"/>
                <a:cs typeface="Tahoma" panose="020B0604030504040204" pitchFamily="34" charset="0"/>
              </a:rPr>
              <a:t>yapılmamasıdır</a:t>
            </a:r>
            <a:r>
              <a:rPr lang="en-AU" altLang="tr-TR" sz="2800" b="1" dirty="0">
                <a:solidFill>
                  <a:srgbClr val="FF0000"/>
                </a:solidFill>
                <a:latin typeface="Tahoma" panose="020B0604030504040204" pitchFamily="34" charset="0"/>
                <a:cs typeface="Tahoma" panose="020B0604030504040204" pitchFamily="34" charset="0"/>
              </a:rPr>
              <a:t>.</a:t>
            </a:r>
            <a:r>
              <a:rPr lang="tr-TR" altLang="tr-TR" sz="2800" b="1" dirty="0">
                <a:solidFill>
                  <a:srgbClr val="FF0000"/>
                </a:solidFill>
                <a:latin typeface="Tahoma" panose="020B0604030504040204" pitchFamily="34" charset="0"/>
                <a:cs typeface="Tahoma" panose="020B0604030504040204" pitchFamily="34" charset="0"/>
              </a:rPr>
              <a:t/>
            </a:r>
            <a:br>
              <a:rPr lang="tr-TR" altLang="tr-TR" sz="2800" b="1" dirty="0">
                <a:solidFill>
                  <a:srgbClr val="FF0000"/>
                </a:solidFill>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 -Karar </a:t>
            </a:r>
            <a:r>
              <a:rPr lang="tr-TR" altLang="tr-TR" sz="2800" b="1" dirty="0">
                <a:latin typeface="Tahoma" panose="020B0604030504040204" pitchFamily="34" charset="0"/>
                <a:cs typeface="Tahoma" panose="020B0604030504040204" pitchFamily="34" charset="0"/>
              </a:rPr>
              <a:t>verme, mekanizmasında,</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-Seçme </a:t>
            </a:r>
            <a:r>
              <a:rPr lang="tr-TR" altLang="tr-TR" sz="2800" b="1" dirty="0">
                <a:latin typeface="Tahoma" panose="020B0604030504040204" pitchFamily="34" charset="0"/>
                <a:cs typeface="Tahoma" panose="020B0604030504040204" pitchFamily="34" charset="0"/>
              </a:rPr>
              <a:t>ve seçilme hakkının    	</a:t>
            </a:r>
            <a:r>
              <a:rPr lang="tr-TR" altLang="tr-TR" sz="2800" b="1" dirty="0" smtClean="0">
                <a:latin typeface="Tahoma" panose="020B0604030504040204" pitchFamily="34" charset="0"/>
                <a:cs typeface="Tahoma" panose="020B0604030504040204" pitchFamily="34" charset="0"/>
              </a:rPr>
              <a:t>kullanılmasında</a:t>
            </a:r>
            <a:r>
              <a:rPr lang="tr-TR" altLang="tr-TR" sz="2800" b="1" dirty="0">
                <a:latin typeface="Tahoma" panose="020B0604030504040204" pitchFamily="34" charset="0"/>
                <a:cs typeface="Tahoma" panose="020B0604030504040204" pitchFamily="34" charset="0"/>
              </a:rPr>
              <a:t>, </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-Fırsatları </a:t>
            </a:r>
            <a:r>
              <a:rPr lang="tr-TR" altLang="tr-TR" sz="2800" b="1" dirty="0">
                <a:latin typeface="Tahoma" panose="020B0604030504040204" pitchFamily="34" charset="0"/>
                <a:cs typeface="Tahoma" panose="020B0604030504040204" pitchFamily="34" charset="0"/>
              </a:rPr>
              <a:t>kullanmada,</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-Kaynakların </a:t>
            </a:r>
            <a:r>
              <a:rPr lang="tr-TR" altLang="tr-TR" sz="2800" b="1" dirty="0">
                <a:latin typeface="Tahoma" panose="020B0604030504040204" pitchFamily="34" charset="0"/>
                <a:cs typeface="Tahoma" panose="020B0604030504040204" pitchFamily="34" charset="0"/>
              </a:rPr>
              <a:t>ayrılmasında,</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-Kaynakların </a:t>
            </a:r>
            <a:r>
              <a:rPr lang="tr-TR" altLang="tr-TR" sz="2800" b="1" dirty="0">
                <a:latin typeface="Tahoma" panose="020B0604030504040204" pitchFamily="34" charset="0"/>
                <a:cs typeface="Tahoma" panose="020B0604030504040204" pitchFamily="34" charset="0"/>
              </a:rPr>
              <a:t>kullanılmasında,</a:t>
            </a:r>
            <a:br>
              <a:rPr lang="tr-TR" altLang="tr-TR" sz="2800" b="1" dirty="0">
                <a:latin typeface="Tahoma" panose="020B0604030504040204" pitchFamily="34" charset="0"/>
                <a:cs typeface="Tahoma" panose="020B0604030504040204" pitchFamily="34" charset="0"/>
              </a:rPr>
            </a:br>
            <a:r>
              <a:rPr lang="tr-TR" altLang="tr-TR" sz="2800" b="1" dirty="0">
                <a:latin typeface="Tahoma" panose="020B0604030504040204" pitchFamily="34" charset="0"/>
                <a:cs typeface="Tahoma" panose="020B0604030504040204" pitchFamily="34" charset="0"/>
              </a:rPr>
              <a:t>	</a:t>
            </a:r>
            <a:r>
              <a:rPr lang="tr-TR" altLang="tr-TR" sz="2800" b="1" dirty="0" smtClean="0">
                <a:latin typeface="Tahoma" panose="020B0604030504040204" pitchFamily="34" charset="0"/>
                <a:cs typeface="Tahoma" panose="020B0604030504040204" pitchFamily="34" charset="0"/>
              </a:rPr>
              <a:t>-Hizmetleri </a:t>
            </a:r>
            <a:r>
              <a:rPr lang="tr-TR" altLang="tr-TR" sz="2800" b="1" dirty="0">
                <a:latin typeface="Tahoma" panose="020B0604030504040204" pitchFamily="34" charset="0"/>
                <a:cs typeface="Tahoma" panose="020B0604030504040204" pitchFamily="34" charset="0"/>
              </a:rPr>
              <a:t>elde etmede, eşit </a:t>
            </a:r>
            <a:r>
              <a:rPr lang="tr-TR" altLang="tr-TR" sz="2800" b="1" dirty="0" smtClean="0">
                <a:latin typeface="Tahoma" panose="020B0604030504040204" pitchFamily="34" charset="0"/>
                <a:cs typeface="Tahoma" panose="020B0604030504040204" pitchFamily="34" charset="0"/>
              </a:rPr>
              <a:t>    yararlanılmalıdır</a:t>
            </a:r>
            <a:r>
              <a:rPr lang="tr-TR" altLang="tr-TR" sz="2800" b="1" dirty="0">
                <a:latin typeface="Tahoma" panose="020B0604030504040204" pitchFamily="34" charset="0"/>
                <a:cs typeface="Tahoma" panose="020B0604030504040204" pitchFamily="34" charset="0"/>
              </a:rPr>
              <a:t>.</a:t>
            </a:r>
            <a:endParaRPr lang="tr-TR" altLang="tr-TR" sz="2800" b="1" dirty="0">
              <a:solidFill>
                <a:srgbClr val="FFFF00"/>
              </a:solidFill>
              <a:latin typeface="Tahoma" panose="020B0604030504040204" pitchFamily="34" charset="0"/>
              <a:cs typeface="Tahoma" panose="020B0604030504040204" pitchFamily="34" charset="0"/>
            </a:endParaRPr>
          </a:p>
        </p:txBody>
      </p:sp>
      <p:pic>
        <p:nvPicPr>
          <p:cNvPr id="6146" name="Picture 2" descr="cinsiyet eşitsizliği resimleri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5576" y="249382"/>
            <a:ext cx="3647167" cy="56724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354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4">
                                            <p:txEl>
                                              <p:pRg st="0" end="0"/>
                                            </p:txEl>
                                          </p:spTgt>
                                        </p:tgtEl>
                                        <p:attrNameLst>
                                          <p:attrName>style.visibility</p:attrName>
                                        </p:attrNameLst>
                                      </p:cBhvr>
                                      <p:to>
                                        <p:strVal val="visible"/>
                                      </p:to>
                                    </p:set>
                                    <p:animEffect transition="in" filter="blinds(horizontal)">
                                      <p:cBhvr>
                                        <p:cTn id="7" dur="500"/>
                                        <p:tgtEl>
                                          <p:spTgt spid="124934">
                                            <p:txEl>
                                              <p:pRg st="0" end="0"/>
                                            </p:txEl>
                                          </p:spTgt>
                                        </p:tgtEl>
                                      </p:cBhvr>
                                    </p:animEffect>
                                  </p:childTnLst>
                                  <p:subTnLst>
                                    <p:animClr clrSpc="rgb" dir="cw">
                                      <p:cBhvr override="childStyle">
                                        <p:cTn dur="1" fill="hold" display="0" masterRel="nextClick" afterEffect="1"/>
                                        <p:tgtEl>
                                          <p:spTgt spid="124934">
                                            <p:txEl>
                                              <p:pRg st="0" end="0"/>
                                            </p:txEl>
                                          </p:spTgt>
                                        </p:tgtEl>
                                        <p:attrNameLst>
                                          <p:attrName>ppt_c</p:attrName>
                                        </p:attrNameLst>
                                      </p:cBhvr>
                                      <p:to>
                                        <a:srgbClr val="CCE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build="p" autoUpdateAnimBg="0"/>
    </p:bldLst>
  </p:timing>
</p:sld>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52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3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3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58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59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6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6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7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7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1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3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6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7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4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0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5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5057</TotalTime>
  <Words>1911</Words>
  <Application>Microsoft Office PowerPoint</Application>
  <PresentationFormat>Özel</PresentationFormat>
  <Paragraphs>350</Paragraphs>
  <Slides>46</Slides>
  <Notes>8</Notes>
  <HiddenSlides>0</HiddenSlides>
  <MMClips>0</MMClips>
  <ScaleCrop>false</ScaleCrop>
  <HeadingPairs>
    <vt:vector size="4" baseType="variant">
      <vt:variant>
        <vt:lpstr>Tema</vt:lpstr>
      </vt:variant>
      <vt:variant>
        <vt:i4>19</vt:i4>
      </vt:variant>
      <vt:variant>
        <vt:lpstr>Slayt Başlıkları</vt:lpstr>
      </vt:variant>
      <vt:variant>
        <vt:i4>46</vt:i4>
      </vt:variant>
    </vt:vector>
  </HeadingPairs>
  <TitlesOfParts>
    <vt:vector size="65" baseType="lpstr">
      <vt:lpstr>10_Office Teması</vt:lpstr>
      <vt:lpstr>11_Office Teması</vt:lpstr>
      <vt:lpstr>13_Office Teması</vt:lpstr>
      <vt:lpstr>16_Office Teması</vt:lpstr>
      <vt:lpstr>17_Office Teması</vt:lpstr>
      <vt:lpstr>24_Office Teması</vt:lpstr>
      <vt:lpstr>15_Office Teması</vt:lpstr>
      <vt:lpstr>40_Office Teması</vt:lpstr>
      <vt:lpstr>45_Office Teması</vt:lpstr>
      <vt:lpstr>52_Office Teması</vt:lpstr>
      <vt:lpstr>36_Office Teması</vt:lpstr>
      <vt:lpstr>38_Office Teması</vt:lpstr>
      <vt:lpstr>58_Office Teması</vt:lpstr>
      <vt:lpstr>59_Office Teması</vt:lpstr>
      <vt:lpstr>66_Office Teması</vt:lpstr>
      <vt:lpstr>67_Office Teması</vt:lpstr>
      <vt:lpstr>73_Office Teması</vt:lpstr>
      <vt:lpstr>74_Office Teması</vt:lpstr>
      <vt:lpstr>1_Damask</vt:lpstr>
      <vt:lpstr>KADINA YÖNELİK ŞİDDETİ ÖNLEME</vt:lpstr>
      <vt:lpstr>CİNSİYET  Kişinin kadın ya da erkek olarak   gösterdiği genetik, fizyolojik ve biyolojik   özelliklerdir.</vt:lpstr>
      <vt:lpstr>TOPLUMSAL CİNSİYET  Toplumun verdiği roller, görev ve   sorumluluklar, toplumun bireyi nasıl   gördüğü,  algıladığı ve beklentileri ile ilgili   bir kavramdır.</vt:lpstr>
      <vt:lpstr>Slayt 4</vt:lpstr>
      <vt:lpstr>Türkiye Cumhuriyeti Anayasası, 10. madde:   Kadınlar ve erkekler eşit haklara   sahiptir.   Devlet, bu eşitliğin yaşama   geçmesini sağlamakla yükümlüdür. </vt:lpstr>
      <vt:lpstr>Slayt 6</vt:lpstr>
      <vt:lpstr>Toplumsal Cinsiyet Eşitliği:  yasalar önünde kadına ve erkeğe eşit davranılması,  aile ve toplum içinde kadının ve erkeğin  kaynaklardan,  fırsatlardan  ve hizmetlerden  eşit biçimde yararlanması olarak açıklanmaktadır </vt:lpstr>
      <vt:lpstr> Beklentiler, onaylama ya da cezalandırmalar, çocukların çok küçük yaştan itibaren birtakım kalıplara uygun biçimlenmelerini sağlar.   Bunlara CİNSİYET KALIPLARI deriz.</vt:lpstr>
      <vt:lpstr> TOPLUMSAL CİNSİYET EŞİTLİĞİ       Cinsiyete bağlı ayrımcılık yapılmamasıdır.   -Karar verme, mekanizmasında,  -Seçme ve seçilme hakkının     kullanılmasında,   -Fırsatları kullanmada,  -Kaynakların ayrılmasında,  -Kaynakların kullanılmasında,  -Hizmetleri elde etmede, eşit     yararlanılmalıdır.</vt:lpstr>
      <vt:lpstr>ŞİDDET</vt:lpstr>
      <vt:lpstr>Slayt 11</vt:lpstr>
      <vt:lpstr>Slayt 12</vt:lpstr>
      <vt:lpstr>Slayt 13</vt:lpstr>
      <vt:lpstr>Slayt 14</vt:lpstr>
      <vt:lpstr>Slayt 15</vt:lpstr>
      <vt:lpstr>Slayt 16</vt:lpstr>
      <vt:lpstr>Slayt 17</vt:lpstr>
      <vt:lpstr>Slayt 18</vt:lpstr>
      <vt:lpstr>Slayt 19</vt:lpstr>
      <vt:lpstr>              KADINA YÖNELİK ŞİDDET</vt:lpstr>
      <vt:lpstr>         Kadına yönelik şiddet</vt:lpstr>
      <vt:lpstr>Slayt 22</vt:lpstr>
      <vt:lpstr>Slayt 23</vt:lpstr>
      <vt:lpstr>Slayt 24</vt:lpstr>
      <vt:lpstr>Slayt 25</vt:lpstr>
      <vt:lpstr>Slayt 26</vt:lpstr>
      <vt:lpstr>Slayt 27</vt:lpstr>
      <vt:lpstr>Slayt 28</vt:lpstr>
      <vt:lpstr>Slayt 29</vt:lpstr>
      <vt:lpstr>Slayt 30</vt:lpstr>
      <vt:lpstr>Slayt 31</vt:lpstr>
      <vt:lpstr> KADINA YÖNELİK ŞİDDET VE ÇOCUK İSTİSMARI ARASINDAKİ İLİŞKİ </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AYGÜN USKANER</dc:creator>
  <cp:lastModifiedBy>Windows7</cp:lastModifiedBy>
  <cp:revision>5</cp:revision>
  <dcterms:created xsi:type="dcterms:W3CDTF">2015-11-28T14:20:49Z</dcterms:created>
  <dcterms:modified xsi:type="dcterms:W3CDTF">2020-02-28T05:35:28Z</dcterms:modified>
</cp:coreProperties>
</file>