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314" r:id="rId2"/>
    <p:sldId id="313" r:id="rId3"/>
    <p:sldId id="306" r:id="rId4"/>
    <p:sldId id="275" r:id="rId5"/>
    <p:sldId id="283" r:id="rId6"/>
    <p:sldId id="285" r:id="rId7"/>
    <p:sldId id="286" r:id="rId8"/>
    <p:sldId id="287" r:id="rId9"/>
    <p:sldId id="320" r:id="rId10"/>
    <p:sldId id="288" r:id="rId11"/>
    <p:sldId id="330" r:id="rId12"/>
    <p:sldId id="331" r:id="rId13"/>
    <p:sldId id="332" r:id="rId14"/>
    <p:sldId id="329" r:id="rId15"/>
    <p:sldId id="289" r:id="rId16"/>
    <p:sldId id="333" r:id="rId17"/>
    <p:sldId id="310" r:id="rId18"/>
    <p:sldId id="31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2B4AA1"/>
    <a:srgbClr val="216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fld id="{4DA3DE03-5EC1-4DCE-A9B1-EB06623ADBD1}" type="datetimeFigureOut">
              <a:rPr lang="tr-TR" smtClean="0"/>
              <a:pPr>
                <a:defRPr/>
              </a:pPr>
              <a:t>24.9.2018</a:t>
            </a:fld>
            <a:endParaRPr lang="tr-TR"/>
          </a:p>
        </p:txBody>
      </p:sp>
      <p:sp>
        <p:nvSpPr>
          <p:cNvPr id="5" name="Footer Placeholder 4"/>
          <p:cNvSpPr>
            <a:spLocks noGrp="1"/>
          </p:cNvSpPr>
          <p:nvPr>
            <p:ph type="ftr" sz="quarter" idx="11"/>
          </p:nvPr>
        </p:nvSpPr>
        <p:spPr>
          <a:xfrm>
            <a:off x="533401" y="5936189"/>
            <a:ext cx="4021666" cy="365125"/>
          </a:xfrm>
        </p:spPr>
        <p:txBody>
          <a:bodyPr/>
          <a:lstStyle/>
          <a:p>
            <a:pPr>
              <a:defRPr/>
            </a:pPr>
            <a:endParaRPr lang="tr-TR"/>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7033E40E-D33D-4D4B-A28E-F237AB38D31D}" type="slidenum">
              <a:rPr lang="tr-TR" smtClean="0"/>
              <a:pPr>
                <a:defRPr/>
              </a:pPr>
              <a:t>‹#›</a:t>
            </a:fld>
            <a:endParaRPr lang="tr-TR"/>
          </a:p>
        </p:txBody>
      </p:sp>
    </p:spTree>
    <p:extLst>
      <p:ext uri="{BB962C8B-B14F-4D97-AF65-F5344CB8AC3E}">
        <p14:creationId xmlns:p14="http://schemas.microsoft.com/office/powerpoint/2010/main" val="2577755213"/>
      </p:ext>
    </p:extLst>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4895830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15546335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CAC2BDD5-4FB7-45FE-A859-B2F256BD182B}" type="slidenum">
              <a:rPr lang="tr-TR" smtClean="0"/>
              <a:pPr>
                <a:defRPr/>
              </a:pPr>
              <a:t>‹#›</a:t>
            </a:fld>
            <a:endParaRPr lang="tr-T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745000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26298180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37083890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34468735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C2B90E60-28D6-4978-B63D-2153F73216D0}" type="datetimeFigureOut">
              <a:rPr lang="tr-TR" smtClean="0"/>
              <a:pPr>
                <a:defRPr/>
              </a:pPr>
              <a:t>24.9.2018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2033592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fld id="{B8025D88-8105-4F6C-9295-81FFBF946ADF}" type="datetimeFigureOut">
              <a:rPr lang="tr-TR" smtClean="0"/>
              <a:pPr>
                <a:defRPr/>
              </a:pPr>
              <a:t>24.9.2018</a:t>
            </a:fld>
            <a:endParaRPr lang="tr-TR"/>
          </a:p>
        </p:txBody>
      </p:sp>
      <p:sp>
        <p:nvSpPr>
          <p:cNvPr id="5" name="Footer Placeholder 4"/>
          <p:cNvSpPr>
            <a:spLocks noGrp="1"/>
          </p:cNvSpPr>
          <p:nvPr>
            <p:ph type="ftr" sz="quarter" idx="11"/>
          </p:nvPr>
        </p:nvSpPr>
        <p:spPr>
          <a:xfrm>
            <a:off x="510241" y="5936189"/>
            <a:ext cx="4518959" cy="365125"/>
          </a:xfrm>
        </p:spPr>
        <p:txBody>
          <a:bodyPr/>
          <a:lstStyle/>
          <a:p>
            <a:pPr>
              <a:defRPr/>
            </a:pPr>
            <a:endParaRPr lang="tr-T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45542F05-D3FB-4836-B8A7-453664DD652E}" type="slidenum">
              <a:rPr lang="tr-TR" smtClean="0"/>
              <a:pPr>
                <a:defRPr/>
              </a:pPr>
              <a:t>‹#›</a:t>
            </a:fld>
            <a:endParaRPr lang="tr-TR"/>
          </a:p>
        </p:txBody>
      </p:sp>
    </p:spTree>
    <p:extLst>
      <p:ext uri="{BB962C8B-B14F-4D97-AF65-F5344CB8AC3E}">
        <p14:creationId xmlns:p14="http://schemas.microsoft.com/office/powerpoint/2010/main" val="2563204280"/>
      </p:ext>
    </p:extLst>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315DEBAD-BDD9-4910-9EDB-5008AE421EEC}" type="datetimeFigureOut">
              <a:rPr lang="tr-TR" smtClean="0"/>
              <a:pPr>
                <a:defRPr/>
              </a:pPr>
              <a:t>24.9.2018</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14C95AF-8885-428B-89C8-1DFAAFD8E204}" type="slidenum">
              <a:rPr lang="tr-TR" smtClean="0"/>
              <a:pPr>
                <a:defRPr/>
              </a:pPr>
              <a:t>‹#›</a:t>
            </a:fld>
            <a:endParaRPr lang="tr-TR"/>
          </a:p>
        </p:txBody>
      </p:sp>
    </p:spTree>
    <p:extLst>
      <p:ext uri="{BB962C8B-B14F-4D97-AF65-F5344CB8AC3E}">
        <p14:creationId xmlns:p14="http://schemas.microsoft.com/office/powerpoint/2010/main" val="2563214889"/>
      </p:ext>
    </p:extLst>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5365810" y="5936188"/>
            <a:ext cx="2057400" cy="365125"/>
          </a:xfrm>
        </p:spPr>
        <p:txBody>
          <a:bodyPr/>
          <a:lstStyle/>
          <a:p>
            <a:pPr>
              <a:defRPr/>
            </a:pPr>
            <a:fld id="{4325B66B-6C59-41AD-A212-A23A97EEEE10}" type="datetimeFigureOut">
              <a:rPr lang="tr-TR" smtClean="0"/>
              <a:pPr>
                <a:defRPr/>
              </a:pPr>
              <a:t>24.9.2018</a:t>
            </a:fld>
            <a:endParaRPr lang="tr-TR"/>
          </a:p>
        </p:txBody>
      </p:sp>
      <p:sp>
        <p:nvSpPr>
          <p:cNvPr id="5" name="Footer Placeholder 4"/>
          <p:cNvSpPr>
            <a:spLocks noGrp="1"/>
          </p:cNvSpPr>
          <p:nvPr>
            <p:ph type="ftr" sz="quarter" idx="11"/>
          </p:nvPr>
        </p:nvSpPr>
        <p:spPr>
          <a:xfrm>
            <a:off x="533400" y="5936189"/>
            <a:ext cx="4834673" cy="365125"/>
          </a:xfrm>
        </p:spPr>
        <p:txBody>
          <a:bodyPr/>
          <a:lstStyle/>
          <a:p>
            <a:pPr>
              <a:defRPr/>
            </a:pPr>
            <a:endParaRPr lang="tr-TR"/>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7D80F31A-FE59-4E39-A08A-ABDB7B64886C}" type="slidenum">
              <a:rPr lang="tr-TR" smtClean="0"/>
              <a:pPr>
                <a:defRPr/>
              </a:pPr>
              <a:t>‹#›</a:t>
            </a:fld>
            <a:endParaRPr lang="tr-TR"/>
          </a:p>
        </p:txBody>
      </p:sp>
    </p:spTree>
    <p:extLst>
      <p:ext uri="{BB962C8B-B14F-4D97-AF65-F5344CB8AC3E}">
        <p14:creationId xmlns:p14="http://schemas.microsoft.com/office/powerpoint/2010/main" val="3393764905"/>
      </p:ext>
    </p:extLst>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3B28048B-F112-4792-A99C-67F8265C752B}"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498FAF3-BAEB-4A51-9A8A-D695D3E18545}" type="slidenum">
              <a:rPr lang="tr-TR" smtClean="0"/>
              <a:pPr>
                <a:defRPr/>
              </a:pPr>
              <a:t>‹#›</a:t>
            </a:fld>
            <a:endParaRPr lang="tr-TR"/>
          </a:p>
        </p:txBody>
      </p:sp>
    </p:spTree>
    <p:extLst>
      <p:ext uri="{BB962C8B-B14F-4D97-AF65-F5344CB8AC3E}">
        <p14:creationId xmlns:p14="http://schemas.microsoft.com/office/powerpoint/2010/main" val="3600726262"/>
      </p:ext>
    </p:extLst>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31638" y="3030009"/>
            <a:ext cx="3367045"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061129" y="3030009"/>
            <a:ext cx="3367044" cy="290617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C4A825F8-1B31-429B-A450-6917F33B20CA}" type="datetimeFigureOut">
              <a:rPr lang="tr-TR" smtClean="0"/>
              <a:pPr>
                <a:defRPr/>
              </a:pPr>
              <a:t>24.9.2018</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7B1A0462-4358-4506-900F-7930ECAB892B}" type="slidenum">
              <a:rPr lang="tr-TR" smtClean="0"/>
              <a:pPr>
                <a:defRPr/>
              </a:pPr>
              <a:t>‹#›</a:t>
            </a:fld>
            <a:endParaRPr lang="tr-TR"/>
          </a:p>
        </p:txBody>
      </p:sp>
    </p:spTree>
    <p:extLst>
      <p:ext uri="{BB962C8B-B14F-4D97-AF65-F5344CB8AC3E}">
        <p14:creationId xmlns:p14="http://schemas.microsoft.com/office/powerpoint/2010/main" val="1803391024"/>
      </p:ext>
    </p:extLst>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4C5ABE88-CF01-41A5-BBBF-611ABB0AB8AB}" type="datetimeFigureOut">
              <a:rPr lang="tr-TR" smtClean="0"/>
              <a:pPr>
                <a:defRPr/>
              </a:pPr>
              <a:t>24.9.2018</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B692049E-3927-4AD9-BDB1-70926B0807FD}" type="slidenum">
              <a:rPr lang="tr-TR" smtClean="0"/>
              <a:pPr>
                <a:defRPr/>
              </a:pPr>
              <a:t>‹#›</a:t>
            </a:fld>
            <a:endParaRPr lang="tr-TR"/>
          </a:p>
        </p:txBody>
      </p:sp>
    </p:spTree>
    <p:extLst>
      <p:ext uri="{BB962C8B-B14F-4D97-AF65-F5344CB8AC3E}">
        <p14:creationId xmlns:p14="http://schemas.microsoft.com/office/powerpoint/2010/main" val="1382545506"/>
      </p:ext>
    </p:extLst>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fld id="{1AF03D28-4093-40A3-8845-5FCF8844EA8C}" type="datetimeFigureOut">
              <a:rPr lang="tr-TR" smtClean="0"/>
              <a:pPr>
                <a:defRPr/>
              </a:pPr>
              <a:t>24.9.2018</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68D5E817-42AE-4D96-A562-D1B44D687350}" type="slidenum">
              <a:rPr lang="tr-TR" smtClean="0"/>
              <a:pPr>
                <a:defRPr/>
              </a:pPr>
              <a:t>‹#›</a:t>
            </a:fld>
            <a:endParaRPr lang="tr-TR"/>
          </a:p>
        </p:txBody>
      </p:sp>
    </p:spTree>
    <p:extLst>
      <p:ext uri="{BB962C8B-B14F-4D97-AF65-F5344CB8AC3E}">
        <p14:creationId xmlns:p14="http://schemas.microsoft.com/office/powerpoint/2010/main" val="4086657817"/>
      </p:ext>
    </p:extLst>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2789FF11-0866-4ED5-8CA6-A62D4987AB81}"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5FC2FF2-21EE-4B8F-BFC6-1678F437C43E}" type="slidenum">
              <a:rPr lang="tr-TR" smtClean="0"/>
              <a:pPr>
                <a:defRPr/>
              </a:pPr>
              <a:t>‹#›</a:t>
            </a:fld>
            <a:endParaRPr lang="tr-TR"/>
          </a:p>
        </p:txBody>
      </p:sp>
    </p:spTree>
    <p:extLst>
      <p:ext uri="{BB962C8B-B14F-4D97-AF65-F5344CB8AC3E}">
        <p14:creationId xmlns:p14="http://schemas.microsoft.com/office/powerpoint/2010/main" val="916603908"/>
      </p:ext>
    </p:extLst>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fld id="{7092386A-FD7C-4683-B20B-9831B9D98830}" type="datetimeFigureOut">
              <a:rPr lang="tr-TR" smtClean="0"/>
              <a:pPr>
                <a:defRPr/>
              </a:pPr>
              <a:t>24.9.2018</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B440342A-E91D-41E1-B447-10906936E4ED}" type="slidenum">
              <a:rPr lang="tr-TR" smtClean="0"/>
              <a:pPr>
                <a:defRPr/>
              </a:pPr>
              <a:t>‹#›</a:t>
            </a:fld>
            <a:endParaRPr lang="tr-TR"/>
          </a:p>
        </p:txBody>
      </p:sp>
    </p:spTree>
    <p:extLst>
      <p:ext uri="{BB962C8B-B14F-4D97-AF65-F5344CB8AC3E}">
        <p14:creationId xmlns:p14="http://schemas.microsoft.com/office/powerpoint/2010/main" val="2443628335"/>
      </p:ext>
    </p:extLst>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2B90E60-28D6-4978-B63D-2153F73216D0}" type="datetimeFigureOut">
              <a:rPr lang="tr-TR" smtClean="0"/>
              <a:pPr>
                <a:defRPr/>
              </a:pPr>
              <a:t>24.9.2018</a:t>
            </a:fld>
            <a:endParaRPr lang="tr-TR"/>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tr-TR"/>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CAC2BDD5-4FB7-45FE-A859-B2F256BD182B}" type="slidenum">
              <a:rPr lang="tr-TR" smtClean="0"/>
              <a:pPr>
                <a:defRPr/>
              </a:pPr>
              <a:t>‹#›</a:t>
            </a:fld>
            <a:endParaRPr lang="tr-TR"/>
          </a:p>
        </p:txBody>
      </p:sp>
    </p:spTree>
    <p:extLst>
      <p:ext uri="{BB962C8B-B14F-4D97-AF65-F5344CB8AC3E}">
        <p14:creationId xmlns:p14="http://schemas.microsoft.com/office/powerpoint/2010/main" val="358939115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med">
    <p:dissolve/>
  </p:transition>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85728"/>
            <a:ext cx="7901014" cy="4857784"/>
          </a:xfrm>
        </p:spPr>
        <p:txBody>
          <a:bodyPr/>
          <a:lstStyle/>
          <a:p>
            <a:r>
              <a:rPr lang="tr-TR" sz="8800" dirty="0" smtClean="0">
                <a:latin typeface="Albertus Extra Bold" pitchFamily="34" charset="0"/>
              </a:rPr>
              <a:t>TOPLUMSAL </a:t>
            </a:r>
            <a:r>
              <a:rPr lang="tr-TR" sz="8800" dirty="0" smtClean="0">
                <a:solidFill>
                  <a:schemeClr val="bg1"/>
                </a:solidFill>
                <a:latin typeface="Albertus Extra Bold" pitchFamily="34" charset="0"/>
              </a:rPr>
              <a:t>CİNSİYET EŞİTLİĞİ </a:t>
            </a:r>
            <a:endParaRPr lang="tr-TR" sz="8800" dirty="0">
              <a:solidFill>
                <a:schemeClr val="bg1"/>
              </a:solidFill>
              <a:latin typeface="Albertus Extra Bold"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1889" y="4717460"/>
            <a:ext cx="2191636" cy="2140540"/>
          </a:xfrm>
          <a:prstGeom prst="rect">
            <a:avLst/>
          </a:prstGeom>
        </p:spPr>
      </p:pic>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8640"/>
            <a:ext cx="6156176" cy="6669360"/>
          </a:xfrm>
        </p:spPr>
        <p:txBody>
          <a:bodyPr>
            <a:normAutofit fontScale="92500" lnSpcReduction="10000"/>
          </a:bodyPr>
          <a:lstStyle/>
          <a:p>
            <a:pPr marL="0" indent="0" algn="just">
              <a:buNone/>
            </a:pPr>
            <a:r>
              <a:rPr lang="tr-TR" sz="2400" b="1" dirty="0" smtClean="0">
                <a:solidFill>
                  <a:schemeClr val="accent1"/>
                </a:solidFill>
              </a:rPr>
              <a:t>	</a:t>
            </a:r>
            <a:r>
              <a:rPr lang="tr-TR" sz="3500" b="1" dirty="0" smtClean="0">
                <a:solidFill>
                  <a:schemeClr val="bg1"/>
                </a:solidFill>
              </a:rPr>
              <a:t>Kız çocuklarının </a:t>
            </a:r>
            <a:r>
              <a:rPr lang="tr-TR" sz="3500" dirty="0" smtClean="0">
                <a:solidFill>
                  <a:schemeClr val="bg1"/>
                </a:solidFill>
              </a:rPr>
              <a:t>ise </a:t>
            </a:r>
          </a:p>
          <a:p>
            <a:pPr marL="0" indent="0">
              <a:lnSpc>
                <a:spcPct val="110000"/>
              </a:lnSpc>
              <a:buNone/>
            </a:pPr>
            <a:r>
              <a:rPr lang="tr-TR" sz="2800" dirty="0" smtClean="0"/>
              <a:t>genellikle </a:t>
            </a:r>
            <a:r>
              <a:rPr lang="tr-TR" sz="2800" b="1" u="sng" dirty="0" smtClean="0">
                <a:solidFill>
                  <a:schemeClr val="accent1"/>
                </a:solidFill>
              </a:rPr>
              <a:t>nazikliği, güzelliği, nazlılığı, çekingenliği </a:t>
            </a:r>
            <a:r>
              <a:rPr lang="tr-TR" sz="2800" dirty="0" smtClean="0"/>
              <a:t>öne çıkarılırken, ondan, düşüncelerini toplum içinde yüksek sesle hemen ifade etmemesi, atılgan olmaması, içinde bulunduğu evi benimsemesi, evle ilgili işleri öğrenmesi, yardımsever, fedakar olması, insan ilişkilerinde örtük bir beceri geliştirmesi, yakın çevresi için sürdürülebilecek ilişki ağları kurması gibi özellikler beklenir. </a:t>
            </a:r>
          </a:p>
          <a:p>
            <a:r>
              <a:rPr lang="tr-TR" sz="2800" dirty="0" smtClean="0"/>
              <a:t>Bunlar, toplumun genellikle kadınlardan beklediği  toplumsal-kültürel ve geleneksel rol ve değerlerdir.</a:t>
            </a:r>
          </a:p>
          <a:p>
            <a:endParaRPr lang="tr-TR" sz="2800" dirty="0"/>
          </a:p>
        </p:txBody>
      </p:sp>
      <p:pic>
        <p:nvPicPr>
          <p:cNvPr id="4" name="Resim 3"/>
          <p:cNvPicPr>
            <a:picLocks noChangeAspect="1"/>
          </p:cNvPicPr>
          <p:nvPr/>
        </p:nvPicPr>
        <p:blipFill>
          <a:blip r:embed="rId2"/>
          <a:stretch>
            <a:fillRect/>
          </a:stretch>
        </p:blipFill>
        <p:spPr>
          <a:xfrm>
            <a:off x="7524327" y="4576249"/>
            <a:ext cx="1441837" cy="1656184"/>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pic>
        <p:nvPicPr>
          <p:cNvPr id="5" name="Resim 4"/>
          <p:cNvPicPr>
            <a:picLocks noChangeAspect="1"/>
          </p:cNvPicPr>
          <p:nvPr/>
        </p:nvPicPr>
        <p:blipFill>
          <a:blip r:embed="rId3"/>
          <a:stretch>
            <a:fillRect/>
          </a:stretch>
        </p:blipFill>
        <p:spPr>
          <a:xfrm>
            <a:off x="5486362" y="4797152"/>
            <a:ext cx="1567061" cy="1916994"/>
          </a:xfrm>
          <a:prstGeom prst="round2DiagRect">
            <a:avLst>
              <a:gd name="adj1" fmla="val 16667"/>
              <a:gd name="adj2" fmla="val 0"/>
            </a:avLst>
          </a:prstGeom>
          <a:ln w="88900" cap="sq">
            <a:solidFill>
              <a:schemeClr val="bg2">
                <a:lumMod val="75000"/>
              </a:schemeClr>
            </a:solidFill>
            <a:miter lim="800000"/>
          </a:ln>
          <a:effectLst>
            <a:outerShdw blurRad="254000" algn="tl" rotWithShape="0">
              <a:srgbClr val="000000">
                <a:alpha val="43000"/>
              </a:srgbClr>
            </a:outerShdw>
          </a:effectLst>
        </p:spPr>
      </p:pic>
      <p:pic>
        <p:nvPicPr>
          <p:cNvPr id="6" name="Resim 5"/>
          <p:cNvPicPr>
            <a:picLocks noChangeAspect="1"/>
          </p:cNvPicPr>
          <p:nvPr/>
        </p:nvPicPr>
        <p:blipFill>
          <a:blip r:embed="rId4"/>
          <a:stretch>
            <a:fillRect/>
          </a:stretch>
        </p:blipFill>
        <p:spPr>
          <a:xfrm>
            <a:off x="5833683" y="534934"/>
            <a:ext cx="1690644" cy="17160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p:cNvPicPr>
            <a:picLocks noChangeAspect="1"/>
          </p:cNvPicPr>
          <p:nvPr/>
        </p:nvPicPr>
        <p:blipFill>
          <a:blip r:embed="rId5"/>
          <a:stretch>
            <a:fillRect/>
          </a:stretch>
        </p:blipFill>
        <p:spPr>
          <a:xfrm>
            <a:off x="6383609" y="2411594"/>
            <a:ext cx="2281436" cy="1600200"/>
          </a:xfrm>
          <a:prstGeom prst="round2DiagRect">
            <a:avLst>
              <a:gd name="adj1" fmla="val 16667"/>
              <a:gd name="adj2" fmla="val 0"/>
            </a:avLst>
          </a:prstGeom>
          <a:ln w="88900" cap="sq">
            <a:solidFill>
              <a:schemeClr val="bg2">
                <a:lumMod val="60000"/>
                <a:lumOff val="40000"/>
              </a:schemeClr>
            </a:solidFill>
            <a:miter lim="800000"/>
          </a:ln>
          <a:effectLst>
            <a:outerShdw blurRad="254000" algn="tl" rotWithShape="0">
              <a:srgbClr val="000000">
                <a:alpha val="43000"/>
              </a:srgbClr>
            </a:outerShdw>
          </a:effectLst>
        </p:spPr>
      </p:pic>
      <p:pic>
        <p:nvPicPr>
          <p:cNvPr id="8" name="Resim 7"/>
          <p:cNvPicPr>
            <a:picLocks noChangeAspect="1"/>
          </p:cNvPicPr>
          <p:nvPr/>
        </p:nvPicPr>
        <p:blipFill>
          <a:blip r:embed="rId6"/>
          <a:stretch>
            <a:fillRect/>
          </a:stretch>
        </p:blipFill>
        <p:spPr>
          <a:xfrm>
            <a:off x="7644254" y="534934"/>
            <a:ext cx="1499746" cy="1438781"/>
          </a:xfrm>
          <a:prstGeom prst="rect">
            <a:avLst/>
          </a:prstGeom>
        </p:spPr>
      </p:pic>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5" y="2060848"/>
            <a:ext cx="6120680" cy="3875341"/>
          </a:xfrm>
        </p:spPr>
        <p:txBody>
          <a:bodyPr/>
          <a:lstStyle/>
          <a:p>
            <a:r>
              <a:rPr lang="tr-TR" dirty="0"/>
              <a:t>Toplumsal cinsiyet eşitsizliğinin neden olduğu başlıca olgulardan biri kadına yönelik şiddettir.</a:t>
            </a:r>
          </a:p>
          <a:p>
            <a:r>
              <a:rPr lang="tr-TR" dirty="0"/>
              <a:t>Kadınlara yönelik toplumsal cinsiyete dayalı şiddet, “bir kadına sırf kadın olduğu için yöneltilen ya </a:t>
            </a:r>
            <a:r>
              <a:rPr lang="tr-TR" dirty="0" smtClean="0"/>
              <a:t>da oransız </a:t>
            </a:r>
            <a:r>
              <a:rPr lang="tr-TR" dirty="0"/>
              <a:t>bir şekilde kadınları etkileyen” cinsiyet temelli şiddet olarak tanımlanmaktadır.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638" y="4941168"/>
            <a:ext cx="4824535" cy="1800200"/>
          </a:xfrm>
          <a:prstGeom prst="rect">
            <a:avLst/>
          </a:prstGeom>
          <a:ln>
            <a:noFill/>
          </a:ln>
          <a:effectLst>
            <a:softEdge rad="112500"/>
          </a:effectLst>
        </p:spPr>
      </p:pic>
    </p:spTree>
    <p:extLst>
      <p:ext uri="{BB962C8B-B14F-4D97-AF65-F5344CB8AC3E}">
        <p14:creationId xmlns:p14="http://schemas.microsoft.com/office/powerpoint/2010/main" val="1688520375"/>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4" y="1988840"/>
            <a:ext cx="7313285" cy="3947349"/>
          </a:xfrm>
        </p:spPr>
        <p:txBody>
          <a:bodyPr>
            <a:normAutofit/>
          </a:bodyPr>
          <a:lstStyle/>
          <a:p>
            <a:r>
              <a:rPr lang="tr-TR" dirty="0"/>
              <a:t>Kadına </a:t>
            </a:r>
            <a:r>
              <a:rPr lang="tr-TR" dirty="0" smtClean="0"/>
              <a:t>yönelik şiddet </a:t>
            </a:r>
            <a:r>
              <a:rPr lang="tr-TR" dirty="0"/>
              <a:t>coğrafi sınır, ekonomik gelişmişlik ve eğitim düzeyine bakılmaksızın tüm dünyada ve pek </a:t>
            </a:r>
            <a:r>
              <a:rPr lang="tr-TR" dirty="0" smtClean="0"/>
              <a:t>çok kültürde </a:t>
            </a:r>
            <a:r>
              <a:rPr lang="tr-TR" dirty="0"/>
              <a:t>son derece yaygın görülen bir olaydır. Önemli bir toplumsal sorun olan kadına yönelik </a:t>
            </a:r>
            <a:r>
              <a:rPr lang="tr-TR" dirty="0" smtClean="0"/>
              <a:t>şiddet sadece </a:t>
            </a:r>
            <a:r>
              <a:rPr lang="tr-TR" dirty="0"/>
              <a:t>kadına fiziksel ve ruhsal anlamda zarar vermekle kalmayıp aynı zamanda sosyal </a:t>
            </a:r>
            <a:r>
              <a:rPr lang="tr-TR" dirty="0" smtClean="0"/>
              <a:t>açıdan kendilerini </a:t>
            </a:r>
            <a:r>
              <a:rPr lang="tr-TR" dirty="0"/>
              <a:t>geliştirmelerini de engellemektedir. </a:t>
            </a:r>
          </a:p>
        </p:txBody>
      </p:sp>
      <p:pic>
        <p:nvPicPr>
          <p:cNvPr id="4" name="Resim 3"/>
          <p:cNvPicPr>
            <a:picLocks noChangeAspect="1"/>
          </p:cNvPicPr>
          <p:nvPr/>
        </p:nvPicPr>
        <p:blipFill>
          <a:blip r:embed="rId2"/>
          <a:stretch>
            <a:fillRect/>
          </a:stretch>
        </p:blipFill>
        <p:spPr>
          <a:xfrm>
            <a:off x="1619672" y="4797152"/>
            <a:ext cx="6120680" cy="1916832"/>
          </a:xfrm>
          <a:prstGeom prst="rect">
            <a:avLst/>
          </a:prstGeom>
        </p:spPr>
      </p:pic>
    </p:spTree>
    <p:extLst>
      <p:ext uri="{BB962C8B-B14F-4D97-AF65-F5344CB8AC3E}">
        <p14:creationId xmlns:p14="http://schemas.microsoft.com/office/powerpoint/2010/main" val="2136385810"/>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4" y="2204864"/>
            <a:ext cx="8928992" cy="3731325"/>
          </a:xfrm>
        </p:spPr>
        <p:txBody>
          <a:bodyPr/>
          <a:lstStyle/>
          <a:p>
            <a:r>
              <a:rPr lang="tr-TR" dirty="0"/>
              <a:t>Kadına yönelik şiddetin ortaya çıkmasını, tekrarlanmasını, türü ve ağırlığını etkileyen birçok </a:t>
            </a:r>
            <a:r>
              <a:rPr lang="tr-TR" dirty="0" smtClean="0"/>
              <a:t>faktör bulunmakla </a:t>
            </a:r>
            <a:r>
              <a:rPr lang="tr-TR" dirty="0"/>
              <a:t>birlikte, </a:t>
            </a:r>
            <a:r>
              <a:rPr lang="tr-TR" sz="4800" b="1" i="1" u="sng" dirty="0">
                <a:solidFill>
                  <a:schemeClr val="bg1"/>
                </a:solidFill>
              </a:rPr>
              <a:t>şiddetin temel kaynağı asıl olarak toplumsal cinsiyet eşitsizliği, </a:t>
            </a:r>
            <a:r>
              <a:rPr lang="tr-TR" dirty="0"/>
              <a:t>kadın ve </a:t>
            </a:r>
            <a:r>
              <a:rPr lang="tr-TR" dirty="0" smtClean="0"/>
              <a:t>erkek arasında</a:t>
            </a:r>
            <a:r>
              <a:rPr lang="tr-TR" dirty="0"/>
              <a:t>, ataerkil toplum yapısından kaynaklanan asimetrik güç ilişkisidir. </a:t>
            </a:r>
          </a:p>
        </p:txBody>
      </p:sp>
    </p:spTree>
    <p:extLst>
      <p:ext uri="{BB962C8B-B14F-4D97-AF65-F5344CB8AC3E}">
        <p14:creationId xmlns:p14="http://schemas.microsoft.com/office/powerpoint/2010/main" val="149263301"/>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TOPLUMSAL CİNSİYET EŞİTLİĞİ VE KADINA YÖNELİK ŞİDDET</a:t>
            </a:r>
          </a:p>
        </p:txBody>
      </p:sp>
      <p:sp>
        <p:nvSpPr>
          <p:cNvPr id="3" name="İçerik Yer Tutucusu 2"/>
          <p:cNvSpPr>
            <a:spLocks noGrp="1"/>
          </p:cNvSpPr>
          <p:nvPr>
            <p:ph idx="1"/>
          </p:nvPr>
        </p:nvSpPr>
        <p:spPr>
          <a:xfrm>
            <a:off x="107505" y="2132856"/>
            <a:ext cx="6912768" cy="4725144"/>
          </a:xfrm>
        </p:spPr>
        <p:txBody>
          <a:bodyPr>
            <a:normAutofit/>
          </a:bodyPr>
          <a:lstStyle/>
          <a:p>
            <a:pPr marL="0" indent="0" algn="just">
              <a:buNone/>
            </a:pPr>
            <a:r>
              <a:rPr lang="tr-TR" dirty="0"/>
              <a:t> </a:t>
            </a:r>
            <a:r>
              <a:rPr lang="tr-TR" dirty="0" smtClean="0"/>
              <a:t>Toplumsal </a:t>
            </a:r>
            <a:r>
              <a:rPr lang="tr-TR" dirty="0"/>
              <a:t>cinsiyet eşitsizliği </a:t>
            </a:r>
            <a:r>
              <a:rPr lang="tr-TR" dirty="0" smtClean="0"/>
              <a:t> Türkiye’de </a:t>
            </a:r>
            <a:r>
              <a:rPr lang="tr-TR" dirty="0"/>
              <a:t>aşılması gereken canlı, </a:t>
            </a:r>
            <a:r>
              <a:rPr lang="tr-TR" dirty="0" smtClean="0"/>
              <a:t>araştırmalarla görünürlüğü </a:t>
            </a:r>
            <a:r>
              <a:rPr lang="tr-TR" dirty="0"/>
              <a:t>her geçen gün artan temel sorunlardan biri. Cinsiyet eşitsizliğinin en gözle</a:t>
            </a:r>
          </a:p>
          <a:p>
            <a:pPr marL="0" indent="0" algn="just">
              <a:buNone/>
            </a:pPr>
            <a:r>
              <a:rPr lang="tr-TR" dirty="0"/>
              <a:t>görünür yönü olan kadına yönelik şiddet ise bu sorunun belki de vicdanları en fazla</a:t>
            </a:r>
          </a:p>
          <a:p>
            <a:pPr marL="0" indent="0" algn="just">
              <a:buNone/>
            </a:pPr>
            <a:r>
              <a:rPr lang="tr-TR" dirty="0"/>
              <a:t>rahatsız eden boyutu</a:t>
            </a:r>
            <a:r>
              <a:rPr lang="tr-TR" dirty="0" smtClean="0"/>
              <a:t>.</a:t>
            </a:r>
          </a:p>
          <a:p>
            <a:pPr marL="0" indent="0" algn="just">
              <a:buNone/>
            </a:pPr>
            <a:r>
              <a:rPr lang="tr-TR" dirty="0"/>
              <a:t>‘Türkiye’de Kadına Yönelik Aile İçi Şiddet’ </a:t>
            </a:r>
            <a:r>
              <a:rPr lang="tr-TR" dirty="0" smtClean="0"/>
              <a:t>araştırmasına göre</a:t>
            </a:r>
            <a:r>
              <a:rPr lang="tr-TR" dirty="0"/>
              <a:t>, ülke genelindeki kadınların %39’u fiziksel şiddet, %15’i de cinsel şiddet </a:t>
            </a:r>
            <a:r>
              <a:rPr lang="tr-TR" dirty="0" err="1" smtClean="0"/>
              <a:t>yaşarken,kadınların</a:t>
            </a:r>
            <a:r>
              <a:rPr lang="tr-TR" dirty="0" smtClean="0"/>
              <a:t> </a:t>
            </a:r>
            <a:r>
              <a:rPr lang="tr-TR" dirty="0"/>
              <a:t>% 42’si iki şiddetten en az birini yaşadığını ifade ediyor.</a:t>
            </a:r>
          </a:p>
        </p:txBody>
      </p:sp>
    </p:spTree>
    <p:extLst>
      <p:ext uri="{BB962C8B-B14F-4D97-AF65-F5344CB8AC3E}">
        <p14:creationId xmlns:p14="http://schemas.microsoft.com/office/powerpoint/2010/main" val="2605965296"/>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671785" y="622067"/>
            <a:ext cx="1499746" cy="1438781"/>
          </a:xfrm>
          <a:prstGeom prst="rect">
            <a:avLst/>
          </a:prstGeom>
        </p:spPr>
      </p:pic>
      <p:sp>
        <p:nvSpPr>
          <p:cNvPr id="3" name="Unvan 2"/>
          <p:cNvSpPr>
            <a:spLocks noGrp="1"/>
          </p:cNvSpPr>
          <p:nvPr>
            <p:ph type="title"/>
          </p:nvPr>
        </p:nvSpPr>
        <p:spPr/>
        <p:txBody>
          <a:bodyPr/>
          <a:lstStyle/>
          <a:p>
            <a:r>
              <a:rPr lang="tr-TR" dirty="0" smtClean="0"/>
              <a:t>TOPLUMSAL CİNSİYET EŞİTLİĞİ VE KADINA YÖNELİK ŞİDDET</a:t>
            </a:r>
            <a:endParaRPr lang="tr-TR" dirty="0"/>
          </a:p>
        </p:txBody>
      </p:sp>
      <p:sp>
        <p:nvSpPr>
          <p:cNvPr id="5" name="İçerik Yer Tutucusu 4"/>
          <p:cNvSpPr>
            <a:spLocks noGrp="1"/>
          </p:cNvSpPr>
          <p:nvPr>
            <p:ph idx="1"/>
          </p:nvPr>
        </p:nvSpPr>
        <p:spPr>
          <a:xfrm>
            <a:off x="1" y="2204864"/>
            <a:ext cx="6300191" cy="4653136"/>
          </a:xfrm>
        </p:spPr>
        <p:txBody>
          <a:bodyPr>
            <a:normAutofit/>
          </a:bodyPr>
          <a:lstStyle/>
          <a:p>
            <a:r>
              <a:rPr lang="tr-TR" dirty="0"/>
              <a:t>Toplumsal cinsiyete dayalı şiddet </a:t>
            </a:r>
            <a:r>
              <a:rPr lang="tr-TR" dirty="0" smtClean="0"/>
              <a:t>son yıllarda oldukça sık yaşanmaktadır. Dünyadaki </a:t>
            </a:r>
            <a:r>
              <a:rPr lang="tr-TR" dirty="0"/>
              <a:t>her topluluk, toplum, ülke veya bölgede rastlanır. </a:t>
            </a:r>
            <a:endParaRPr lang="tr-TR" dirty="0" smtClean="0"/>
          </a:p>
          <a:p>
            <a:endParaRPr lang="tr-TR" dirty="0" smtClean="0"/>
          </a:p>
          <a:p>
            <a:r>
              <a:rPr lang="tr-TR" dirty="0" smtClean="0"/>
              <a:t>Maruz </a:t>
            </a:r>
            <a:r>
              <a:rPr lang="tr-TR" dirty="0"/>
              <a:t>kalınan şiddet </a:t>
            </a:r>
            <a:r>
              <a:rPr lang="tr-TR" dirty="0" smtClean="0"/>
              <a:t>kadınların </a:t>
            </a:r>
            <a:r>
              <a:rPr lang="tr-TR" dirty="0"/>
              <a:t>10.sıradaki ölüm nedenidir</a:t>
            </a:r>
            <a:r>
              <a:rPr lang="tr-TR" dirty="0" smtClean="0"/>
              <a:t>.</a:t>
            </a:r>
          </a:p>
          <a:p>
            <a:pPr marL="0" indent="0">
              <a:buNone/>
            </a:pPr>
            <a:endParaRPr lang="tr-TR" dirty="0"/>
          </a:p>
          <a:p>
            <a:r>
              <a:rPr lang="tr-TR" dirty="0"/>
              <a:t>Tüm dünyadaki kadın ölümlerinin %7’si şiddet ile ilişkilidir.</a:t>
            </a:r>
          </a:p>
          <a:p>
            <a:endParaRPr lang="tr-TR" dirty="0"/>
          </a:p>
        </p:txBody>
      </p:sp>
      <p:pic>
        <p:nvPicPr>
          <p:cNvPr id="6" name="Resim 5"/>
          <p:cNvPicPr>
            <a:picLocks noChangeAspect="1"/>
          </p:cNvPicPr>
          <p:nvPr/>
        </p:nvPicPr>
        <p:blipFill>
          <a:blip r:embed="rId3"/>
          <a:stretch>
            <a:fillRect/>
          </a:stretch>
        </p:blipFill>
        <p:spPr>
          <a:xfrm>
            <a:off x="6640730" y="2399467"/>
            <a:ext cx="2375690" cy="4126831"/>
          </a:xfrm>
          <a:prstGeom prst="rect">
            <a:avLst/>
          </a:prstGeom>
        </p:spPr>
      </p:pic>
    </p:spTree>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612845"/>
            <a:ext cx="8784976" cy="5632311"/>
          </a:xfrm>
          <a:prstGeom prst="rect">
            <a:avLst/>
          </a:prstGeom>
          <a:ln w="76200">
            <a:solidFill>
              <a:schemeClr val="bg1"/>
            </a:solidFill>
          </a:ln>
        </p:spPr>
        <p:txBody>
          <a:bodyPr wrap="square">
            <a:spAutoFit/>
          </a:bodyPr>
          <a:lstStyle/>
          <a:p>
            <a:r>
              <a:rPr lang="tr-TR" sz="2400" dirty="0" smtClean="0"/>
              <a:t>	Kadına </a:t>
            </a:r>
            <a:r>
              <a:rPr lang="tr-TR" sz="2400" dirty="0"/>
              <a:t>karşı şiddet bir insan hakları ihlalidir ve bir suçtur. Bu konuda bir </a:t>
            </a:r>
            <a:r>
              <a:rPr lang="tr-TR" sz="2400" dirty="0" smtClean="0"/>
              <a:t>şey yapmamak </a:t>
            </a:r>
            <a:r>
              <a:rPr lang="tr-TR" sz="2400" dirty="0"/>
              <a:t>da hem bir suç hem de şiddetin temel nedenlerinden bir olan kadın </a:t>
            </a:r>
            <a:r>
              <a:rPr lang="tr-TR" sz="2400" dirty="0" smtClean="0"/>
              <a:t>erkek eşitsizliğini </a:t>
            </a:r>
            <a:r>
              <a:rPr lang="tr-TR" sz="2400" dirty="0"/>
              <a:t>desteklenmesidir</a:t>
            </a:r>
            <a:r>
              <a:rPr lang="tr-TR" sz="2400" dirty="0" smtClean="0"/>
              <a:t>.</a:t>
            </a:r>
          </a:p>
          <a:p>
            <a:endParaRPr lang="tr-TR" sz="2400" dirty="0" smtClean="0"/>
          </a:p>
          <a:p>
            <a:r>
              <a:rPr lang="tr-TR" sz="2400" dirty="0"/>
              <a:t>	</a:t>
            </a:r>
            <a:r>
              <a:rPr lang="tr-TR" sz="2400" dirty="0" smtClean="0"/>
              <a:t> </a:t>
            </a:r>
            <a:r>
              <a:rPr lang="tr-TR" sz="2400" dirty="0"/>
              <a:t>Kadınların normal ve sağlıklı yaşam hakkına sahip </a:t>
            </a:r>
            <a:r>
              <a:rPr lang="tr-TR" sz="2400" dirty="0" smtClean="0"/>
              <a:t>olabilmesi için </a:t>
            </a:r>
            <a:r>
              <a:rPr lang="tr-TR" sz="2400" dirty="0"/>
              <a:t>birey, toplum ve devlet olarak bu eylemi bir suç olarak görmeli, bu suça </a:t>
            </a:r>
            <a:r>
              <a:rPr lang="tr-TR" sz="2400" dirty="0" smtClean="0"/>
              <a:t>teşebbüs  edenlerin cezalandırılması </a:t>
            </a:r>
            <a:r>
              <a:rPr lang="tr-TR" sz="2400" dirty="0"/>
              <a:t>ve kadınların güvenlik içinde yaşamaları amacıyla her </a:t>
            </a:r>
            <a:r>
              <a:rPr lang="tr-TR" sz="2400" dirty="0" smtClean="0"/>
              <a:t>türlü  desteğin </a:t>
            </a:r>
            <a:r>
              <a:rPr lang="tr-TR" sz="2400" dirty="0"/>
              <a:t>verilmesi için çalışılmalıdır</a:t>
            </a:r>
            <a:r>
              <a:rPr lang="tr-TR" sz="2400" dirty="0" smtClean="0"/>
              <a:t>.</a:t>
            </a:r>
          </a:p>
          <a:p>
            <a:r>
              <a:rPr lang="tr-TR" sz="2400" dirty="0" smtClean="0"/>
              <a:t> </a:t>
            </a:r>
          </a:p>
          <a:p>
            <a:r>
              <a:rPr lang="tr-TR" sz="2400" dirty="0" smtClean="0"/>
              <a:t>	Uygulanan </a:t>
            </a:r>
            <a:r>
              <a:rPr lang="tr-TR" sz="2400" dirty="0"/>
              <a:t>her türlü şiddet, toplumlarda sağlıksız</a:t>
            </a:r>
          </a:p>
          <a:p>
            <a:r>
              <a:rPr lang="tr-TR" sz="2400" dirty="0"/>
              <a:t>bireyler yaratmaktadır. Oysaki sağlıklı ve refah bir toplum, ancak sağlıklı bireylerin </a:t>
            </a:r>
            <a:r>
              <a:rPr lang="tr-TR" sz="2400" dirty="0" smtClean="0"/>
              <a:t>meydana getirdiği </a:t>
            </a:r>
            <a:r>
              <a:rPr lang="tr-TR" sz="2400" dirty="0"/>
              <a:t>bir toplumdan oluşmaktadır.</a:t>
            </a:r>
          </a:p>
        </p:txBody>
      </p:sp>
    </p:spTree>
    <p:extLst>
      <p:ext uri="{BB962C8B-B14F-4D97-AF65-F5344CB8AC3E}">
        <p14:creationId xmlns:p14="http://schemas.microsoft.com/office/powerpoint/2010/main" val="834190604"/>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indir.jpg"/>
          <p:cNvPicPr>
            <a:picLocks noGrp="1" noChangeAspect="1" noChangeArrowheads="1"/>
          </p:cNvPicPr>
          <p:nvPr>
            <p:ph idx="4294967295"/>
          </p:nvPr>
        </p:nvPicPr>
        <p:blipFill>
          <a:blip r:embed="rId2"/>
          <a:srcRect/>
          <a:stretch>
            <a:fillRect/>
          </a:stretch>
        </p:blipFill>
        <p:spPr bwMode="auto">
          <a:xfrm>
            <a:off x="323528" y="548680"/>
            <a:ext cx="7392863" cy="5143500"/>
          </a:xfrm>
          <a:prstGeom prst="rect">
            <a:avLst/>
          </a:prstGeom>
          <a:noFill/>
        </p:spPr>
      </p:pic>
      <p:pic>
        <p:nvPicPr>
          <p:cNvPr id="2" name="Resim 1"/>
          <p:cNvPicPr>
            <a:picLocks noChangeAspect="1"/>
          </p:cNvPicPr>
          <p:nvPr/>
        </p:nvPicPr>
        <p:blipFill>
          <a:blip r:embed="rId3"/>
          <a:stretch>
            <a:fillRect/>
          </a:stretch>
        </p:blipFill>
        <p:spPr>
          <a:xfrm>
            <a:off x="7633135" y="548680"/>
            <a:ext cx="1499746" cy="1438781"/>
          </a:xfrm>
          <a:prstGeom prst="rect">
            <a:avLst/>
          </a:prstGeom>
        </p:spPr>
      </p:pic>
    </p:spTree>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07504" y="836712"/>
            <a:ext cx="7416824" cy="646331"/>
          </a:xfrm>
          <a:prstGeom prst="rect">
            <a:avLst/>
          </a:prstGeom>
          <a:noFill/>
        </p:spPr>
        <p:txBody>
          <a:bodyPr wrap="square" rtlCol="0">
            <a:spAutoFit/>
          </a:bodyPr>
          <a:lstStyle/>
          <a:p>
            <a:r>
              <a:rPr lang="tr-TR" sz="3600" dirty="0" smtClean="0">
                <a:latin typeface="Aharoni" panose="02010803020104030203" pitchFamily="2" charset="-79"/>
                <a:cs typeface="Aharoni" panose="02010803020104030203" pitchFamily="2" charset="-79"/>
              </a:rPr>
              <a:t>DİNLEDİĞİNİZ</a:t>
            </a:r>
            <a:r>
              <a:rPr lang="tr-TR" sz="3600" dirty="0" smtClean="0"/>
              <a:t> İÇİN TEŞEKKÜRLER…</a:t>
            </a:r>
            <a:endParaRPr lang="tr-TR" sz="3600" dirty="0"/>
          </a:p>
        </p:txBody>
      </p:sp>
      <p:pic>
        <p:nvPicPr>
          <p:cNvPr id="4" name="Resim 3"/>
          <p:cNvPicPr>
            <a:picLocks noChangeAspect="1"/>
          </p:cNvPicPr>
          <p:nvPr/>
        </p:nvPicPr>
        <p:blipFill>
          <a:blip r:embed="rId2"/>
          <a:stretch>
            <a:fillRect/>
          </a:stretch>
        </p:blipFill>
        <p:spPr>
          <a:xfrm>
            <a:off x="2699792" y="2780928"/>
            <a:ext cx="3293619" cy="3312368"/>
          </a:xfrm>
          <a:prstGeom prst="rect">
            <a:avLst/>
          </a:prstGeom>
        </p:spPr>
      </p:pic>
      <p:pic>
        <p:nvPicPr>
          <p:cNvPr id="5" name="Resim 4"/>
          <p:cNvPicPr>
            <a:picLocks noChangeAspect="1"/>
          </p:cNvPicPr>
          <p:nvPr/>
        </p:nvPicPr>
        <p:blipFill>
          <a:blip r:embed="rId3"/>
          <a:stretch>
            <a:fillRect/>
          </a:stretch>
        </p:blipFill>
        <p:spPr>
          <a:xfrm>
            <a:off x="7647090" y="620688"/>
            <a:ext cx="1495128" cy="1440160"/>
          </a:xfrm>
          <a:prstGeom prst="rect">
            <a:avLst/>
          </a:prstGeom>
        </p:spPr>
      </p:pic>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908721"/>
            <a:ext cx="5760639" cy="4693692"/>
          </a:xfrm>
          <a:prstGeom prst="rect">
            <a:avLst/>
          </a:prstGeom>
        </p:spPr>
      </p:pic>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CİNSİYET-TOPLUMSAL CİNSİYET</a:t>
            </a:r>
            <a:endParaRPr lang="tr-TR" b="1" dirty="0"/>
          </a:p>
        </p:txBody>
      </p:sp>
      <p:sp>
        <p:nvSpPr>
          <p:cNvPr id="3" name="2 İçerik Yer Tutucusu"/>
          <p:cNvSpPr>
            <a:spLocks noGrp="1"/>
          </p:cNvSpPr>
          <p:nvPr>
            <p:ph idx="1"/>
          </p:nvPr>
        </p:nvSpPr>
        <p:spPr>
          <a:xfrm>
            <a:off x="500034" y="1643050"/>
            <a:ext cx="8229600" cy="4525963"/>
          </a:xfrm>
        </p:spPr>
        <p:txBody>
          <a:bodyPr/>
          <a:lstStyle/>
          <a:p>
            <a:endParaRPr lang="tr-TR" b="1" u="sng" dirty="0" smtClean="0">
              <a:solidFill>
                <a:srgbClr val="800080"/>
              </a:solidFill>
            </a:endParaRPr>
          </a:p>
          <a:p>
            <a:pPr marL="0" indent="0">
              <a:buNone/>
            </a:pPr>
            <a:r>
              <a:rPr lang="tr-TR" b="1" dirty="0" smtClean="0"/>
              <a:t>	Cinsiyet, bireyin kadın ya da erkek olarak </a:t>
            </a:r>
            <a:r>
              <a:rPr lang="tr-TR" b="1" u="sng" dirty="0" smtClean="0"/>
              <a:t>gösterdiği genetik, fizyolojik ve biyolojik özellikleridir. </a:t>
            </a:r>
          </a:p>
          <a:p>
            <a:pPr marL="0" indent="0">
              <a:buNone/>
            </a:pPr>
            <a:r>
              <a:rPr lang="tr-TR" b="1" i="1" dirty="0" smtClean="0">
                <a:solidFill>
                  <a:srgbClr val="FF9900"/>
                </a:solidFill>
              </a:rPr>
              <a:t>insanlar kadın ya da erkek olarak doğarlar </a:t>
            </a:r>
            <a:r>
              <a:rPr lang="tr-TR" dirty="0" smtClean="0"/>
              <a:t>fakat, kadın ya da erkekliğe doğru adım atarken </a:t>
            </a:r>
            <a:r>
              <a:rPr lang="tr-TR" sz="6000" b="1" i="1" dirty="0" smtClean="0"/>
              <a:t>CİNSİYET ROLLERİNİ </a:t>
            </a:r>
            <a:r>
              <a:rPr lang="tr-TR" b="1" i="1" dirty="0" smtClean="0"/>
              <a:t>öğrenirler. </a:t>
            </a:r>
          </a:p>
          <a:p>
            <a:endParaRPr lang="tr-TR" dirty="0"/>
          </a:p>
        </p:txBody>
      </p:sp>
      <p:pic>
        <p:nvPicPr>
          <p:cNvPr id="5" name="Resim 4"/>
          <p:cNvPicPr>
            <a:picLocks noChangeAspect="1"/>
          </p:cNvPicPr>
          <p:nvPr/>
        </p:nvPicPr>
        <p:blipFill>
          <a:blip r:embed="rId2"/>
          <a:stretch>
            <a:fillRect/>
          </a:stretch>
        </p:blipFill>
        <p:spPr>
          <a:xfrm>
            <a:off x="2166562" y="4797152"/>
            <a:ext cx="4896544" cy="1872208"/>
          </a:xfrm>
          <a:prstGeom prst="rect">
            <a:avLst/>
          </a:prstGeom>
          <a:ln>
            <a:noFill/>
          </a:ln>
          <a:effectLst>
            <a:softEdge rad="112500"/>
          </a:effectLst>
        </p:spPr>
      </p:pic>
      <p:pic>
        <p:nvPicPr>
          <p:cNvPr id="6" name="Resim 5"/>
          <p:cNvPicPr>
            <a:picLocks noChangeAspect="1"/>
          </p:cNvPicPr>
          <p:nvPr/>
        </p:nvPicPr>
        <p:blipFill>
          <a:blip r:embed="rId3"/>
          <a:stretch>
            <a:fillRect/>
          </a:stretch>
        </p:blipFill>
        <p:spPr>
          <a:xfrm>
            <a:off x="7644254" y="574306"/>
            <a:ext cx="1499746" cy="1438781"/>
          </a:xfrm>
          <a:prstGeom prst="rect">
            <a:avLst/>
          </a:prstGeom>
        </p:spPr>
      </p:pic>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400" b="1" dirty="0" smtClean="0"/>
              <a:t>Toplumsal cinsiyet nedir?</a:t>
            </a:r>
            <a:endParaRPr lang="tr-TR" sz="4400" dirty="0"/>
          </a:p>
        </p:txBody>
      </p:sp>
      <p:sp>
        <p:nvSpPr>
          <p:cNvPr id="3" name="2 İçerik Yer Tutucusu"/>
          <p:cNvSpPr>
            <a:spLocks noGrp="1"/>
          </p:cNvSpPr>
          <p:nvPr>
            <p:ph idx="1"/>
          </p:nvPr>
        </p:nvSpPr>
        <p:spPr>
          <a:xfrm>
            <a:off x="323528" y="2336872"/>
            <a:ext cx="8496944" cy="4260479"/>
          </a:xfrm>
        </p:spPr>
        <p:txBody>
          <a:bodyPr>
            <a:normAutofit lnSpcReduction="10000"/>
          </a:bodyPr>
          <a:lstStyle/>
          <a:p>
            <a:r>
              <a:rPr lang="tr-TR" altLang="tr-TR" sz="2400" b="1" dirty="0" smtClean="0"/>
              <a:t>Biyolojik farklılıklardan dolayı değil, </a:t>
            </a:r>
            <a:r>
              <a:rPr lang="tr-TR" altLang="tr-TR" sz="2400" b="1" dirty="0" smtClean="0">
                <a:solidFill>
                  <a:schemeClr val="bg1"/>
                </a:solidFill>
              </a:rPr>
              <a:t>kadın ve erkek </a:t>
            </a:r>
            <a:r>
              <a:rPr lang="tr-TR" altLang="tr-TR" sz="2400" b="1" dirty="0" smtClean="0"/>
              <a:t>olarak toplumun bizi nasıl gördüğü, nasıl algıladığı, nasıl düşündüğü ve nasıl davranmamızı beklediği ile ilgili bir kavramdır.</a:t>
            </a:r>
          </a:p>
          <a:p>
            <a:endParaRPr lang="tr-TR" sz="2400" dirty="0" smtClean="0"/>
          </a:p>
          <a:p>
            <a:r>
              <a:rPr lang="tr-TR" sz="3000" b="1" dirty="0" smtClean="0">
                <a:solidFill>
                  <a:schemeClr val="bg1"/>
                </a:solidFill>
              </a:rPr>
              <a:t>Toplumsal cinsiyet; biyolojik bedenlerimize kültürel giysiler giydirmektir.</a:t>
            </a:r>
          </a:p>
          <a:p>
            <a:endParaRPr lang="tr-TR" sz="2400" b="1" dirty="0" smtClean="0">
              <a:solidFill>
                <a:srgbClr val="18901E"/>
              </a:solidFill>
            </a:endParaRPr>
          </a:p>
          <a:p>
            <a:r>
              <a:rPr lang="tr-TR" sz="2400" dirty="0" smtClean="0"/>
              <a:t> </a:t>
            </a:r>
            <a:r>
              <a:rPr lang="tr-TR" sz="2400" b="1" dirty="0" smtClean="0"/>
              <a:t>Biyolojik cinsiyetin aksine </a:t>
            </a:r>
            <a:r>
              <a:rPr lang="tr-TR" sz="3900" b="1" dirty="0" smtClean="0"/>
              <a:t>toplumsal cinsiyet</a:t>
            </a:r>
            <a:r>
              <a:rPr lang="tr-TR" sz="2400" b="1" dirty="0" smtClean="0">
                <a:solidFill>
                  <a:srgbClr val="FF0000"/>
                </a:solidFill>
              </a:rPr>
              <a:t>, </a:t>
            </a:r>
            <a:r>
              <a:rPr lang="tr-TR" sz="2600" b="1" dirty="0" smtClean="0">
                <a:solidFill>
                  <a:schemeClr val="bg1"/>
                </a:solidFill>
              </a:rPr>
              <a:t>sosyal yapılandırma </a:t>
            </a:r>
            <a:r>
              <a:rPr lang="tr-TR" sz="2600" b="1" dirty="0" smtClean="0"/>
              <a:t>sonucu oluşur</a:t>
            </a:r>
            <a:r>
              <a:rPr lang="tr-TR" sz="2600" b="1" dirty="0" smtClean="0">
                <a:solidFill>
                  <a:schemeClr val="bg1"/>
                </a:solidFill>
              </a:rPr>
              <a:t>. </a:t>
            </a:r>
          </a:p>
          <a:p>
            <a:endParaRPr lang="tr-TR" sz="2400" dirty="0"/>
          </a:p>
        </p:txBody>
      </p:sp>
      <p:pic>
        <p:nvPicPr>
          <p:cNvPr id="4" name="Resim 3"/>
          <p:cNvPicPr>
            <a:picLocks noChangeAspect="1"/>
          </p:cNvPicPr>
          <p:nvPr/>
        </p:nvPicPr>
        <p:blipFill>
          <a:blip r:embed="rId2"/>
          <a:stretch>
            <a:fillRect/>
          </a:stretch>
        </p:blipFill>
        <p:spPr>
          <a:xfrm>
            <a:off x="7644254" y="574306"/>
            <a:ext cx="1499746" cy="1438781"/>
          </a:xfrm>
          <a:prstGeom prst="rect">
            <a:avLst/>
          </a:prstGeom>
        </p:spPr>
      </p:pic>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KARŞILAŞTIRIRSAK…</a:t>
            </a:r>
            <a:endParaRPr lang="tr-TR" b="1" dirty="0"/>
          </a:p>
        </p:txBody>
      </p:sp>
      <p:pic>
        <p:nvPicPr>
          <p:cNvPr id="4" name="Picture 2" descr="toplumsal cinsiyet nedir ile ilgili görsel sonucu"/>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971600" y="2492896"/>
            <a:ext cx="7286648" cy="394256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stretch>
            <a:fillRect/>
          </a:stretch>
        </p:blipFill>
        <p:spPr>
          <a:xfrm>
            <a:off x="7644254" y="574306"/>
            <a:ext cx="1499746" cy="1438781"/>
          </a:xfrm>
          <a:prstGeom prst="rect">
            <a:avLst/>
          </a:prstGeom>
        </p:spPr>
      </p:pic>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504" y="0"/>
            <a:ext cx="7560840" cy="2000548"/>
          </a:xfrm>
          <a:prstGeom prst="rect">
            <a:avLst/>
          </a:prstGeom>
        </p:spPr>
        <p:txBody>
          <a:bodyPr wrap="square">
            <a:spAutoFit/>
          </a:bodyPr>
          <a:lstStyle/>
          <a:p>
            <a:pPr marL="0" indent="0">
              <a:buNone/>
            </a:pPr>
            <a:r>
              <a:rPr lang="tr-TR" sz="4000" b="1" dirty="0" smtClean="0"/>
              <a:t>Toplumsal cinsiyet rolleri; </a:t>
            </a:r>
          </a:p>
          <a:p>
            <a:pPr marL="0" indent="0">
              <a:buNone/>
            </a:pPr>
            <a:r>
              <a:rPr lang="tr-TR" sz="2800" dirty="0" smtClean="0"/>
              <a:t>	Geleneksel olarak kadınlarla ve erkeklerle ilişkili olduğu kabul edilen rolleri ifade etmektedir.</a:t>
            </a:r>
            <a:endParaRPr lang="tr-TR" sz="2800" dirty="0"/>
          </a:p>
        </p:txBody>
      </p:sp>
      <p:pic>
        <p:nvPicPr>
          <p:cNvPr id="7" name="Resim 6"/>
          <p:cNvPicPr>
            <a:picLocks noChangeAspect="1"/>
          </p:cNvPicPr>
          <p:nvPr/>
        </p:nvPicPr>
        <p:blipFill>
          <a:blip r:embed="rId2"/>
          <a:stretch>
            <a:fillRect/>
          </a:stretch>
        </p:blipFill>
        <p:spPr>
          <a:xfrm>
            <a:off x="1547664" y="2780928"/>
            <a:ext cx="5976664" cy="3600400"/>
          </a:xfrm>
          <a:prstGeom prst="rect">
            <a:avLst/>
          </a:prstGeom>
          <a:ln w="228600" cap="sq" cmpd="thickThin">
            <a:solidFill>
              <a:srgbClr val="000000"/>
            </a:solidFill>
            <a:prstDash val="solid"/>
            <a:miter lim="800000"/>
          </a:ln>
          <a:effectLst>
            <a:innerShdw blurRad="76200">
              <a:srgbClr val="000000"/>
            </a:innerShdw>
          </a:effectLst>
        </p:spPr>
      </p:pic>
      <p:pic>
        <p:nvPicPr>
          <p:cNvPr id="8" name="Resim 7"/>
          <p:cNvPicPr>
            <a:picLocks noChangeAspect="1"/>
          </p:cNvPicPr>
          <p:nvPr/>
        </p:nvPicPr>
        <p:blipFill>
          <a:blip r:embed="rId3"/>
          <a:stretch>
            <a:fillRect/>
          </a:stretch>
        </p:blipFill>
        <p:spPr>
          <a:xfrm>
            <a:off x="7647059" y="561767"/>
            <a:ext cx="1499746" cy="1438781"/>
          </a:xfrm>
          <a:prstGeom prst="rect">
            <a:avLst/>
          </a:prstGeom>
        </p:spPr>
      </p:pic>
    </p:spTree>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0" y="260648"/>
            <a:ext cx="7668344" cy="5865515"/>
          </a:xfrm>
        </p:spPr>
        <p:txBody>
          <a:bodyPr/>
          <a:lstStyle/>
          <a:p>
            <a:r>
              <a:rPr lang="tr-TR" sz="2400" dirty="0" smtClean="0"/>
              <a:t>Bireyin içinde yaşadığı </a:t>
            </a:r>
            <a:r>
              <a:rPr lang="tr-TR" sz="2800" dirty="0" smtClean="0">
                <a:solidFill>
                  <a:schemeClr val="bg1"/>
                </a:solidFill>
              </a:rPr>
              <a:t>toplumun </a:t>
            </a:r>
            <a:r>
              <a:rPr lang="tr-TR" sz="2800" b="1" dirty="0" smtClean="0">
                <a:solidFill>
                  <a:schemeClr val="bg1"/>
                </a:solidFill>
              </a:rPr>
              <a:t>kültürü; </a:t>
            </a:r>
            <a:r>
              <a:rPr lang="tr-TR" sz="2400" dirty="0" smtClean="0"/>
              <a:t>bir kadının ya da erkeğin nasıl davranacağı, nasıl düşüneceği ve nasıl hareket edeceğine ilişkin beklentileri ortaya koyar. </a:t>
            </a:r>
          </a:p>
          <a:p>
            <a:r>
              <a:rPr lang="tr-TR" sz="2400" b="1" dirty="0" smtClean="0"/>
              <a:t>İnsanlar yetiştirilirken toplumun cinsiyetlerine özgü beklediği roller çerçevesinde, kız ya da erkek çocuk olmayı öğrenerek büyürler.</a:t>
            </a:r>
            <a:r>
              <a:rPr lang="tr-TR" sz="2400" dirty="0" smtClean="0"/>
              <a:t> </a:t>
            </a:r>
          </a:p>
          <a:p>
            <a:r>
              <a:rPr lang="tr-TR" sz="2400" dirty="0" smtClean="0"/>
              <a:t>Bu yüzden </a:t>
            </a:r>
            <a:r>
              <a:rPr lang="tr-TR" sz="2400" b="1" i="1" u="sng" dirty="0" smtClean="0">
                <a:solidFill>
                  <a:schemeClr val="bg1"/>
                </a:solidFill>
              </a:rPr>
              <a:t>toplumsal cinsiyet, zaman içerisinde değişiklik gösterebildiği gibi kültürden kültüre de farklılık gösterebilmektedir.</a:t>
            </a:r>
          </a:p>
          <a:p>
            <a:pPr>
              <a:buNone/>
            </a:pPr>
            <a:endParaRPr lang="tr-TR" sz="2400" dirty="0" smtClean="0"/>
          </a:p>
          <a:p>
            <a:pPr>
              <a:buNone/>
            </a:pPr>
            <a:endParaRPr lang="tr-TR" sz="2400" dirty="0"/>
          </a:p>
        </p:txBody>
      </p:sp>
      <p:pic>
        <p:nvPicPr>
          <p:cNvPr id="2" name="Resim 1"/>
          <p:cNvPicPr>
            <a:picLocks noChangeAspect="1"/>
          </p:cNvPicPr>
          <p:nvPr/>
        </p:nvPicPr>
        <p:blipFill>
          <a:blip r:embed="rId2"/>
          <a:stretch>
            <a:fillRect/>
          </a:stretch>
        </p:blipFill>
        <p:spPr>
          <a:xfrm>
            <a:off x="611560" y="4659873"/>
            <a:ext cx="3816424" cy="2198127"/>
          </a:xfrm>
          <a:prstGeom prst="rect">
            <a:avLst/>
          </a:prstGeom>
          <a:effectLst>
            <a:softEdge rad="317500"/>
          </a:effectLst>
        </p:spPr>
      </p:pic>
      <p:pic>
        <p:nvPicPr>
          <p:cNvPr id="4" name="Resim 3"/>
          <p:cNvPicPr>
            <a:picLocks noChangeAspect="1"/>
          </p:cNvPicPr>
          <p:nvPr/>
        </p:nvPicPr>
        <p:blipFill>
          <a:blip r:embed="rId3"/>
          <a:stretch>
            <a:fillRect/>
          </a:stretch>
        </p:blipFill>
        <p:spPr>
          <a:xfrm>
            <a:off x="4788024" y="4221088"/>
            <a:ext cx="3528392" cy="2736304"/>
          </a:xfrm>
          <a:prstGeom prst="rect">
            <a:avLst/>
          </a:prstGeom>
          <a:effectLst>
            <a:softEdge rad="635000"/>
          </a:effectLst>
        </p:spPr>
      </p:pic>
      <p:pic>
        <p:nvPicPr>
          <p:cNvPr id="5" name="Resim 4"/>
          <p:cNvPicPr>
            <a:picLocks noChangeAspect="1"/>
          </p:cNvPicPr>
          <p:nvPr/>
        </p:nvPicPr>
        <p:blipFill>
          <a:blip r:embed="rId4"/>
          <a:stretch>
            <a:fillRect/>
          </a:stretch>
        </p:blipFill>
        <p:spPr>
          <a:xfrm>
            <a:off x="7676372" y="548680"/>
            <a:ext cx="1499746" cy="1438781"/>
          </a:xfrm>
          <a:prstGeom prst="rect">
            <a:avLst/>
          </a:prstGeom>
        </p:spPr>
      </p:pic>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53228"/>
            <a:ext cx="7428173" cy="1080938"/>
          </a:xfrm>
        </p:spPr>
        <p:txBody>
          <a:bodyPr>
            <a:normAutofit/>
          </a:bodyPr>
          <a:lstStyle/>
          <a:p>
            <a:r>
              <a:rPr lang="tr-TR" sz="4400" b="1" dirty="0" smtClean="0"/>
              <a:t>Toplumsal cinsiyet rolleri</a:t>
            </a:r>
            <a:endParaRPr lang="tr-TR" sz="4400" dirty="0"/>
          </a:p>
        </p:txBody>
      </p:sp>
      <p:sp>
        <p:nvSpPr>
          <p:cNvPr id="3" name="2 İçerik Yer Tutucusu"/>
          <p:cNvSpPr>
            <a:spLocks noGrp="1"/>
          </p:cNvSpPr>
          <p:nvPr>
            <p:ph idx="1"/>
          </p:nvPr>
        </p:nvSpPr>
        <p:spPr>
          <a:xfrm>
            <a:off x="0" y="2060848"/>
            <a:ext cx="5286380" cy="4065315"/>
          </a:xfrm>
        </p:spPr>
        <p:txBody>
          <a:bodyPr>
            <a:normAutofit fontScale="92500"/>
          </a:bodyPr>
          <a:lstStyle/>
          <a:p>
            <a:r>
              <a:rPr lang="tr-TR" sz="3600" b="1" dirty="0" smtClean="0">
                <a:solidFill>
                  <a:schemeClr val="bg1"/>
                </a:solidFill>
              </a:rPr>
              <a:t>Erkek çocuklarının </a:t>
            </a:r>
            <a:r>
              <a:rPr lang="tr-TR" sz="2800" dirty="0" smtClean="0"/>
              <a:t>genellikle güçlü, hakkını koruyan, yılmaz, girişken, cesur ve dışa açık olması istenir. </a:t>
            </a:r>
          </a:p>
          <a:p>
            <a:r>
              <a:rPr lang="tr-TR" sz="2800" dirty="0" smtClean="0"/>
              <a:t>Mücadeleci ve hatta kavga edebilmeyi bilen, sert, çevresindekileri yönetebilen, çevresine egemen olabilen, korkulardan uzak ve atak olması arzulanır. </a:t>
            </a:r>
          </a:p>
          <a:p>
            <a:endParaRPr lang="tr-TR" sz="2800" dirty="0"/>
          </a:p>
        </p:txBody>
      </p:sp>
      <p:pic>
        <p:nvPicPr>
          <p:cNvPr id="8" name="Resim 7"/>
          <p:cNvPicPr>
            <a:picLocks noChangeAspect="1"/>
          </p:cNvPicPr>
          <p:nvPr/>
        </p:nvPicPr>
        <p:blipFill>
          <a:blip r:embed="rId2"/>
          <a:stretch>
            <a:fillRect/>
          </a:stretch>
        </p:blipFill>
        <p:spPr>
          <a:xfrm>
            <a:off x="5652120" y="2564904"/>
            <a:ext cx="3069332" cy="3273227"/>
          </a:xfrm>
          <a:prstGeom prst="rect">
            <a:avLst/>
          </a:prstGeom>
        </p:spPr>
      </p:pic>
      <p:pic>
        <p:nvPicPr>
          <p:cNvPr id="9" name="Resim 8"/>
          <p:cNvPicPr>
            <a:picLocks noChangeAspect="1"/>
          </p:cNvPicPr>
          <p:nvPr/>
        </p:nvPicPr>
        <p:blipFill>
          <a:blip r:embed="rId3"/>
          <a:stretch>
            <a:fillRect/>
          </a:stretch>
        </p:blipFill>
        <p:spPr>
          <a:xfrm>
            <a:off x="7644254" y="574306"/>
            <a:ext cx="1499746" cy="1438781"/>
          </a:xfrm>
          <a:prstGeom prst="rect">
            <a:avLst/>
          </a:prstGeom>
        </p:spPr>
      </p:pic>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988840"/>
            <a:ext cx="6588225" cy="3947349"/>
          </a:xfrm>
        </p:spPr>
        <p:txBody>
          <a:bodyPr/>
          <a:lstStyle/>
          <a:p>
            <a:r>
              <a:rPr lang="tr-TR" dirty="0" smtClean="0"/>
              <a:t>Ona bu değerler aktarılırken, oyuncakları bu doğrultuda seçilir, yaptığı veya yapmadığı şeyler hakkında bu doğrultuda yüreklendirilir ya da cezalandırılır. </a:t>
            </a:r>
          </a:p>
          <a:p>
            <a:r>
              <a:rPr lang="tr-TR" dirty="0" smtClean="0"/>
              <a:t>İçinde yaşadığı toplum/aile erkeğin bu niteliklere sahip olarak sosyalleşmesini bekler</a:t>
            </a:r>
          </a:p>
          <a:p>
            <a:endParaRPr lang="tr-TR" dirty="0"/>
          </a:p>
        </p:txBody>
      </p:sp>
      <p:pic>
        <p:nvPicPr>
          <p:cNvPr id="2" name="Resim 1"/>
          <p:cNvPicPr>
            <a:picLocks noChangeAspect="1"/>
          </p:cNvPicPr>
          <p:nvPr/>
        </p:nvPicPr>
        <p:blipFill rotWithShape="1">
          <a:blip r:embed="rId2"/>
          <a:srcRect t="21913"/>
          <a:stretch/>
        </p:blipFill>
        <p:spPr>
          <a:xfrm>
            <a:off x="218678" y="4824586"/>
            <a:ext cx="2324100" cy="1539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Resim 3"/>
          <p:cNvPicPr>
            <a:picLocks noChangeAspect="1"/>
          </p:cNvPicPr>
          <p:nvPr/>
        </p:nvPicPr>
        <p:blipFill>
          <a:blip r:embed="rId3"/>
          <a:stretch>
            <a:fillRect/>
          </a:stretch>
        </p:blipFill>
        <p:spPr>
          <a:xfrm>
            <a:off x="6876257" y="4941168"/>
            <a:ext cx="1872208" cy="14230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Resim 4"/>
          <p:cNvPicPr>
            <a:picLocks noChangeAspect="1"/>
          </p:cNvPicPr>
          <p:nvPr/>
        </p:nvPicPr>
        <p:blipFill>
          <a:blip r:embed="rId4"/>
          <a:stretch>
            <a:fillRect/>
          </a:stretch>
        </p:blipFill>
        <p:spPr>
          <a:xfrm>
            <a:off x="3383514" y="4677636"/>
            <a:ext cx="2657475"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5"/>
          <a:stretch>
            <a:fillRect/>
          </a:stretch>
        </p:blipFill>
        <p:spPr>
          <a:xfrm>
            <a:off x="6876257" y="2130894"/>
            <a:ext cx="1946532" cy="1831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6"/>
          <a:stretch>
            <a:fillRect/>
          </a:stretch>
        </p:blipFill>
        <p:spPr>
          <a:xfrm>
            <a:off x="7644254" y="562635"/>
            <a:ext cx="1499746" cy="1438781"/>
          </a:xfrm>
          <a:prstGeom prst="rect">
            <a:avLst/>
          </a:prstGeom>
        </p:spPr>
      </p:pic>
    </p:spTree>
  </p:cSld>
  <p:clrMapOvr>
    <a:masterClrMapping/>
  </p:clrMapOvr>
  <p:transition spd="med">
    <p:dissolve/>
  </p:transition>
</p:sld>
</file>

<file path=ppt/theme/theme1.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TM04033917[[fn=Berlin]]</Template>
  <TotalTime>3343</TotalTime>
  <Words>486</Words>
  <Application>Microsoft Office PowerPoint</Application>
  <PresentationFormat>Ekran Gösterisi (4:3)</PresentationFormat>
  <Paragraphs>50</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Aharoni</vt:lpstr>
      <vt:lpstr>Albertus Extra Bold</vt:lpstr>
      <vt:lpstr>Arial</vt:lpstr>
      <vt:lpstr>Trebuchet MS</vt:lpstr>
      <vt:lpstr>Berlin</vt:lpstr>
      <vt:lpstr>TOPLUMSAL CİNSİYET EŞİTLİĞİ </vt:lpstr>
      <vt:lpstr>PowerPoint Sunusu</vt:lpstr>
      <vt:lpstr>CİNSİYET-TOPLUMSAL CİNSİYET</vt:lpstr>
      <vt:lpstr>Toplumsal cinsiyet nedir?</vt:lpstr>
      <vt:lpstr>KARŞILAŞTIRIRSAK…</vt:lpstr>
      <vt:lpstr>PowerPoint Sunusu</vt:lpstr>
      <vt:lpstr>PowerPoint Sunusu</vt:lpstr>
      <vt:lpstr>Toplumsal cinsiyet rolleri</vt:lpstr>
      <vt:lpstr>PowerPoint Sunusu</vt:lpstr>
      <vt:lpstr>PowerPoint Sunusu</vt:lpstr>
      <vt:lpstr>TOPLUMSAL CİNSİYET EŞİTLİĞİ VE KADINA YÖNELİK ŞİDDET</vt:lpstr>
      <vt:lpstr>TOPLUMSAL CİNSİYET EŞİTLİĞİ VE KADINA YÖNELİK ŞİDDET</vt:lpstr>
      <vt:lpstr>TOPLUMSAL CİNSİYET EŞİTLİĞİ VE KADINA YÖNELİK ŞİDDET</vt:lpstr>
      <vt:lpstr>TOPLUMSAL CİNSİYET EŞİTLİĞİ VE KADINA YÖNELİK ŞİDDET</vt:lpstr>
      <vt:lpstr>TOPLUMSAL CİNSİYET EŞİTLİĞİ VE KADINA YÖNELİK ŞİDDET</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ronaldinho424</cp:lastModifiedBy>
  <cp:revision>199</cp:revision>
  <dcterms:modified xsi:type="dcterms:W3CDTF">2018-09-24T05:55:11Z</dcterms:modified>
</cp:coreProperties>
</file>