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58" r:id="rId4"/>
    <p:sldId id="280" r:id="rId5"/>
    <p:sldId id="282" r:id="rId6"/>
    <p:sldId id="259" r:id="rId7"/>
    <p:sldId id="269" r:id="rId8"/>
    <p:sldId id="260" r:id="rId9"/>
    <p:sldId id="270" r:id="rId10"/>
    <p:sldId id="261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9FFEB81-AFFA-4257-A785-810C33463BD3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113066C1-03A0-47C3-AFED-97E87A6C8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1603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EB81-AFFA-4257-A785-810C33463BD3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C1-03A0-47C3-AFED-97E87A6C8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448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EB81-AFFA-4257-A785-810C33463BD3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C1-03A0-47C3-AFED-97E87A6C8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386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EB81-AFFA-4257-A785-810C33463BD3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C1-03A0-47C3-AFED-97E87A6C802F}" type="slidenum">
              <a:rPr lang="tr-TR" smtClean="0"/>
              <a:t>‹#›</a:t>
            </a:fld>
            <a:endParaRPr lang="tr-TR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2495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EB81-AFFA-4257-A785-810C33463BD3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C1-03A0-47C3-AFED-97E87A6C8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3065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EB81-AFFA-4257-A785-810C33463BD3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C1-03A0-47C3-AFED-97E87A6C8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923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EB81-AFFA-4257-A785-810C33463BD3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C1-03A0-47C3-AFED-97E87A6C8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33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EB81-AFFA-4257-A785-810C33463BD3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C1-03A0-47C3-AFED-97E87A6C8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88454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EB81-AFFA-4257-A785-810C33463BD3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C1-03A0-47C3-AFED-97E87A6C8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30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EB81-AFFA-4257-A785-810C33463BD3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C1-03A0-47C3-AFED-97E87A6C8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802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EB81-AFFA-4257-A785-810C33463BD3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C1-03A0-47C3-AFED-97E87A6C8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116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EB81-AFFA-4257-A785-810C33463BD3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C1-03A0-47C3-AFED-97E87A6C8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62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EB81-AFFA-4257-A785-810C33463BD3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C1-03A0-47C3-AFED-97E87A6C8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92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EB81-AFFA-4257-A785-810C33463BD3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C1-03A0-47C3-AFED-97E87A6C8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565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EB81-AFFA-4257-A785-810C33463BD3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C1-03A0-47C3-AFED-97E87A6C8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099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EB81-AFFA-4257-A785-810C33463BD3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C1-03A0-47C3-AFED-97E87A6C8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21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FEB81-AFFA-4257-A785-810C33463BD3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066C1-03A0-47C3-AFED-97E87A6C8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31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FEB81-AFFA-4257-A785-810C33463BD3}" type="datetimeFigureOut">
              <a:rPr lang="tr-TR" smtClean="0"/>
              <a:t>19.2.2019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066C1-03A0-47C3-AFED-97E87A6C80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49115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05840" y="5614416"/>
            <a:ext cx="10479024" cy="1115568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tr-TR" sz="4400" b="1" dirty="0">
                <a:solidFill>
                  <a:schemeClr val="tx1"/>
                </a:solidFill>
              </a:rPr>
              <a:t>Mesleki ve Teknik Anadolu </a:t>
            </a:r>
            <a:r>
              <a:rPr lang="tr-TR" sz="4400" b="1" dirty="0" smtClean="0">
                <a:solidFill>
                  <a:schemeClr val="tx1"/>
                </a:solidFill>
              </a:rPr>
              <a:t>Lisesi-SAĞLIK MESLEK LİSESİ </a:t>
            </a:r>
            <a:endParaRPr lang="tr-TR" sz="4400" b="1" dirty="0">
              <a:solidFill>
                <a:schemeClr val="tx1"/>
              </a:solidFill>
            </a:endParaRPr>
          </a:p>
          <a:p>
            <a:pPr algn="ctr"/>
            <a:endParaRPr lang="tr-TR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35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01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18822"/>
            <a:ext cx="10515600" cy="849526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SAĞLIK BAKIM TEKNİSYENİ GÖREVLERİ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8368" y="1068348"/>
            <a:ext cx="11375136" cy="5661636"/>
          </a:xfrm>
        </p:spPr>
        <p:txBody>
          <a:bodyPr>
            <a:normAutofit fontScale="92500" lnSpcReduction="20000"/>
          </a:bodyPr>
          <a:lstStyle/>
          <a:p>
            <a:r>
              <a:rPr lang="tr-TR" sz="2600" dirty="0" smtClean="0"/>
              <a:t>a)   Çalıştığı ünitenin kullanıma hazır bulundurulmasında görev alır.</a:t>
            </a:r>
          </a:p>
          <a:p>
            <a:r>
              <a:rPr lang="tr-TR" sz="2600" dirty="0" smtClean="0"/>
              <a:t>b)    Hastaların muayene, tetkik ve tedavi için hazırlanmasına, tıbbi işlem öncesinde elbiselerinin değiştirilmesine ve işlem sonrasında giyinmesine yardım eder.</a:t>
            </a:r>
          </a:p>
          <a:p>
            <a:r>
              <a:rPr lang="tr-TR" sz="2600" dirty="0" smtClean="0"/>
              <a:t>c) Sağlık meslek mensubunun uygun gördüğü durumlarda hastanın yürümesine ve hareket etmesine yardım eder.</a:t>
            </a:r>
          </a:p>
          <a:p>
            <a:r>
              <a:rPr lang="tr-TR" sz="2600" dirty="0" smtClean="0"/>
              <a:t>ç) Hareket kısıtlılığı olan hastalar için sağlık meslek mensubunun uygun gördüğü pozisyonu verir.</a:t>
            </a:r>
          </a:p>
          <a:p>
            <a:r>
              <a:rPr lang="tr-TR" sz="2600" dirty="0" smtClean="0"/>
              <a:t>d)   İlgilendiği hastaların genel durumunda fark ettiği değişiklikleri sağlık meslek mensubuna bildirir.</a:t>
            </a:r>
          </a:p>
          <a:p>
            <a:r>
              <a:rPr lang="tr-TR" sz="2600" dirty="0" smtClean="0"/>
              <a:t>e)   Sağlık meslek mensuplarının belirlemiş olduğu günlük yaşam aktivitelerine yönelik plan doğrultusunda hastaya yardım eder.</a:t>
            </a:r>
          </a:p>
          <a:p>
            <a:r>
              <a:rPr lang="tr-TR" sz="2600" dirty="0" smtClean="0"/>
              <a:t>f)    Sağlık meslek mensubu tarafından belirlenen beslenme VE EGZERSİZ programına uygun olarak hastanın beslenmesine yardımcı olur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2619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55343"/>
            <a:ext cx="10515600" cy="4749421"/>
          </a:xfrm>
        </p:spPr>
        <p:txBody>
          <a:bodyPr>
            <a:normAutofit/>
          </a:bodyPr>
          <a:lstStyle/>
          <a:p>
            <a:r>
              <a:rPr lang="tr-TR" dirty="0"/>
              <a:t>g)   Sağlık meslek mensubu tarafından belirlenen egzersiz programının hastaya uygulanmasına yardım eder.</a:t>
            </a:r>
          </a:p>
          <a:p>
            <a:r>
              <a:rPr lang="tr-TR" dirty="0"/>
              <a:t>ğ) Kullanılan malzemelerin hazırlanmasına, temizliğine, dezenfeksiyonuna ve uygun şekilde saklanmasına yardım eder.</a:t>
            </a:r>
          </a:p>
          <a:p>
            <a:r>
              <a:rPr lang="tr-TR" dirty="0"/>
              <a:t>h)   Kullanılan aletlerin sterilize edilmesine, kirlenmiş malzemelerin bertaraf edilmesine, tıbbi aletlerin ve malzemelerin kullanıma hazır bulundurulmasına yardım eder.</a:t>
            </a:r>
          </a:p>
          <a:p>
            <a:r>
              <a:rPr lang="tr-TR" dirty="0"/>
              <a:t>ı) Alınan kan, doku veya diğer örneklerin </a:t>
            </a:r>
            <a:r>
              <a:rPr lang="tr-TR" dirty="0" err="1"/>
              <a:t>laboratuara</a:t>
            </a:r>
            <a:r>
              <a:rPr lang="tr-TR" dirty="0"/>
              <a:t> naklini sağlar.</a:t>
            </a:r>
          </a:p>
          <a:p>
            <a:r>
              <a:rPr lang="tr-TR" dirty="0"/>
              <a:t>i)    Hastanın başka bir kliniğe ya da birime transferine yardım ve refakat eder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1476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4776" y="566928"/>
            <a:ext cx="10792968" cy="58704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tr-TR" sz="4000" dirty="0" smtClean="0"/>
          </a:p>
          <a:p>
            <a:r>
              <a:rPr lang="tr-TR" sz="4000" dirty="0" smtClean="0"/>
              <a:t>Hemşire </a:t>
            </a:r>
            <a:r>
              <a:rPr lang="tr-TR" sz="4000" dirty="0"/>
              <a:t>Y</a:t>
            </a:r>
            <a:r>
              <a:rPr lang="tr-TR" sz="4000" dirty="0" smtClean="0"/>
              <a:t>ardımcılığı, </a:t>
            </a:r>
          </a:p>
          <a:p>
            <a:r>
              <a:rPr lang="tr-TR" sz="4000" dirty="0" smtClean="0"/>
              <a:t>Ebe </a:t>
            </a:r>
            <a:r>
              <a:rPr lang="tr-TR" sz="4000" dirty="0"/>
              <a:t>Y</a:t>
            </a:r>
            <a:r>
              <a:rPr lang="tr-TR" sz="4000" dirty="0" smtClean="0"/>
              <a:t>ardımcılığı, </a:t>
            </a:r>
          </a:p>
          <a:p>
            <a:r>
              <a:rPr lang="tr-TR" sz="4000" dirty="0" smtClean="0"/>
              <a:t>Sağlık Bakım Teknisyenliği </a:t>
            </a:r>
          </a:p>
          <a:p>
            <a:pPr marL="0" indent="0">
              <a:buNone/>
            </a:pPr>
            <a:r>
              <a:rPr lang="tr-TR" sz="4000" dirty="0"/>
              <a:t>	</a:t>
            </a:r>
            <a:r>
              <a:rPr lang="tr-TR" sz="4000" dirty="0" smtClean="0"/>
              <a:t>bölümlerinin üniversitede </a:t>
            </a:r>
            <a:r>
              <a:rPr lang="tr-TR" sz="4000" dirty="0" err="1" smtClean="0"/>
              <a:t>önlisans</a:t>
            </a:r>
            <a:r>
              <a:rPr lang="tr-TR" sz="4000" dirty="0" smtClean="0"/>
              <a:t> bölümleri bulunmamaktadır.</a:t>
            </a:r>
          </a:p>
          <a:p>
            <a:pPr marL="0" indent="0">
              <a:buNone/>
            </a:pPr>
            <a:endParaRPr lang="tr-TR" sz="4000" dirty="0" smtClean="0"/>
          </a:p>
          <a:p>
            <a:r>
              <a:rPr lang="tr-TR" sz="4000" dirty="0" smtClean="0">
                <a:solidFill>
                  <a:srgbClr val="FF0000"/>
                </a:solidFill>
              </a:rPr>
              <a:t>Öğrenci, üniversite sınavının ilk aşaması olan TYT ile </a:t>
            </a:r>
            <a:r>
              <a:rPr lang="tr-TR" sz="4000" dirty="0" err="1" smtClean="0">
                <a:solidFill>
                  <a:srgbClr val="FF0000"/>
                </a:solidFill>
              </a:rPr>
              <a:t>önlisans</a:t>
            </a:r>
            <a:r>
              <a:rPr lang="tr-TR" sz="4000" dirty="0" smtClean="0">
                <a:solidFill>
                  <a:srgbClr val="FF0000"/>
                </a:solidFill>
              </a:rPr>
              <a:t> sağlık bölümlerini okuyabilir.</a:t>
            </a:r>
            <a:endParaRPr lang="tr-T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070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79157" y="216182"/>
            <a:ext cx="9905998" cy="1082266"/>
          </a:xfrm>
        </p:spPr>
        <p:txBody>
          <a:bodyPr/>
          <a:lstStyle/>
          <a:p>
            <a:r>
              <a:rPr lang="tr-TR" b="1" dirty="0" smtClean="0"/>
              <a:t>ÖNLİSANS SAĞLIK BÖLÜMLERİ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1412" y="1298448"/>
            <a:ext cx="10288588" cy="5303519"/>
          </a:xfrm>
        </p:spPr>
        <p:txBody>
          <a:bodyPr>
            <a:normAutofit/>
          </a:bodyPr>
          <a:lstStyle/>
          <a:p>
            <a:r>
              <a:rPr lang="tr-TR" sz="2800" dirty="0"/>
              <a:t>Ağız ve Diş Sağlığı </a:t>
            </a:r>
          </a:p>
          <a:p>
            <a:r>
              <a:rPr lang="tr-TR" sz="2800" dirty="0"/>
              <a:t>Anestezi</a:t>
            </a:r>
          </a:p>
          <a:p>
            <a:r>
              <a:rPr lang="tr-TR" sz="2800" dirty="0"/>
              <a:t>Ameliyathane hizmetleri</a:t>
            </a:r>
          </a:p>
          <a:p>
            <a:r>
              <a:rPr lang="tr-TR" sz="2800" dirty="0"/>
              <a:t>Diyaliz </a:t>
            </a:r>
          </a:p>
          <a:p>
            <a:r>
              <a:rPr lang="tr-TR" sz="2800" dirty="0"/>
              <a:t>Diş protez teknolojisi</a:t>
            </a:r>
          </a:p>
          <a:p>
            <a:r>
              <a:rPr lang="tr-TR" sz="2800" dirty="0"/>
              <a:t>Engelli bakımı ve rehabilitasyon</a:t>
            </a:r>
          </a:p>
          <a:p>
            <a:r>
              <a:rPr lang="tr-TR" sz="2800" dirty="0"/>
              <a:t>Evde hasta bakım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0574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5568" y="329184"/>
            <a:ext cx="10753344" cy="6254496"/>
          </a:xfrm>
        </p:spPr>
        <p:txBody>
          <a:bodyPr>
            <a:normAutofit/>
          </a:bodyPr>
          <a:lstStyle/>
          <a:p>
            <a:r>
              <a:rPr lang="tr-TR" dirty="0"/>
              <a:t>Fizyoterapi</a:t>
            </a:r>
          </a:p>
          <a:p>
            <a:r>
              <a:rPr lang="tr-TR" dirty="0"/>
              <a:t>İlk ve acil yardım</a:t>
            </a:r>
          </a:p>
          <a:p>
            <a:r>
              <a:rPr lang="tr-TR" dirty="0"/>
              <a:t>Laborant ve Veteriner Sağlık </a:t>
            </a:r>
          </a:p>
          <a:p>
            <a:r>
              <a:rPr lang="tr-TR" dirty="0" err="1"/>
              <a:t>Odyometri</a:t>
            </a:r>
            <a:endParaRPr lang="tr-TR" dirty="0"/>
          </a:p>
          <a:p>
            <a:r>
              <a:rPr lang="tr-TR" dirty="0"/>
              <a:t>Otopsi yardımcılığı</a:t>
            </a:r>
          </a:p>
          <a:p>
            <a:r>
              <a:rPr lang="tr-TR" dirty="0"/>
              <a:t>Patoloji laboratuvar teknikleri</a:t>
            </a:r>
          </a:p>
          <a:p>
            <a:r>
              <a:rPr lang="tr-TR" dirty="0" smtClean="0"/>
              <a:t>Radyoloji</a:t>
            </a:r>
          </a:p>
          <a:p>
            <a:r>
              <a:rPr lang="tr-TR" dirty="0" smtClean="0"/>
              <a:t>Tıbbi </a:t>
            </a:r>
            <a:r>
              <a:rPr lang="tr-TR" dirty="0"/>
              <a:t>Görüntüleme Teknikleri </a:t>
            </a:r>
          </a:p>
          <a:p>
            <a:r>
              <a:rPr lang="tr-TR" dirty="0"/>
              <a:t> Tıbbi Laboratuvar Teknikleri </a:t>
            </a:r>
          </a:p>
          <a:p>
            <a:r>
              <a:rPr lang="tr-TR" dirty="0"/>
              <a:t>Yaşlı Bakımı 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8077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87717" y="179606"/>
            <a:ext cx="9905998" cy="1478570"/>
          </a:xfrm>
        </p:spPr>
        <p:txBody>
          <a:bodyPr/>
          <a:lstStyle/>
          <a:p>
            <a:r>
              <a:rPr lang="tr-TR" b="1" dirty="0" smtClean="0"/>
              <a:t>LİSANS SAĞLIK BÖLÜMLERİ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87717" y="1481328"/>
            <a:ext cx="9905999" cy="4882896"/>
          </a:xfrm>
        </p:spPr>
        <p:txBody>
          <a:bodyPr>
            <a:normAutofit fontScale="92500" lnSpcReduction="10000"/>
          </a:bodyPr>
          <a:lstStyle/>
          <a:p>
            <a:endParaRPr lang="tr-TR" sz="3600" dirty="0" smtClean="0"/>
          </a:p>
          <a:p>
            <a:r>
              <a:rPr lang="tr-TR" sz="3600" dirty="0" smtClean="0"/>
              <a:t>HEMŞİRELİK </a:t>
            </a:r>
          </a:p>
          <a:p>
            <a:r>
              <a:rPr lang="tr-TR" sz="3600" dirty="0" smtClean="0"/>
              <a:t>EBELİK </a:t>
            </a:r>
          </a:p>
          <a:p>
            <a:r>
              <a:rPr lang="tr-TR" sz="3600" dirty="0" smtClean="0"/>
              <a:t>FİZYOTERAPİ VE REHABİLİTASYON</a:t>
            </a:r>
          </a:p>
          <a:p>
            <a:r>
              <a:rPr lang="tr-TR" sz="3600" dirty="0" smtClean="0"/>
              <a:t>TIP</a:t>
            </a:r>
          </a:p>
          <a:p>
            <a:r>
              <a:rPr lang="tr-TR" sz="3600" dirty="0" smtClean="0"/>
              <a:t>DİŞ HEKİMLİĞİ</a:t>
            </a:r>
          </a:p>
          <a:p>
            <a:r>
              <a:rPr lang="tr-TR" sz="3600" dirty="0" smtClean="0"/>
              <a:t>ECZACILIK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1359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28572" y="143030"/>
            <a:ext cx="9134855" cy="679930"/>
          </a:xfrm>
        </p:spPr>
        <p:txBody>
          <a:bodyPr/>
          <a:lstStyle/>
          <a:p>
            <a:r>
              <a:rPr lang="tr-TR" b="1" dirty="0" smtClean="0"/>
              <a:t>HANGİ BÖLÜMLER EK PUAN ALIR?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8" y="1225296"/>
            <a:ext cx="10738105" cy="5248656"/>
          </a:xfrm>
        </p:spPr>
        <p:txBody>
          <a:bodyPr>
            <a:noAutofit/>
          </a:bodyPr>
          <a:lstStyle/>
          <a:p>
            <a:r>
              <a:rPr lang="tr-TR" sz="2800" dirty="0" smtClean="0"/>
              <a:t>ÖNLİSANS SAĞLIK ALANLARININ TAMAMINA,TERCİH EDİLDİĞİNDE EK PUAN VERİLMEKTEDİR.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LİSANS SAĞLIK ALANLARINDA EK PUAN BULUNMAMAKTADIR</a:t>
            </a:r>
            <a:r>
              <a:rPr lang="tr-TR" sz="2800" dirty="0" smtClean="0"/>
              <a:t>.</a:t>
            </a:r>
          </a:p>
          <a:p>
            <a:r>
              <a:rPr lang="tr-TR" sz="2800" dirty="0" smtClean="0"/>
              <a:t>EK PUAN ORTAÖĞRETİM BAŞARI PUANININ YARISI KADARDIR.</a:t>
            </a:r>
          </a:p>
          <a:p>
            <a:r>
              <a:rPr lang="tr-TR" sz="2800" dirty="0" smtClean="0"/>
              <a:t>ÖRNEĞİN; ORTAÖĞRETİM BAŞARI PUANI 40 OLAN ÖĞRENCİ,ÖNLİSANS SAĞLIK ALANI TERCİH ETTİĞİNDE 20 EK PUAN ALACAKTIR.</a:t>
            </a:r>
          </a:p>
          <a:p>
            <a:r>
              <a:rPr lang="tr-TR" sz="2800" dirty="0" smtClean="0"/>
              <a:t>ÖĞRENCİNİN TOPLAM ORTAÖĞRETİM BAŞARI PUANI 60 OLACAKTIR. </a:t>
            </a:r>
          </a:p>
          <a:p>
            <a:pPr marL="0" indent="0">
              <a:buNone/>
            </a:pPr>
            <a:r>
              <a:rPr lang="tr-T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4380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42581" y="179606"/>
            <a:ext cx="9905998" cy="1478570"/>
          </a:xfrm>
        </p:spPr>
        <p:txBody>
          <a:bodyPr/>
          <a:lstStyle/>
          <a:p>
            <a:r>
              <a:rPr lang="tr-TR" b="1" dirty="0" smtClean="0"/>
              <a:t>SINAVSIZ GEÇİŞ HALEN VAR MI?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14564" y="1658176"/>
            <a:ext cx="9905999" cy="3541714"/>
          </a:xfrm>
        </p:spPr>
        <p:txBody>
          <a:bodyPr>
            <a:normAutofit fontScale="70000" lnSpcReduction="20000"/>
          </a:bodyPr>
          <a:lstStyle/>
          <a:p>
            <a:endParaRPr lang="tr-TR" sz="4400" dirty="0" smtClean="0"/>
          </a:p>
          <a:p>
            <a:r>
              <a:rPr lang="tr-TR" sz="4600" dirty="0" smtClean="0"/>
              <a:t>SINAVSIZ GEÇİŞ TÜM MESLEKİ TEKNİK ANADOLU LİSELERİNDE KALDIRILMIŞTIR.</a:t>
            </a:r>
          </a:p>
          <a:p>
            <a:pPr marL="0" indent="0">
              <a:buNone/>
            </a:pPr>
            <a:endParaRPr lang="tr-TR" sz="4600" dirty="0" smtClean="0"/>
          </a:p>
          <a:p>
            <a:r>
              <a:rPr lang="tr-TR" sz="4600" dirty="0" smtClean="0"/>
              <a:t>SAĞLIK ALANLARI DA DAHİL HİÇBİR ALANDA SINAVSIZ GEÇİŞ BULUNMAMAKTADIR.</a:t>
            </a:r>
            <a:endParaRPr lang="tr-TR" sz="4600" dirty="0"/>
          </a:p>
        </p:txBody>
      </p:sp>
    </p:spTree>
    <p:extLst>
      <p:ext uri="{BB962C8B-B14F-4D97-AF65-F5344CB8AC3E}">
        <p14:creationId xmlns:p14="http://schemas.microsoft.com/office/powerpoint/2010/main" val="2553347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1412" y="307622"/>
            <a:ext cx="10052303" cy="1484602"/>
          </a:xfrm>
        </p:spPr>
        <p:txBody>
          <a:bodyPr>
            <a:normAutofit/>
          </a:bodyPr>
          <a:lstStyle/>
          <a:p>
            <a:pPr algn="ctr"/>
            <a:r>
              <a:rPr lang="tr-TR" b="1" dirty="0" smtClean="0"/>
              <a:t>YARDIMCILIKLAR VE SAĞLIK BAKIM TEKNİSYENLİĞİNİN ATAMA SÜRECİ NASIL GELİŞİR?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1412" y="1591056"/>
            <a:ext cx="10617772" cy="493776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sz="2800" dirty="0" smtClean="0"/>
              <a:t>Öğrenci öncelikle Ortaöğretim </a:t>
            </a:r>
            <a:r>
              <a:rPr lang="tr-TR" sz="2800" dirty="0" err="1" smtClean="0"/>
              <a:t>KPSS’ye</a:t>
            </a:r>
            <a:r>
              <a:rPr lang="tr-TR" sz="2800" dirty="0" smtClean="0"/>
              <a:t> girmelidir.</a:t>
            </a:r>
          </a:p>
          <a:p>
            <a:r>
              <a:rPr lang="tr-TR" sz="2800" dirty="0" smtClean="0"/>
              <a:t>Şimdiye kadar olan sağlık atamalarında memur alımı henüz gerçekleşmemiştir.</a:t>
            </a:r>
          </a:p>
          <a:p>
            <a:r>
              <a:rPr lang="tr-TR" sz="2800" dirty="0" smtClean="0"/>
              <a:t> </a:t>
            </a:r>
            <a:r>
              <a:rPr lang="tr-TR" sz="2800" dirty="0"/>
              <a:t>Sağlık Bakanlığının yayınlamış olduğu 6.409 Sürekli (Daimi) İşçi  kadrolarında ilk defa alımı yapılacak olan Sağlık Bakım </a:t>
            </a:r>
            <a:r>
              <a:rPr lang="tr-TR" sz="2800" dirty="0" smtClean="0"/>
              <a:t>Teknisyenliği, Hemşire </a:t>
            </a:r>
            <a:r>
              <a:rPr lang="tr-TR" sz="2800" dirty="0"/>
              <a:t>ve Ebe Yardımcılığı da </a:t>
            </a:r>
            <a:r>
              <a:rPr lang="tr-TR" sz="2800" dirty="0" smtClean="0"/>
              <a:t>bulunmuştur. Bu alımlarda meslek adı Klinik Destek Elemanı olarak geçmiştir.</a:t>
            </a:r>
          </a:p>
        </p:txBody>
      </p:sp>
    </p:spTree>
    <p:extLst>
      <p:ext uri="{BB962C8B-B14F-4D97-AF65-F5344CB8AC3E}">
        <p14:creationId xmlns:p14="http://schemas.microsoft.com/office/powerpoint/2010/main" val="2518091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90971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ÖĞRENCİ ANESTEZİ,FİZYOTERAPİ,İLK VE ACİL YARDIM GİBİ MESLEKLERE SAHİP OLMAK İÇİN NE YAPILMALIDIR?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560320"/>
            <a:ext cx="11103864" cy="3968495"/>
          </a:xfrm>
        </p:spPr>
        <p:txBody>
          <a:bodyPr>
            <a:normAutofit/>
          </a:bodyPr>
          <a:lstStyle/>
          <a:p>
            <a:r>
              <a:rPr lang="tr-TR" sz="3600" dirty="0" smtClean="0"/>
              <a:t>Artık bu bölümler lise aşamasında bulunmadığı için, öğrenci sadece  </a:t>
            </a:r>
            <a:r>
              <a:rPr lang="tr-TR" sz="3600" smtClean="0"/>
              <a:t>bölümlerin </a:t>
            </a:r>
            <a:r>
              <a:rPr lang="tr-TR" sz="3600" smtClean="0"/>
              <a:t>ön lisansını </a:t>
            </a:r>
            <a:r>
              <a:rPr lang="tr-TR" sz="3600" dirty="0" smtClean="0"/>
              <a:t>okuyarak bu mesleklere sahip olabilir.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97381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40080" y="219456"/>
            <a:ext cx="11551920" cy="66385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sz="3000" dirty="0" smtClean="0"/>
              <a:t>	Bu Okullar hem </a:t>
            </a:r>
            <a:r>
              <a:rPr lang="tr-TR" sz="3000" dirty="0"/>
              <a:t>mahalle okulu hem de nitelikli okul olmak üzere sınavla ve sınavsız öğrenci almaktadır</a:t>
            </a:r>
            <a:r>
              <a:rPr lang="tr-TR" sz="3000" dirty="0" smtClean="0"/>
              <a:t>.</a:t>
            </a:r>
          </a:p>
          <a:p>
            <a:endParaRPr lang="tr-TR" sz="3000" dirty="0"/>
          </a:p>
          <a:p>
            <a:r>
              <a:rPr lang="tr-TR" sz="3000" dirty="0"/>
              <a:t>Sınavsız öğrenci alım işlemi yapılırken, okulumuzun belirlediği kontenjan, öğrencilerin ikamet adresleri, öğrencilerin okullarda </a:t>
            </a:r>
            <a:r>
              <a:rPr lang="tr-TR" sz="3000" dirty="0" err="1"/>
              <a:t>bulunuşlukları</a:t>
            </a:r>
            <a:r>
              <a:rPr lang="tr-TR" sz="3000" dirty="0"/>
              <a:t>, tercihleri, okul başarı puanları, devam-devamsızlık ve yaş gibi kriterleri göz önünde bulundurularak yerleştirmeleri yapılacaktır</a:t>
            </a:r>
            <a:r>
              <a:rPr lang="tr-TR" sz="3000" dirty="0" smtClean="0"/>
              <a:t>.</a:t>
            </a:r>
          </a:p>
          <a:p>
            <a:endParaRPr lang="tr-TR" sz="3000" dirty="0"/>
          </a:p>
          <a:p>
            <a:r>
              <a:rPr lang="tr-TR" sz="3000" dirty="0"/>
              <a:t>Sınavla öğrenci alım işlemleri yapılırken Ölçme, Değerlendirme ve Sınav Hizmetleri Genel Müdürlüğünce yapılan merkezi sınav sonucu </a:t>
            </a:r>
            <a:r>
              <a:rPr lang="tr-TR" sz="3000" dirty="0" smtClean="0"/>
              <a:t>okula </a:t>
            </a:r>
            <a:r>
              <a:rPr lang="tr-TR" sz="3000" dirty="0"/>
              <a:t>girmeye hak kazanan öğrencilerin yerleştirmeleri yapılacaktır</a:t>
            </a:r>
            <a:r>
              <a:rPr lang="tr-TR" sz="3000" dirty="0" smtClean="0"/>
              <a:t>.</a:t>
            </a:r>
          </a:p>
          <a:p>
            <a:pPr marL="0" indent="0">
              <a:buNone/>
            </a:pPr>
            <a:endParaRPr lang="tr-TR" sz="3000" dirty="0"/>
          </a:p>
          <a:p>
            <a:r>
              <a:rPr lang="tr-TR" sz="3000" dirty="0"/>
              <a:t>Sınavsız okula giriş hakkı kazanan öğrenciler </a:t>
            </a:r>
            <a:r>
              <a:rPr lang="tr-TR" sz="3000" b="1" dirty="0"/>
              <a:t>Mesleki ve Teknik Anadolu Lisesi Anadolu Meslek Programı</a:t>
            </a:r>
            <a:r>
              <a:rPr lang="tr-TR" sz="3000" dirty="0"/>
              <a:t> kapsamında eğitim-öğretim görecektir. Sınavla okulumuza giriş hakkı kazanan öğrenciler </a:t>
            </a:r>
            <a:r>
              <a:rPr lang="tr-TR" sz="3000" b="1" dirty="0"/>
              <a:t>Mesleki ve Teknik Anadolu Lisesi Anadolu Teknik Programı</a:t>
            </a:r>
            <a:r>
              <a:rPr lang="tr-TR" sz="3000" dirty="0"/>
              <a:t> kapsamında eğitim-öğretim görecektir.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28430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87569" y="4334255"/>
            <a:ext cx="4626864" cy="10972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6000" dirty="0" smtClean="0"/>
              <a:t>TEŞEKKÜRLER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376556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1248" y="271046"/>
            <a:ext cx="10936224" cy="1478570"/>
          </a:xfrm>
        </p:spPr>
        <p:txBody>
          <a:bodyPr>
            <a:normAutofit/>
          </a:bodyPr>
          <a:lstStyle/>
          <a:p>
            <a:r>
              <a:rPr lang="tr-TR" b="1" dirty="0" smtClean="0"/>
              <a:t>BU OKULLARDA 1 ALAN,</a:t>
            </a:r>
            <a:r>
              <a:rPr lang="tr-TR" b="1" dirty="0"/>
              <a:t> </a:t>
            </a:r>
            <a:r>
              <a:rPr lang="tr-TR" b="1" dirty="0" smtClean="0"/>
              <a:t>3 DAL BULUNMAKTADIR.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56816" y="1749616"/>
            <a:ext cx="9054019" cy="4370769"/>
          </a:xfrm>
        </p:spPr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ALAN:</a:t>
            </a:r>
          </a:p>
          <a:p>
            <a:pPr marL="0" indent="0">
              <a:buNone/>
            </a:pPr>
            <a:r>
              <a:rPr lang="tr-TR" sz="2800" dirty="0" smtClean="0"/>
              <a:t>Sağlık Hizmetleri Alanı</a:t>
            </a:r>
          </a:p>
          <a:p>
            <a:pPr marL="0" indent="0">
              <a:buNone/>
            </a:pPr>
            <a:r>
              <a:rPr lang="tr-TR" sz="2800" dirty="0" smtClean="0">
                <a:solidFill>
                  <a:srgbClr val="FF0000"/>
                </a:solidFill>
              </a:rPr>
              <a:t>DALLAR:</a:t>
            </a:r>
          </a:p>
          <a:p>
            <a:pPr marL="0" indent="0">
              <a:buNone/>
            </a:pPr>
            <a:r>
              <a:rPr lang="tr-TR" sz="2800" dirty="0" smtClean="0"/>
              <a:t>Hemşire Yardımcılığı</a:t>
            </a:r>
          </a:p>
          <a:p>
            <a:pPr marL="0" indent="0">
              <a:buNone/>
            </a:pPr>
            <a:r>
              <a:rPr lang="tr-TR" sz="2800" dirty="0" smtClean="0"/>
              <a:t>Ebe Yardımcılığı</a:t>
            </a:r>
          </a:p>
          <a:p>
            <a:pPr marL="0" indent="0">
              <a:buNone/>
            </a:pPr>
            <a:r>
              <a:rPr lang="tr-TR" sz="2800" dirty="0" smtClean="0"/>
              <a:t>Sağlık Bakım Teknisyenliği(SBT)</a:t>
            </a:r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047629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64921" y="179606"/>
            <a:ext cx="9905998" cy="789658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ALAN-DAL SEÇİMİ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9184" y="804672"/>
            <a:ext cx="11649456" cy="60533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dirty="0" smtClean="0"/>
              <a:t> </a:t>
            </a:r>
          </a:p>
          <a:p>
            <a:r>
              <a:rPr lang="tr-TR" dirty="0" smtClean="0"/>
              <a:t>Öğrenci 9. sınıftan 10’ a geçtiğinde, tek sağlık alanı olan Sağlık Hizmetleri Alanında okur. Alan dilekçesi öğrenci tarafından 9. sınıfın Mayıs ayında doldurulmaktadır.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Öğrenci 10. sınıftan 11. sınıfa geçtiğinde ise; 10. sınıf not ortalaması ile dal seçimi yapar.10. sınıfın sonunda dal seçimi dilekçeleri alınır ve tatil döneminde sınıflar oluşturulur.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r>
              <a:rPr lang="tr-TR" dirty="0" smtClean="0"/>
              <a:t>10. sınıf öğrenci sayısının %55’i Sağlık Bakım Teknisyenliği,%30’u Hemşire Yardımcılığı,%15’i ise Ebe Yardımcılığı sınıfını oluşturur.</a:t>
            </a:r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97962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6656" y="329184"/>
            <a:ext cx="11338560" cy="62910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sz="3600" dirty="0" smtClean="0"/>
              <a:t>* </a:t>
            </a:r>
            <a:r>
              <a:rPr lang="tr-TR" sz="2800" dirty="0" smtClean="0"/>
              <a:t>Öğrenci 9. sınıfta 1 tane meslek dersi alır.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10. sınıfta temel meslek derslerinin sayısı 3’e çıkar.</a:t>
            </a:r>
          </a:p>
          <a:p>
            <a:r>
              <a:rPr lang="tr-TR" sz="2800" dirty="0" smtClean="0"/>
              <a:t>11. sınıfta meslek dersleri yoğunlaşır.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12. sınıfta ise 3 gün uygulamalı eğitim almaya(hastane stajı) başlar.</a:t>
            </a:r>
          </a:p>
          <a:p>
            <a:pPr marL="0" indent="0">
              <a:buNone/>
            </a:pPr>
            <a:endParaRPr lang="tr-TR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sz="4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tr-TR" sz="3200" dirty="0" smtClean="0">
                <a:solidFill>
                  <a:srgbClr val="FF0000"/>
                </a:solidFill>
              </a:rPr>
              <a:t>***</a:t>
            </a:r>
            <a:r>
              <a:rPr lang="tr-TR" sz="3500" dirty="0" smtClean="0"/>
              <a:t>Okuldan </a:t>
            </a:r>
            <a:r>
              <a:rPr lang="tr-TR" sz="3500" dirty="0"/>
              <a:t>mezun olan öğrenciler hemşire yardımcısı, ebe yardımcısı, sağlık bakım teknisyen yardımcısı unvanı </a:t>
            </a:r>
            <a:r>
              <a:rPr lang="tr-TR" sz="3500" dirty="0" smtClean="0"/>
              <a:t>alırlar,</a:t>
            </a:r>
          </a:p>
          <a:p>
            <a:pPr marL="0" indent="0" algn="ctr">
              <a:buNone/>
            </a:pPr>
            <a:r>
              <a:rPr lang="tr-TR" sz="3500" dirty="0" smtClean="0">
                <a:solidFill>
                  <a:srgbClr val="FF0000"/>
                </a:solidFill>
              </a:rPr>
              <a:t>sağlık </a:t>
            </a:r>
            <a:r>
              <a:rPr lang="tr-TR" sz="3500" dirty="0">
                <a:solidFill>
                  <a:srgbClr val="FF0000"/>
                </a:solidFill>
              </a:rPr>
              <a:t>alanında yardımcı sağlık elemanı olarak çalışabilmektedirler. </a:t>
            </a:r>
          </a:p>
        </p:txBody>
      </p:sp>
    </p:spTree>
    <p:extLst>
      <p:ext uri="{BB962C8B-B14F-4D97-AF65-F5344CB8AC3E}">
        <p14:creationId xmlns:p14="http://schemas.microsoft.com/office/powerpoint/2010/main" val="1023416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43001" y="0"/>
            <a:ext cx="9905998" cy="1478570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HEMŞİRE YARDIMCISI GÖREVLERİ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15568"/>
            <a:ext cx="10975848" cy="5413247"/>
          </a:xfrm>
        </p:spPr>
        <p:txBody>
          <a:bodyPr>
            <a:normAutofit fontScale="85000" lnSpcReduction="10000"/>
          </a:bodyPr>
          <a:lstStyle/>
          <a:p>
            <a:r>
              <a:rPr lang="tr-TR" sz="2800" dirty="0" smtClean="0"/>
              <a:t>a)  Hasta odasının düzenini ve temizliğinin yapılmasını sağlar.</a:t>
            </a:r>
          </a:p>
          <a:p>
            <a:r>
              <a:rPr lang="tr-TR" sz="2800" dirty="0" smtClean="0"/>
              <a:t>b)  Hastanın yatağını yapar,</a:t>
            </a:r>
          </a:p>
          <a:p>
            <a:r>
              <a:rPr lang="tr-TR" sz="2800" dirty="0" smtClean="0"/>
              <a:t>c) Hasta güvenliğinin sağlanmasına yardım eder.</a:t>
            </a:r>
          </a:p>
          <a:p>
            <a:r>
              <a:rPr lang="tr-TR" sz="2800" dirty="0" smtClean="0"/>
              <a:t>ç) Hastanın tedavi planında yer alan ve hemşirenin uygun gördüğü oral ilaçları hastaya verir.</a:t>
            </a:r>
          </a:p>
          <a:p>
            <a:r>
              <a:rPr lang="tr-TR" sz="2800" dirty="0" smtClean="0"/>
              <a:t>d)  Hastanın kişisel bakım ve temizliği ile ilgili gereksinimlerinin karşılanmasına yardım eder.</a:t>
            </a:r>
          </a:p>
          <a:p>
            <a:r>
              <a:rPr lang="tr-TR" sz="2800" dirty="0" smtClean="0"/>
              <a:t> e)   Hastaların muayene, tetkik ve tedavi için hazırlanmasına, tıbbi işlem öncesinde elbiselerinin değiştirilmesine ve işlem sonrasında giyinmesine yardım eder.</a:t>
            </a:r>
          </a:p>
          <a:p>
            <a:r>
              <a:rPr lang="tr-TR" sz="2800" dirty="0"/>
              <a:t>f</a:t>
            </a:r>
            <a:r>
              <a:rPr lang="tr-TR" sz="2800" dirty="0" smtClean="0"/>
              <a:t>)  Yatak yarasını önlemeye yönelik koruyucu işlemlerde hemşireye yardım eder.</a:t>
            </a:r>
          </a:p>
          <a:p>
            <a:r>
              <a:rPr lang="tr-TR" sz="2800" dirty="0"/>
              <a:t>g</a:t>
            </a:r>
            <a:r>
              <a:rPr lang="tr-TR" sz="2800" dirty="0" smtClean="0"/>
              <a:t>) Hastanın günlük yaşam aktivitelerinin yerine getirilmesine yardım eder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511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0352" y="365760"/>
            <a:ext cx="11521440" cy="6492240"/>
          </a:xfrm>
        </p:spPr>
        <p:txBody>
          <a:bodyPr>
            <a:normAutofit fontScale="55000" lnSpcReduction="20000"/>
          </a:bodyPr>
          <a:lstStyle/>
          <a:p>
            <a:r>
              <a:rPr lang="tr-TR" dirty="0"/>
              <a:t>ı</a:t>
            </a:r>
            <a:r>
              <a:rPr lang="tr-TR" sz="3100" dirty="0"/>
              <a:t>) </a:t>
            </a:r>
            <a:r>
              <a:rPr lang="tr-TR" sz="3800" dirty="0"/>
              <a:t>Hastanın idrar torbasını boşaltır veya değiştirir.</a:t>
            </a:r>
          </a:p>
          <a:p>
            <a:r>
              <a:rPr lang="tr-TR" sz="3800" dirty="0"/>
              <a:t>i)   Hastadan steril olmayan idrar örneği ve dışkı örneği alır.</a:t>
            </a:r>
          </a:p>
          <a:p>
            <a:r>
              <a:rPr lang="tr-TR" sz="3800" dirty="0"/>
              <a:t>j)   Hastanın beslenme programına uygun olarak beslenmesine yardımcı olur</a:t>
            </a:r>
          </a:p>
          <a:p>
            <a:r>
              <a:rPr lang="tr-TR" sz="3800" dirty="0"/>
              <a:t>k)  Kilo takibi gereken hastalarda günlük kilo takibini yapar.</a:t>
            </a:r>
          </a:p>
          <a:p>
            <a:r>
              <a:rPr lang="tr-TR" sz="3800" dirty="0"/>
              <a:t>l)   Hemşirenin uygun gördüğü durumlarda hastanın yürümesine ve hareket etmesine yardım eder.</a:t>
            </a:r>
          </a:p>
          <a:p>
            <a:r>
              <a:rPr lang="tr-TR" sz="3800" dirty="0"/>
              <a:t>m)Hareket kısıtlılığı olan hastalarda uygun görülen pozisyonu verir.</a:t>
            </a:r>
          </a:p>
          <a:p>
            <a:r>
              <a:rPr lang="tr-TR" sz="3800" dirty="0"/>
              <a:t>n)  Hastanın başka bir kliniğe ya da birime transferine yardım ve refakat eder.</a:t>
            </a:r>
          </a:p>
          <a:p>
            <a:r>
              <a:rPr lang="tr-TR" sz="3800" dirty="0"/>
              <a:t>o)  Hasta için planlanan egzersiz programının hastaya uygulanmasına yardım eder.</a:t>
            </a:r>
          </a:p>
          <a:p>
            <a:r>
              <a:rPr lang="tr-TR" sz="3800" dirty="0"/>
              <a:t>ö) İlgilendiği hastaların genel durumunda fark ettiği değişiklikleri hemşireye bildirir.</a:t>
            </a:r>
          </a:p>
          <a:p>
            <a:r>
              <a:rPr lang="tr-TR" sz="3800" dirty="0"/>
              <a:t>p)  Ölüm sonrası yapılması gereken bakımları uygular</a:t>
            </a:r>
          </a:p>
          <a:p>
            <a:r>
              <a:rPr lang="tr-TR" sz="3800" dirty="0"/>
              <a:t>r)   Alınan kan, doku veya diğer örneklerin laboratuvara naklini sağlar.</a:t>
            </a:r>
          </a:p>
          <a:p>
            <a:r>
              <a:rPr lang="tr-TR" sz="3800" dirty="0"/>
              <a:t>s)  Hasta bakımında kullanılan malzemelerin hazırlanmasını, temizliğini, dezenfeksiyonunu ve uygun şekilde saklanmasına yardım eder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627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02792" y="365125"/>
            <a:ext cx="10515600" cy="685753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EBE YARDIMCISI GÖREVLERİ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50878"/>
            <a:ext cx="11049000" cy="5807122"/>
          </a:xfrm>
        </p:spPr>
        <p:txBody>
          <a:bodyPr>
            <a:normAutofit fontScale="85000" lnSpcReduction="20000"/>
          </a:bodyPr>
          <a:lstStyle/>
          <a:p>
            <a:r>
              <a:rPr lang="tr-TR" sz="2800" dirty="0" smtClean="0"/>
              <a:t>a)  Doğurganlık sınırları içerisindeki kadınların üreme sağlığı konusunda kayıtlarının tutulmasına yardım eder.</a:t>
            </a:r>
          </a:p>
          <a:p>
            <a:r>
              <a:rPr lang="tr-TR" sz="2800" dirty="0" smtClean="0"/>
              <a:t>b)  Gebelik öncesi dönemde gebeliğe hazırlık eğitim programı ile anne-babalığa ve doğuma hazırlık programlarının uygulanmasına yardım eder.</a:t>
            </a:r>
          </a:p>
          <a:p>
            <a:r>
              <a:rPr lang="tr-TR" sz="2800" dirty="0" smtClean="0"/>
              <a:t>c)  Gebelik izlemleri süreci dâhil olmak üzere kadının muayeneye hazırlığını yapar.</a:t>
            </a:r>
          </a:p>
          <a:p>
            <a:r>
              <a:rPr lang="tr-TR" sz="2800" dirty="0" smtClean="0"/>
              <a:t>ç) Gebelik, doğum ve doğum sonrası dönemde gebenin günlük yaşam aktivitelerinin yerine getirilmesi, beslenme programının uygulanması, kişisel bakım ve temizliği ile ilgili gereksinimlerinin karşılanmasına yardımcı olur.</a:t>
            </a:r>
          </a:p>
          <a:p>
            <a:r>
              <a:rPr lang="tr-TR" sz="2800" dirty="0" smtClean="0"/>
              <a:t>d) Doğum sırasında gebenin doğum ağrısı ve doğum korkusuyla başa çıkmasına yardımcı olur.</a:t>
            </a:r>
          </a:p>
          <a:p>
            <a:r>
              <a:rPr lang="tr-TR" sz="2800" dirty="0" smtClean="0"/>
              <a:t>e)  Doğum sonrası dönemde; anneye bebek bakımı ve emzirme konusunda yardımcı olur, anne ve bebeğin genel sağlık durumunda fark ettiği değişiklikleri ebeye bildirir.</a:t>
            </a:r>
          </a:p>
          <a:p>
            <a:r>
              <a:rPr lang="tr-TR" sz="2800" dirty="0" smtClean="0"/>
              <a:t>f)   Kadının başka bir kliniğe ya da birime transferine yardım eder ve refakat eder.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8858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450376"/>
            <a:ext cx="10515600" cy="4944583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sz="2600" dirty="0" smtClean="0"/>
              <a:t>g</a:t>
            </a:r>
            <a:r>
              <a:rPr lang="tr-TR" sz="2600" dirty="0"/>
              <a:t>)  Gebelik, doğum ve doğum sonrası dönemde anne ve bebek sağlığını korumak ve geliştirmek için hizmet sunduğu gruba bilgi verir.</a:t>
            </a:r>
          </a:p>
          <a:p>
            <a:r>
              <a:rPr lang="tr-TR" sz="2600" dirty="0"/>
              <a:t>ğ) Aile planlaması hizmetlerinde, kadın ve </a:t>
            </a:r>
            <a:r>
              <a:rPr lang="tr-TR" sz="2600" dirty="0" err="1"/>
              <a:t>yenidoğana</a:t>
            </a:r>
            <a:r>
              <a:rPr lang="tr-TR" sz="2600" dirty="0"/>
              <a:t> ait tarama programlarının yürütülmesinde ebeye yardım eder.</a:t>
            </a:r>
          </a:p>
          <a:p>
            <a:r>
              <a:rPr lang="tr-TR" sz="2600" dirty="0"/>
              <a:t>h) Kullanılan malzemelerin temizliği, dezenfeksiyonu ve uygun şekilde saklanmasına yardım eder.</a:t>
            </a:r>
          </a:p>
          <a:p>
            <a:r>
              <a:rPr lang="tr-TR" sz="2600" dirty="0"/>
              <a:t>ı) Çalıştığı ünitenin kullanıma hazır bulundurulmasında görev alır.</a:t>
            </a:r>
          </a:p>
          <a:p>
            <a:r>
              <a:rPr lang="tr-TR" sz="2600" dirty="0"/>
              <a:t>i) Alınan kan, doku veya diğer örneklerin laboratuvara naklini sağlar.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5235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Devre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Devr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v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305</TotalTime>
  <Words>433</Words>
  <Application>Microsoft Office PowerPoint</Application>
  <PresentationFormat>Geniş ekran</PresentationFormat>
  <Paragraphs>132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Tw Cen MT</vt:lpstr>
      <vt:lpstr>Devre</vt:lpstr>
      <vt:lpstr>PowerPoint Sunusu</vt:lpstr>
      <vt:lpstr>PowerPoint Sunusu</vt:lpstr>
      <vt:lpstr>BU OKULLARDA 1 ALAN, 3 DAL BULUNMAKTADIR.</vt:lpstr>
      <vt:lpstr>ALAN-DAL SEÇİMİ</vt:lpstr>
      <vt:lpstr>PowerPoint Sunusu</vt:lpstr>
      <vt:lpstr>HEMŞİRE YARDIMCISI GÖREVLERİ</vt:lpstr>
      <vt:lpstr>PowerPoint Sunusu</vt:lpstr>
      <vt:lpstr>EBE YARDIMCISI GÖREVLERİ</vt:lpstr>
      <vt:lpstr>PowerPoint Sunusu</vt:lpstr>
      <vt:lpstr>SAĞLIK BAKIM TEKNİSYENİ GÖREVLERİ</vt:lpstr>
      <vt:lpstr>PowerPoint Sunusu</vt:lpstr>
      <vt:lpstr>PowerPoint Sunusu</vt:lpstr>
      <vt:lpstr>ÖNLİSANS SAĞLIK BÖLÜMLERİ</vt:lpstr>
      <vt:lpstr>PowerPoint Sunusu</vt:lpstr>
      <vt:lpstr>LİSANS SAĞLIK BÖLÜMLERİ</vt:lpstr>
      <vt:lpstr>HANGİ BÖLÜMLER EK PUAN ALIR?</vt:lpstr>
      <vt:lpstr>SINAVSIZ GEÇİŞ HALEN VAR MI?</vt:lpstr>
      <vt:lpstr>YARDIMCILIKLAR VE SAĞLIK BAKIM TEKNİSYENLİĞİNİN ATAMA SÜRECİ NASIL GELİŞİR?</vt:lpstr>
      <vt:lpstr>ÖĞRENCİ ANESTEZİ,FİZYOTERAPİ,İLK VE ACİL YARDIM GİBİ MESLEKLERE SAHİP OLMAK İÇİN NE YAPILMALIDIR?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DİSİPLİN KURALLARI</dc:title>
  <dc:creator>User</dc:creator>
  <cp:lastModifiedBy>ronaldinho424</cp:lastModifiedBy>
  <cp:revision>89</cp:revision>
  <dcterms:created xsi:type="dcterms:W3CDTF">2018-10-24T17:23:01Z</dcterms:created>
  <dcterms:modified xsi:type="dcterms:W3CDTF">2019-02-19T11:22:48Z</dcterms:modified>
</cp:coreProperties>
</file>