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handoutMasterIdLst>
    <p:handoutMasterId r:id="rId55"/>
  </p:handoutMasterIdLst>
  <p:sldIdLst>
    <p:sldId id="315" r:id="rId2"/>
    <p:sldId id="256" r:id="rId3"/>
    <p:sldId id="260" r:id="rId4"/>
    <p:sldId id="261" r:id="rId5"/>
    <p:sldId id="259" r:id="rId6"/>
    <p:sldId id="262" r:id="rId7"/>
    <p:sldId id="263" r:id="rId8"/>
    <p:sldId id="264" r:id="rId9"/>
    <p:sldId id="265" r:id="rId10"/>
    <p:sldId id="267" r:id="rId11"/>
    <p:sldId id="304" r:id="rId12"/>
    <p:sldId id="258" r:id="rId13"/>
    <p:sldId id="269" r:id="rId14"/>
    <p:sldId id="268" r:id="rId15"/>
    <p:sldId id="275" r:id="rId16"/>
    <p:sldId id="274" r:id="rId17"/>
    <p:sldId id="308" r:id="rId18"/>
    <p:sldId id="309" r:id="rId19"/>
    <p:sldId id="310" r:id="rId20"/>
    <p:sldId id="272" r:id="rId21"/>
    <p:sldId id="273" r:id="rId22"/>
    <p:sldId id="282" r:id="rId23"/>
    <p:sldId id="283" r:id="rId24"/>
    <p:sldId id="276" r:id="rId25"/>
    <p:sldId id="277" r:id="rId26"/>
    <p:sldId id="278" r:id="rId27"/>
    <p:sldId id="279" r:id="rId28"/>
    <p:sldId id="280" r:id="rId29"/>
    <p:sldId id="288" r:id="rId30"/>
    <p:sldId id="281" r:id="rId31"/>
    <p:sldId id="284" r:id="rId32"/>
    <p:sldId id="285" r:id="rId33"/>
    <p:sldId id="286" r:id="rId34"/>
    <p:sldId id="287" r:id="rId35"/>
    <p:sldId id="289" r:id="rId36"/>
    <p:sldId id="290" r:id="rId37"/>
    <p:sldId id="294" r:id="rId38"/>
    <p:sldId id="297" r:id="rId39"/>
    <p:sldId id="298" r:id="rId40"/>
    <p:sldId id="306" r:id="rId41"/>
    <p:sldId id="299" r:id="rId42"/>
    <p:sldId id="300" r:id="rId43"/>
    <p:sldId id="301" r:id="rId44"/>
    <p:sldId id="291" r:id="rId45"/>
    <p:sldId id="293" r:id="rId46"/>
    <p:sldId id="302" r:id="rId47"/>
    <p:sldId id="303" r:id="rId48"/>
    <p:sldId id="292" r:id="rId49"/>
    <p:sldId id="313" r:id="rId50"/>
    <p:sldId id="314" r:id="rId51"/>
    <p:sldId id="311" r:id="rId52"/>
    <p:sldId id="312"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E0000"/>
    <a:srgbClr val="000099"/>
    <a:srgbClr val="0D3F15"/>
    <a:srgbClr val="0000CC"/>
    <a:srgbClr val="0D364B"/>
    <a:srgbClr val="152D53"/>
    <a:srgbClr val="881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8" autoAdjust="0"/>
  </p:normalViewPr>
  <p:slideViewPr>
    <p:cSldViewPr>
      <p:cViewPr varScale="1">
        <p:scale>
          <a:sx n="67" d="100"/>
          <a:sy n="67" d="100"/>
        </p:scale>
        <p:origin x="14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FF4EE-63B9-446D-AC96-17FFCB2B0A6C}" type="datetimeFigureOut">
              <a:rPr lang="tr-TR" smtClean="0"/>
              <a:pPr/>
              <a:t>24.11.2017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68E6F7-2B3C-4315-9328-F4BD54A2123E}"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BE3A0-7C19-4AD2-9217-2B2BC79ED414}" type="datetimeFigureOut">
              <a:rPr lang="tr-TR" smtClean="0"/>
              <a:pPr/>
              <a:t>24.11.2017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989B8-EED7-4E6C-8D8D-59D35B2D16B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33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184405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9203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284843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33657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16620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40728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8" name="Altbilgi Yer Tutucusu 7"/>
          <p:cNvSpPr>
            <a:spLocks noGrp="1"/>
          </p:cNvSpPr>
          <p:nvPr>
            <p:ph type="ftr" sz="quarter" idx="11"/>
          </p:nvPr>
        </p:nvSpPr>
        <p:spPr/>
        <p:txBody>
          <a:bodyPr/>
          <a:lstStyle/>
          <a:p>
            <a:pPr>
              <a:defRPr/>
            </a:pPr>
            <a:endParaRPr lang="en-US"/>
          </a:p>
        </p:txBody>
      </p:sp>
      <p:sp>
        <p:nvSpPr>
          <p:cNvPr id="9" name="Slayt Numarası Yer Tutucusu 8"/>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166585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4" name="Altbilgi Yer Tutucusu 3"/>
          <p:cNvSpPr>
            <a:spLocks noGrp="1"/>
          </p:cNvSpPr>
          <p:nvPr>
            <p:ph type="ftr" sz="quarter" idx="11"/>
          </p:nvPr>
        </p:nvSpPr>
        <p:spPr/>
        <p:txBody>
          <a:bodyPr/>
          <a:lstStyle/>
          <a:p>
            <a:pPr>
              <a:defRPr/>
            </a:pPr>
            <a:endParaRPr lang="en-US"/>
          </a:p>
        </p:txBody>
      </p:sp>
      <p:sp>
        <p:nvSpPr>
          <p:cNvPr id="5" name="Slayt Numarası Yer Tutucusu 4"/>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345048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3" name="Altbilgi Yer Tutucusu 2"/>
          <p:cNvSpPr>
            <a:spLocks noGrp="1"/>
          </p:cNvSpPr>
          <p:nvPr>
            <p:ph type="ftr" sz="quarter" idx="11"/>
          </p:nvPr>
        </p:nvSpPr>
        <p:spPr/>
        <p:txBody>
          <a:bodyPr/>
          <a:lstStyle/>
          <a:p>
            <a:pPr>
              <a:defRPr/>
            </a:pPr>
            <a:endParaRPr lang="en-US"/>
          </a:p>
        </p:txBody>
      </p:sp>
      <p:sp>
        <p:nvSpPr>
          <p:cNvPr id="4" name="Slayt Numarası Yer Tutucusu 3"/>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141516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10957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a:defRPr/>
            </a:pPr>
            <a:fld id="{9E006E8D-D272-4060-93B1-1C0891C46550}" type="datetimeFigureOut">
              <a:rPr lang="en-US" smtClean="0"/>
              <a:pPr>
                <a:defRPr/>
              </a:pPr>
              <a:t>11/24/2017</a:t>
            </a:fld>
            <a:endParaRPr lang="en-US"/>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6759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006E8D-D272-4060-93B1-1C0891C46550}" type="datetimeFigureOut">
              <a:rPr lang="en-US" smtClean="0"/>
              <a:pPr>
                <a:defRPr/>
              </a:pPr>
              <a:t>11/24/2017</a:t>
            </a:fld>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2E3CF15-F661-4D1C-B228-32CFA14FBE68}" type="slidenum">
              <a:rPr lang="en-US" smtClean="0"/>
              <a:pPr>
                <a:defRPr/>
              </a:pPr>
              <a:t>‹#›</a:t>
            </a:fld>
            <a:endParaRPr lang="en-US"/>
          </a:p>
        </p:txBody>
      </p:sp>
    </p:spTree>
    <p:extLst>
      <p:ext uri="{BB962C8B-B14F-4D97-AF65-F5344CB8AC3E}">
        <p14:creationId xmlns:p14="http://schemas.microsoft.com/office/powerpoint/2010/main" val="31404801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827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667000" y="228600"/>
            <a:ext cx="3733800" cy="193899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r>
              <a:rPr lang="tr-TR" sz="6000" b="1" dirty="0"/>
              <a:t>ÇOCUK İSTİSMARI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1262"/>
            <a:ext cx="6629400" cy="4343400"/>
          </a:xfrm>
          <a:prstGeom prst="rect">
            <a:avLst/>
          </a:prstGeom>
          <a:effec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4800" y="990600"/>
            <a:ext cx="4343400" cy="5694363"/>
          </a:xfrm>
          <a:prstGeom prst="rect">
            <a:avLst/>
          </a:prstGeom>
          <a:ln w="101600" cmpd="thickThin">
            <a:solidFill>
              <a:schemeClr val="tx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istismarı, çocukların başta anne-babaları olmak üzere, kendilerine bakmakla yükümlü kimseler ve diğer yetişkinler tarafından fiziksel,duygual,zihinsel veya cinsel gelişimlerini engelleyen yada bedenen veya ruh sağlığına zarar veren, kaza sonucu olmayan, durumlarla karşıkarşıya bırakılmasıdır.</a:t>
            </a:r>
          </a:p>
        </p:txBody>
      </p:sp>
      <p:sp>
        <p:nvSpPr>
          <p:cNvPr id="3" name="TextBox 2"/>
          <p:cNvSpPr txBox="1"/>
          <p:nvPr/>
        </p:nvSpPr>
        <p:spPr>
          <a:xfrm>
            <a:off x="304800" y="76200"/>
            <a:ext cx="8229600" cy="64611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tr-TR" sz="3600" b="1" dirty="0">
                <a:solidFill>
                  <a:schemeClr val="bg1"/>
                </a:solidFill>
              </a:rPr>
              <a:t>ÇOCUK İSTİSMARI NE DEMEKTİR ?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990599"/>
            <a:ext cx="3962400" cy="5694363"/>
          </a:xfrm>
          <a:prstGeom prst="rect">
            <a:avLst/>
          </a:prstGeo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62175" y="155109"/>
            <a:ext cx="4419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371600"/>
            <a:ext cx="3581400" cy="3785652"/>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u="sng" dirty="0"/>
              <a:t>Bir kaza olmaksızın </a:t>
            </a:r>
            <a:r>
              <a:rPr lang="tr-TR" sz="3000" b="1" dirty="0"/>
              <a:t>fiziksel travma yada yaralanmalarla sonuçlanan herhangi bir davranış biçimi olarak tanımlanır.</a:t>
            </a:r>
          </a:p>
          <a:p>
            <a:pPr algn="ctr" fontAlgn="auto">
              <a:spcBef>
                <a:spcPts val="0"/>
              </a:spcBef>
              <a:spcAft>
                <a:spcPts val="0"/>
              </a:spcAft>
              <a:defRPr/>
            </a:pPr>
            <a:r>
              <a:rPr lang="tr-TR" sz="3000" b="1" dirty="0"/>
              <a:t>Ensık rastlanan şekli dayaktır.  </a:t>
            </a:r>
          </a:p>
        </p:txBody>
      </p:sp>
      <p:pic>
        <p:nvPicPr>
          <p:cNvPr id="11272" name="Picture 2" descr="D:\Belgelerim\Çalışma Dosyası\SUNU ÇALIŞMA\Cinsel İstismar\Resimler\SS-027-0104.jpg"/>
          <p:cNvPicPr>
            <a:picLocks noChangeAspect="1" noChangeArrowheads="1"/>
          </p:cNvPicPr>
          <p:nvPr/>
        </p:nvPicPr>
        <p:blipFill>
          <a:blip r:embed="rId2" cstate="print"/>
          <a:srcRect/>
          <a:stretch>
            <a:fillRect/>
          </a:stretch>
        </p:blipFill>
        <p:spPr bwMode="auto">
          <a:xfrm>
            <a:off x="4800600" y="1295400"/>
            <a:ext cx="3970338" cy="4800600"/>
          </a:xfrm>
          <a:prstGeom prst="rect">
            <a:avLst/>
          </a:prstGeom>
          <a:noFill/>
          <a:ln w="9525">
            <a:noFill/>
            <a:miter lim="800000"/>
            <a:headEnd/>
            <a:tailEnd/>
          </a:ln>
        </p:spPr>
      </p:pic>
      <p:sp>
        <p:nvSpPr>
          <p:cNvPr id="8" name="Rectangle 7"/>
          <p:cNvSpPr/>
          <p:nvPr/>
        </p:nvSpPr>
        <p:spPr>
          <a:xfrm>
            <a:off x="381000" y="5943600"/>
            <a:ext cx="35814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152400"/>
            <a:ext cx="60960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219200"/>
            <a:ext cx="3733800" cy="4708981"/>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Genelde disiplin ve cezalandırma amacıyla uygulandığı görülmektedir. Özellikle deri, iskelet sistemi ve ya merkezi</a:t>
            </a:r>
          </a:p>
          <a:p>
            <a:pPr algn="ctr" fontAlgn="auto">
              <a:spcBef>
                <a:spcPts val="0"/>
              </a:spcBef>
              <a:spcAft>
                <a:spcPts val="0"/>
              </a:spcAft>
              <a:defRPr/>
            </a:pPr>
            <a:r>
              <a:rPr lang="tr-TR" sz="3000" b="1" dirty="0"/>
              <a:t>sinir sistemi etkilenir. Diğer </a:t>
            </a:r>
            <a:r>
              <a:rPr lang="tr-TR" sz="3000" b="1" dirty="0" smtClean="0"/>
              <a:t>organlarda büyük oranda zarar görebilir.  </a:t>
            </a:r>
            <a:endParaRPr lang="tr-TR" sz="3000" b="1" dirty="0"/>
          </a:p>
        </p:txBody>
      </p:sp>
      <p:pic>
        <p:nvPicPr>
          <p:cNvPr id="12296" name="Picture 2" descr="D:\Belgelerim\Çalışma Dosyası\SUNU ÇALIŞMA\Cinsel İstismar\Resimler\SS-027-0101.jpg"/>
          <p:cNvPicPr>
            <a:picLocks noChangeAspect="1" noChangeArrowheads="1"/>
          </p:cNvPicPr>
          <p:nvPr/>
        </p:nvPicPr>
        <p:blipFill>
          <a:blip r:embed="rId2" cstate="print"/>
          <a:srcRect/>
          <a:stretch>
            <a:fillRect/>
          </a:stretch>
        </p:blipFill>
        <p:spPr bwMode="auto">
          <a:xfrm>
            <a:off x="4800600" y="1219200"/>
            <a:ext cx="3714750" cy="5105400"/>
          </a:xfrm>
          <a:prstGeom prst="rect">
            <a:avLst/>
          </a:prstGeom>
          <a:noFill/>
          <a:ln w="9525">
            <a:noFill/>
            <a:miter lim="800000"/>
            <a:headEnd/>
            <a:tailEnd/>
          </a:ln>
        </p:spPr>
      </p:pic>
      <p:sp>
        <p:nvSpPr>
          <p:cNvPr id="5" name="Rectangle 4"/>
          <p:cNvSpPr/>
          <p:nvPr/>
        </p:nvSpPr>
        <p:spPr>
          <a:xfrm>
            <a:off x="381000" y="6248400"/>
            <a:ext cx="37338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81000" y="152400"/>
            <a:ext cx="8382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tr-TR" sz="4000" b="1" dirty="0">
                <a:solidFill>
                  <a:schemeClr val="bg1"/>
                </a:solidFill>
              </a:rPr>
              <a:t>FİZİKSEL İSTİSMAR BULGULARI</a:t>
            </a:r>
          </a:p>
        </p:txBody>
      </p:sp>
      <p:sp>
        <p:nvSpPr>
          <p:cNvPr id="4" name="TextBox 3"/>
          <p:cNvSpPr txBox="1"/>
          <p:nvPr/>
        </p:nvSpPr>
        <p:spPr>
          <a:xfrm>
            <a:off x="457200" y="1219200"/>
            <a:ext cx="7239000" cy="1107996"/>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Çocuk aşırı derecede hassas yada tam tersi duyarsızdır. </a:t>
            </a:r>
            <a:endParaRPr lang="tr-TR" sz="3300" dirty="0">
              <a:solidFill>
                <a:srgbClr val="C00000"/>
              </a:solidFill>
              <a:latin typeface="+mn-lt"/>
            </a:endParaRPr>
          </a:p>
        </p:txBody>
      </p:sp>
      <p:sp>
        <p:nvSpPr>
          <p:cNvPr id="5" name="TextBox 4"/>
          <p:cNvSpPr txBox="1"/>
          <p:nvPr/>
        </p:nvSpPr>
        <p:spPr>
          <a:xfrm>
            <a:off x="381000" y="3352800"/>
            <a:ext cx="7391400" cy="2124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Çeşitli şekillerde saklanmaya çalışılan yaralar bulunur. </a:t>
            </a:r>
            <a:r>
              <a:rPr lang="tr-TR" sz="3300" b="1" dirty="0">
                <a:solidFill>
                  <a:srgbClr val="C00000"/>
                </a:solidFill>
                <a:latin typeface="+mn-lt"/>
              </a:rPr>
              <a:t>Değişik türde yanık ve kesik belirtileri bulunur. Morarmalar, şiddet izleri.</a:t>
            </a:r>
          </a:p>
        </p:txBody>
      </p:sp>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04800" y="358914"/>
            <a:ext cx="86106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304800" y="1416308"/>
            <a:ext cx="3962400" cy="4832092"/>
          </a:xfrm>
          <a:prstGeom prst="rect">
            <a:avLst/>
          </a:prstGeom>
          <a:solidFill>
            <a:srgbClr val="7030A0"/>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a:t>
            </a:r>
            <a:r>
              <a:rPr lang="tr-TR" sz="2800" b="1" dirty="0" smtClean="0"/>
              <a:t>istismar, </a:t>
            </a:r>
            <a:r>
              <a:rPr lang="tr-TR" sz="2800" b="1" dirty="0"/>
              <a:t>kişiye duygusal yada ruhsal sağlığını tehlikeye atacak derecede </a:t>
            </a:r>
            <a:r>
              <a:rPr lang="tr-TR" sz="2800" b="1" u="sng" dirty="0"/>
              <a:t>ağır sözlü tehditler yapılması, alay edilmesi yada küçük düşürücü</a:t>
            </a:r>
          </a:p>
          <a:p>
            <a:pPr algn="ctr" fontAlgn="auto">
              <a:spcBef>
                <a:spcPts val="0"/>
              </a:spcBef>
              <a:spcAft>
                <a:spcPts val="0"/>
              </a:spcAft>
              <a:defRPr/>
            </a:pPr>
            <a:r>
              <a:rPr lang="tr-TR" sz="2800" b="1" u="sng" dirty="0"/>
              <a:t>yorumlarda bulunulması, eleştirilmesi, aşağılanması</a:t>
            </a:r>
            <a:r>
              <a:rPr lang="tr-TR" sz="2800" b="1" dirty="0"/>
              <a:t> olarak tanımlanabilir.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416308"/>
            <a:ext cx="4038600" cy="2469892"/>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38675"/>
            <a:ext cx="4038600" cy="1609725"/>
          </a:xfrm>
          <a:prstGeom prst="rect">
            <a:avLst/>
          </a:prstGeom>
        </p:spPr>
      </p:pic>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04800" y="206514"/>
            <a:ext cx="824865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tr-TR" sz="4000" b="1" dirty="0"/>
              <a:t>DUYGUSAL İSTİSMAR</a:t>
            </a:r>
          </a:p>
        </p:txBody>
      </p:sp>
      <p:sp>
        <p:nvSpPr>
          <p:cNvPr id="3" name="Rectangle 2"/>
          <p:cNvSpPr/>
          <p:nvPr/>
        </p:nvSpPr>
        <p:spPr>
          <a:xfrm>
            <a:off x="381000" y="1828800"/>
            <a:ext cx="4572000" cy="3108543"/>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tr-TR" sz="2800" b="1" dirty="0"/>
              <a:t>	</a:t>
            </a:r>
            <a:r>
              <a:rPr lang="tr-TR" sz="2800" b="1" dirty="0" smtClean="0"/>
              <a:t>Çocuğu </a:t>
            </a:r>
            <a:r>
              <a:rPr lang="tr-TR" sz="2800" b="1" dirty="0"/>
              <a:t>her konuda suçlayarak günah keçisi haline getirme,   Diğer taciz türleri ile tehdit etme,  Genel olarak reddedici ve düşmanca tavır,  Katı biçimde </a:t>
            </a:r>
            <a:r>
              <a:rPr lang="tr-TR" sz="2800" b="1" dirty="0" smtClean="0"/>
              <a:t>cezalandırma.</a:t>
            </a:r>
            <a:endParaRPr lang="tr-TR" sz="2800" b="1" dirty="0"/>
          </a:p>
        </p:txBody>
      </p:sp>
      <p:pic>
        <p:nvPicPr>
          <p:cNvPr id="16393" name="Picture 2" descr="C:\Documents and Settings\Administrator\Belgelerim\Resimlerim\Kopyası resim19.jpg"/>
          <p:cNvPicPr>
            <a:picLocks noChangeAspect="1" noChangeArrowheads="1"/>
          </p:cNvPicPr>
          <p:nvPr/>
        </p:nvPicPr>
        <p:blipFill>
          <a:blip r:embed="rId2" cstate="print"/>
          <a:srcRect/>
          <a:stretch>
            <a:fillRect/>
          </a:stretch>
        </p:blipFill>
        <p:spPr bwMode="auto">
          <a:xfrm>
            <a:off x="5791200" y="1828800"/>
            <a:ext cx="2914650" cy="3124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3600" b="1" dirty="0">
                <a:ln w="0"/>
                <a:effectLst>
                  <a:outerShdw blurRad="38100" dist="19050" dir="2700000" algn="tl" rotWithShape="0">
                    <a:schemeClr val="dk1">
                      <a:alpha val="40000"/>
                    </a:schemeClr>
                  </a:outerShdw>
                </a:effectLst>
              </a:rPr>
              <a:t>Duygusal </a:t>
            </a:r>
            <a:r>
              <a:rPr lang="tr-TR" sz="3600" b="1" dirty="0" smtClean="0">
                <a:ln w="0"/>
                <a:effectLst>
                  <a:outerShdw blurRad="38100" dist="19050" dir="2700000" algn="tl" rotWithShape="0">
                    <a:schemeClr val="dk1">
                      <a:alpha val="40000"/>
                    </a:schemeClr>
                  </a:outerShdw>
                </a:effectLst>
              </a:rPr>
              <a:t>İstismara </a:t>
            </a:r>
            <a:r>
              <a:rPr lang="tr-TR" sz="3600" b="1" dirty="0">
                <a:ln w="0"/>
                <a:effectLst>
                  <a:outerShdw blurRad="38100" dist="19050" dir="2700000" algn="tl" rotWithShape="0">
                    <a:schemeClr val="dk1">
                      <a:alpha val="40000"/>
                    </a:schemeClr>
                  </a:outerShdw>
                </a:effectLst>
              </a:rPr>
              <a:t>N</a:t>
            </a:r>
            <a:r>
              <a:rPr lang="tr-TR" sz="3600" b="1" dirty="0" smtClean="0">
                <a:ln w="0"/>
                <a:effectLst>
                  <a:outerShdw blurRad="38100" dist="19050" dir="2700000" algn="tl" rotWithShape="0">
                    <a:schemeClr val="dk1">
                      <a:alpha val="40000"/>
                    </a:schemeClr>
                  </a:outerShdw>
                </a:effectLst>
              </a:rPr>
              <a:t>eden Olan Başlıca  Anne-Baba Davranışları</a:t>
            </a:r>
            <a:endParaRPr lang="tr-TR" sz="3600" b="1" dirty="0">
              <a:ln w="0"/>
              <a:effectLst>
                <a:outerShdw blurRad="38100" dist="19050" dir="2700000" algn="tl" rotWithShape="0">
                  <a:schemeClr val="dk1">
                    <a:alpha val="40000"/>
                  </a:schemeClr>
                </a:outerShdw>
              </a:effectLst>
            </a:endParaRPr>
          </a:p>
        </p:txBody>
      </p:sp>
      <p:sp>
        <p:nvSpPr>
          <p:cNvPr id="3" name="İçerik Yer Tutucusu 2"/>
          <p:cNvSpPr>
            <a:spLocks noGrp="1"/>
          </p:cNvSpPr>
          <p:nvPr>
            <p:ph idx="1"/>
          </p:nvPr>
        </p:nvSpPr>
        <p:spPr>
          <a:xfrm>
            <a:off x="457200" y="1690688"/>
            <a:ext cx="8229600" cy="5167311"/>
          </a:xfrm>
        </p:spPr>
        <p:txBody>
          <a:bodyPr>
            <a:normAutofit/>
          </a:bodyPr>
          <a:lstStyle/>
          <a:p>
            <a:r>
              <a:rPr lang="tr-TR" sz="2800" dirty="0"/>
              <a:t>Korkutma, yıldırma, tehdit etme,</a:t>
            </a:r>
          </a:p>
          <a:p>
            <a:r>
              <a:rPr lang="tr-TR" sz="2800" dirty="0"/>
              <a:t>Suça yöneltme,</a:t>
            </a:r>
          </a:p>
          <a:p>
            <a:r>
              <a:rPr lang="tr-TR" sz="2800" dirty="0"/>
              <a:t>Duygusal bakımdan ihtiyaçlarını karşılamama,</a:t>
            </a:r>
          </a:p>
          <a:p>
            <a:r>
              <a:rPr lang="tr-TR" sz="2800" dirty="0"/>
              <a:t>Sık eleştirme,</a:t>
            </a:r>
          </a:p>
          <a:p>
            <a:r>
              <a:rPr lang="tr-TR" sz="2800" dirty="0"/>
              <a:t>Çocuktan yaşı ve gelişimsel kapasitesinin üzerinde beklentilerde bulunmak,</a:t>
            </a:r>
          </a:p>
          <a:p>
            <a:r>
              <a:rPr lang="tr-TR" sz="2800" dirty="0"/>
              <a:t>Kardeşler arasında ayrım yapma,</a:t>
            </a:r>
          </a:p>
          <a:p>
            <a:r>
              <a:rPr lang="tr-TR" sz="2800" dirty="0"/>
              <a:t>Küçük düşürme, alay etme, lakap takma</a:t>
            </a:r>
          </a:p>
          <a:p>
            <a:r>
              <a:rPr lang="tr-TR" sz="2800" dirty="0"/>
              <a:t>Aşırı baskı ve otorite kurma</a:t>
            </a:r>
          </a:p>
          <a:p>
            <a:endParaRPr lang="tr-TR" sz="2800" dirty="0"/>
          </a:p>
        </p:txBody>
      </p:sp>
    </p:spTree>
    <p:extLst>
      <p:ext uri="{BB962C8B-B14F-4D97-AF65-F5344CB8AC3E}">
        <p14:creationId xmlns:p14="http://schemas.microsoft.com/office/powerpoint/2010/main" val="356903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19200"/>
            <a:ext cx="8229600" cy="5638800"/>
          </a:xfrm>
        </p:spPr>
        <p:txBody>
          <a:bodyPr/>
          <a:lstStyle/>
          <a:p>
            <a:r>
              <a:rPr lang="tr-TR" sz="2800" dirty="0"/>
              <a:t>Çocukla alay etme,</a:t>
            </a:r>
          </a:p>
          <a:p>
            <a:r>
              <a:rPr lang="tr-TR" sz="2800" dirty="0"/>
              <a:t>Aşağılayıcı ses tonu,</a:t>
            </a:r>
          </a:p>
          <a:p>
            <a:r>
              <a:rPr lang="tr-TR" sz="2800" dirty="0"/>
              <a:t>Ders dışı faaliyetlerden men etme,</a:t>
            </a:r>
          </a:p>
          <a:p>
            <a:r>
              <a:rPr lang="tr-TR" sz="2800" dirty="0"/>
              <a:t>Düşük performansı, başarısızlığı eleştirme,</a:t>
            </a:r>
          </a:p>
          <a:p>
            <a:r>
              <a:rPr lang="tr-TR" sz="2800" dirty="0"/>
              <a:t>İsim takma,</a:t>
            </a:r>
          </a:p>
          <a:p>
            <a:r>
              <a:rPr lang="tr-TR" sz="2800" dirty="0"/>
              <a:t>Okul sonrası ceza olarak ders yaptırma,</a:t>
            </a:r>
          </a:p>
          <a:p>
            <a:r>
              <a:rPr lang="tr-TR" sz="2800" dirty="0"/>
              <a:t>Diğer öğrencilerin çocuğu aşağılamalarına göz yumma,</a:t>
            </a:r>
          </a:p>
          <a:p>
            <a:r>
              <a:rPr lang="tr-TR" sz="2800" dirty="0"/>
              <a:t>Vurma, </a:t>
            </a:r>
            <a:r>
              <a:rPr lang="tr-TR" sz="2800" dirty="0" err="1"/>
              <a:t>çimdikleme,kulak</a:t>
            </a:r>
            <a:r>
              <a:rPr lang="tr-TR" sz="2800" dirty="0"/>
              <a:t> çekme vs.</a:t>
            </a:r>
          </a:p>
          <a:p>
            <a:r>
              <a:rPr lang="tr-TR" sz="2800" dirty="0"/>
              <a:t>Öğrenciye bir şeyler fırlatma.</a:t>
            </a:r>
          </a:p>
          <a:p>
            <a:endParaRPr lang="tr-TR" dirty="0"/>
          </a:p>
        </p:txBody>
      </p:sp>
      <p:sp>
        <p:nvSpPr>
          <p:cNvPr id="4" name="Rectangle 2"/>
          <p:cNvSpPr txBox="1">
            <a:spLocks noChangeArrowheads="1"/>
          </p:cNvSpPr>
          <p:nvPr/>
        </p:nvSpPr>
        <p:spPr bwMode="auto">
          <a:xfrm>
            <a:off x="495300" y="0"/>
            <a:ext cx="8229600" cy="1219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Duygusal</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İ</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stismara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Y</a:t>
            </a: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ol</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A</a:t>
            </a: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çan</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B</a:t>
            </a: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azı</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Ö</a:t>
            </a: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ğretmen</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r>
              <a:rPr kumimoji="0" lang="tr-TR"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D</a:t>
            </a:r>
            <a:r>
              <a:rPr kumimoji="0" lang="en-US" altLang="tr-TR" sz="3600" i="0" u="none" strike="noStrike" kern="0" normalizeH="0" baseline="0" noProof="0" dirty="0" err="1"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avranışları</a:t>
            </a:r>
            <a:r>
              <a:rPr kumimoji="0" lang="en-US" altLang="tr-TR" sz="3600" i="0" u="none" strike="noStrike" kern="0" normalizeH="0" baseline="0" noProof="0" dirty="0" smtClean="0">
                <a:ln w="0"/>
                <a:solidFill>
                  <a:schemeClr val="bg1"/>
                </a:solidFill>
                <a:effectLst>
                  <a:outerShdw blurRad="38100" dist="19050" dir="2700000" algn="tl" rotWithShape="0">
                    <a:schemeClr val="dk1">
                      <a:alpha val="40000"/>
                    </a:schemeClr>
                  </a:outerShdw>
                </a:effectLst>
                <a:uLnTx/>
                <a:uFillTx/>
                <a:latin typeface="Arial"/>
                <a:ea typeface="+mj-ea"/>
                <a:cs typeface="+mj-cs"/>
              </a:rPr>
              <a:t> </a:t>
            </a:r>
          </a:p>
        </p:txBody>
      </p:sp>
    </p:spTree>
    <p:extLst>
      <p:ext uri="{BB962C8B-B14F-4D97-AF65-F5344CB8AC3E}">
        <p14:creationId xmlns:p14="http://schemas.microsoft.com/office/powerpoint/2010/main" val="167282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237" y="4333875"/>
            <a:ext cx="2976563" cy="2524125"/>
          </a:xfrm>
          <a:prstGeom prst="rect">
            <a:avLst/>
          </a:prstGeom>
          <a:effectLst>
            <a:softEdge rad="635000"/>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92891"/>
            <a:ext cx="2362200" cy="3017070"/>
          </a:xfrm>
          <a:prstGeom prst="rect">
            <a:avLst/>
          </a:prstGeom>
          <a:effectLst>
            <a:softEdge rad="635000"/>
          </a:effectLst>
        </p:spPr>
      </p:pic>
      <p:pic>
        <p:nvPicPr>
          <p:cNvPr id="9" name="Resim 8"/>
          <p:cNvPicPr>
            <a:picLocks noChangeAspect="1"/>
          </p:cNvPicPr>
          <p:nvPr/>
        </p:nvPicPr>
        <p:blipFill>
          <a:blip r:embed="rId4">
            <a:extLst>
              <a:ext uri="{BEBA8EAE-BF5A-486C-A8C5-ECC9F3942E4B}">
                <a14:imgProps xmlns:a14="http://schemas.microsoft.com/office/drawing/2010/main">
                  <a14:imgLayer r:embed="rId5">
                    <a14:imgEffect>
                      <a14:backgroundRemoval t="0" b="89404" l="23556" r="75778"/>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70827"/>
            <a:ext cx="6296025" cy="3068320"/>
          </a:xfrm>
          <a:prstGeom prst="rect">
            <a:avLst/>
          </a:prstGeom>
        </p:spPr>
      </p:pic>
    </p:spTree>
    <p:extLst>
      <p:ext uri="{BB962C8B-B14F-4D97-AF65-F5344CB8AC3E}">
        <p14:creationId xmlns:p14="http://schemas.microsoft.com/office/powerpoint/2010/main" val="336831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447800" y="206514"/>
            <a:ext cx="63246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tr-TR" sz="4000" b="1" dirty="0"/>
              <a:t>CİNSEL İSTİSMAR (TACİZ)</a:t>
            </a:r>
          </a:p>
        </p:txBody>
      </p:sp>
      <p:sp>
        <p:nvSpPr>
          <p:cNvPr id="17413" name="Rectangle 2"/>
          <p:cNvSpPr>
            <a:spLocks noChangeArrowheads="1"/>
          </p:cNvSpPr>
          <p:nvPr/>
        </p:nvSpPr>
        <p:spPr bwMode="auto">
          <a:xfrm>
            <a:off x="1066800" y="1994530"/>
            <a:ext cx="3200400" cy="4401205"/>
          </a:xfrm>
          <a:prstGeom prst="rect">
            <a:avLst/>
          </a:prstGeom>
          <a:solidFill>
            <a:schemeClr val="accent4">
              <a:lumMod val="20000"/>
              <a:lumOff val="80000"/>
            </a:schemeClr>
          </a:solidFill>
          <a:ln w="114300" cmpd="thinThick">
            <a:solidFill>
              <a:srgbClr val="8E0000"/>
            </a:solidFill>
            <a:miter lim="800000"/>
            <a:headEnd/>
            <a:tailEnd/>
          </a:ln>
        </p:spPr>
        <p:txBody>
          <a:bodyPr wrap="square" anchor="ctr">
            <a:spAutoFit/>
          </a:bodyPr>
          <a:lstStyle/>
          <a:p>
            <a:pPr algn="ctr"/>
            <a:r>
              <a:rPr lang="tr-TR" sz="2800" b="1" dirty="0">
                <a:latin typeface="Calibri" pitchFamily="34" charset="0"/>
              </a:rPr>
              <a:t>Çocuğun bir erişkinin cinsel gereksinim ya da isteklerinin doyumu için cinsel nesne olarak </a:t>
            </a:r>
            <a:r>
              <a:rPr lang="tr-TR" sz="2800" b="1" dirty="0">
                <a:solidFill>
                  <a:srgbClr val="000099"/>
                </a:solidFill>
                <a:latin typeface="Calibri" pitchFamily="34" charset="0"/>
              </a:rPr>
              <a:t>kullanılması ya da kullanılmasına göz </a:t>
            </a:r>
            <a:r>
              <a:rPr lang="tr-TR" sz="2800" b="1" dirty="0">
                <a:latin typeface="Calibri" pitchFamily="34" charset="0"/>
              </a:rPr>
              <a:t>yumulması  şeklinde tanımlanmaktadır.</a:t>
            </a:r>
          </a:p>
        </p:txBody>
      </p:sp>
      <p:pic>
        <p:nvPicPr>
          <p:cNvPr id="4" name="Resim 3"/>
          <p:cNvPicPr>
            <a:picLocks noChangeAspect="1"/>
          </p:cNvPicPr>
          <p:nvPr/>
        </p:nvPicPr>
        <p:blipFill>
          <a:blip r:embed="rId2"/>
          <a:stretch>
            <a:fillRect/>
          </a:stretch>
        </p:blipFill>
        <p:spPr>
          <a:xfrm>
            <a:off x="5334000" y="2133600"/>
            <a:ext cx="3145809" cy="3810000"/>
          </a:xfrm>
          <a:prstGeom prst="rect">
            <a:avLst/>
          </a:prstGeom>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04800" y="206514"/>
            <a:ext cx="8534400" cy="116955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tr-TR" sz="3500" b="1" dirty="0"/>
              <a:t>1. DOKUNMA OLMAKSIZIN YAPILAN İSTİSMAR</a:t>
            </a:r>
          </a:p>
        </p:txBody>
      </p:sp>
      <p:sp>
        <p:nvSpPr>
          <p:cNvPr id="18437"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dirty="0">
                <a:solidFill>
                  <a:srgbClr val="000099"/>
                </a:solidFill>
                <a:latin typeface="Calibri" pitchFamily="34" charset="0"/>
              </a:rPr>
              <a:t>Cinsel konularda </a:t>
            </a:r>
            <a:r>
              <a:rPr lang="tr-TR" sz="2800" b="1" dirty="0" err="1">
                <a:solidFill>
                  <a:srgbClr val="000099"/>
                </a:solidFill>
                <a:latin typeface="Calibri" pitchFamily="34" charset="0"/>
              </a:rPr>
              <a:t>konuşup,çocuğu</a:t>
            </a:r>
            <a:r>
              <a:rPr lang="tr-TR" sz="2800" b="1" dirty="0">
                <a:solidFill>
                  <a:srgbClr val="000099"/>
                </a:solidFill>
                <a:latin typeface="Calibri" pitchFamily="34" charset="0"/>
              </a:rPr>
              <a:t> şaşırtmak onda korku, bunalım, huzursuzluk yaratmak bu kapsamda ele alınmaktadır. </a:t>
            </a:r>
            <a:r>
              <a:rPr lang="tr-TR" sz="2800" b="1" u="sng" dirty="0">
                <a:solidFill>
                  <a:srgbClr val="FF0000"/>
                </a:solidFill>
                <a:latin typeface="Calibri" pitchFamily="34" charset="0"/>
              </a:rPr>
              <a:t>Açık saçık telefon konuşmaları, teşhirciler, röntgenciler </a:t>
            </a:r>
            <a:r>
              <a:rPr lang="tr-TR" sz="2800" b="1" dirty="0">
                <a:latin typeface="Calibri" pitchFamily="34" charset="0"/>
              </a:rPr>
              <a:t>doğrudan bir tehlike oluşturmasalar da yarattıkları korku ve huzursuzluklarla çocuğa zarar vererek  onu istismar etmiş olmaktadırlar. </a:t>
            </a:r>
          </a:p>
        </p:txBody>
      </p:sp>
      <p:pic>
        <p:nvPicPr>
          <p:cNvPr id="18438" name="Picture 3" descr="D:\Belgelerim\Resimlerim\SUNU RESİMLERİ\YAZISIZ RESİMLER\KAYGI-ŞİDDET-KORKU\KAYGI\42-18428043.jpg"/>
          <p:cNvPicPr>
            <a:picLocks noChangeAspect="1" noChangeArrowheads="1"/>
          </p:cNvPicPr>
          <p:nvPr/>
        </p:nvPicPr>
        <p:blipFill>
          <a:blip r:embed="rId2" cstate="print"/>
          <a:srcRect/>
          <a:stretch>
            <a:fillRect/>
          </a:stretch>
        </p:blipFill>
        <p:spPr bwMode="auto">
          <a:xfrm>
            <a:off x="5794375" y="1676400"/>
            <a:ext cx="3044825" cy="4572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04800" y="228600"/>
            <a:ext cx="8534400" cy="6309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fontAlgn="auto">
              <a:spcBef>
                <a:spcPts val="0"/>
              </a:spcBef>
              <a:spcAft>
                <a:spcPts val="0"/>
              </a:spcAft>
              <a:defRPr/>
            </a:pPr>
            <a:r>
              <a:rPr lang="tr-TR" sz="3500" b="1" dirty="0"/>
              <a:t>2. DOKUNMANIN OLDUĞU CİNSEL İSTİSMAR</a:t>
            </a:r>
          </a:p>
        </p:txBody>
      </p:sp>
      <p:sp>
        <p:nvSpPr>
          <p:cNvPr id="19461" name="Rectangle 2"/>
          <p:cNvSpPr>
            <a:spLocks noChangeArrowheads="1"/>
          </p:cNvSpPr>
          <p:nvPr/>
        </p:nvSpPr>
        <p:spPr bwMode="auto">
          <a:xfrm>
            <a:off x="304800" y="1676400"/>
            <a:ext cx="3200400" cy="44005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Dokunarak yapılan cinsel istismarda genellikle bir yetişkinin bir çocuğun vücuduna cinsel amaçlı dokunması söz konusudur. </a:t>
            </a:r>
            <a:r>
              <a:rPr lang="tr-TR" sz="2800" b="1">
                <a:solidFill>
                  <a:srgbClr val="000099"/>
                </a:solidFill>
                <a:latin typeface="Calibri" pitchFamily="34" charset="0"/>
              </a:rPr>
              <a:t>Çocuğu cinsel amaçla doğrudan kullanma</a:t>
            </a:r>
            <a:r>
              <a:rPr lang="tr-TR" sz="2800" b="1">
                <a:latin typeface="Calibri" pitchFamily="34" charset="0"/>
              </a:rPr>
              <a:t>.</a:t>
            </a:r>
          </a:p>
        </p:txBody>
      </p:sp>
      <p:pic>
        <p:nvPicPr>
          <p:cNvPr id="19462" name="Picture 5" descr="C:\Documents and Settings\Administrator\Desktop\Kopyası dokunma.jpg"/>
          <p:cNvPicPr>
            <a:picLocks noChangeAspect="1" noChangeArrowheads="1"/>
          </p:cNvPicPr>
          <p:nvPr/>
        </p:nvPicPr>
        <p:blipFill>
          <a:blip r:embed="rId2" cstate="print"/>
          <a:srcRect/>
          <a:stretch>
            <a:fillRect/>
          </a:stretch>
        </p:blipFill>
        <p:spPr bwMode="auto">
          <a:xfrm>
            <a:off x="4419600" y="1808163"/>
            <a:ext cx="4108450" cy="41354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04800" y="206514"/>
            <a:ext cx="8610600" cy="6309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fontAlgn="auto">
              <a:spcBef>
                <a:spcPts val="0"/>
              </a:spcBef>
              <a:spcAft>
                <a:spcPts val="0"/>
              </a:spcAft>
              <a:defRPr/>
            </a:pPr>
            <a:r>
              <a:rPr lang="tr-TR" sz="3500" b="1" dirty="0"/>
              <a:t>3. ŞİDDET KULLANARAK YAPILAN İSTİSMAR</a:t>
            </a:r>
          </a:p>
        </p:txBody>
      </p:sp>
      <p:sp>
        <p:nvSpPr>
          <p:cNvPr id="20485"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Şiddet kullanılarak cinsel amaçla çocuğa dokunulduğunda üçüncü grup cinsel istismar söz konusu olmaktadır.Şiddet kullanılarak yapılan istismar içinde ırza geçme öldürmede yer almaktadır. Çocukta yaşam boyu sürebilecek ve tedavi gerektirecek bir zedelenme oluşturmakta ve hemen müdahele gerektirmektedir.</a:t>
            </a:r>
          </a:p>
        </p:txBody>
      </p:sp>
      <p:pic>
        <p:nvPicPr>
          <p:cNvPr id="20486" name="Picture 3" descr="D:\Belgelerim\Resimlerim\SUNU RESİMLERİ\YAZISIZ RESİMLER\CLİPARTLAR\delete.png"/>
          <p:cNvPicPr>
            <a:picLocks noChangeAspect="1" noChangeArrowheads="1"/>
          </p:cNvPicPr>
          <p:nvPr/>
        </p:nvPicPr>
        <p:blipFill>
          <a:blip r:embed="rId2" cstate="print"/>
          <a:srcRect/>
          <a:stretch>
            <a:fillRect/>
          </a:stretch>
        </p:blipFill>
        <p:spPr bwMode="auto">
          <a:xfrm>
            <a:off x="5791200" y="2209800"/>
            <a:ext cx="32766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66800" y="228600"/>
            <a:ext cx="7086600" cy="1477328"/>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500" b="1" dirty="0"/>
              <a:t>CİNSEL İSTİSMAR İLE İLGİLİ DOĞRULAR VE YANLIŞLAR</a:t>
            </a:r>
          </a:p>
        </p:txBody>
      </p:sp>
      <p:sp>
        <p:nvSpPr>
          <p:cNvPr id="3" name="TextBox 2"/>
          <p:cNvSpPr txBox="1"/>
          <p:nvPr/>
        </p:nvSpPr>
        <p:spPr>
          <a:xfrm>
            <a:off x="2209800" y="1981200"/>
            <a:ext cx="4800600" cy="1169551"/>
          </a:xfrm>
          <a:prstGeom prst="rect">
            <a:avLst/>
          </a:prstGeom>
          <a:noFill/>
          <a:ln w="38100">
            <a:solidFill>
              <a:schemeClr val="tx2">
                <a:lumMod val="50000"/>
              </a:schemeClr>
            </a:solidFill>
          </a:ln>
        </p:spPr>
        <p:txBody>
          <a:bodyPr>
            <a:spAutoFit/>
          </a:bodyPr>
          <a:lstStyle/>
          <a:p>
            <a:pPr algn="ctr" fontAlgn="auto">
              <a:spcBef>
                <a:spcPts val="0"/>
              </a:spcBef>
              <a:spcAft>
                <a:spcPts val="0"/>
              </a:spcAft>
              <a:defRPr/>
            </a:pPr>
            <a:r>
              <a:rPr lang="tr-TR"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NELERDİR ?</a:t>
            </a:r>
          </a:p>
        </p:txBody>
      </p:sp>
      <p:pic>
        <p:nvPicPr>
          <p:cNvPr id="21510" name="Picture 2" descr="D:\Belgelerim\Resimlerim\SUNU RESİMLERİ\Kopyası 42-15315693.jpg"/>
          <p:cNvPicPr>
            <a:picLocks noChangeAspect="1" noChangeArrowheads="1"/>
          </p:cNvPicPr>
          <p:nvPr/>
        </p:nvPicPr>
        <p:blipFill>
          <a:blip r:embed="rId2" cstate="print"/>
          <a:srcRect/>
          <a:stretch>
            <a:fillRect/>
          </a:stretch>
        </p:blipFill>
        <p:spPr bwMode="auto">
          <a:xfrm>
            <a:off x="2743200" y="3200400"/>
            <a:ext cx="3454400" cy="35115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3810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Çocuğu istismar eden kişi her zaman yabancı biridir. </a:t>
            </a:r>
            <a:r>
              <a:rPr lang="tr-TR" sz="2800" b="1">
                <a:solidFill>
                  <a:srgbClr val="FF0000"/>
                </a:solidFill>
                <a:cs typeface="Times New Roman" pitchFamily="18" charset="0"/>
              </a:rPr>
              <a:t>YANLIŞ</a:t>
            </a:r>
          </a:p>
        </p:txBody>
      </p:sp>
      <p:sp>
        <p:nvSpPr>
          <p:cNvPr id="3" name="Rectangle 2"/>
          <p:cNvSpPr/>
          <p:nvPr/>
        </p:nvSpPr>
        <p:spPr>
          <a:xfrm>
            <a:off x="228600" y="50927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err="1" smtClean="0"/>
              <a:t>Sosyo</a:t>
            </a:r>
            <a:r>
              <a:rPr lang="tr-TR" sz="2800" b="1" dirty="0" smtClean="0"/>
              <a:t>-ekonomik </a:t>
            </a:r>
            <a:r>
              <a:rPr lang="tr-TR" sz="2800" b="1" dirty="0"/>
              <a:t>ve eğitim düzeyi iyi ailelerde de istismar olabilir. </a:t>
            </a:r>
            <a:r>
              <a:rPr lang="tr-TR" sz="2800" b="1" dirty="0">
                <a:solidFill>
                  <a:srgbClr val="92D050"/>
                </a:solidFill>
              </a:rPr>
              <a:t>DOĞRU</a:t>
            </a:r>
          </a:p>
          <a:p>
            <a:pPr fontAlgn="auto">
              <a:spcBef>
                <a:spcPts val="0"/>
              </a:spcBef>
              <a:spcAft>
                <a:spcPts val="0"/>
              </a:spcAft>
              <a:defRPr/>
            </a:pPr>
            <a:r>
              <a:rPr lang="tr-TR" sz="2800" b="1" dirty="0" smtClean="0">
                <a:solidFill>
                  <a:srgbClr val="0000CC"/>
                </a:solidFill>
              </a:rPr>
              <a:t> </a:t>
            </a:r>
            <a:endParaRPr lang="tr-TR" sz="2800" b="1" dirty="0">
              <a:solidFill>
                <a:srgbClr val="0000CC"/>
              </a:solidFill>
            </a:endParaRPr>
          </a:p>
        </p:txBody>
      </p:sp>
      <p:sp>
        <p:nvSpPr>
          <p:cNvPr id="4" name="Rectangle 1"/>
          <p:cNvSpPr>
            <a:spLocks noChangeArrowheads="1"/>
          </p:cNvSpPr>
          <p:nvPr/>
        </p:nvSpPr>
        <p:spPr bwMode="auto">
          <a:xfrm>
            <a:off x="228600" y="1865313"/>
            <a:ext cx="65532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a:solidFill>
                  <a:schemeClr val="tx1"/>
                </a:solidFill>
                <a:cs typeface="Times New Roman" pitchFamily="18" charset="0"/>
              </a:rPr>
              <a:t>Aile içinden, o çocuğu tanıyan bir kişi  olabilir. </a:t>
            </a:r>
            <a:r>
              <a:rPr lang="tr-TR" sz="2800" b="1" dirty="0">
                <a:solidFill>
                  <a:srgbClr val="92D050"/>
                </a:solidFill>
                <a:cs typeface="Times New Roman" pitchFamily="18" charset="0"/>
              </a:rPr>
              <a:t>DOĞRU</a:t>
            </a:r>
            <a:endParaRPr lang="tr-TR" sz="2800" b="1" dirty="0">
              <a:solidFill>
                <a:srgbClr val="92D050"/>
              </a:solidFill>
            </a:endParaRPr>
          </a:p>
        </p:txBody>
      </p:sp>
      <p:sp>
        <p:nvSpPr>
          <p:cNvPr id="5" name="Rectangle 4"/>
          <p:cNvSpPr/>
          <p:nvPr/>
        </p:nvSpPr>
        <p:spPr>
          <a:xfrm>
            <a:off x="228600" y="34925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t>Hangi anne- babanın istismar yapıp yapmadığını bilmek mümkündür .</a:t>
            </a:r>
          </a:p>
          <a:p>
            <a:pPr fontAlgn="auto">
              <a:spcBef>
                <a:spcPts val="0"/>
              </a:spcBef>
              <a:spcAft>
                <a:spcPts val="0"/>
              </a:spcAft>
              <a:defRPr/>
            </a:pPr>
            <a:r>
              <a:rPr lang="tr-TR" sz="2800" b="1" dirty="0">
                <a:solidFill>
                  <a:srgbClr val="FF0000"/>
                </a:solidFill>
              </a:rPr>
              <a:t>YANLIŞ</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1" y="381000"/>
            <a:ext cx="1143000" cy="914400"/>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1" y="1865313"/>
            <a:ext cx="1295399" cy="1106488"/>
          </a:xfrm>
          <a:prstGeom prst="rect">
            <a:avLst/>
          </a:prstGeom>
        </p:spPr>
      </p:pic>
      <p:pic>
        <p:nvPicPr>
          <p:cNvPr id="9" name="Resim 8"/>
          <p:cNvPicPr>
            <a:picLocks noChangeAspect="1"/>
          </p:cNvPicPr>
          <p:nvPr/>
        </p:nvPicPr>
        <p:blipFill>
          <a:blip r:embed="rId4"/>
          <a:stretch>
            <a:fillRect/>
          </a:stretch>
        </p:blipFill>
        <p:spPr>
          <a:xfrm>
            <a:off x="7413399" y="3727410"/>
            <a:ext cx="1140051" cy="914479"/>
          </a:xfrm>
          <a:prstGeom prst="rect">
            <a:avLst/>
          </a:prstGeom>
        </p:spPr>
      </p:pic>
      <p:pic>
        <p:nvPicPr>
          <p:cNvPr id="10" name="Resim 9"/>
          <p:cNvPicPr>
            <a:picLocks noChangeAspect="1"/>
          </p:cNvPicPr>
          <p:nvPr/>
        </p:nvPicPr>
        <p:blipFill>
          <a:blip r:embed="rId5"/>
          <a:stretch>
            <a:fillRect/>
          </a:stretch>
        </p:blipFill>
        <p:spPr>
          <a:xfrm>
            <a:off x="7413399" y="5397498"/>
            <a:ext cx="1292464" cy="1109568"/>
          </a:xfrm>
          <a:prstGeom prst="rect">
            <a:avLst/>
          </a:prstGeom>
        </p:spPr>
      </p:pic>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457200"/>
            <a:ext cx="65532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tr-TR" sz="2800" b="1" dirty="0"/>
              <a:t>Her istismar çok zararlı değildir. </a:t>
            </a:r>
            <a:r>
              <a:rPr lang="tr-TR" sz="2800" b="1" dirty="0">
                <a:solidFill>
                  <a:srgbClr val="FF0000"/>
                </a:solidFill>
              </a:rPr>
              <a:t>YANLIŞ</a:t>
            </a:r>
            <a:endParaRPr lang="tr-TR" sz="2800" b="1" dirty="0">
              <a:solidFill>
                <a:srgbClr val="FF0000"/>
              </a:solidFill>
              <a:ea typeface="Times New Roman" pitchFamily="18" charset="0"/>
            </a:endParaRPr>
          </a:p>
        </p:txBody>
      </p:sp>
      <p:sp>
        <p:nvSpPr>
          <p:cNvPr id="4098" name="Rectangle 2"/>
          <p:cNvSpPr>
            <a:spLocks noChangeArrowheads="1"/>
          </p:cNvSpPr>
          <p:nvPr/>
        </p:nvSpPr>
        <p:spPr bwMode="auto">
          <a:xfrm>
            <a:off x="228600" y="3962400"/>
            <a:ext cx="66294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a:solidFill>
                  <a:schemeClr val="tx1"/>
                </a:solidFill>
                <a:cs typeface="Times New Roman" pitchFamily="18" charset="0"/>
              </a:rPr>
              <a:t>Çocuğuna istismar uygulayan anne- baba çocuğunu sevmiyordur. </a:t>
            </a:r>
            <a:r>
              <a:rPr lang="tr-TR" sz="2800" b="1" dirty="0">
                <a:solidFill>
                  <a:srgbClr val="FF0000"/>
                </a:solidFill>
                <a:cs typeface="Times New Roman" pitchFamily="18" charset="0"/>
              </a:rPr>
              <a:t>YANLIŞ</a:t>
            </a:r>
          </a:p>
        </p:txBody>
      </p:sp>
      <p:sp>
        <p:nvSpPr>
          <p:cNvPr id="4" name="Rectangle 2"/>
          <p:cNvSpPr>
            <a:spLocks noChangeArrowheads="1"/>
          </p:cNvSpPr>
          <p:nvPr/>
        </p:nvSpPr>
        <p:spPr bwMode="auto">
          <a:xfrm>
            <a:off x="228600" y="5446713"/>
            <a:ext cx="6553200" cy="95410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chemeClr val="tx1"/>
                </a:solidFill>
                <a:cs typeface="Times New Roman" pitchFamily="18" charset="0"/>
              </a:rPr>
              <a:t>Çocuğunu seven anne babalarda istismar edebilir.  </a:t>
            </a:r>
            <a:r>
              <a:rPr lang="tr-TR" sz="2800" b="1" dirty="0">
                <a:solidFill>
                  <a:srgbClr val="92D050"/>
                </a:solidFill>
                <a:cs typeface="Times New Roman" pitchFamily="18" charset="0"/>
              </a:rPr>
              <a:t>DOĞRU</a:t>
            </a:r>
            <a:endParaRPr lang="tr-TR" sz="2800" b="1" dirty="0">
              <a:solidFill>
                <a:srgbClr val="92D050"/>
              </a:solidFill>
            </a:endParaRPr>
          </a:p>
        </p:txBody>
      </p:sp>
      <p:sp>
        <p:nvSpPr>
          <p:cNvPr id="5" name="Rectangle 1"/>
          <p:cNvSpPr>
            <a:spLocks noChangeArrowheads="1"/>
          </p:cNvSpPr>
          <p:nvPr/>
        </p:nvSpPr>
        <p:spPr bwMode="auto">
          <a:xfrm>
            <a:off x="228600" y="16764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a:solidFill>
                  <a:schemeClr val="tx1"/>
                </a:solidFill>
                <a:cs typeface="Times New Roman" pitchFamily="18" charset="0"/>
              </a:rPr>
              <a:t>Bu nedenle de  istismar vakalarının tedavisi önemlidir. </a:t>
            </a:r>
            <a:r>
              <a:rPr lang="tr-TR" sz="2800" b="1" dirty="0">
                <a:solidFill>
                  <a:srgbClr val="92D050"/>
                </a:solidFill>
                <a:cs typeface="Times New Roman" pitchFamily="18" charset="0"/>
              </a:rPr>
              <a:t>DOĞRU</a:t>
            </a:r>
            <a:endParaRPr lang="tr-TR" sz="2800" b="1" dirty="0">
              <a:solidFill>
                <a:srgbClr val="92D050"/>
              </a:solidFill>
            </a:endParaRPr>
          </a:p>
        </p:txBody>
      </p:sp>
      <p:pic>
        <p:nvPicPr>
          <p:cNvPr id="2" name="Resim 1"/>
          <p:cNvPicPr>
            <a:picLocks noChangeAspect="1"/>
          </p:cNvPicPr>
          <p:nvPr/>
        </p:nvPicPr>
        <p:blipFill>
          <a:blip r:embed="rId2"/>
          <a:stretch>
            <a:fillRect/>
          </a:stretch>
        </p:blipFill>
        <p:spPr>
          <a:xfrm>
            <a:off x="7467600" y="261897"/>
            <a:ext cx="1140051" cy="914479"/>
          </a:xfrm>
          <a:prstGeom prst="rect">
            <a:avLst/>
          </a:prstGeom>
        </p:spPr>
      </p:pic>
      <p:pic>
        <p:nvPicPr>
          <p:cNvPr id="3" name="Resim 2"/>
          <p:cNvPicPr>
            <a:picLocks noChangeAspect="1"/>
          </p:cNvPicPr>
          <p:nvPr/>
        </p:nvPicPr>
        <p:blipFill>
          <a:blip r:embed="rId3"/>
          <a:stretch>
            <a:fillRect/>
          </a:stretch>
        </p:blipFill>
        <p:spPr>
          <a:xfrm>
            <a:off x="7467600" y="1598660"/>
            <a:ext cx="1292464" cy="1109568"/>
          </a:xfrm>
          <a:prstGeom prst="rect">
            <a:avLst/>
          </a:prstGeom>
        </p:spPr>
      </p:pic>
      <p:pic>
        <p:nvPicPr>
          <p:cNvPr id="6" name="Resim 5"/>
          <p:cNvPicPr>
            <a:picLocks noChangeAspect="1"/>
          </p:cNvPicPr>
          <p:nvPr/>
        </p:nvPicPr>
        <p:blipFill>
          <a:blip r:embed="rId3"/>
          <a:stretch>
            <a:fillRect/>
          </a:stretch>
        </p:blipFill>
        <p:spPr>
          <a:xfrm>
            <a:off x="7315187" y="5414963"/>
            <a:ext cx="1292464" cy="1109568"/>
          </a:xfrm>
          <a:prstGeom prst="rect">
            <a:avLst/>
          </a:prstGeom>
        </p:spPr>
      </p:pic>
      <p:pic>
        <p:nvPicPr>
          <p:cNvPr id="7" name="Resim 6"/>
          <p:cNvPicPr>
            <a:picLocks noChangeAspect="1"/>
          </p:cNvPicPr>
          <p:nvPr/>
        </p:nvPicPr>
        <p:blipFill>
          <a:blip r:embed="rId2"/>
          <a:stretch>
            <a:fillRect/>
          </a:stretch>
        </p:blipFill>
        <p:spPr>
          <a:xfrm>
            <a:off x="7391393" y="4041697"/>
            <a:ext cx="1140051" cy="914479"/>
          </a:xfrm>
          <a:prstGeom prst="rect">
            <a:avLst/>
          </a:prstGeom>
        </p:spPr>
      </p:pic>
    </p:spTree>
  </p:cSld>
  <p:clrMapOvr>
    <a:masterClrMapping/>
  </p:clrMapOvr>
  <p:transition spd="slow">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81000" y="520700"/>
            <a:ext cx="5953125" cy="5222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just"/>
            <a:r>
              <a:rPr lang="tr-TR" sz="2800" b="1">
                <a:solidFill>
                  <a:schemeClr val="tx1"/>
                </a:solidFill>
                <a:cs typeface="Times New Roman" pitchFamily="18" charset="0"/>
              </a:rPr>
              <a:t>Tüm istismar edenler erkektir . </a:t>
            </a:r>
            <a:r>
              <a:rPr lang="tr-TR" sz="2800" b="1">
                <a:solidFill>
                  <a:srgbClr val="FF0000"/>
                </a:solidFill>
                <a:cs typeface="Times New Roman" pitchFamily="18" charset="0"/>
              </a:rPr>
              <a:t>YANLIŞ</a:t>
            </a:r>
          </a:p>
        </p:txBody>
      </p:sp>
      <p:sp>
        <p:nvSpPr>
          <p:cNvPr id="3074" name="Rectangle 2"/>
          <p:cNvSpPr>
            <a:spLocks noChangeArrowheads="1"/>
          </p:cNvSpPr>
          <p:nvPr/>
        </p:nvSpPr>
        <p:spPr bwMode="auto">
          <a:xfrm>
            <a:off x="381000" y="3770313"/>
            <a:ext cx="59436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tr-TR" sz="2800" b="1">
                <a:solidFill>
                  <a:schemeClr val="tx1"/>
                </a:solidFill>
                <a:cs typeface="Times New Roman" pitchFamily="18" charset="0"/>
              </a:rPr>
              <a:t>Sadece kız çocukları cinsel istismara uğrar. </a:t>
            </a:r>
            <a:r>
              <a:rPr lang="tr-TR" sz="2800" b="1">
                <a:solidFill>
                  <a:srgbClr val="FF0000"/>
                </a:solidFill>
                <a:cs typeface="Times New Roman" pitchFamily="18" charset="0"/>
              </a:rPr>
              <a:t>YANLIŞ</a:t>
            </a:r>
          </a:p>
        </p:txBody>
      </p:sp>
      <p:sp>
        <p:nvSpPr>
          <p:cNvPr id="4" name="Rectangle 1"/>
          <p:cNvSpPr>
            <a:spLocks noChangeArrowheads="1"/>
          </p:cNvSpPr>
          <p:nvPr/>
        </p:nvSpPr>
        <p:spPr bwMode="auto">
          <a:xfrm>
            <a:off x="381000" y="1933590"/>
            <a:ext cx="5943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dirty="0">
                <a:solidFill>
                  <a:schemeClr val="tx1"/>
                </a:solidFill>
                <a:cs typeface="Times New Roman" pitchFamily="18" charset="0"/>
              </a:rPr>
              <a:t>Kadınlar da istismar edebilir. </a:t>
            </a:r>
            <a:r>
              <a:rPr lang="tr-TR" sz="2800" b="1" dirty="0">
                <a:solidFill>
                  <a:srgbClr val="92D050"/>
                </a:solidFill>
                <a:cs typeface="Times New Roman" pitchFamily="18" charset="0"/>
              </a:rPr>
              <a:t>DOĞRU</a:t>
            </a:r>
            <a:endParaRPr lang="tr-TR" sz="2800" b="1" dirty="0">
              <a:solidFill>
                <a:srgbClr val="92D050"/>
              </a:solidFill>
            </a:endParaRPr>
          </a:p>
        </p:txBody>
      </p:sp>
      <p:sp>
        <p:nvSpPr>
          <p:cNvPr id="7" name="Rectangle 2"/>
          <p:cNvSpPr>
            <a:spLocks noChangeArrowheads="1"/>
          </p:cNvSpPr>
          <p:nvPr/>
        </p:nvSpPr>
        <p:spPr bwMode="auto">
          <a:xfrm>
            <a:off x="381000" y="5257800"/>
            <a:ext cx="5943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dirty="0">
                <a:solidFill>
                  <a:schemeClr val="tx1"/>
                </a:solidFill>
                <a:cs typeface="Times New Roman" pitchFamily="18" charset="0"/>
              </a:rPr>
              <a:t>Erkek çocuklar da cinsel istismara uğrar.  </a:t>
            </a:r>
            <a:r>
              <a:rPr lang="tr-TR" sz="2800" b="1" dirty="0">
                <a:solidFill>
                  <a:srgbClr val="92D050"/>
                </a:solidFill>
                <a:cs typeface="Times New Roman" pitchFamily="18" charset="0"/>
              </a:rPr>
              <a:t>DOĞRU</a:t>
            </a:r>
            <a:endParaRPr lang="tr-TR" sz="2800" b="1" dirty="0">
              <a:solidFill>
                <a:srgbClr val="92D050"/>
              </a:solidFill>
            </a:endParaRPr>
          </a:p>
        </p:txBody>
      </p:sp>
      <p:pic>
        <p:nvPicPr>
          <p:cNvPr id="2" name="Resim 1"/>
          <p:cNvPicPr>
            <a:picLocks noChangeAspect="1"/>
          </p:cNvPicPr>
          <p:nvPr/>
        </p:nvPicPr>
        <p:blipFill>
          <a:blip r:embed="rId2"/>
          <a:stretch>
            <a:fillRect/>
          </a:stretch>
        </p:blipFill>
        <p:spPr>
          <a:xfrm>
            <a:off x="6934200" y="324604"/>
            <a:ext cx="1140051" cy="914479"/>
          </a:xfrm>
          <a:prstGeom prst="rect">
            <a:avLst/>
          </a:prstGeom>
        </p:spPr>
      </p:pic>
      <p:pic>
        <p:nvPicPr>
          <p:cNvPr id="3" name="Resim 2"/>
          <p:cNvPicPr>
            <a:picLocks noChangeAspect="1"/>
          </p:cNvPicPr>
          <p:nvPr/>
        </p:nvPicPr>
        <p:blipFill>
          <a:blip r:embed="rId2"/>
          <a:stretch>
            <a:fillRect/>
          </a:stretch>
        </p:blipFill>
        <p:spPr>
          <a:xfrm>
            <a:off x="6934200" y="3809921"/>
            <a:ext cx="1140051" cy="914479"/>
          </a:xfrm>
          <a:prstGeom prst="rect">
            <a:avLst/>
          </a:prstGeom>
        </p:spPr>
      </p:pic>
      <p:pic>
        <p:nvPicPr>
          <p:cNvPr id="5" name="Resim 4"/>
          <p:cNvPicPr>
            <a:picLocks noChangeAspect="1"/>
          </p:cNvPicPr>
          <p:nvPr/>
        </p:nvPicPr>
        <p:blipFill>
          <a:blip r:embed="rId3"/>
          <a:stretch>
            <a:fillRect/>
          </a:stretch>
        </p:blipFill>
        <p:spPr>
          <a:xfrm>
            <a:off x="7010400" y="1902681"/>
            <a:ext cx="1292464" cy="1109568"/>
          </a:xfrm>
          <a:prstGeom prst="rect">
            <a:avLst/>
          </a:prstGeom>
        </p:spPr>
      </p:pic>
      <p:pic>
        <p:nvPicPr>
          <p:cNvPr id="6" name="Resim 5"/>
          <p:cNvPicPr>
            <a:picLocks noChangeAspect="1"/>
          </p:cNvPicPr>
          <p:nvPr/>
        </p:nvPicPr>
        <p:blipFill>
          <a:blip r:embed="rId3"/>
          <a:stretch>
            <a:fillRect/>
          </a:stretch>
        </p:blipFill>
        <p:spPr>
          <a:xfrm>
            <a:off x="7010400" y="5257800"/>
            <a:ext cx="1292464" cy="1109568"/>
          </a:xfrm>
          <a:prstGeom prst="rect">
            <a:avLst/>
          </a:prstGeom>
        </p:spPr>
      </p:pic>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304800"/>
            <a:ext cx="6324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İstismara uğrayan kişiler tedavi edilemez. </a:t>
            </a:r>
            <a:r>
              <a:rPr lang="tr-TR" sz="2800" b="1">
                <a:solidFill>
                  <a:srgbClr val="FF0000"/>
                </a:solidFill>
                <a:cs typeface="Times New Roman" pitchFamily="18" charset="0"/>
              </a:rPr>
              <a:t>YANLIŞ</a:t>
            </a:r>
          </a:p>
        </p:txBody>
      </p:sp>
      <p:sp>
        <p:nvSpPr>
          <p:cNvPr id="2050" name="Rectangle 2"/>
          <p:cNvSpPr>
            <a:spLocks noChangeArrowheads="1"/>
          </p:cNvSpPr>
          <p:nvPr/>
        </p:nvSpPr>
        <p:spPr bwMode="auto">
          <a:xfrm>
            <a:off x="228600" y="30480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Tedavi gereği yoktur, zaman herşeyin üstesinden gelecektir. </a:t>
            </a:r>
            <a:r>
              <a:rPr lang="tr-TR" sz="2800" b="1">
                <a:solidFill>
                  <a:srgbClr val="FF0000"/>
                </a:solidFill>
                <a:cs typeface="Times New Roman" pitchFamily="18" charset="0"/>
              </a:rPr>
              <a:t>YANLIŞ</a:t>
            </a:r>
            <a:endParaRPr lang="tr-TR" sz="2800" b="1">
              <a:solidFill>
                <a:srgbClr val="FF0000"/>
              </a:solidFill>
            </a:endParaRPr>
          </a:p>
        </p:txBody>
      </p:sp>
      <p:sp>
        <p:nvSpPr>
          <p:cNvPr id="4" name="Rectangle 1"/>
          <p:cNvSpPr>
            <a:spLocks noChangeArrowheads="1"/>
          </p:cNvSpPr>
          <p:nvPr/>
        </p:nvSpPr>
        <p:spPr bwMode="auto">
          <a:xfrm>
            <a:off x="228600" y="1914525"/>
            <a:ext cx="6324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dirty="0">
                <a:solidFill>
                  <a:schemeClr val="tx1"/>
                </a:solidFill>
                <a:cs typeface="Times New Roman" pitchFamily="18" charset="0"/>
              </a:rPr>
              <a:t>Tedavi edilebilir.  </a:t>
            </a:r>
            <a:r>
              <a:rPr lang="tr-TR" sz="2800" b="1" dirty="0">
                <a:solidFill>
                  <a:srgbClr val="92D050"/>
                </a:solidFill>
                <a:cs typeface="Times New Roman" pitchFamily="18" charset="0"/>
              </a:rPr>
              <a:t>DOĞRU</a:t>
            </a:r>
            <a:endParaRPr lang="tr-TR" sz="2800" b="1" dirty="0">
              <a:solidFill>
                <a:srgbClr val="92D050"/>
              </a:solidFill>
            </a:endParaRPr>
          </a:p>
        </p:txBody>
      </p:sp>
      <p:sp>
        <p:nvSpPr>
          <p:cNvPr id="5" name="Rectangle 2"/>
          <p:cNvSpPr>
            <a:spLocks noChangeArrowheads="1"/>
          </p:cNvSpPr>
          <p:nvPr/>
        </p:nvSpPr>
        <p:spPr bwMode="auto">
          <a:xfrm>
            <a:off x="228600" y="5724525"/>
            <a:ext cx="64770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rgbClr val="000000"/>
                </a:solidFill>
                <a:cs typeface="Times New Roman" pitchFamily="18" charset="0"/>
              </a:rPr>
              <a:t>Çocuklar olanları daima söyler. </a:t>
            </a:r>
            <a:r>
              <a:rPr lang="tr-TR" sz="2800" b="1">
                <a:solidFill>
                  <a:srgbClr val="FF0000"/>
                </a:solidFill>
                <a:cs typeface="Times New Roman" pitchFamily="18" charset="0"/>
              </a:rPr>
              <a:t>YANLIŞ</a:t>
            </a:r>
            <a:endParaRPr lang="tr-TR" sz="2800" b="1">
              <a:solidFill>
                <a:srgbClr val="FF0000"/>
              </a:solidFill>
            </a:endParaRPr>
          </a:p>
        </p:txBody>
      </p:sp>
      <p:sp>
        <p:nvSpPr>
          <p:cNvPr id="6" name="Rectangle 2"/>
          <p:cNvSpPr>
            <a:spLocks noChangeArrowheads="1"/>
          </p:cNvSpPr>
          <p:nvPr/>
        </p:nvSpPr>
        <p:spPr bwMode="auto">
          <a:xfrm>
            <a:off x="228600" y="44196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Benim toplumumda istismar yoktur. </a:t>
            </a:r>
            <a:r>
              <a:rPr lang="tr-TR" sz="2800" b="1">
                <a:solidFill>
                  <a:srgbClr val="FF0000"/>
                </a:solidFill>
                <a:cs typeface="Times New Roman" pitchFamily="18" charset="0"/>
              </a:rPr>
              <a:t>YANLIŞ</a:t>
            </a:r>
          </a:p>
        </p:txBody>
      </p:sp>
      <p:pic>
        <p:nvPicPr>
          <p:cNvPr id="2" name="Resim 1"/>
          <p:cNvPicPr>
            <a:picLocks noChangeAspect="1"/>
          </p:cNvPicPr>
          <p:nvPr/>
        </p:nvPicPr>
        <p:blipFill>
          <a:blip r:embed="rId2"/>
          <a:stretch>
            <a:fillRect/>
          </a:stretch>
        </p:blipFill>
        <p:spPr>
          <a:xfrm>
            <a:off x="7377112" y="304721"/>
            <a:ext cx="1140051" cy="914479"/>
          </a:xfrm>
          <a:prstGeom prst="rect">
            <a:avLst/>
          </a:prstGeom>
        </p:spPr>
      </p:pic>
      <p:pic>
        <p:nvPicPr>
          <p:cNvPr id="3" name="Resim 2"/>
          <p:cNvPicPr>
            <a:picLocks noChangeAspect="1"/>
          </p:cNvPicPr>
          <p:nvPr/>
        </p:nvPicPr>
        <p:blipFill>
          <a:blip r:embed="rId2"/>
          <a:stretch>
            <a:fillRect/>
          </a:stretch>
        </p:blipFill>
        <p:spPr>
          <a:xfrm>
            <a:off x="7377111" y="3048000"/>
            <a:ext cx="1140051" cy="914479"/>
          </a:xfrm>
          <a:prstGeom prst="rect">
            <a:avLst/>
          </a:prstGeom>
        </p:spPr>
      </p:pic>
      <p:pic>
        <p:nvPicPr>
          <p:cNvPr id="7" name="Resim 6"/>
          <p:cNvPicPr>
            <a:picLocks noChangeAspect="1"/>
          </p:cNvPicPr>
          <p:nvPr/>
        </p:nvPicPr>
        <p:blipFill>
          <a:blip r:embed="rId2"/>
          <a:stretch>
            <a:fillRect/>
          </a:stretch>
        </p:blipFill>
        <p:spPr>
          <a:xfrm>
            <a:off x="7372350" y="4459209"/>
            <a:ext cx="1140051" cy="914479"/>
          </a:xfrm>
          <a:prstGeom prst="rect">
            <a:avLst/>
          </a:prstGeom>
        </p:spPr>
      </p:pic>
      <p:pic>
        <p:nvPicPr>
          <p:cNvPr id="8" name="Resim 7"/>
          <p:cNvPicPr>
            <a:picLocks noChangeAspect="1"/>
          </p:cNvPicPr>
          <p:nvPr/>
        </p:nvPicPr>
        <p:blipFill>
          <a:blip r:embed="rId2"/>
          <a:stretch>
            <a:fillRect/>
          </a:stretch>
        </p:blipFill>
        <p:spPr>
          <a:xfrm>
            <a:off x="7372350" y="5600660"/>
            <a:ext cx="1140051" cy="914479"/>
          </a:xfrm>
          <a:prstGeom prst="rect">
            <a:avLst/>
          </a:prstGeom>
        </p:spPr>
      </p:pic>
      <p:pic>
        <p:nvPicPr>
          <p:cNvPr id="9" name="Resim 8"/>
          <p:cNvPicPr>
            <a:picLocks noChangeAspect="1"/>
          </p:cNvPicPr>
          <p:nvPr/>
        </p:nvPicPr>
        <p:blipFill>
          <a:blip r:embed="rId3"/>
          <a:stretch>
            <a:fillRect/>
          </a:stretch>
        </p:blipFill>
        <p:spPr>
          <a:xfrm>
            <a:off x="7296143" y="1483506"/>
            <a:ext cx="1292464" cy="1109568"/>
          </a:xfrm>
          <a:prstGeom prst="rect">
            <a:avLst/>
          </a:prstGeom>
        </p:spPr>
      </p:pic>
    </p:spTree>
  </p:cSld>
  <p:clrMapOvr>
    <a:masterClrMapping/>
  </p:clrMapOvr>
  <p:transition spd="slow">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304800"/>
            <a:ext cx="8001000" cy="132343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a:r>
              <a:rPr lang="tr-TR" sz="4000" b="1" dirty="0">
                <a:solidFill>
                  <a:srgbClr val="FFFFCC"/>
                </a:solidFill>
                <a:latin typeface="Arial" charset="0"/>
                <a:cs typeface="Times New Roman" pitchFamily="18" charset="0"/>
              </a:rPr>
              <a:t>Neden Çocuklar İstismar Edildiklerini Söylemezler?</a:t>
            </a:r>
            <a:endParaRPr lang="tr-TR" sz="4000" dirty="0">
              <a:solidFill>
                <a:srgbClr val="FFFFCC"/>
              </a:solidFill>
              <a:latin typeface="Arial" charset="0"/>
            </a:endParaRPr>
          </a:p>
        </p:txBody>
      </p:sp>
      <p:pic>
        <p:nvPicPr>
          <p:cNvPr id="26629" name="Picture 2" descr="D:\Belgelerim\Çalışma Dosyası\SUNU ÇALIŞMA\Cinsel İstismar\861644_20223104.jpg"/>
          <p:cNvPicPr>
            <a:picLocks noChangeAspect="1" noChangeArrowheads="1"/>
          </p:cNvPicPr>
          <p:nvPr/>
        </p:nvPicPr>
        <p:blipFill>
          <a:blip r:embed="rId2" cstate="print"/>
          <a:srcRect/>
          <a:stretch>
            <a:fillRect/>
          </a:stretch>
        </p:blipFill>
        <p:spPr bwMode="auto">
          <a:xfrm>
            <a:off x="1905000" y="1752600"/>
            <a:ext cx="4922838" cy="4800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066800" y="204788"/>
            <a:ext cx="6781800" cy="86201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tr-TR" sz="5000" b="1" dirty="0">
                <a:solidFill>
                  <a:schemeClr val="bg1"/>
                </a:solidFill>
                <a:latin typeface="+mn-lt"/>
              </a:rPr>
              <a:t>ÇOCUK İHMALİ</a:t>
            </a:r>
          </a:p>
        </p:txBody>
      </p:sp>
      <p:pic>
        <p:nvPicPr>
          <p:cNvPr id="1026" name="Picture 2" descr="D:\Belgelerim\Çalışma Dosyası\SUNU ÇALIŞMA\Cinsel İstismar\Resimler\42-15224228.jpg"/>
          <p:cNvPicPr>
            <a:picLocks noChangeAspect="1" noChangeArrowheads="1"/>
          </p:cNvPicPr>
          <p:nvPr/>
        </p:nvPicPr>
        <p:blipFill>
          <a:blip r:embed="rId2" cstate="print"/>
          <a:srcRect/>
          <a:stretch>
            <a:fillRect/>
          </a:stretch>
        </p:blipFill>
        <p:spPr bwMode="auto">
          <a:xfrm>
            <a:off x="1828800" y="1295400"/>
            <a:ext cx="5489575"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57200" y="381000"/>
            <a:ext cx="8077200" cy="2246769"/>
          </a:xfrm>
          <a:prstGeom prst="rect">
            <a:avLst/>
          </a:prstGeom>
          <a:ln w="76200">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p>
            <a:pPr marL="457200" indent="-457200" algn="just" fontAlgn="auto">
              <a:spcBef>
                <a:spcPts val="0"/>
              </a:spcBef>
              <a:spcAft>
                <a:spcPts val="0"/>
              </a:spcAft>
              <a:buFont typeface="Wingdings" panose="05000000000000000000" pitchFamily="2" charset="2"/>
              <a:buChar char="Ø"/>
              <a:defRPr/>
            </a:pPr>
            <a:r>
              <a:rPr lang="tr-TR" sz="2800" b="1" dirty="0"/>
              <a:t>Ona kimsenin inanmayacağından korkarlar</a:t>
            </a:r>
            <a:r>
              <a:rPr lang="tr-TR" sz="2800" b="1" dirty="0" smtClean="0"/>
              <a:t>.</a:t>
            </a:r>
          </a:p>
          <a:p>
            <a:pPr marL="457200" indent="-457200" algn="just" fontAlgn="auto">
              <a:spcBef>
                <a:spcPts val="0"/>
              </a:spcBef>
              <a:spcAft>
                <a:spcPts val="0"/>
              </a:spcAft>
              <a:buFont typeface="Wingdings" panose="05000000000000000000" pitchFamily="2" charset="2"/>
              <a:buChar char="Ø"/>
              <a:defRPr/>
            </a:pPr>
            <a:r>
              <a:rPr lang="tr-TR" sz="2800" b="1" dirty="0" smtClean="0"/>
              <a:t>Cinsel </a:t>
            </a:r>
            <a:r>
              <a:rPr lang="tr-TR" sz="2800" b="1" dirty="0"/>
              <a:t>istismarın kendi hataları olduğundan ve bu yüzden başlarının belaya girmesinden korkarlar.</a:t>
            </a:r>
          </a:p>
          <a:p>
            <a:pPr marL="457200" indent="-457200" algn="just" fontAlgn="auto">
              <a:spcBef>
                <a:spcPts val="0"/>
              </a:spcBef>
              <a:spcAft>
                <a:spcPts val="0"/>
              </a:spcAft>
              <a:buFont typeface="Wingdings" panose="05000000000000000000" pitchFamily="2" charset="2"/>
              <a:buChar char="Ø"/>
              <a:defRPr/>
            </a:pPr>
            <a:r>
              <a:rPr lang="tr-TR" sz="2800" b="1" dirty="0"/>
              <a:t>Çocuk,böyle bir şeyi nasıl anlatacağını bilmeyebilir.</a:t>
            </a:r>
          </a:p>
        </p:txBody>
      </p:sp>
      <p:pic>
        <p:nvPicPr>
          <p:cNvPr id="27651" name="Picture 2" descr="D:\Belgelerim\Resimlerim\SUNU RESİMLERİ\YAZISIZ RESİMLER\KAYGI-ŞİDDET-KORKU\KAYGI\42-15218027.jpg"/>
          <p:cNvPicPr>
            <a:picLocks noChangeAspect="1" noChangeArrowheads="1"/>
          </p:cNvPicPr>
          <p:nvPr/>
        </p:nvPicPr>
        <p:blipFill>
          <a:blip r:embed="rId2" cstate="print"/>
          <a:srcRect/>
          <a:stretch>
            <a:fillRect/>
          </a:stretch>
        </p:blipFill>
        <p:spPr bwMode="auto">
          <a:xfrm>
            <a:off x="1321594" y="3046412"/>
            <a:ext cx="6348412" cy="378777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8600" y="228600"/>
            <a:ext cx="8686800" cy="4401205"/>
          </a:xfrm>
          <a:prstGeom prst="rect">
            <a:avLst/>
          </a:prstGeom>
          <a:noFill/>
          <a:ln w="76200">
            <a:solidFill>
              <a:srgbClr val="C00000"/>
            </a:solidFill>
            <a:miter lim="800000"/>
            <a:headEnd/>
            <a:tailEnd/>
          </a:ln>
        </p:spPr>
        <p:txBody>
          <a:bodyPr>
            <a:spAutoFit/>
          </a:bodyPr>
          <a:lstStyle/>
          <a:p>
            <a:pPr marL="457200" indent="-457200">
              <a:buFont typeface="Wingdings" panose="05000000000000000000" pitchFamily="2" charset="2"/>
              <a:buChar char="Ø"/>
            </a:pPr>
            <a:r>
              <a:rPr lang="tr-TR" sz="2800" b="1" dirty="0">
                <a:latin typeface="Calibri" pitchFamily="34" charset="0"/>
              </a:rPr>
              <a:t>Bu davranışlardan hoşlanmadığı </a:t>
            </a:r>
            <a:r>
              <a:rPr lang="tr-TR" sz="2800" b="1" dirty="0" err="1">
                <a:latin typeface="Calibri" pitchFamily="34" charset="0"/>
              </a:rPr>
              <a:t>halde,istismar</a:t>
            </a:r>
            <a:r>
              <a:rPr lang="tr-TR" sz="2800" b="1" dirty="0">
                <a:latin typeface="Calibri" pitchFamily="34" charset="0"/>
              </a:rPr>
              <a:t> eden kişiyi sevebilir ve onun başının belaya girmesinden korkabilir</a:t>
            </a:r>
            <a:r>
              <a:rPr lang="tr-TR" sz="2800" b="1" dirty="0" smtClean="0">
                <a:latin typeface="Calibri" pitchFamily="34" charset="0"/>
              </a:rPr>
              <a:t>.</a:t>
            </a:r>
          </a:p>
          <a:p>
            <a:pPr marL="457200" indent="-457200">
              <a:buFont typeface="Wingdings" panose="05000000000000000000" pitchFamily="2" charset="2"/>
              <a:buChar char="Ø"/>
            </a:pPr>
            <a:r>
              <a:rPr lang="tr-TR" sz="2800" b="1" dirty="0" smtClean="0">
                <a:latin typeface="Calibri" pitchFamily="34" charset="0"/>
              </a:rPr>
              <a:t> </a:t>
            </a:r>
            <a:r>
              <a:rPr lang="tr-TR" sz="2800" b="1" dirty="0">
                <a:latin typeface="Calibri" pitchFamily="34" charset="0"/>
              </a:rPr>
              <a:t>İstismar eden kişi tarafından tehdit edilmiş; korkutulmuş olabilir.</a:t>
            </a:r>
          </a:p>
          <a:p>
            <a:pPr marL="457200" indent="-457200">
              <a:buFont typeface="Wingdings" panose="05000000000000000000" pitchFamily="2" charset="2"/>
              <a:buChar char="Ø"/>
            </a:pPr>
            <a:r>
              <a:rPr lang="tr-TR" sz="2800" b="1" dirty="0">
                <a:latin typeface="Calibri" pitchFamily="34" charset="0"/>
              </a:rPr>
              <a:t>Bazı çocuklar bunun yanlış olduğunu bilmeyebilir.</a:t>
            </a:r>
          </a:p>
          <a:p>
            <a:pPr marL="457200" indent="-457200">
              <a:buFont typeface="Wingdings" panose="05000000000000000000" pitchFamily="2" charset="2"/>
              <a:buChar char="Ø"/>
            </a:pPr>
            <a:r>
              <a:rPr lang="tr-TR" sz="2800" b="1" dirty="0">
                <a:latin typeface="Calibri" pitchFamily="34" charset="0"/>
              </a:rPr>
              <a:t>Daha büyük çocuklar bu konuda konuşmaktan utanç duyabilir</a:t>
            </a:r>
            <a:r>
              <a:rPr lang="tr-TR" sz="2800" b="1" dirty="0" smtClean="0">
                <a:latin typeface="Calibri" pitchFamily="34" charset="0"/>
              </a:rPr>
              <a:t>.</a:t>
            </a:r>
          </a:p>
          <a:p>
            <a:pPr marL="457200" indent="-457200">
              <a:buFont typeface="Wingdings" panose="05000000000000000000" pitchFamily="2" charset="2"/>
              <a:buChar char="Ø"/>
            </a:pPr>
            <a:r>
              <a:rPr lang="tr-TR" sz="2800" b="1" dirty="0" smtClean="0">
                <a:latin typeface="Calibri" pitchFamily="34" charset="0"/>
              </a:rPr>
              <a:t> </a:t>
            </a:r>
            <a:r>
              <a:rPr lang="tr-TR" sz="2800" b="1" dirty="0">
                <a:latin typeface="Calibri" pitchFamily="34" charset="0"/>
              </a:rPr>
              <a:t>Çocuk konuşmak için uygun </a:t>
            </a:r>
            <a:r>
              <a:rPr lang="tr-TR" sz="2800" b="1" dirty="0" err="1">
                <a:latin typeface="Calibri" pitchFamily="34" charset="0"/>
              </a:rPr>
              <a:t>zaman,zemin</a:t>
            </a:r>
            <a:r>
              <a:rPr lang="tr-TR" sz="2800" b="1" dirty="0">
                <a:latin typeface="Calibri" pitchFamily="34" charset="0"/>
              </a:rPr>
              <a:t> ve kişi olmadığını düşünebilir.</a:t>
            </a:r>
          </a:p>
        </p:txBody>
      </p:sp>
      <p:pic>
        <p:nvPicPr>
          <p:cNvPr id="28675" name="Picture 2" descr="D:\Belgelerim\Resimlerim\SUNU RESİMLERİ\YAZISIZ RESİMLER\KAYGI-ŞİDDET-KORKU\KAYGI\Kopyası 42-16786582.jpg"/>
          <p:cNvPicPr>
            <a:picLocks noChangeAspect="1" noChangeArrowheads="1"/>
          </p:cNvPicPr>
          <p:nvPr/>
        </p:nvPicPr>
        <p:blipFill>
          <a:blip r:embed="rId2" cstate="print"/>
          <a:srcRect/>
          <a:stretch>
            <a:fillRect/>
          </a:stretch>
        </p:blipFill>
        <p:spPr bwMode="auto">
          <a:xfrm>
            <a:off x="2209006" y="4610755"/>
            <a:ext cx="4725988" cy="2247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9698" name="Picture 3" descr="D:\Belgelerim\Çalışma Dosyası\PANO ÇALIŞMALARIM\TEK KONULU AFİŞLER\Resimler\saat.jpg"/>
          <p:cNvPicPr>
            <a:picLocks noChangeAspect="1" noChangeArrowheads="1"/>
          </p:cNvPicPr>
          <p:nvPr/>
        </p:nvPicPr>
        <p:blipFill>
          <a:blip r:embed="rId2" cstate="print"/>
          <a:srcRect/>
          <a:stretch>
            <a:fillRect/>
          </a:stretch>
        </p:blipFill>
        <p:spPr bwMode="auto">
          <a:xfrm>
            <a:off x="838200" y="2286000"/>
            <a:ext cx="3524250" cy="3532188"/>
          </a:xfrm>
          <a:prstGeom prst="rect">
            <a:avLst/>
          </a:prstGeom>
          <a:noFill/>
          <a:ln w="9525">
            <a:noFill/>
            <a:miter lim="800000"/>
            <a:headEnd/>
            <a:tailEnd/>
          </a:ln>
        </p:spPr>
      </p:pic>
      <p:sp>
        <p:nvSpPr>
          <p:cNvPr id="5" name="Rectangle 1"/>
          <p:cNvSpPr>
            <a:spLocks noChangeArrowheads="1"/>
          </p:cNvSpPr>
          <p:nvPr/>
        </p:nvSpPr>
        <p:spPr bwMode="auto">
          <a:xfrm>
            <a:off x="838200" y="304800"/>
            <a:ext cx="7467600" cy="132343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a:r>
              <a:rPr lang="tr-TR" sz="4000" b="1" dirty="0">
                <a:solidFill>
                  <a:schemeClr val="bg1"/>
                </a:solidFill>
                <a:latin typeface="Arial" charset="0"/>
                <a:cs typeface="Times New Roman" pitchFamily="18" charset="0"/>
              </a:rPr>
              <a:t>Çocuklar  Sonunda </a:t>
            </a:r>
          </a:p>
          <a:p>
            <a:pPr algn="ctr"/>
            <a:r>
              <a:rPr lang="tr-TR" sz="4000" b="1" dirty="0">
                <a:solidFill>
                  <a:schemeClr val="bg1"/>
                </a:solidFill>
                <a:latin typeface="Arial" charset="0"/>
                <a:cs typeface="Times New Roman" pitchFamily="18" charset="0"/>
              </a:rPr>
              <a:t>Nasıl  Söylerler?</a:t>
            </a:r>
            <a:endParaRPr lang="tr-TR" sz="4000" dirty="0">
              <a:solidFill>
                <a:schemeClr val="bg1"/>
              </a:solidFill>
              <a:latin typeface="Arial" charset="0"/>
            </a:endParaRPr>
          </a:p>
        </p:txBody>
      </p:sp>
      <p:sp>
        <p:nvSpPr>
          <p:cNvPr id="29702" name="TextBox 5"/>
          <p:cNvSpPr txBox="1">
            <a:spLocks noChangeArrowheads="1"/>
          </p:cNvSpPr>
          <p:nvPr/>
        </p:nvSpPr>
        <p:spPr bwMode="auto">
          <a:xfrm>
            <a:off x="5791200" y="1524000"/>
            <a:ext cx="2057400" cy="4708525"/>
          </a:xfrm>
          <a:prstGeom prst="rect">
            <a:avLst/>
          </a:prstGeom>
          <a:noFill/>
          <a:ln w="9525">
            <a:noFill/>
            <a:miter lim="800000"/>
            <a:headEnd/>
            <a:tailEnd/>
          </a:ln>
        </p:spPr>
        <p:txBody>
          <a:bodyPr>
            <a:spAutoFit/>
          </a:bodyPr>
          <a:lstStyle/>
          <a:p>
            <a:r>
              <a:rPr lang="tr-TR" sz="30000" dirty="0">
                <a:solidFill>
                  <a:srgbClr val="FF0000"/>
                </a:solidFill>
                <a:cs typeface="Arial" charset="0"/>
              </a:rPr>
              <a:t>?</a:t>
            </a:r>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57200" y="685800"/>
            <a:ext cx="4343400" cy="5693866"/>
          </a:xfrm>
          <a:prstGeom prst="rect">
            <a:avLst/>
          </a:prstGeom>
          <a:solidFill>
            <a:schemeClr val="accent4">
              <a:lumMod val="75000"/>
            </a:schemeClr>
          </a:solidFill>
          <a:ln w="76200">
            <a:solidFill>
              <a:srgbClr val="000099"/>
            </a:solidFill>
          </a:ln>
        </p:spPr>
        <p:style>
          <a:lnRef idx="2">
            <a:schemeClr val="accent1"/>
          </a:lnRef>
          <a:fillRef idx="1">
            <a:schemeClr val="lt1"/>
          </a:fillRef>
          <a:effectRef idx="0">
            <a:schemeClr val="accent1"/>
          </a:effectRef>
          <a:fontRef idx="minor">
            <a:schemeClr val="dk1"/>
          </a:fontRef>
        </p:style>
        <p:txBody>
          <a:bodyPr>
            <a:spAutoFit/>
          </a:bodyPr>
          <a:lstStyle/>
          <a:p>
            <a:pPr marL="457200" indent="-457200" fontAlgn="auto">
              <a:spcBef>
                <a:spcPts val="0"/>
              </a:spcBef>
              <a:spcAft>
                <a:spcPts val="0"/>
              </a:spcAft>
              <a:buFont typeface="Arial" panose="020B0604020202020204" pitchFamily="34" charset="0"/>
              <a:buChar char="•"/>
              <a:defRPr/>
            </a:pPr>
            <a:r>
              <a:rPr lang="tr-TR" sz="2800" b="1" dirty="0">
                <a:solidFill>
                  <a:schemeClr val="bg1"/>
                </a:solidFill>
              </a:rPr>
              <a:t>İstismarın derecesi,sıklığı artar ve çocuğu korkutursa</a:t>
            </a:r>
            <a:r>
              <a:rPr lang="tr-TR" sz="2800" b="1" dirty="0" smtClean="0">
                <a:solidFill>
                  <a:schemeClr val="bg1"/>
                </a:solidFill>
              </a:rPr>
              <a:t>.</a:t>
            </a:r>
          </a:p>
          <a:p>
            <a:pPr marL="457200" indent="-457200" fontAlgn="auto">
              <a:spcBef>
                <a:spcPts val="0"/>
              </a:spcBef>
              <a:spcAft>
                <a:spcPts val="0"/>
              </a:spcAft>
              <a:buFont typeface="Arial" panose="020B0604020202020204" pitchFamily="34" charset="0"/>
              <a:buChar char="•"/>
              <a:defRPr/>
            </a:pPr>
            <a:r>
              <a:rPr lang="tr-TR" sz="2800" b="1" dirty="0" smtClean="0">
                <a:solidFill>
                  <a:schemeClr val="bg1"/>
                </a:solidFill>
              </a:rPr>
              <a:t> </a:t>
            </a:r>
            <a:r>
              <a:rPr lang="tr-TR" sz="2800" b="1" dirty="0">
                <a:solidFill>
                  <a:schemeClr val="bg1"/>
                </a:solidFill>
              </a:rPr>
              <a:t>Cinsel istismardan korunmayla ilgili bilgi alırsa ve kendisine yapılanın doğru olmadığını fark </a:t>
            </a:r>
            <a:r>
              <a:rPr lang="tr-TR" sz="2800" b="1" dirty="0" smtClean="0">
                <a:solidFill>
                  <a:schemeClr val="bg1"/>
                </a:solidFill>
              </a:rPr>
              <a:t>ederse.</a:t>
            </a:r>
          </a:p>
          <a:p>
            <a:pPr marL="457200" indent="-457200" fontAlgn="auto">
              <a:spcBef>
                <a:spcPts val="0"/>
              </a:spcBef>
              <a:spcAft>
                <a:spcPts val="0"/>
              </a:spcAft>
              <a:buFont typeface="Arial" panose="020B0604020202020204" pitchFamily="34" charset="0"/>
              <a:buChar char="•"/>
              <a:defRPr/>
            </a:pPr>
            <a:r>
              <a:rPr lang="tr-TR" sz="2800" b="1" dirty="0" smtClean="0">
                <a:solidFill>
                  <a:schemeClr val="bg1"/>
                </a:solidFill>
              </a:rPr>
              <a:t> Söylenmesi </a:t>
            </a:r>
            <a:r>
              <a:rPr lang="tr-TR" sz="2800" b="1" dirty="0">
                <a:solidFill>
                  <a:schemeClr val="bg1"/>
                </a:solidFill>
              </a:rPr>
              <a:t>gerektiğini öğrenirse.</a:t>
            </a:r>
          </a:p>
          <a:p>
            <a:pPr fontAlgn="auto">
              <a:spcBef>
                <a:spcPts val="0"/>
              </a:spcBef>
              <a:spcAft>
                <a:spcPts val="0"/>
              </a:spcAft>
              <a:defRPr/>
            </a:pPr>
            <a:r>
              <a:rPr lang="tr-TR" sz="2800" b="1" dirty="0">
                <a:solidFill>
                  <a:schemeClr val="bg1"/>
                </a:solidFill>
              </a:rPr>
              <a:t>Çocuklar sırlarını en yakın arkadaşları ile paylaşmak isteyebilirler.</a:t>
            </a:r>
          </a:p>
        </p:txBody>
      </p:sp>
      <p:pic>
        <p:nvPicPr>
          <p:cNvPr id="30723" name="Picture 2" descr="D:\Belgelerim\Resimlerim\SUNU RESİMLERİ\YAZISIZ RESİMLER\TRAFİK İŞARETLERİ\Kopyası 872194_47100842.jpg"/>
          <p:cNvPicPr>
            <a:picLocks noChangeAspect="1" noChangeArrowheads="1"/>
          </p:cNvPicPr>
          <p:nvPr/>
        </p:nvPicPr>
        <p:blipFill>
          <a:blip r:embed="rId3" cstate="print"/>
          <a:srcRect/>
          <a:stretch>
            <a:fillRect/>
          </a:stretch>
        </p:blipFill>
        <p:spPr bwMode="auto">
          <a:xfrm>
            <a:off x="5105400" y="1447800"/>
            <a:ext cx="3622675" cy="3505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8600" y="304800"/>
            <a:ext cx="8686800" cy="4616648"/>
          </a:xfrm>
          <a:prstGeom prst="rect">
            <a:avLst/>
          </a:prstGeom>
          <a:solidFill>
            <a:srgbClr val="7030A0"/>
          </a:solidFill>
          <a:ln w="76200">
            <a:solidFill>
              <a:srgbClr val="000099"/>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fontAlgn="auto">
              <a:lnSpc>
                <a:spcPct val="150000"/>
              </a:lnSpc>
              <a:spcBef>
                <a:spcPts val="0"/>
              </a:spcBef>
              <a:spcAft>
                <a:spcPts val="0"/>
              </a:spcAft>
              <a:buFont typeface="Arial" panose="020B0604020202020204" pitchFamily="34" charset="0"/>
              <a:buChar char="•"/>
              <a:defRPr/>
            </a:pPr>
            <a:r>
              <a:rPr lang="tr-TR" sz="2800" b="1" dirty="0">
                <a:solidFill>
                  <a:schemeClr val="bg1"/>
                </a:solidFill>
              </a:rPr>
              <a:t>Kardeşleri kendisinin ilk istismar edildiği yaşa gelmişse onları korumak maksadıyla. </a:t>
            </a:r>
          </a:p>
          <a:p>
            <a:pPr marL="457200" indent="-457200" fontAlgn="auto">
              <a:lnSpc>
                <a:spcPct val="150000"/>
              </a:lnSpc>
              <a:spcBef>
                <a:spcPts val="0"/>
              </a:spcBef>
              <a:spcAft>
                <a:spcPts val="0"/>
              </a:spcAft>
              <a:buFont typeface="Arial" panose="020B0604020202020204" pitchFamily="34" charset="0"/>
              <a:buChar char="•"/>
              <a:defRPr/>
            </a:pPr>
            <a:r>
              <a:rPr lang="tr-TR" sz="2800" b="1" dirty="0">
                <a:solidFill>
                  <a:schemeClr val="bg1"/>
                </a:solidFill>
              </a:rPr>
              <a:t>Ergenliğe gelmişse hamilelikten korkar ya da istismarcının baskısından kurtulmak için</a:t>
            </a:r>
            <a:r>
              <a:rPr lang="tr-TR" sz="2800" b="1" dirty="0" smtClean="0">
                <a:solidFill>
                  <a:schemeClr val="bg1"/>
                </a:solidFill>
              </a:rPr>
              <a:t>.</a:t>
            </a:r>
          </a:p>
          <a:p>
            <a:pPr marL="457200" indent="-457200" fontAlgn="auto">
              <a:lnSpc>
                <a:spcPct val="150000"/>
              </a:lnSpc>
              <a:spcBef>
                <a:spcPts val="0"/>
              </a:spcBef>
              <a:spcAft>
                <a:spcPts val="0"/>
              </a:spcAft>
              <a:buFont typeface="Arial" panose="020B0604020202020204" pitchFamily="34" charset="0"/>
              <a:buChar char="•"/>
              <a:defRPr/>
            </a:pPr>
            <a:r>
              <a:rPr lang="tr-TR" sz="2800" b="1" dirty="0" smtClean="0">
                <a:solidFill>
                  <a:schemeClr val="bg1"/>
                </a:solidFill>
              </a:rPr>
              <a:t>Çocuk </a:t>
            </a:r>
            <a:r>
              <a:rPr lang="tr-TR" sz="2800" b="1" dirty="0">
                <a:solidFill>
                  <a:schemeClr val="bg1"/>
                </a:solidFill>
              </a:rPr>
              <a:t>güvenebileceği ve kendisi ile yakından ilgilenen bir yetişkinle karşılaştığı zaman.</a:t>
            </a:r>
          </a:p>
          <a:p>
            <a:pPr marL="457200" indent="-457200" fontAlgn="auto">
              <a:lnSpc>
                <a:spcPct val="150000"/>
              </a:lnSpc>
              <a:spcBef>
                <a:spcPts val="0"/>
              </a:spcBef>
              <a:spcAft>
                <a:spcPts val="0"/>
              </a:spcAft>
              <a:buFont typeface="Arial" panose="020B0604020202020204" pitchFamily="34" charset="0"/>
              <a:buChar char="•"/>
              <a:defRPr/>
            </a:pPr>
            <a:r>
              <a:rPr lang="tr-TR" sz="2800" b="1" dirty="0">
                <a:solidFill>
                  <a:schemeClr val="bg1"/>
                </a:solidFill>
              </a:rPr>
              <a:t>Fiziksel bir </a:t>
            </a:r>
            <a:r>
              <a:rPr lang="tr-TR" sz="2800" b="1" dirty="0" smtClean="0">
                <a:solidFill>
                  <a:schemeClr val="bg1"/>
                </a:solidFill>
              </a:rPr>
              <a:t>yakınma sonrası </a:t>
            </a:r>
            <a:r>
              <a:rPr lang="tr-TR" sz="2800" b="1" dirty="0">
                <a:solidFill>
                  <a:schemeClr val="bg1"/>
                </a:solidFill>
              </a:rPr>
              <a:t>doktora gittiğinde.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029200"/>
            <a:ext cx="6248400" cy="1828800"/>
          </a:xfrm>
          <a:prstGeom prst="rect">
            <a:avLst/>
          </a:prstGeom>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81000" y="304800"/>
            <a:ext cx="8305800" cy="132343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r>
              <a:rPr lang="tr-TR" sz="4000" b="1" dirty="0">
                <a:solidFill>
                  <a:schemeClr val="bg1"/>
                </a:solidFill>
                <a:cs typeface="Times New Roman" pitchFamily="18" charset="0"/>
              </a:rPr>
              <a:t>ÇOCUĞUN CİNSEL İSTİSMARININ SONUÇLARI</a:t>
            </a:r>
            <a:endParaRPr lang="tr-TR" sz="4000" dirty="0">
              <a:solidFill>
                <a:schemeClr val="bg1"/>
              </a:solidFill>
            </a:endParaRPr>
          </a:p>
        </p:txBody>
      </p:sp>
      <p:sp>
        <p:nvSpPr>
          <p:cNvPr id="3" name="Rectangle 2"/>
          <p:cNvSpPr/>
          <p:nvPr/>
        </p:nvSpPr>
        <p:spPr>
          <a:xfrm>
            <a:off x="381000" y="1628239"/>
            <a:ext cx="8305800" cy="5262979"/>
          </a:xfrm>
          <a:prstGeom prst="rect">
            <a:avLst/>
          </a:prstGeom>
          <a:ln w="571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lnSpc>
                <a:spcPct val="150000"/>
              </a:lnSpc>
              <a:spcBef>
                <a:spcPts val="0"/>
              </a:spcBef>
              <a:spcAft>
                <a:spcPts val="0"/>
              </a:spcAft>
              <a:defRPr/>
            </a:pPr>
            <a:r>
              <a:rPr lang="tr-TR" sz="2800" b="1" dirty="0">
                <a:solidFill>
                  <a:srgbClr val="FF0000"/>
                </a:solidFill>
              </a:rPr>
              <a:t>1- </a:t>
            </a:r>
            <a:r>
              <a:rPr lang="tr-TR" sz="2800" b="1" dirty="0"/>
              <a:t>Giderek artan cinsel davranışlar.</a:t>
            </a:r>
          </a:p>
          <a:p>
            <a:pPr fontAlgn="auto">
              <a:lnSpc>
                <a:spcPct val="150000"/>
              </a:lnSpc>
              <a:spcBef>
                <a:spcPts val="0"/>
              </a:spcBef>
              <a:spcAft>
                <a:spcPts val="0"/>
              </a:spcAft>
              <a:defRPr/>
            </a:pPr>
            <a:r>
              <a:rPr lang="tr-TR" sz="2800" b="1" dirty="0">
                <a:solidFill>
                  <a:srgbClr val="FF0000"/>
                </a:solidFill>
              </a:rPr>
              <a:t>2-</a:t>
            </a:r>
            <a:r>
              <a:rPr lang="tr-TR" sz="2800" b="1" dirty="0"/>
              <a:t> Suçluluk duygusu.</a:t>
            </a:r>
          </a:p>
          <a:p>
            <a:pPr fontAlgn="auto">
              <a:lnSpc>
                <a:spcPct val="150000"/>
              </a:lnSpc>
              <a:spcBef>
                <a:spcPts val="0"/>
              </a:spcBef>
              <a:spcAft>
                <a:spcPts val="0"/>
              </a:spcAft>
              <a:defRPr/>
            </a:pPr>
            <a:r>
              <a:rPr lang="tr-TR" sz="2800" b="1" dirty="0">
                <a:solidFill>
                  <a:srgbClr val="FF0000"/>
                </a:solidFill>
              </a:rPr>
              <a:t>3-</a:t>
            </a:r>
            <a:r>
              <a:rPr lang="tr-TR" sz="2800" b="1" dirty="0"/>
              <a:t> Depresyon gelişme riski.</a:t>
            </a:r>
          </a:p>
          <a:p>
            <a:pPr fontAlgn="auto">
              <a:lnSpc>
                <a:spcPct val="150000"/>
              </a:lnSpc>
              <a:spcBef>
                <a:spcPts val="0"/>
              </a:spcBef>
              <a:spcAft>
                <a:spcPts val="0"/>
              </a:spcAft>
              <a:defRPr/>
            </a:pPr>
            <a:r>
              <a:rPr lang="tr-TR" sz="2800" b="1" dirty="0">
                <a:solidFill>
                  <a:srgbClr val="FF0000"/>
                </a:solidFill>
              </a:rPr>
              <a:t>4-</a:t>
            </a:r>
            <a:r>
              <a:rPr lang="tr-TR" sz="2800" b="1" dirty="0"/>
              <a:t> Anksiyete ,travma sonrası stres</a:t>
            </a:r>
          </a:p>
          <a:p>
            <a:pPr fontAlgn="auto">
              <a:lnSpc>
                <a:spcPct val="150000"/>
              </a:lnSpc>
              <a:spcBef>
                <a:spcPts val="0"/>
              </a:spcBef>
              <a:spcAft>
                <a:spcPts val="0"/>
              </a:spcAft>
              <a:defRPr/>
            </a:pPr>
            <a:r>
              <a:rPr lang="tr-TR" sz="2800" b="1" dirty="0">
                <a:solidFill>
                  <a:srgbClr val="FF0000"/>
                </a:solidFill>
              </a:rPr>
              <a:t>5-</a:t>
            </a:r>
            <a:r>
              <a:rPr lang="tr-TR" sz="2800" b="1" dirty="0"/>
              <a:t> Kendine zarar </a:t>
            </a:r>
            <a:r>
              <a:rPr lang="tr-TR" sz="2800" b="1" dirty="0" smtClean="0"/>
              <a:t>verme,intihar </a:t>
            </a:r>
            <a:r>
              <a:rPr lang="tr-TR" sz="2800" b="1" dirty="0"/>
              <a:t>düşüncesi.</a:t>
            </a:r>
          </a:p>
          <a:p>
            <a:pPr fontAlgn="auto">
              <a:lnSpc>
                <a:spcPct val="150000"/>
              </a:lnSpc>
              <a:spcBef>
                <a:spcPts val="0"/>
              </a:spcBef>
              <a:spcAft>
                <a:spcPts val="0"/>
              </a:spcAft>
              <a:defRPr/>
            </a:pPr>
            <a:r>
              <a:rPr lang="tr-TR" sz="2800" b="1" dirty="0">
                <a:solidFill>
                  <a:srgbClr val="FF0000"/>
                </a:solidFill>
              </a:rPr>
              <a:t>6-</a:t>
            </a:r>
            <a:r>
              <a:rPr lang="tr-TR" sz="2800" b="1" dirty="0"/>
              <a:t> Kişilik bozuklukları.</a:t>
            </a:r>
          </a:p>
          <a:p>
            <a:pPr fontAlgn="auto">
              <a:lnSpc>
                <a:spcPct val="150000"/>
              </a:lnSpc>
              <a:spcBef>
                <a:spcPts val="0"/>
              </a:spcBef>
              <a:spcAft>
                <a:spcPts val="0"/>
              </a:spcAft>
              <a:defRPr/>
            </a:pPr>
            <a:r>
              <a:rPr lang="tr-TR" sz="2800" b="1" dirty="0">
                <a:solidFill>
                  <a:srgbClr val="FF0000"/>
                </a:solidFill>
              </a:rPr>
              <a:t>7-</a:t>
            </a:r>
            <a:r>
              <a:rPr lang="tr-TR" sz="2800" b="1" dirty="0"/>
              <a:t> Alkol ve uyuşturucu kullanımında artış </a:t>
            </a:r>
            <a:endParaRPr lang="tr-TR" sz="2800" b="1" dirty="0" smtClean="0"/>
          </a:p>
          <a:p>
            <a:pPr fontAlgn="auto">
              <a:lnSpc>
                <a:spcPct val="150000"/>
              </a:lnSpc>
              <a:spcBef>
                <a:spcPts val="0"/>
              </a:spcBef>
              <a:spcAft>
                <a:spcPts val="0"/>
              </a:spcAft>
              <a:defRPr/>
            </a:pPr>
            <a:r>
              <a:rPr lang="tr-TR" sz="2800" b="1" dirty="0" smtClean="0">
                <a:solidFill>
                  <a:srgbClr val="FF0000"/>
                </a:solidFill>
              </a:rPr>
              <a:t>8- </a:t>
            </a:r>
            <a:r>
              <a:rPr lang="tr-TR" sz="2800" b="1" dirty="0" smtClean="0">
                <a:solidFill>
                  <a:schemeClr val="tx1"/>
                </a:solidFill>
              </a:rPr>
              <a:t>Eğitim Öğretiminde başarısızlık</a:t>
            </a:r>
            <a:endParaRPr lang="tr-TR" sz="2800" b="1" dirty="0">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228600"/>
            <a:ext cx="7924800" cy="132343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defRPr/>
            </a:pPr>
            <a:r>
              <a:rPr lang="tr-TR" sz="4000" b="1" dirty="0"/>
              <a:t>Cinsel </a:t>
            </a:r>
            <a:r>
              <a:rPr lang="tr-TR" sz="4000" b="1" dirty="0" smtClean="0"/>
              <a:t>İstismarın </a:t>
            </a:r>
            <a:r>
              <a:rPr lang="tr-TR" sz="4000" b="1" dirty="0"/>
              <a:t>H</a:t>
            </a:r>
            <a:r>
              <a:rPr lang="tr-TR" sz="4000" b="1" dirty="0" smtClean="0"/>
              <a:t>er </a:t>
            </a:r>
            <a:r>
              <a:rPr lang="tr-TR" sz="4000" b="1" dirty="0"/>
              <a:t>D</a:t>
            </a:r>
            <a:r>
              <a:rPr lang="tr-TR" sz="4000" b="1" dirty="0" smtClean="0"/>
              <a:t>erecesi </a:t>
            </a:r>
            <a:r>
              <a:rPr lang="tr-TR" sz="4000" b="1" dirty="0"/>
              <a:t>İ</a:t>
            </a:r>
            <a:r>
              <a:rPr lang="tr-TR" sz="4000" b="1" dirty="0" smtClean="0"/>
              <a:t>çin </a:t>
            </a:r>
            <a:r>
              <a:rPr lang="tr-TR" sz="4000" b="1" dirty="0"/>
              <a:t>A</a:t>
            </a:r>
            <a:r>
              <a:rPr lang="tr-TR" sz="4000" b="1" dirty="0" smtClean="0"/>
              <a:t>kılda </a:t>
            </a:r>
            <a:r>
              <a:rPr lang="tr-TR" sz="4000" b="1" dirty="0"/>
              <a:t>T</a:t>
            </a:r>
            <a:r>
              <a:rPr lang="tr-TR" sz="4000" b="1" dirty="0" smtClean="0"/>
              <a:t>utulması </a:t>
            </a:r>
            <a:r>
              <a:rPr lang="tr-TR" sz="4000" b="1" dirty="0"/>
              <a:t>G</a:t>
            </a:r>
            <a:r>
              <a:rPr lang="tr-TR" sz="4000" b="1" dirty="0" smtClean="0"/>
              <a:t>erekenler</a:t>
            </a:r>
            <a:endParaRPr lang="tr-TR" sz="4000" dirty="0">
              <a:solidFill>
                <a:schemeClr val="bg1"/>
              </a:solidFill>
            </a:endParaRPr>
          </a:p>
        </p:txBody>
      </p:sp>
      <p:sp>
        <p:nvSpPr>
          <p:cNvPr id="18433" name="Rectangle 1"/>
          <p:cNvSpPr>
            <a:spLocks noChangeArrowheads="1"/>
          </p:cNvSpPr>
          <p:nvPr/>
        </p:nvSpPr>
        <p:spPr bwMode="auto">
          <a:xfrm>
            <a:off x="762000" y="1649390"/>
            <a:ext cx="7620000" cy="4832092"/>
          </a:xfrm>
          <a:prstGeom prst="rect">
            <a:avLst/>
          </a:prstGeom>
          <a:noFill/>
          <a:ln w="57150">
            <a:solidFill>
              <a:schemeClr val="accent4">
                <a:lumMod val="50000"/>
              </a:schemeClr>
            </a:solidFill>
            <a:miter lim="800000"/>
            <a:headEnd/>
            <a:tailEnd/>
          </a:ln>
          <a:effectLst/>
        </p:spPr>
        <p:txBody>
          <a:bodyPr wrap="square" anchor="ctr">
            <a:spAutoFit/>
          </a:bodyPr>
          <a:lstStyle/>
          <a:p>
            <a:pPr algn="ctr"/>
            <a:r>
              <a:rPr lang="tr-TR" sz="2800" b="1" dirty="0" smtClean="0">
                <a:solidFill>
                  <a:srgbClr val="FF0000"/>
                </a:solidFill>
                <a:latin typeface="Andalus" panose="02020603050405020304" pitchFamily="18" charset="-78"/>
                <a:cs typeface="Andalus" panose="02020603050405020304" pitchFamily="18" charset="-78"/>
              </a:rPr>
              <a:t>‘’KİMSE CİNSEL İSTİSMARA MARUZ KALMAK İSTEMEZ’’</a:t>
            </a:r>
          </a:p>
          <a:p>
            <a:pPr algn="ctr"/>
            <a:endParaRPr lang="tr-TR" sz="2800" dirty="0" smtClean="0">
              <a:solidFill>
                <a:srgbClr val="FF0000"/>
              </a:solidFill>
              <a:latin typeface="Andalus" panose="02020603050405020304" pitchFamily="18" charset="-78"/>
              <a:cs typeface="Andalus" panose="02020603050405020304" pitchFamily="18" charset="-78"/>
            </a:endParaRPr>
          </a:p>
          <a:p>
            <a:pPr algn="ctr" eaLnBrk="0" hangingPunct="0"/>
            <a:r>
              <a:rPr lang="tr-TR" sz="2800" b="1" dirty="0" smtClean="0">
                <a:latin typeface="Andalus" panose="02020603050405020304" pitchFamily="18" charset="-78"/>
                <a:cs typeface="Andalus" panose="02020603050405020304" pitchFamily="18" charset="-78"/>
              </a:rPr>
              <a:t>‘’KİMSE CİNSEL İSTİSMARI HAK ETMEZ’’</a:t>
            </a:r>
          </a:p>
          <a:p>
            <a:pPr algn="ctr" eaLnBrk="0" hangingPunct="0"/>
            <a:endParaRPr lang="tr-TR" sz="2800" dirty="0" smtClean="0">
              <a:latin typeface="Andalus" panose="02020603050405020304" pitchFamily="18" charset="-78"/>
              <a:cs typeface="Andalus" panose="02020603050405020304" pitchFamily="18" charset="-78"/>
            </a:endParaRPr>
          </a:p>
          <a:p>
            <a:pPr algn="ctr" eaLnBrk="0" hangingPunct="0"/>
            <a:r>
              <a:rPr lang="tr-TR" sz="2800" b="1" dirty="0" smtClean="0">
                <a:solidFill>
                  <a:srgbClr val="FF0000"/>
                </a:solidFill>
                <a:latin typeface="Andalus" panose="02020603050405020304" pitchFamily="18" charset="-78"/>
                <a:cs typeface="Andalus" panose="02020603050405020304" pitchFamily="18" charset="-78"/>
              </a:rPr>
              <a:t>‘’HİÇBİR DAVRANIŞ CİNSEL İSTİSMAR İÇİN NEDEN OLARAK GÖSTERİLEMEZ’’</a:t>
            </a:r>
          </a:p>
          <a:p>
            <a:pPr algn="ctr" eaLnBrk="0" hangingPunct="0"/>
            <a:endParaRPr lang="tr-TR" sz="2800" dirty="0" smtClean="0">
              <a:solidFill>
                <a:srgbClr val="FF0000"/>
              </a:solidFill>
              <a:latin typeface="Andalus" panose="02020603050405020304" pitchFamily="18" charset="-78"/>
              <a:cs typeface="Andalus" panose="02020603050405020304" pitchFamily="18" charset="-78"/>
            </a:endParaRPr>
          </a:p>
          <a:p>
            <a:pPr algn="ctr" eaLnBrk="0" hangingPunct="0"/>
            <a:r>
              <a:rPr lang="tr-TR" sz="2800" b="1" dirty="0" smtClean="0">
                <a:latin typeface="Andalus" panose="02020603050405020304" pitchFamily="18" charset="-78"/>
                <a:cs typeface="Andalus" panose="02020603050405020304" pitchFamily="18" charset="-78"/>
              </a:rPr>
              <a:t>‘’HER TÜR CİNSEL İSTİSMAR KANUNLAR VE TOPLUM ÖNÜNDE SUÇTUR. BÜTÜN TOPLUMLARDA NEFRETLE KARŞILANIR’’</a:t>
            </a:r>
            <a:endParaRPr lang="tr-TR" sz="2800" dirty="0">
              <a:latin typeface="Andalus" panose="02020603050405020304" pitchFamily="18" charset="-78"/>
              <a:cs typeface="Andalus" panose="02020603050405020304" pitchFamily="18" charset="-78"/>
            </a:endParaRP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4818" name="Picture 3" descr="D:\Belgelerim\Resimlerim\SUNU RESİMLERİ\YAZISIZ RESİMLER\AİLE VE ÇOCUK\AİLE VE ÇOCUK\Kopyası 42-15474093.jpg"/>
          <p:cNvPicPr>
            <a:picLocks noChangeAspect="1" noChangeArrowheads="1"/>
          </p:cNvPicPr>
          <p:nvPr/>
        </p:nvPicPr>
        <p:blipFill>
          <a:blip r:embed="rId2" cstate="print"/>
          <a:srcRect/>
          <a:stretch>
            <a:fillRect/>
          </a:stretch>
        </p:blipFill>
        <p:spPr bwMode="auto">
          <a:xfrm>
            <a:off x="1524000" y="1752600"/>
            <a:ext cx="5826515" cy="4495800"/>
          </a:xfrm>
          <a:prstGeom prst="rect">
            <a:avLst/>
          </a:prstGeom>
          <a:noFill/>
          <a:ln w="9525">
            <a:noFill/>
            <a:miter lim="800000"/>
            <a:headEnd/>
            <a:tailEnd/>
          </a:ln>
        </p:spPr>
      </p:pic>
      <p:sp>
        <p:nvSpPr>
          <p:cNvPr id="4" name="Rectangle 1"/>
          <p:cNvSpPr>
            <a:spLocks noChangeArrowheads="1"/>
          </p:cNvSpPr>
          <p:nvPr/>
        </p:nvSpPr>
        <p:spPr bwMode="auto">
          <a:xfrm>
            <a:off x="762000" y="228600"/>
            <a:ext cx="7848600" cy="13239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fontAlgn="auto">
              <a:spcBef>
                <a:spcPts val="0"/>
              </a:spcBef>
              <a:spcAft>
                <a:spcPts val="0"/>
              </a:spcAft>
              <a:defRPr/>
            </a:pPr>
            <a:r>
              <a:rPr lang="tr-TR" sz="4000" b="1" dirty="0">
                <a:solidFill>
                  <a:schemeClr val="bg1"/>
                </a:solidFill>
              </a:rPr>
              <a:t>ÇOCUKLARINIZA ÖĞRETEBİLECEKLERİNİZ.</a:t>
            </a: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876800" y="838200"/>
            <a:ext cx="3886200" cy="4832092"/>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smtClean="0">
                <a:solidFill>
                  <a:schemeClr val="accent1">
                    <a:lumMod val="75000"/>
                  </a:schemeClr>
                </a:solidFill>
                <a:cs typeface="Times New Roman" pitchFamily="18" charset="0"/>
              </a:rPr>
              <a:t>Yabancılardan gelen yardım tekliflerini kabul etmemesi öğretilmelidir.</a:t>
            </a:r>
            <a:endParaRPr lang="tr-TR" sz="2800" b="1" dirty="0">
              <a:solidFill>
                <a:schemeClr val="accent1">
                  <a:lumMod val="75000"/>
                </a:schemeClr>
              </a:solidFill>
              <a:cs typeface="Times New Roman" pitchFamily="18" charset="0"/>
            </a:endParaRPr>
          </a:p>
          <a:p>
            <a:endParaRPr lang="tr-TR" sz="2800" b="1" dirty="0">
              <a:solidFill>
                <a:schemeClr val="tx1"/>
              </a:solidFill>
            </a:endParaRPr>
          </a:p>
          <a:p>
            <a:pPr algn="just" eaLnBrk="0" hangingPunct="0"/>
            <a:r>
              <a:rPr lang="tr-TR" sz="2800" b="1" dirty="0" smtClean="0">
                <a:solidFill>
                  <a:srgbClr val="C00000"/>
                </a:solidFill>
                <a:cs typeface="Times New Roman" pitchFamily="18" charset="0"/>
              </a:rPr>
              <a:t>	</a:t>
            </a:r>
            <a:r>
              <a:rPr lang="tr-TR" sz="2800" b="1" dirty="0" smtClean="0">
                <a:solidFill>
                  <a:schemeClr val="tx1"/>
                </a:solidFill>
                <a:cs typeface="Times New Roman" pitchFamily="18" charset="0"/>
              </a:rPr>
              <a:t>Küçük </a:t>
            </a:r>
            <a:r>
              <a:rPr lang="tr-TR" sz="2800" b="1" dirty="0">
                <a:solidFill>
                  <a:schemeClr val="tx1"/>
                </a:solidFill>
                <a:cs typeface="Times New Roman" pitchFamily="18" charset="0"/>
              </a:rPr>
              <a:t>ö</a:t>
            </a:r>
            <a:r>
              <a:rPr lang="tr-TR" sz="2800" b="1" dirty="0" smtClean="0">
                <a:solidFill>
                  <a:schemeClr val="tx1"/>
                </a:solidFill>
                <a:cs typeface="Times New Roman" pitchFamily="18" charset="0"/>
              </a:rPr>
              <a:t>rneklerle anlatılabilir. Şöyle şöyle olursa ne yaparsın gibi sorular hem çocuğun mevcut bilgilerini test eder hem de daha iyi kavramasını sağlar.</a:t>
            </a:r>
            <a:endParaRPr lang="tr-TR" sz="2800" b="1" dirty="0">
              <a:solidFill>
                <a:schemeClr val="tx1"/>
              </a:solidFill>
            </a:endParaRPr>
          </a:p>
        </p:txBody>
      </p:sp>
      <p:sp>
        <p:nvSpPr>
          <p:cNvPr id="3" name="Rectangle 1"/>
          <p:cNvSpPr>
            <a:spLocks noChangeArrowheads="1"/>
          </p:cNvSpPr>
          <p:nvPr/>
        </p:nvSpPr>
        <p:spPr bwMode="auto">
          <a:xfrm>
            <a:off x="304800" y="1307842"/>
            <a:ext cx="4114800" cy="4401205"/>
          </a:xfrm>
          <a:prstGeom prst="rect">
            <a:avLst/>
          </a:prstGeom>
          <a:solidFill>
            <a:schemeClr val="lt1"/>
          </a:solidFill>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r>
              <a:rPr lang="tr-TR" sz="2800" b="1" dirty="0" smtClean="0">
                <a:solidFill>
                  <a:schemeClr val="accent1">
                    <a:lumMod val="75000"/>
                  </a:schemeClr>
                </a:solidFill>
                <a:cs typeface="Times New Roman" pitchFamily="18" charset="0"/>
              </a:rPr>
              <a:t>Yabancılar konusunda çocuklar eğitilmelidir.</a:t>
            </a:r>
          </a:p>
          <a:p>
            <a:pPr eaLnBrk="0" hangingPunct="0"/>
            <a:r>
              <a:rPr lang="tr-TR" sz="2800" b="1" dirty="0" smtClean="0">
                <a:solidFill>
                  <a:srgbClr val="C00000"/>
                </a:solidFill>
                <a:cs typeface="Times New Roman" pitchFamily="18" charset="0"/>
              </a:rPr>
              <a:t> </a:t>
            </a:r>
          </a:p>
          <a:p>
            <a:pPr algn="just" eaLnBrk="0" hangingPunct="0"/>
            <a:r>
              <a:rPr lang="tr-TR" sz="2800" b="1" dirty="0" smtClean="0">
                <a:solidFill>
                  <a:schemeClr val="tx1"/>
                </a:solidFill>
                <a:cs typeface="Times New Roman" pitchFamily="18" charset="0"/>
              </a:rPr>
              <a:t>	Çocuk yabancı birisinin verdiği hediyeyi türü ne olursa olsun kabul etmemesi, ille de kabul etmek istiyorsa mutlaka anne babasına sorması öğretilmelidir.</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yolda yürürken yanına araba yanaşıp sana bir adres sorsa, kendilerini o adrese götürmelerini isterse ne yaparsın ??</a:t>
            </a:r>
            <a:endParaRPr lang="tr-TR" sz="2800" b="1" dirty="0">
              <a:solidFill>
                <a:schemeClr val="tx1"/>
              </a:solidFill>
            </a:endParaRPr>
          </a:p>
        </p:txBody>
      </p:sp>
      <p:sp>
        <p:nvSpPr>
          <p:cNvPr id="5" name="Rectangle 1"/>
          <p:cNvSpPr>
            <a:spLocks noChangeArrowheads="1"/>
          </p:cNvSpPr>
          <p:nvPr/>
        </p:nvSpPr>
        <p:spPr bwMode="auto">
          <a:xfrm>
            <a:off x="4953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Okul çıkışında bir kadın gelse, annen hasta oldu hastanede yatıyor, seni ona götüreceğim dese ne yaparsın.</a:t>
            </a:r>
            <a:endParaRPr lang="tr-TR" sz="2800" b="1" dirty="0">
              <a:solidFill>
                <a:schemeClr val="tx1"/>
              </a:solidFill>
            </a:endParaRPr>
          </a:p>
        </p:txBody>
      </p:sp>
      <p:sp>
        <p:nvSpPr>
          <p:cNvPr id="6" name="Rectangle 1"/>
          <p:cNvSpPr>
            <a:spLocks noChangeArrowheads="1"/>
          </p:cNvSpPr>
          <p:nvPr/>
        </p:nvSpPr>
        <p:spPr bwMode="auto">
          <a:xfrm>
            <a:off x="685800" y="4724400"/>
            <a:ext cx="7391400" cy="954107"/>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r>
              <a:rPr lang="tr-TR" sz="2800" b="1" dirty="0" smtClean="0">
                <a:solidFill>
                  <a:schemeClr val="tx1"/>
                </a:solidFill>
                <a:cs typeface="Times New Roman" pitchFamily="18" charset="0"/>
              </a:rPr>
              <a:t>Paketlerimi evime çıkarmama yardım eder misin diyen bir yabancıya yardım eder misin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304800" y="1011238"/>
            <a:ext cx="4343400" cy="5694362"/>
          </a:xfrm>
          <a:prstGeom prst="rect">
            <a:avLst/>
          </a:prstGeom>
          <a:ln w="101600" cmpd="thinThick">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ihmali </a:t>
            </a:r>
            <a:r>
              <a:rPr lang="tr-TR" sz="2800" b="1" dirty="0" smtClean="0"/>
              <a:t>başta </a:t>
            </a:r>
            <a:r>
              <a:rPr lang="tr-TR" sz="2800" b="1" dirty="0"/>
              <a:t>anne babaları olmak üzere, kendilerine  bakmakla yükümlü kimseler ve diğer yetişkinlerin çocuğun beslenme, giyinme, barınma, eğitim, sağlık ve sevgi gibi temel gereksinimlerini ihmal etmeleri sonucu çocuğun bedensel, duygusal, zihinsel ve toplumsal gelişimlerinin engellenmesidir.</a:t>
            </a:r>
          </a:p>
        </p:txBody>
      </p:sp>
      <p:sp>
        <p:nvSpPr>
          <p:cNvPr id="6" name="TextBox 5"/>
          <p:cNvSpPr txBox="1"/>
          <p:nvPr/>
        </p:nvSpPr>
        <p:spPr>
          <a:xfrm>
            <a:off x="304800" y="76200"/>
            <a:ext cx="8534400" cy="64611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tr-TR" sz="3600" b="1" dirty="0">
                <a:solidFill>
                  <a:schemeClr val="bg1"/>
                </a:solidFill>
              </a:rPr>
              <a:t>ÇOCUK İHMALİ NE DEMEKTİR ?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81200"/>
            <a:ext cx="3124200" cy="3352800"/>
          </a:xfrm>
          <a:prstGeom prst="rect">
            <a:avLst/>
          </a:prstGeom>
          <a:effectLst>
            <a:softEdge rad="317500"/>
          </a:effectLst>
        </p:spPr>
      </p:pic>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200400" cy="3108543"/>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13yaşındaki çocuğunuza 18-19 yaşında birisi gelse senle arkadaş olmak istediğini söylese ne yaparsın diye sorsanız ?</a:t>
            </a:r>
            <a:endParaRPr lang="tr-TR" sz="2800" b="1" dirty="0">
              <a:solidFill>
                <a:schemeClr val="tx1"/>
              </a:solidFill>
            </a:endParaRPr>
          </a:p>
        </p:txBody>
      </p:sp>
      <p:sp>
        <p:nvSpPr>
          <p:cNvPr id="5" name="Rectangle 1"/>
          <p:cNvSpPr>
            <a:spLocks noChangeArrowheads="1"/>
          </p:cNvSpPr>
          <p:nvPr/>
        </p:nvSpPr>
        <p:spPr bwMode="auto">
          <a:xfrm>
            <a:off x="4648200" y="1295400"/>
            <a:ext cx="3733800" cy="2677656"/>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16 yaşındaki çocuğunuza 24-25 yaşında birisi sana arkadaş olmak istediğini söylese ne yaparsın diye sorsanız ?</a:t>
            </a:r>
            <a:endParaRPr lang="tr-TR" sz="2800" b="1" dirty="0">
              <a:solidFill>
                <a:schemeClr val="tx1"/>
              </a:solidFill>
            </a:endParaRPr>
          </a:p>
        </p:txBody>
      </p:sp>
      <p:sp>
        <p:nvSpPr>
          <p:cNvPr id="7" name="Rectangle 1"/>
          <p:cNvSpPr>
            <a:spLocks noChangeArrowheads="1"/>
          </p:cNvSpPr>
          <p:nvPr/>
        </p:nvSpPr>
        <p:spPr bwMode="auto">
          <a:xfrm>
            <a:off x="609600" y="5029200"/>
            <a:ext cx="7391400" cy="1384995"/>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Arkadaşlıklar aynı yaş gruplarında olmalıdır. Çocuklarınız öğretmelisiniz. Okuldan ve kendi yaş grubundan arkadaşlıklar edinmesini.</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04800" y="1447800"/>
            <a:ext cx="28956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parkta oynarken yanına bir adam gelse, köpeğini kaybettiğini, onunla birlikte aramanı istese ne yaparsın. </a:t>
            </a:r>
            <a:endParaRPr lang="tr-TR" sz="2800" b="1" dirty="0">
              <a:solidFill>
                <a:schemeClr val="tx1"/>
              </a:solidFill>
            </a:endParaRPr>
          </a:p>
        </p:txBody>
      </p:sp>
      <p:sp>
        <p:nvSpPr>
          <p:cNvPr id="5" name="Rectangle 1"/>
          <p:cNvSpPr>
            <a:spLocks noChangeArrowheads="1"/>
          </p:cNvSpPr>
          <p:nvPr/>
        </p:nvSpPr>
        <p:spPr bwMode="auto">
          <a:xfrm>
            <a:off x="304800" y="5257800"/>
            <a:ext cx="80010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Yapılan araştırmalar bu gibi bir durumda çocukların yüzde sekseninin bu teklifi kabul ettiğini göstermiştir.</a:t>
            </a:r>
            <a:endParaRPr lang="tr-TR" sz="2800" b="1" dirty="0">
              <a:solidFill>
                <a:schemeClr val="tx1"/>
              </a:solidFill>
            </a:endParaRPr>
          </a:p>
        </p:txBody>
      </p:sp>
      <p:pic>
        <p:nvPicPr>
          <p:cNvPr id="1027" name="Picture 3" descr="D:\Documents\RESIMLERIM\SUNU RESİMLERİ\YAZISIZ RESİMLER\AİLE VE ÇOCUK\ÇOCUK RESİMLERİ\ÇOCUK32.jpg"/>
          <p:cNvPicPr>
            <a:picLocks noChangeAspect="1" noChangeArrowheads="1"/>
          </p:cNvPicPr>
          <p:nvPr/>
        </p:nvPicPr>
        <p:blipFill>
          <a:blip r:embed="rId2" cstate="print"/>
          <a:srcRect/>
          <a:stretch>
            <a:fillRect/>
          </a:stretch>
        </p:blipFill>
        <p:spPr bwMode="auto">
          <a:xfrm>
            <a:off x="3505200" y="1447800"/>
            <a:ext cx="5151549" cy="3429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89357"/>
            <a:ext cx="3962400" cy="4401205"/>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fontAlgn="auto">
              <a:spcBef>
                <a:spcPts val="0"/>
              </a:spcBef>
              <a:spcAft>
                <a:spcPts val="0"/>
              </a:spcAft>
              <a:buFont typeface="Wingdings" panose="05000000000000000000" pitchFamily="2" charset="2"/>
              <a:buChar char="v"/>
              <a:defRPr/>
            </a:pPr>
            <a:r>
              <a:rPr lang="tr-TR" sz="2800" b="1" dirty="0" smtClean="0"/>
              <a:t>Cinsel </a:t>
            </a:r>
            <a:r>
              <a:rPr lang="tr-TR" sz="2800" b="1" dirty="0"/>
              <a:t>yönden kötüye kullanıma </a:t>
            </a:r>
            <a:r>
              <a:rPr lang="tr-TR" sz="2800" b="1" dirty="0" smtClean="0"/>
              <a:t>yada kendisine zorla dokunmaya kalkışan, bir yere götürmeye çalışan </a:t>
            </a:r>
            <a:r>
              <a:rPr lang="tr-TR" sz="2800" b="1" dirty="0"/>
              <a:t>birisi ile karşılaştıklarında </a:t>
            </a:r>
            <a:r>
              <a:rPr lang="tr-TR" sz="2800" b="1" dirty="0" smtClean="0">
                <a:solidFill>
                  <a:srgbClr val="FF0000"/>
                </a:solidFill>
              </a:rPr>
              <a:t>"YÜKSEK SESLE BAĞIRMALARI" </a:t>
            </a:r>
            <a:r>
              <a:rPr lang="tr-TR" sz="2800" b="1" dirty="0" smtClean="0"/>
              <a:t>öğretilmelidir.</a:t>
            </a:r>
            <a:endParaRPr lang="tr-TR" sz="2800" b="1" dirty="0"/>
          </a:p>
        </p:txBody>
      </p:sp>
      <p:pic>
        <p:nvPicPr>
          <p:cNvPr id="3074" name="Picture 2" descr="D:\Documents\RESIMLERIM\SUNU RESİMLERİ\YAZISIZ RESİMLER\AİLE VE ÇOCUK\ÇOCUK RESİMLERİ\42-15256656.jpg"/>
          <p:cNvPicPr>
            <a:picLocks noChangeAspect="1" noChangeArrowheads="1"/>
          </p:cNvPicPr>
          <p:nvPr/>
        </p:nvPicPr>
        <p:blipFill>
          <a:blip r:embed="rId2" cstate="print"/>
          <a:srcRect/>
          <a:stretch>
            <a:fillRect/>
          </a:stretch>
        </p:blipFill>
        <p:spPr bwMode="auto">
          <a:xfrm>
            <a:off x="4572000" y="304800"/>
            <a:ext cx="3937635" cy="3962400"/>
          </a:xfrm>
          <a:prstGeom prst="rect">
            <a:avLst/>
          </a:prstGeom>
          <a:noFill/>
        </p:spPr>
      </p:pic>
      <p:sp>
        <p:nvSpPr>
          <p:cNvPr id="5" name="Rectangle 1"/>
          <p:cNvSpPr>
            <a:spLocks noChangeArrowheads="1"/>
          </p:cNvSpPr>
          <p:nvPr/>
        </p:nvSpPr>
        <p:spPr bwMode="auto">
          <a:xfrm>
            <a:off x="228600" y="4876800"/>
            <a:ext cx="8382000" cy="1815882"/>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eaLnBrk="0" hangingPunct="0">
              <a:buFont typeface="Wingdings" panose="05000000000000000000" pitchFamily="2" charset="2"/>
              <a:buChar char="v"/>
            </a:pPr>
            <a:r>
              <a:rPr lang="tr-TR" sz="2800" b="1" dirty="0" smtClean="0">
                <a:solidFill>
                  <a:schemeClr val="tx1"/>
                </a:solidFill>
                <a:cs typeface="Times New Roman" pitchFamily="18" charset="0"/>
              </a:rPr>
              <a:t>Çocuklara oyun, çalışma yaptıkları yerlerin insanların kalabalık olduğu yerler olduğu öğretilmeli. </a:t>
            </a:r>
            <a:r>
              <a:rPr lang="tr-TR" sz="2800" b="1" dirty="0" smtClean="0">
                <a:solidFill>
                  <a:srgbClr val="FF0000"/>
                </a:solidFill>
                <a:cs typeface="Times New Roman" pitchFamily="18" charset="0"/>
              </a:rPr>
              <a:t>TENHA YERLER </a:t>
            </a:r>
            <a:r>
              <a:rPr lang="tr-TR" sz="2800" b="1" dirty="0" smtClean="0">
                <a:solidFill>
                  <a:schemeClr val="tx1"/>
                </a:solidFill>
                <a:cs typeface="Times New Roman" pitchFamily="18" charset="0"/>
              </a:rPr>
              <a:t>hakkında bilgi verilmeli. Issız sokak araları, parklar, inşaatlar vb.</a:t>
            </a:r>
            <a:endParaRPr lang="tr-TR" sz="2800" b="1" dirty="0">
              <a:solidFill>
                <a:schemeClr val="tx1"/>
              </a:solidFill>
            </a:endParaRPr>
          </a:p>
        </p:txBody>
      </p:sp>
    </p:spTree>
  </p:cSld>
  <p:clrMapOvr>
    <a:masterClrMapping/>
  </p:clrMapOvr>
  <p:transition spd="slow">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228600"/>
            <a:ext cx="3886200" cy="440120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eaLnBrk="0" hangingPunct="0">
              <a:buFont typeface="Wingdings" panose="05000000000000000000" pitchFamily="2" charset="2"/>
              <a:buChar char="v"/>
            </a:pPr>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pic>
        <p:nvPicPr>
          <p:cNvPr id="4099" name="Picture 3" descr="D:\Documents\RESIMLERIM\SUNU RESİMLERİ\YAZISIZ RESİMLER\AİLE VE ÇOCUK\ÇOCUK RESİMLERİ\42-15227452.jpg"/>
          <p:cNvPicPr>
            <a:picLocks noChangeAspect="1" noChangeArrowheads="1"/>
          </p:cNvPicPr>
          <p:nvPr/>
        </p:nvPicPr>
        <p:blipFill>
          <a:blip r:embed="rId2" cstate="print"/>
          <a:srcRect/>
          <a:stretch>
            <a:fillRect/>
          </a:stretch>
        </p:blipFill>
        <p:spPr bwMode="auto">
          <a:xfrm>
            <a:off x="4724400" y="304800"/>
            <a:ext cx="4230710" cy="4114800"/>
          </a:xfrm>
          <a:prstGeom prst="rect">
            <a:avLst/>
          </a:prstGeom>
          <a:noFill/>
        </p:spPr>
      </p:pic>
      <p:sp>
        <p:nvSpPr>
          <p:cNvPr id="7" name="Rectangle 1"/>
          <p:cNvSpPr>
            <a:spLocks noChangeArrowheads="1"/>
          </p:cNvSpPr>
          <p:nvPr/>
        </p:nvSpPr>
        <p:spPr bwMode="auto">
          <a:xfrm>
            <a:off x="381000" y="4724400"/>
            <a:ext cx="857411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eaLnBrk="0" hangingPunct="0">
              <a:buFont typeface="Wingdings" panose="05000000000000000000" pitchFamily="2" charset="2"/>
              <a:buChar char="v"/>
            </a:pPr>
            <a:r>
              <a:rPr lang="tr-TR" sz="2800" b="1" dirty="0" smtClean="0">
                <a:solidFill>
                  <a:schemeClr val="tx1"/>
                </a:solidFill>
                <a:cs typeface="Times New Roman" pitchFamily="18" charset="0"/>
              </a:rPr>
              <a:t>Bazı çocuklar korkak olmadıklarını göstermek için uygun olmayan yerlerden geçmek isteyebilirler. </a:t>
            </a:r>
            <a:r>
              <a:rPr lang="tr-TR" sz="2800" b="1" dirty="0" smtClean="0">
                <a:solidFill>
                  <a:srgbClr val="FF0000"/>
                </a:solidFill>
                <a:cs typeface="Times New Roman" pitchFamily="18" charset="0"/>
              </a:rPr>
              <a:t>Tedbirin korkaklık olmadığı öğretilmelidir.</a:t>
            </a:r>
            <a:endParaRPr lang="tr-TR" sz="2800" b="1" dirty="0">
              <a:solidFill>
                <a:srgbClr val="FF0000"/>
              </a:solidFill>
            </a:endParaRPr>
          </a:p>
        </p:txBody>
      </p:sp>
    </p:spTree>
  </p:cSld>
  <p:clrMapOvr>
    <a:masterClrMapping/>
  </p:clrMapOvr>
  <p:transition spd="slow">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724400" y="173251"/>
            <a:ext cx="4191000" cy="5493812"/>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a:r>
              <a:rPr lang="tr-TR" sz="2700" b="1" dirty="0" smtClean="0">
                <a:solidFill>
                  <a:schemeClr val="tx1"/>
                </a:solidFill>
                <a:cs typeface="Times New Roman" pitchFamily="18" charset="0"/>
              </a:rPr>
              <a:t>	Vücutlarının özel yerleri yaralandığı </a:t>
            </a:r>
            <a:r>
              <a:rPr lang="tr-TR" sz="2700" b="1" dirty="0">
                <a:solidFill>
                  <a:schemeClr val="tx1"/>
                </a:solidFill>
                <a:cs typeface="Times New Roman" pitchFamily="18" charset="0"/>
              </a:rPr>
              <a:t>ya da hastalandığında yalnız doktorların  veya ana babalarının  dokunabileceği öğretilmelidir.</a:t>
            </a:r>
          </a:p>
          <a:p>
            <a:endParaRPr lang="tr-TR" sz="2700" b="1" dirty="0">
              <a:solidFill>
                <a:schemeClr val="tx1"/>
              </a:solidFill>
            </a:endParaRPr>
          </a:p>
          <a:p>
            <a:pPr eaLnBrk="0" hangingPunct="0"/>
            <a:r>
              <a:rPr lang="tr-TR" sz="2700" b="1" dirty="0" smtClean="0">
                <a:solidFill>
                  <a:schemeClr val="tx1"/>
                </a:solidFill>
                <a:cs typeface="Times New Roman" pitchFamily="18" charset="0"/>
              </a:rPr>
              <a:t>	Başka yada yabancı birisinin böyle bir istekte bulunması halinde derhal oradan uzaklaşması, ailesine haber vermesi öğretilmelidir.</a:t>
            </a:r>
            <a:endParaRPr lang="tr-TR" sz="2700" b="1" dirty="0">
              <a:solidFill>
                <a:schemeClr val="tx1"/>
              </a:solidFill>
            </a:endParaRPr>
          </a:p>
        </p:txBody>
      </p:sp>
      <p:sp>
        <p:nvSpPr>
          <p:cNvPr id="3" name="Rectangle 1"/>
          <p:cNvSpPr>
            <a:spLocks noChangeArrowheads="1"/>
          </p:cNvSpPr>
          <p:nvPr/>
        </p:nvSpPr>
        <p:spPr bwMode="auto">
          <a:xfrm>
            <a:off x="228600" y="381000"/>
            <a:ext cx="41910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	Rahatsız </a:t>
            </a:r>
            <a:r>
              <a:rPr lang="tr-TR" sz="2800" b="1" dirty="0">
                <a:solidFill>
                  <a:schemeClr val="tx1"/>
                </a:solidFill>
                <a:cs typeface="Times New Roman" pitchFamily="18" charset="0"/>
              </a:rPr>
              <a:t>olacakları herhangi bir biçimde, kendilerine </a:t>
            </a:r>
            <a:r>
              <a:rPr lang="tr-TR" sz="2800" b="1" dirty="0" smtClean="0">
                <a:solidFill>
                  <a:schemeClr val="tx1"/>
                </a:solidFill>
                <a:cs typeface="Times New Roman" pitchFamily="18" charset="0"/>
              </a:rPr>
              <a:t>‘’</a:t>
            </a:r>
            <a:r>
              <a:rPr lang="tr-TR" sz="2800" b="1" dirty="0" smtClean="0">
                <a:solidFill>
                  <a:srgbClr val="FF0000"/>
                </a:solidFill>
                <a:cs typeface="Times New Roman" pitchFamily="18" charset="0"/>
              </a:rPr>
              <a:t>DOKUNDURTMAMA’’</a:t>
            </a:r>
            <a:r>
              <a:rPr lang="tr-TR" sz="2800" b="1" dirty="0" smtClean="0">
                <a:solidFill>
                  <a:schemeClr val="tx1"/>
                </a:solidFill>
                <a:cs typeface="Times New Roman" pitchFamily="18" charset="0"/>
              </a:rPr>
              <a:t> </a:t>
            </a:r>
            <a:r>
              <a:rPr lang="tr-TR" sz="2800" b="1" dirty="0">
                <a:solidFill>
                  <a:schemeClr val="tx1"/>
                </a:solidFill>
                <a:cs typeface="Times New Roman" pitchFamily="18" charset="0"/>
              </a:rPr>
              <a:t>hakkına sahip oldukları  öğretilmelidir</a:t>
            </a:r>
            <a:r>
              <a:rPr lang="tr-TR" sz="2800" b="1" dirty="0" smtClean="0">
                <a:solidFill>
                  <a:schemeClr val="tx1"/>
                </a:solidFill>
                <a:cs typeface="Times New Roman" pitchFamily="18" charset="0"/>
              </a:rPr>
              <a:t>.</a:t>
            </a:r>
            <a:endParaRPr lang="tr-TR" sz="2800" b="1" dirty="0">
              <a:solidFill>
                <a:schemeClr val="tx1"/>
              </a:solidFill>
            </a:endParaRPr>
          </a:p>
        </p:txBody>
      </p:sp>
      <p:pic>
        <p:nvPicPr>
          <p:cNvPr id="2051" name="Picture 3" descr="D:\Documents\RESIMLERIM\SUNU RESİMLERİ\YAZISIZ RESİMLER\MESLEKLER\HASTANE\42-18869067.jpg"/>
          <p:cNvPicPr>
            <a:picLocks noChangeAspect="1" noChangeArrowheads="1"/>
          </p:cNvPicPr>
          <p:nvPr/>
        </p:nvPicPr>
        <p:blipFill>
          <a:blip r:embed="rId2" cstate="print"/>
          <a:srcRect/>
          <a:stretch>
            <a:fillRect/>
          </a:stretch>
        </p:blipFill>
        <p:spPr bwMode="auto">
          <a:xfrm>
            <a:off x="152400" y="3276600"/>
            <a:ext cx="4334936" cy="28956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254913"/>
            <a:ext cx="3810000" cy="6124754"/>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457200" indent="-457200" fontAlgn="auto">
              <a:spcBef>
                <a:spcPts val="0"/>
              </a:spcBef>
              <a:spcAft>
                <a:spcPts val="0"/>
              </a:spcAft>
              <a:buFont typeface="Wingdings" panose="05000000000000000000" pitchFamily="2" charset="2"/>
              <a:buChar char="v"/>
              <a:defRPr/>
            </a:pPr>
            <a:r>
              <a:rPr lang="tr-TR" sz="2800" b="1" dirty="0" smtClean="0"/>
              <a:t>Zorla kötüye </a:t>
            </a:r>
            <a:r>
              <a:rPr lang="tr-TR" sz="2800" b="1" dirty="0"/>
              <a:t>kullanıma kalkışan birisi ile karşılaştıklarında "yüksek sesle bağırmaları" öğretilmelidir.</a:t>
            </a:r>
          </a:p>
          <a:p>
            <a:pPr fontAlgn="auto">
              <a:spcBef>
                <a:spcPts val="0"/>
              </a:spcBef>
              <a:spcAft>
                <a:spcPts val="0"/>
              </a:spcAft>
              <a:defRPr/>
            </a:pPr>
            <a:endParaRPr lang="tr-TR" sz="2800" b="1" dirty="0"/>
          </a:p>
          <a:p>
            <a:pPr marL="457200" indent="-457200" fontAlgn="auto">
              <a:spcBef>
                <a:spcPts val="0"/>
              </a:spcBef>
              <a:spcAft>
                <a:spcPts val="0"/>
              </a:spcAft>
              <a:buFont typeface="Wingdings" panose="05000000000000000000" pitchFamily="2" charset="2"/>
              <a:buChar char="v"/>
              <a:defRPr/>
            </a:pPr>
            <a:r>
              <a:rPr lang="tr-TR" sz="2800" b="1" dirty="0" smtClean="0"/>
              <a:t>Çocuklara kötüye </a:t>
            </a:r>
            <a:r>
              <a:rPr lang="tr-TR" sz="2800" b="1" dirty="0"/>
              <a:t>kullanıldıklarını </a:t>
            </a:r>
            <a:r>
              <a:rPr lang="tr-TR" sz="2800" b="1" dirty="0" smtClean="0">
                <a:solidFill>
                  <a:srgbClr val="FF0000"/>
                </a:solidFill>
              </a:rPr>
              <a:t>KİME (ANNE VE BABAYA) VE NASIL ANLATACAKLARI </a:t>
            </a:r>
            <a:r>
              <a:rPr lang="tr-TR" sz="2800" b="1" dirty="0" smtClean="0"/>
              <a:t>öğretilmelidir</a:t>
            </a:r>
            <a:r>
              <a:rPr lang="tr-TR" sz="2800" b="1" dirty="0"/>
              <a:t>.</a:t>
            </a:r>
          </a:p>
        </p:txBody>
      </p:sp>
      <p:pic>
        <p:nvPicPr>
          <p:cNvPr id="36867" name="Picture 2" descr="D:\Belgelerim\Resimlerim\SUNU RESİMLERİ\YAZISIZ RESİMLER\AİLE VE ÇOCUK\AİLE VE ÇOCUK\42-15784189.jpg"/>
          <p:cNvPicPr>
            <a:picLocks noChangeAspect="1" noChangeArrowheads="1"/>
          </p:cNvPicPr>
          <p:nvPr/>
        </p:nvPicPr>
        <p:blipFill>
          <a:blip r:embed="rId2" cstate="print"/>
          <a:srcRect/>
          <a:stretch>
            <a:fillRect/>
          </a:stretch>
        </p:blipFill>
        <p:spPr bwMode="auto">
          <a:xfrm>
            <a:off x="4800600" y="711200"/>
            <a:ext cx="3835400" cy="5080000"/>
          </a:xfrm>
          <a:prstGeom prst="rect">
            <a:avLst/>
          </a:prstGeom>
          <a:noFill/>
          <a:ln w="9525">
            <a:noFill/>
            <a:miter lim="800000"/>
            <a:headEnd/>
            <a:tailEnd/>
          </a:ln>
          <a:effectLst>
            <a:softEdge rad="635000"/>
          </a:effectLst>
        </p:spPr>
      </p:pic>
    </p:spTree>
  </p:cSld>
  <p:clrMapOvr>
    <a:masterClrMapping/>
  </p:clrMapOvr>
  <p:transition spd="slow">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953000" y="1433408"/>
            <a:ext cx="3581400" cy="3970318"/>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a:buFont typeface="Wingdings" panose="05000000000000000000" pitchFamily="2" charset="2"/>
              <a:buChar char="v"/>
            </a:pPr>
            <a:r>
              <a:rPr lang="tr-TR" sz="2800" b="1" dirty="0" smtClean="0">
                <a:solidFill>
                  <a:schemeClr val="tx1"/>
                </a:solidFill>
                <a:cs typeface="Times New Roman" pitchFamily="18" charset="0"/>
              </a:rPr>
              <a:t>Çocuklarınıza nereye giderlerse gitsinler </a:t>
            </a:r>
            <a:r>
              <a:rPr lang="tr-TR" sz="2800" b="1" dirty="0" smtClean="0">
                <a:solidFill>
                  <a:srgbClr val="FF0000"/>
                </a:solidFill>
                <a:cs typeface="Times New Roman" pitchFamily="18" charset="0"/>
              </a:rPr>
              <a:t>gittikleri yeri size söylemeleri </a:t>
            </a:r>
            <a:r>
              <a:rPr lang="tr-TR" sz="2800" b="1" dirty="0" smtClean="0">
                <a:solidFill>
                  <a:schemeClr val="tx1"/>
                </a:solidFill>
                <a:cs typeface="Times New Roman" pitchFamily="18" charset="0"/>
              </a:rPr>
              <a:t>konusunda eğitin. </a:t>
            </a:r>
          </a:p>
          <a:p>
            <a:pPr marL="457200" indent="-457200">
              <a:buFont typeface="Wingdings" panose="05000000000000000000" pitchFamily="2" charset="2"/>
              <a:buChar char="v"/>
            </a:pPr>
            <a:r>
              <a:rPr lang="tr-TR" sz="2800" b="1" dirty="0" smtClean="0">
                <a:solidFill>
                  <a:srgbClr val="FF0000"/>
                </a:solidFill>
                <a:cs typeface="Times New Roman" pitchFamily="18" charset="0"/>
              </a:rPr>
              <a:t>Arkadaşlarını ve onların ailelerini mutlaka tanıyın.</a:t>
            </a:r>
            <a:endParaRPr lang="tr-TR" sz="2800" b="1" dirty="0">
              <a:solidFill>
                <a:srgbClr val="FF0000"/>
              </a:solidFill>
            </a:endParaRPr>
          </a:p>
        </p:txBody>
      </p:sp>
      <p:sp>
        <p:nvSpPr>
          <p:cNvPr id="3" name="Rectangle 1"/>
          <p:cNvSpPr>
            <a:spLocks noChangeArrowheads="1"/>
          </p:cNvSpPr>
          <p:nvPr/>
        </p:nvSpPr>
        <p:spPr bwMode="auto">
          <a:xfrm>
            <a:off x="304800" y="381000"/>
            <a:ext cx="3962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457200" indent="-457200" eaLnBrk="0" hangingPunct="0">
              <a:buFont typeface="Wingdings" panose="05000000000000000000" pitchFamily="2" charset="2"/>
              <a:buChar char="v"/>
            </a:pPr>
            <a:r>
              <a:rPr lang="tr-TR" sz="2800" b="1" dirty="0" smtClean="0">
                <a:solidFill>
                  <a:srgbClr val="C00000"/>
                </a:solidFill>
                <a:cs typeface="Times New Roman" pitchFamily="18" charset="0"/>
              </a:rPr>
              <a:t>Çocuklara kapı eğitimi verilmelidir. </a:t>
            </a:r>
          </a:p>
          <a:p>
            <a:pPr eaLnBrk="0" hangingPunct="0"/>
            <a:r>
              <a:rPr lang="tr-TR" sz="2800" b="1" dirty="0" smtClean="0">
                <a:solidFill>
                  <a:schemeClr val="tx1"/>
                </a:solidFill>
                <a:cs typeface="Times New Roman" pitchFamily="18" charset="0"/>
              </a:rPr>
              <a:t>Evde birisi dahi olsa kapıyı yabancı birisi açmaması gerektiği öğretilmelidir.</a:t>
            </a:r>
            <a:endParaRPr lang="tr-TR" sz="2800" b="1" dirty="0">
              <a:solidFill>
                <a:schemeClr val="tx1"/>
              </a:solidFill>
            </a:endParaRPr>
          </a:p>
        </p:txBody>
      </p:sp>
      <p:sp>
        <p:nvSpPr>
          <p:cNvPr id="4" name="Rectangle 1"/>
          <p:cNvSpPr>
            <a:spLocks noChangeArrowheads="1"/>
          </p:cNvSpPr>
          <p:nvPr/>
        </p:nvSpPr>
        <p:spPr bwMode="auto">
          <a:xfrm>
            <a:off x="304800" y="3778478"/>
            <a:ext cx="3962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eaLnBrk="0" hangingPunct="0">
              <a:buFont typeface="Wingdings" panose="05000000000000000000" pitchFamily="2" charset="2"/>
              <a:buChar char="v"/>
            </a:pPr>
            <a:r>
              <a:rPr lang="tr-TR" sz="2800" b="1" dirty="0" smtClean="0">
                <a:solidFill>
                  <a:schemeClr val="tx1"/>
                </a:solidFill>
                <a:cs typeface="Times New Roman" pitchFamily="18" charset="0"/>
              </a:rPr>
              <a:t>Tanıdık dahi olsa eve kimleri alıp almayacağı öğretilmelidir. Mesela teyzen geldiğin alabilirsin.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81000"/>
            <a:ext cx="4267200" cy="569386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eaLnBrk="0" hangingPunct="0">
              <a:buFont typeface="Wingdings" panose="05000000000000000000" pitchFamily="2" charset="2"/>
              <a:buChar char="v"/>
            </a:pPr>
            <a:r>
              <a:rPr lang="tr-TR" sz="2800" b="1" dirty="0" smtClean="0">
                <a:solidFill>
                  <a:srgbClr val="C00000"/>
                </a:solidFill>
                <a:cs typeface="Times New Roman" pitchFamily="18" charset="0"/>
              </a:rPr>
              <a:t>Çocuklara kaybolma eğitimi verilmelidir. </a:t>
            </a:r>
          </a:p>
          <a:p>
            <a:pPr eaLnBrk="0" hangingPunct="0"/>
            <a:r>
              <a:rPr lang="tr-TR" sz="2800" b="1" dirty="0" smtClean="0">
                <a:solidFill>
                  <a:schemeClr val="tx1"/>
                </a:solidFill>
                <a:cs typeface="Times New Roman" pitchFamily="18" charset="0"/>
              </a:rPr>
              <a:t>Herhangi bir yerde kaybolduğunda, yolunu şaşırdığında neler yapması gerektiğini öğretin. </a:t>
            </a:r>
          </a:p>
          <a:p>
            <a:pPr eaLnBrk="0" hangingPunct="0"/>
            <a:endParaRPr lang="tr-TR" sz="2800" b="1" dirty="0" smtClean="0">
              <a:solidFill>
                <a:schemeClr val="tx1"/>
              </a:solidFill>
              <a:cs typeface="Times New Roman" pitchFamily="18" charset="0"/>
            </a:endParaRPr>
          </a:p>
          <a:p>
            <a:pPr marL="457200" indent="-457200" eaLnBrk="0" hangingPunct="0">
              <a:buFont typeface="Wingdings" panose="05000000000000000000" pitchFamily="2" charset="2"/>
              <a:buChar char="v"/>
            </a:pPr>
            <a:r>
              <a:rPr lang="tr-TR" sz="2800" b="1" dirty="0" smtClean="0">
                <a:solidFill>
                  <a:srgbClr val="FF0000"/>
                </a:solidFill>
                <a:cs typeface="Times New Roman" pitchFamily="18" charset="0"/>
              </a:rPr>
              <a:t>Kimlerden yardım </a:t>
            </a:r>
            <a:r>
              <a:rPr lang="tr-TR" sz="2800" b="1" dirty="0" smtClean="0">
                <a:solidFill>
                  <a:schemeClr val="tx1"/>
                </a:solidFill>
                <a:cs typeface="Times New Roman" pitchFamily="18" charset="0"/>
              </a:rPr>
              <a:t>alabileceğini öğretin.  Sizin evinizin telefon numaralarını ezbere öğretin. </a:t>
            </a:r>
            <a:r>
              <a:rPr lang="tr-TR" sz="2800" b="1" dirty="0" err="1" smtClean="0">
                <a:solidFill>
                  <a:schemeClr val="tx1"/>
                </a:solidFill>
                <a:cs typeface="Times New Roman" pitchFamily="18" charset="0"/>
              </a:rPr>
              <a:t>Polis,jandarma</a:t>
            </a:r>
            <a:r>
              <a:rPr lang="tr-TR" sz="2800" b="1" dirty="0" smtClean="0">
                <a:solidFill>
                  <a:schemeClr val="tx1"/>
                </a:solidFill>
                <a:cs typeface="Times New Roman" pitchFamily="18" charset="0"/>
              </a:rPr>
              <a:t>, resmi kurumlar.</a:t>
            </a:r>
            <a:endParaRPr lang="tr-TR" sz="2800" b="1" dirty="0">
              <a:solidFill>
                <a:schemeClr val="tx1"/>
              </a:solidFill>
            </a:endParaRPr>
          </a:p>
        </p:txBody>
      </p:sp>
      <p:pic>
        <p:nvPicPr>
          <p:cNvPr id="5122" name="Picture 2" descr="C:\Users\PDR BOLUM BASKANI\Desktop\polis_logo.jpg"/>
          <p:cNvPicPr>
            <a:picLocks noChangeAspect="1" noChangeArrowheads="1"/>
          </p:cNvPicPr>
          <p:nvPr/>
        </p:nvPicPr>
        <p:blipFill>
          <a:blip r:embed="rId2" cstate="print"/>
          <a:srcRect/>
          <a:stretch>
            <a:fillRect/>
          </a:stretch>
        </p:blipFill>
        <p:spPr bwMode="auto">
          <a:xfrm>
            <a:off x="5105400" y="381000"/>
            <a:ext cx="3733800" cy="51028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685811"/>
            <a:ext cx="3352800" cy="3970318"/>
          </a:xfrm>
          <a:prstGeom prst="rect">
            <a:avLst/>
          </a:prstGeom>
          <a:ln w="114300" cap="rnd" cmpd="dbl">
            <a:solidFill>
              <a:schemeClr val="accent6">
                <a:lumMod val="75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0" indent="-457200" algn="just" fontAlgn="auto">
              <a:spcBef>
                <a:spcPts val="0"/>
              </a:spcBef>
              <a:spcAft>
                <a:spcPts val="0"/>
              </a:spcAft>
              <a:buFont typeface="Wingdings" panose="05000000000000000000" pitchFamily="2" charset="2"/>
              <a:buChar char="v"/>
              <a:defRPr/>
            </a:pPr>
            <a:r>
              <a:rPr lang="tr-TR" sz="2800" b="1" dirty="0"/>
              <a:t>Çocuklarınıza </a:t>
            </a:r>
            <a:r>
              <a:rPr lang="tr-TR" sz="2800" b="1" dirty="0" smtClean="0">
                <a:solidFill>
                  <a:srgbClr val="FF0000"/>
                </a:solidFill>
              </a:rPr>
              <a:t>SİZE GÜVENMELERİNİ </a:t>
            </a:r>
            <a:r>
              <a:rPr lang="tr-TR" sz="2800" b="1" dirty="0" err="1" smtClean="0"/>
              <a:t>öğretin.</a:t>
            </a:r>
            <a:r>
              <a:rPr lang="tr-TR" sz="2800" b="1" dirty="0" err="1" smtClean="0">
                <a:solidFill>
                  <a:srgbClr val="FF0000"/>
                </a:solidFill>
              </a:rPr>
              <a:t>SEVGİ</a:t>
            </a:r>
            <a:r>
              <a:rPr lang="tr-TR" sz="2800" b="1" dirty="0" smtClean="0">
                <a:solidFill>
                  <a:srgbClr val="FF0000"/>
                </a:solidFill>
              </a:rPr>
              <a:t> </a:t>
            </a:r>
            <a:r>
              <a:rPr lang="tr-TR" sz="2800" b="1" dirty="0" smtClean="0"/>
              <a:t>gösterin</a:t>
            </a:r>
            <a:r>
              <a:rPr lang="tr-TR" sz="2800" b="1" dirty="0"/>
              <a:t>. </a:t>
            </a:r>
          </a:p>
          <a:p>
            <a:pPr fontAlgn="auto">
              <a:spcBef>
                <a:spcPts val="0"/>
              </a:spcBef>
              <a:spcAft>
                <a:spcPts val="0"/>
              </a:spcAft>
              <a:defRPr/>
            </a:pPr>
            <a:endParaRPr lang="tr-TR" sz="2800" b="1" dirty="0"/>
          </a:p>
          <a:p>
            <a:pPr algn="ctr" fontAlgn="auto">
              <a:spcBef>
                <a:spcPts val="0"/>
              </a:spcBef>
              <a:spcAft>
                <a:spcPts val="0"/>
              </a:spcAft>
              <a:defRPr/>
            </a:pPr>
            <a:r>
              <a:rPr lang="tr-TR" sz="2800" b="1" dirty="0" smtClean="0">
                <a:solidFill>
                  <a:srgbClr val="FF0000"/>
                </a:solidFill>
              </a:rPr>
              <a:t>SEVGİ GÖREN ÇOCUKLAR EN GÜVENLİ YERİN AİLE OLDUĞUNU BİLİR.</a:t>
            </a:r>
            <a:endParaRPr lang="tr-TR" sz="2800" b="1" dirty="0">
              <a:solidFill>
                <a:srgbClr val="FF0000"/>
              </a:solidFill>
            </a:endParaRPr>
          </a:p>
        </p:txBody>
      </p:sp>
      <p:sp>
        <p:nvSpPr>
          <p:cNvPr id="5" name="Rectangle 1"/>
          <p:cNvSpPr>
            <a:spLocks noChangeArrowheads="1"/>
          </p:cNvSpPr>
          <p:nvPr/>
        </p:nvSpPr>
        <p:spPr bwMode="auto">
          <a:xfrm>
            <a:off x="685800" y="5522913"/>
            <a:ext cx="7848600" cy="523220"/>
          </a:xfrm>
          <a:prstGeom prst="rect">
            <a:avLst/>
          </a:prstGeom>
          <a:noFill/>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2800" b="1" dirty="0" smtClean="0">
                <a:solidFill>
                  <a:schemeClr val="tx1"/>
                </a:solidFill>
              </a:rPr>
              <a:t>SEVGİNİZİ </a:t>
            </a:r>
            <a:r>
              <a:rPr lang="tr-TR" sz="2800" b="1" dirty="0">
                <a:solidFill>
                  <a:schemeClr val="tx1"/>
                </a:solidFill>
              </a:rPr>
              <a:t>DAVRANIŞLARINIZLA GÖSTERİN.</a:t>
            </a:r>
          </a:p>
        </p:txBody>
      </p:sp>
      <p:pic>
        <p:nvPicPr>
          <p:cNvPr id="37892" name="Picture 1" descr="D:\Belgelerim\Resimlerim\SUNU RESİMLERİ\YAZISIZ RESİMLER\AİLE VE ÇOCUK\BABA VE ÇOCUK\42-16529148.jpg"/>
          <p:cNvPicPr>
            <a:picLocks noChangeAspect="1" noChangeArrowheads="1"/>
          </p:cNvPicPr>
          <p:nvPr/>
        </p:nvPicPr>
        <p:blipFill>
          <a:blip r:embed="rId2" cstate="print"/>
          <a:srcRect/>
          <a:stretch>
            <a:fillRect/>
          </a:stretch>
        </p:blipFill>
        <p:spPr bwMode="auto">
          <a:xfrm>
            <a:off x="3962400" y="1066800"/>
            <a:ext cx="4905375" cy="32766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tr-TR" dirty="0"/>
              <a:t>Çocukları İstismardan Korumak İçin Ebeveynlere Öneriler</a:t>
            </a:r>
          </a:p>
        </p:txBody>
      </p:sp>
      <p:sp>
        <p:nvSpPr>
          <p:cNvPr id="3" name="İçerik Yer Tutucusu 2"/>
          <p:cNvSpPr>
            <a:spLocks noGrp="1"/>
          </p:cNvSpPr>
          <p:nvPr>
            <p:ph idx="1"/>
          </p:nvPr>
        </p:nvSpPr>
        <p:spPr/>
        <p:txBody>
          <a:bodyPr/>
          <a:lstStyle/>
          <a:p>
            <a:pPr marL="0" indent="0">
              <a:buNone/>
            </a:pPr>
            <a:r>
              <a:rPr lang="tr-TR" sz="2400" dirty="0"/>
              <a:t>• </a:t>
            </a:r>
            <a:r>
              <a:rPr lang="tr-TR" sz="2400" b="1" dirty="0"/>
              <a:t>Çocuğunuzla iyi bir iletişim içinde olun. Ailesiyle sağlıklı iletişim kurabilen, </a:t>
            </a:r>
            <a:r>
              <a:rPr lang="tr-TR" sz="2400" b="1" dirty="0" err="1" smtClean="0"/>
              <a:t>sevgisaygı</a:t>
            </a:r>
            <a:r>
              <a:rPr lang="tr-TR" sz="2400" b="1" dirty="0" smtClean="0"/>
              <a:t> ortamında </a:t>
            </a:r>
            <a:r>
              <a:rPr lang="tr-TR" sz="2400" b="1" dirty="0"/>
              <a:t>büyüyen çocuklar hem istismara uğrama konusunda daha az </a:t>
            </a:r>
            <a:r>
              <a:rPr lang="tr-TR" sz="2400" b="1" dirty="0" smtClean="0"/>
              <a:t>risk taşırlar</a:t>
            </a:r>
            <a:r>
              <a:rPr lang="tr-TR" sz="2400" b="1" dirty="0"/>
              <a:t>, hem de başlarına gelen </a:t>
            </a:r>
            <a:r>
              <a:rPr lang="tr-TR" sz="2400" b="1" dirty="0" smtClean="0"/>
              <a:t>olumsuz </a:t>
            </a:r>
            <a:r>
              <a:rPr lang="tr-TR" sz="2400" b="1" dirty="0"/>
              <a:t>olaylarda ailelerinden destek </a:t>
            </a:r>
            <a:r>
              <a:rPr lang="tr-TR" sz="2400" b="1" dirty="0" smtClean="0"/>
              <a:t>isteyebilirler</a:t>
            </a:r>
          </a:p>
          <a:p>
            <a:pPr marL="0" indent="0">
              <a:buNone/>
            </a:pPr>
            <a:endParaRPr lang="tr-TR" sz="2400" b="1" dirty="0" smtClean="0"/>
          </a:p>
          <a:p>
            <a:r>
              <a:rPr lang="tr-TR" sz="2800" dirty="0"/>
              <a:t> Çocuğunuzun öğretmeni, </a:t>
            </a:r>
            <a:r>
              <a:rPr lang="tr-TR" sz="2800" dirty="0" smtClean="0"/>
              <a:t>rehber öğretmeni </a:t>
            </a:r>
            <a:r>
              <a:rPr lang="tr-TR" sz="2800" dirty="0"/>
              <a:t>ve okul müdürüyle tanışın. Okulun </a:t>
            </a:r>
            <a:r>
              <a:rPr lang="tr-TR" sz="2800" dirty="0" smtClean="0"/>
              <a:t>istismar konusundaki </a:t>
            </a:r>
            <a:r>
              <a:rPr lang="tr-TR" sz="2800" dirty="0"/>
              <a:t>politikalarını öğrenin ve bu politikaların doğru uygulanması </a:t>
            </a:r>
            <a:r>
              <a:rPr lang="tr-TR" sz="2800" dirty="0" smtClean="0"/>
              <a:t>için işbirliği yapın</a:t>
            </a:r>
          </a:p>
          <a:p>
            <a:pPr marL="0" indent="0">
              <a:buNone/>
            </a:pPr>
            <a:endParaRPr lang="tr-TR" sz="2800" dirty="0"/>
          </a:p>
        </p:txBody>
      </p:sp>
    </p:spTree>
    <p:extLst>
      <p:ext uri="{BB962C8B-B14F-4D97-AF65-F5344CB8AC3E}">
        <p14:creationId xmlns:p14="http://schemas.microsoft.com/office/powerpoint/2010/main" val="219713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166687" y="1115238"/>
            <a:ext cx="8458200" cy="55399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tr-TR" sz="3000" b="1" dirty="0">
                <a:solidFill>
                  <a:srgbClr val="7030A0"/>
                </a:solidFill>
              </a:rPr>
              <a:t>A) FİZİKSEL İHMAL</a:t>
            </a:r>
          </a:p>
        </p:txBody>
      </p:sp>
      <p:sp>
        <p:nvSpPr>
          <p:cNvPr id="6" name="Rectangle 5"/>
          <p:cNvSpPr/>
          <p:nvPr/>
        </p:nvSpPr>
        <p:spPr>
          <a:xfrm>
            <a:off x="228600" y="1828800"/>
            <a:ext cx="3124200" cy="19383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tıbi bakımının yapılmaması yada geciktirilmesi.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Evden kovulması</a:t>
            </a:r>
          </a:p>
        </p:txBody>
      </p:sp>
      <p:sp>
        <p:nvSpPr>
          <p:cNvPr id="10" name="Rectangle 9"/>
          <p:cNvSpPr/>
          <p:nvPr/>
        </p:nvSpPr>
        <p:spPr>
          <a:xfrm>
            <a:off x="228600" y="42672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Terk Edilmesi</a:t>
            </a:r>
          </a:p>
        </p:txBody>
      </p:sp>
      <p:sp>
        <p:nvSpPr>
          <p:cNvPr id="14" name="Rectangle 13"/>
          <p:cNvSpPr/>
          <p:nvPr/>
        </p:nvSpPr>
        <p:spPr>
          <a:xfrm>
            <a:off x="152400" y="52578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t>Beslenme-giyim ve temizliğinin yeterince sağlanmaması</a:t>
            </a:r>
          </a:p>
        </p:txBody>
      </p:sp>
      <p:sp>
        <p:nvSpPr>
          <p:cNvPr id="15" name="Rectangle 14"/>
          <p:cNvSpPr/>
          <p:nvPr/>
        </p:nvSpPr>
        <p:spPr>
          <a:xfrm>
            <a:off x="152400" y="60960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t>Güvenliğinin sağlanmaması ve tehlikeler maruz bırakılması</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1970086"/>
            <a:ext cx="4495800" cy="2851151"/>
          </a:xfrm>
          <a:prstGeom prst="rect">
            <a:avLst/>
          </a:prstGeom>
        </p:spPr>
      </p:pic>
    </p:spTree>
  </p:cSld>
  <p:clrMapOvr>
    <a:masterClrMapping/>
  </p:clrMapOvr>
  <p:transition spd="slow">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457200"/>
            <a:ext cx="7886700" cy="5719763"/>
          </a:xfrm>
        </p:spPr>
        <p:txBody>
          <a:bodyPr>
            <a:normAutofit/>
          </a:bodyPr>
          <a:lstStyle/>
          <a:p>
            <a:pPr marL="0" indent="0" algn="just">
              <a:buNone/>
            </a:pPr>
            <a:r>
              <a:rPr lang="tr-TR" sz="2400" dirty="0"/>
              <a:t>• Çocuğunuzun sağlıklı arkadaşlıklar geliştirmesine yardımcı olun. Kalabalık </a:t>
            </a:r>
            <a:r>
              <a:rPr lang="tr-TR" sz="2400" dirty="0" smtClean="0"/>
              <a:t>içinde olmak </a:t>
            </a:r>
            <a:r>
              <a:rPr lang="tr-TR" sz="2400" dirty="0"/>
              <a:t>güven verir ve zorbalar arkadaş çevresi olan çocukları daha az hedef seçerler. </a:t>
            </a:r>
            <a:endParaRPr lang="tr-TR" sz="2400" dirty="0" smtClean="0"/>
          </a:p>
          <a:p>
            <a:pPr marL="0" indent="0" algn="just">
              <a:buNone/>
            </a:pPr>
            <a:endParaRPr lang="tr-TR" sz="2400" dirty="0" smtClean="0"/>
          </a:p>
          <a:p>
            <a:pPr algn="just"/>
            <a:r>
              <a:rPr lang="tr-TR" sz="2400" dirty="0"/>
              <a:t> Çocuğunuza şiddetin kabul edilemez olduğunu öğretin. Çocukların % 60’ı </a:t>
            </a:r>
            <a:r>
              <a:rPr lang="tr-TR" sz="2400" dirty="0" smtClean="0"/>
              <a:t>istismara tanık </a:t>
            </a:r>
            <a:r>
              <a:rPr lang="tr-TR" sz="2400" dirty="0"/>
              <a:t>olurlar. Bu çocuklar, diğerlerinin davranışlarını etkilemede </a:t>
            </a:r>
            <a:r>
              <a:rPr lang="tr-TR" sz="2400" dirty="0" smtClean="0"/>
              <a:t>ve mağdurlara </a:t>
            </a:r>
            <a:r>
              <a:rPr lang="tr-TR" sz="2400" dirty="0"/>
              <a:t>yardımcı olmada hayati bir role sahiptir</a:t>
            </a:r>
            <a:r>
              <a:rPr lang="tr-TR" sz="2400" dirty="0" smtClean="0"/>
              <a:t>.</a:t>
            </a:r>
          </a:p>
          <a:p>
            <a:pPr algn="just"/>
            <a:endParaRPr lang="tr-TR" sz="2400" dirty="0" smtClean="0"/>
          </a:p>
          <a:p>
            <a:pPr algn="just"/>
            <a:r>
              <a:rPr lang="tr-TR" sz="2400" dirty="0" smtClean="0"/>
              <a:t> Çocuğunuza </a:t>
            </a:r>
            <a:r>
              <a:rPr lang="tr-TR" sz="2400" dirty="0"/>
              <a:t>istismarı nasıl şikayet edeceklerini öğretin. Kendiniz de bu </a:t>
            </a:r>
            <a:r>
              <a:rPr lang="tr-TR" sz="2400" dirty="0" smtClean="0"/>
              <a:t>durumlarda nereden </a:t>
            </a:r>
            <a:r>
              <a:rPr lang="tr-TR" sz="2400" dirty="0"/>
              <a:t>yardım istenebileceğini öğrenin.</a:t>
            </a:r>
          </a:p>
        </p:txBody>
      </p:sp>
    </p:spTree>
    <p:extLst>
      <p:ext uri="{BB962C8B-B14F-4D97-AF65-F5344CB8AC3E}">
        <p14:creationId xmlns:p14="http://schemas.microsoft.com/office/powerpoint/2010/main" val="3531593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555" y="685801"/>
            <a:ext cx="9291109" cy="1752599"/>
          </a:xfrm>
          <a:prstGeom prst="rect">
            <a:avLst/>
          </a:prstGeom>
        </p:spPr>
      </p:pic>
      <p:sp>
        <p:nvSpPr>
          <p:cNvPr id="5" name="İçerik Yer Tutucusu 2"/>
          <p:cNvSpPr txBox="1">
            <a:spLocks/>
          </p:cNvSpPr>
          <p:nvPr/>
        </p:nvSpPr>
        <p:spPr>
          <a:xfrm>
            <a:off x="762001" y="2971800"/>
            <a:ext cx="7620000" cy="24945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Char char="•"/>
              <a:tabLst/>
              <a:defRPr/>
            </a:pPr>
            <a:r>
              <a:rPr kumimoji="0" lang="tr-TR" sz="3200" b="1" i="0" u="none" strike="noStrike" kern="1200" cap="none" spc="0" normalizeH="0" baseline="0" noProof="0" dirty="0" smtClean="0">
                <a:ln>
                  <a:noFill/>
                </a:ln>
                <a:effectLst/>
                <a:uLnTx/>
                <a:uFillTx/>
                <a:latin typeface="Rockwell" panose="02060603020205020403"/>
                <a:ea typeface="+mn-ea"/>
                <a:cs typeface="+mn-cs"/>
              </a:rPr>
              <a:t>Destek Hattı</a:t>
            </a:r>
            <a:r>
              <a:rPr kumimoji="0" lang="tr-TR" sz="3200" b="0" i="0" u="none" strike="noStrike" kern="1200" cap="none" spc="0" normalizeH="0" baseline="0" noProof="0" dirty="0" smtClean="0">
                <a:ln>
                  <a:noFill/>
                </a:ln>
                <a:effectLst/>
                <a:uLnTx/>
                <a:uFillTx/>
                <a:latin typeface="Rockwell" panose="02060603020205020403"/>
                <a:ea typeface="+mn-ea"/>
                <a:cs typeface="+mn-cs"/>
              </a:rPr>
              <a:t>  : ALO 183</a:t>
            </a:r>
          </a:p>
          <a:p>
            <a:pPr marL="228600" marR="0" lvl="0" indent="-22860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Char char="•"/>
              <a:tabLst/>
              <a:defRPr/>
            </a:pPr>
            <a:r>
              <a:rPr kumimoji="0" lang="tr-TR" sz="3200" b="1" i="0" u="none" strike="noStrike" kern="1200" cap="none" spc="0" normalizeH="0" baseline="0" noProof="0" dirty="0" smtClean="0">
                <a:ln>
                  <a:noFill/>
                </a:ln>
                <a:effectLst/>
                <a:uLnTx/>
                <a:uFillTx/>
                <a:latin typeface="Rockwell" panose="02060603020205020403"/>
                <a:ea typeface="+mn-ea"/>
                <a:cs typeface="+mn-cs"/>
              </a:rPr>
              <a:t>Çocuk Şubesi  : 0322 344 11 11</a:t>
            </a:r>
            <a:endParaRPr kumimoji="0" lang="tr-TR" sz="3200" b="0"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3200" b="1"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2000" b="1"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2000" b="1" i="0" u="none" strike="noStrike" kern="1200" cap="none" spc="0" normalizeH="0" baseline="0" noProof="0" dirty="0" smtClean="0">
              <a:ln>
                <a:noFill/>
              </a:ln>
              <a:effectLst/>
              <a:uLnTx/>
              <a:uFillTx/>
              <a:latin typeface="Rockwell" panose="02060603020205020403"/>
              <a:ea typeface="+mn-ea"/>
              <a:cs typeface="+mn-cs"/>
            </a:endParaRPr>
          </a:p>
          <a:p>
            <a:pPr marL="228600" marR="0" lvl="0" indent="-22860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Char char="•"/>
              <a:tabLst/>
              <a:defRPr/>
            </a:pPr>
            <a:endParaRPr kumimoji="0" lang="tr-TR" sz="2000" b="0"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2000" b="0"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2000" b="0" i="0" u="none" strike="noStrike" kern="1200" cap="none" spc="0" normalizeH="0" baseline="0" noProof="0" dirty="0" smtClean="0">
              <a:ln>
                <a:noFill/>
              </a:ln>
              <a:effectLst/>
              <a:uLnTx/>
              <a:uFillTx/>
              <a:latin typeface="Rockwell" panose="02060603020205020403"/>
              <a:ea typeface="+mn-ea"/>
              <a:cs typeface="+mn-cs"/>
            </a:endParaRPr>
          </a:p>
          <a:p>
            <a:pPr marL="0" marR="0" lvl="0" indent="0" algn="l" defTabSz="914400" rtl="0" eaLnBrk="1" fontAlgn="b" latinLnBrk="0" hangingPunct="1">
              <a:lnSpc>
                <a:spcPct val="120000"/>
              </a:lnSpc>
              <a:spcBef>
                <a:spcPts val="1000"/>
              </a:spcBef>
              <a:spcAft>
                <a:spcPts val="0"/>
              </a:spcAft>
              <a:buClr>
                <a:srgbClr val="FB8C29"/>
              </a:buClr>
              <a:buSzPct val="100000"/>
              <a:buFont typeface="Arial" panose="020B0604020202020204" pitchFamily="34" charset="0"/>
              <a:buNone/>
              <a:tabLst/>
              <a:defRPr/>
            </a:pPr>
            <a:endParaRPr kumimoji="0" lang="tr-TR" sz="2000" b="0" i="0" u="none" strike="noStrike" kern="1200" cap="none" spc="0" normalizeH="0" baseline="0" noProof="0" dirty="0" smtClean="0">
              <a:ln>
                <a:noFill/>
              </a:ln>
              <a:effectLst/>
              <a:uLnTx/>
              <a:uFillTx/>
              <a:latin typeface="Rockwell" panose="02060603020205020403"/>
              <a:ea typeface="+mn-ea"/>
              <a:cs typeface="+mn-cs"/>
            </a:endParaRPr>
          </a:p>
          <a:p>
            <a:pPr marL="228600" marR="0" lvl="0" indent="-228600" algn="l" defTabSz="914400" rtl="0" eaLnBrk="1" fontAlgn="auto" latinLnBrk="0" hangingPunct="1">
              <a:lnSpc>
                <a:spcPct val="120000"/>
              </a:lnSpc>
              <a:spcBef>
                <a:spcPts val="1000"/>
              </a:spcBef>
              <a:spcAft>
                <a:spcPts val="0"/>
              </a:spcAft>
              <a:buClr>
                <a:srgbClr val="FB8C29"/>
              </a:buClr>
              <a:buSzPct val="100000"/>
              <a:buFont typeface="Arial" panose="020B0604020202020204" pitchFamily="34" charset="0"/>
              <a:buChar char="•"/>
              <a:tabLst/>
              <a:defRPr/>
            </a:pPr>
            <a:endParaRPr kumimoji="0" lang="tr-TR" sz="2000" b="0" i="0" u="none" strike="noStrike" kern="1200" cap="none" spc="0" normalizeH="0" baseline="0" noProof="0" dirty="0">
              <a:ln>
                <a:noFill/>
              </a:ln>
              <a:effectLst/>
              <a:uLnTx/>
              <a:uFillTx/>
              <a:latin typeface="Rockwell" panose="02060603020205020403"/>
              <a:ea typeface="+mn-ea"/>
              <a:cs typeface="+mn-cs"/>
            </a:endParaRPr>
          </a:p>
        </p:txBody>
      </p:sp>
    </p:spTree>
    <p:extLst>
      <p:ext uri="{BB962C8B-B14F-4D97-AF65-F5344CB8AC3E}">
        <p14:creationId xmlns:p14="http://schemas.microsoft.com/office/powerpoint/2010/main" val="383995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66800" y="1"/>
            <a:ext cx="6705599" cy="1523999"/>
          </a:xfrm>
          <a:prstGeom prst="rect">
            <a:avLst/>
          </a:prstGeom>
        </p:spPr>
      </p:pic>
      <p:sp>
        <p:nvSpPr>
          <p:cNvPr id="3" name="Dikdörtgen 2"/>
          <p:cNvSpPr/>
          <p:nvPr/>
        </p:nvSpPr>
        <p:spPr>
          <a:xfrm>
            <a:off x="228600" y="1166843"/>
            <a:ext cx="8610600" cy="4154984"/>
          </a:xfrm>
          <a:prstGeom prst="rect">
            <a:avLst/>
          </a:prstGeom>
        </p:spPr>
        <p:txBody>
          <a:bodyPr wrap="square">
            <a:spAutoFit/>
          </a:bodyPr>
          <a:lstStyle/>
          <a:p>
            <a:pPr algn="ctr"/>
            <a:r>
              <a:rPr lang="tr-TR" sz="2400" b="1" dirty="0">
                <a:solidFill>
                  <a:schemeClr val="accent1"/>
                </a:solidFill>
              </a:rPr>
              <a:t>HER VATANDAŞ ÇOCUĞA KARŞI İŞLENMEKTE OLAN İSTİSMAR SUÇUNU BİLDİRMEKLE YÜKÜMLÜDÜR.</a:t>
            </a:r>
          </a:p>
          <a:p>
            <a:endParaRPr lang="tr-TR" sz="2400" dirty="0"/>
          </a:p>
          <a:p>
            <a:r>
              <a:rPr lang="tr-TR" sz="2400" dirty="0"/>
              <a:t> Madde 278 - (1) İşlenmekte olan bir suçu yetkili makamlara bildirmeyen kişi, </a:t>
            </a:r>
            <a:r>
              <a:rPr lang="tr-TR" sz="2400" b="1" u="sng" dirty="0">
                <a:solidFill>
                  <a:schemeClr val="accent1"/>
                </a:solidFill>
              </a:rPr>
              <a:t>bir yıla kadar hapis cezası </a:t>
            </a:r>
            <a:r>
              <a:rPr lang="tr-TR" sz="2400" dirty="0"/>
              <a:t>ile cezalandırılır. </a:t>
            </a:r>
          </a:p>
          <a:p>
            <a:r>
              <a:rPr lang="tr-TR" sz="2400" dirty="0"/>
              <a:t>	</a:t>
            </a:r>
          </a:p>
          <a:p>
            <a:r>
              <a:rPr lang="tr-TR" sz="2400" dirty="0"/>
              <a:t>Madde 279 -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p:txBody>
      </p:sp>
    </p:spTree>
    <p:extLst>
      <p:ext uri="{BB962C8B-B14F-4D97-AF65-F5344CB8AC3E}">
        <p14:creationId xmlns:p14="http://schemas.microsoft.com/office/powerpoint/2010/main" val="286197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2176463"/>
            <a:ext cx="5105400" cy="19383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lumMod val="95000"/>
                    <a:lumOff val="5000"/>
                  </a:schemeClr>
                </a:solidFill>
              </a:rPr>
              <a:t>Uzun süre başkalarının yanına bırakılması, bakımdan kaçınmak amacıyla sık sık kaldığı yerin değiştirilmesi.</a:t>
            </a:r>
          </a:p>
        </p:txBody>
      </p:sp>
      <p:sp>
        <p:nvSpPr>
          <p:cNvPr id="12" name="Rectangle 11"/>
          <p:cNvSpPr/>
          <p:nvPr/>
        </p:nvSpPr>
        <p:spPr>
          <a:xfrm>
            <a:off x="228600" y="4094163"/>
            <a:ext cx="5105400" cy="5540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Uzun süre yalnız bırakılması</a:t>
            </a:r>
          </a:p>
        </p:txBody>
      </p:sp>
      <p:sp>
        <p:nvSpPr>
          <p:cNvPr id="13" name="Rectangle 12"/>
          <p:cNvSpPr/>
          <p:nvPr/>
        </p:nvSpPr>
        <p:spPr>
          <a:xfrm>
            <a:off x="228600" y="4648200"/>
            <a:ext cx="5105400" cy="1016000"/>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Evde tehlikelere karşı korunmaması</a:t>
            </a:r>
          </a:p>
        </p:txBody>
      </p:sp>
      <p:pic>
        <p:nvPicPr>
          <p:cNvPr id="6158" name="Picture 2" descr="D:\Belgelerim\Çalışma Dosyası\SUNU ÇALIŞMA\Cinsel İstismar\Resimler\42-18270468.jpg"/>
          <p:cNvPicPr>
            <a:picLocks noChangeAspect="1" noChangeArrowheads="1"/>
          </p:cNvPicPr>
          <p:nvPr/>
        </p:nvPicPr>
        <p:blipFill>
          <a:blip r:embed="rId2" cstate="print"/>
          <a:srcRect/>
          <a:stretch>
            <a:fillRect/>
          </a:stretch>
        </p:blipFill>
        <p:spPr bwMode="auto">
          <a:xfrm>
            <a:off x="5715000" y="1900238"/>
            <a:ext cx="2895600" cy="43481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 EĞİTİMSEL İHMAL</a:t>
            </a:r>
          </a:p>
        </p:txBody>
      </p:sp>
      <p:sp>
        <p:nvSpPr>
          <p:cNvPr id="6" name="Rectangle 5"/>
          <p:cNvSpPr/>
          <p:nvPr/>
        </p:nvSpPr>
        <p:spPr>
          <a:xfrm>
            <a:off x="228600" y="1828800"/>
            <a:ext cx="4343400" cy="1938338"/>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Okuldan kaçmasını yineleyen çocuklara müdahale de  bulunulmaması.</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4343400" cy="1477963"/>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uygun olan yaşta gitmesi gereken okullara kaydedilmemesi</a:t>
            </a:r>
          </a:p>
        </p:txBody>
      </p:sp>
      <p:sp>
        <p:nvSpPr>
          <p:cNvPr id="14" name="Rectangle 13"/>
          <p:cNvSpPr/>
          <p:nvPr/>
        </p:nvSpPr>
        <p:spPr>
          <a:xfrm>
            <a:off x="228600" y="5334000"/>
            <a:ext cx="8686800" cy="1384995"/>
          </a:xfrm>
          <a:prstGeom prst="rect">
            <a:avLst/>
          </a:prstGeom>
          <a:solidFill>
            <a:schemeClr val="bg1"/>
          </a:solidFill>
          <a:ln w="76200">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rgbClr val="88160A"/>
                </a:solidFill>
              </a:rPr>
              <a:t>Çocuğun uzun süre nedensiz olarak okula gönderilmemesi ve öğrenimine uygun olmayan nedenlerle son verilmesi.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28800"/>
            <a:ext cx="4572000" cy="3406914"/>
          </a:xfrm>
          <a:prstGeom prst="rect">
            <a:avLst/>
          </a:prstGeom>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185010"/>
          </a:solidFill>
          <a:ln>
            <a:solidFill>
              <a:schemeClr val="tx1">
                <a:lumMod val="85000"/>
                <a:lumOff val="1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C) DUYGUSAL İHMAL</a:t>
            </a:r>
          </a:p>
        </p:txBody>
      </p:sp>
      <p:sp>
        <p:nvSpPr>
          <p:cNvPr id="6" name="Rectangle 5"/>
          <p:cNvSpPr/>
          <p:nvPr/>
        </p:nvSpPr>
        <p:spPr>
          <a:xfrm>
            <a:off x="228600" y="17526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Anne yada babanın yeterli sevgiyi göstermemesi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32004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ruhsal bakımının sağlanmasının reddedilmesi.</a:t>
            </a:r>
          </a:p>
        </p:txBody>
      </p:sp>
      <p:sp>
        <p:nvSpPr>
          <p:cNvPr id="10" name="Rectangle 9"/>
          <p:cNvSpPr/>
          <p:nvPr/>
        </p:nvSpPr>
        <p:spPr>
          <a:xfrm>
            <a:off x="152400" y="5108575"/>
            <a:ext cx="8686800" cy="1292225"/>
          </a:xfrm>
          <a:prstGeom prst="rect">
            <a:avLst/>
          </a:prstGeom>
          <a:ln w="76200">
            <a:solidFill>
              <a:srgbClr val="0D3F15"/>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2600" b="1" dirty="0"/>
              <a:t>Çocuğun alkol yada başka madde kullanmasına izin verilmesi. Eşlerden birinin çocuğu kötüye kullanması, diğerinin izin vermesi.</a:t>
            </a:r>
          </a:p>
        </p:txBody>
      </p:sp>
      <p:pic>
        <p:nvPicPr>
          <p:cNvPr id="8206" name="Picture 3" descr="D:\Belgelerim\Resimlerim\SUNU RESİMLERİ\YAZISIZ RESİMLER\AİLE VE ÇOCUK\BABA VE ÇOCUK\Kopyası 42-15322899.jpg"/>
          <p:cNvPicPr>
            <a:picLocks noChangeAspect="1" noChangeArrowheads="1"/>
          </p:cNvPicPr>
          <p:nvPr/>
        </p:nvPicPr>
        <p:blipFill>
          <a:blip r:embed="rId2" cstate="print"/>
          <a:srcRect/>
          <a:stretch>
            <a:fillRect/>
          </a:stretch>
        </p:blipFill>
        <p:spPr bwMode="auto">
          <a:xfrm>
            <a:off x="4635500" y="1752600"/>
            <a:ext cx="4127500" cy="32004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81000" y="152400"/>
            <a:ext cx="8458200"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tr-TR" sz="3500" b="1" dirty="0"/>
              <a:t>İHMALE UĞRAMIŞ ÇOCUKLARDA  GÖZLEMLENEN DAVRANIŞLAR.</a:t>
            </a:r>
          </a:p>
        </p:txBody>
      </p:sp>
      <p:sp>
        <p:nvSpPr>
          <p:cNvPr id="10" name="Rectangle 9"/>
          <p:cNvSpPr/>
          <p:nvPr/>
        </p:nvSpPr>
        <p:spPr>
          <a:xfrm>
            <a:off x="304800" y="4999038"/>
            <a:ext cx="8382000" cy="1477962"/>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000" b="1" dirty="0">
                <a:solidFill>
                  <a:schemeClr val="tx1">
                    <a:lumMod val="95000"/>
                    <a:lumOff val="5000"/>
                  </a:schemeClr>
                </a:solidFill>
                <a:latin typeface="+mn-lt"/>
              </a:rPr>
              <a:t>Güvensiz bağlanma davranışı</a:t>
            </a:r>
          </a:p>
          <a:p>
            <a:pPr algn="ctr" fontAlgn="auto">
              <a:spcBef>
                <a:spcPts val="0"/>
              </a:spcBef>
              <a:spcAft>
                <a:spcPts val="0"/>
              </a:spcAft>
              <a:defRPr/>
            </a:pPr>
            <a:r>
              <a:rPr lang="tr-TR" sz="3000" b="1" dirty="0">
                <a:solidFill>
                  <a:schemeClr val="tx1">
                    <a:lumMod val="95000"/>
                    <a:lumOff val="5000"/>
                  </a:schemeClr>
                </a:solidFill>
                <a:latin typeface="+mn-lt"/>
              </a:rPr>
              <a:t>Kolay hayal kırıklığı olma (Früste)</a:t>
            </a:r>
          </a:p>
          <a:p>
            <a:pPr algn="ctr" fontAlgn="auto">
              <a:spcBef>
                <a:spcPts val="0"/>
              </a:spcBef>
              <a:spcAft>
                <a:spcPts val="0"/>
              </a:spcAft>
              <a:defRPr/>
            </a:pPr>
            <a:r>
              <a:rPr lang="tr-TR" sz="3000" b="1" dirty="0">
                <a:solidFill>
                  <a:schemeClr val="tx1">
                    <a:lumMod val="95000"/>
                    <a:lumOff val="5000"/>
                  </a:schemeClr>
                </a:solidFill>
                <a:latin typeface="+mn-lt"/>
              </a:rPr>
              <a:t>Benlik Saygısı düşüklüğü</a:t>
            </a:r>
          </a:p>
        </p:txBody>
      </p:sp>
      <p:pic>
        <p:nvPicPr>
          <p:cNvPr id="9222" name="Picture 4" descr="D:\Belgelerim\Çalışma Dosyası\SUNU ÇALIŞMA\Cinsel İstismar\Resimler\42-17799453.jpg"/>
          <p:cNvPicPr>
            <a:picLocks noChangeAspect="1" noChangeArrowheads="1"/>
          </p:cNvPicPr>
          <p:nvPr/>
        </p:nvPicPr>
        <p:blipFill>
          <a:blip r:embed="rId2" cstate="print"/>
          <a:srcRect/>
          <a:stretch>
            <a:fillRect/>
          </a:stretch>
        </p:blipFill>
        <p:spPr bwMode="auto">
          <a:xfrm>
            <a:off x="4724400" y="1524000"/>
            <a:ext cx="3706813" cy="2971800"/>
          </a:xfrm>
          <a:prstGeom prst="rect">
            <a:avLst/>
          </a:prstGeom>
          <a:noFill/>
          <a:ln w="9525">
            <a:noFill/>
            <a:miter lim="800000"/>
            <a:headEnd/>
            <a:tailEnd/>
          </a:ln>
        </p:spPr>
      </p:pic>
      <p:sp>
        <p:nvSpPr>
          <p:cNvPr id="6" name="Rectangle 5"/>
          <p:cNvSpPr/>
          <p:nvPr/>
        </p:nvSpPr>
        <p:spPr>
          <a:xfrm>
            <a:off x="304800" y="1447800"/>
            <a:ext cx="3886200" cy="3324225"/>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500" b="1" dirty="0">
                <a:solidFill>
                  <a:schemeClr val="tx1">
                    <a:lumMod val="95000"/>
                    <a:lumOff val="5000"/>
                  </a:schemeClr>
                </a:solidFill>
                <a:latin typeface="+mn-lt"/>
              </a:rPr>
              <a:t>Esnek olamama.</a:t>
            </a:r>
          </a:p>
          <a:p>
            <a:pPr algn="ctr" fontAlgn="auto">
              <a:spcBef>
                <a:spcPts val="0"/>
              </a:spcBef>
              <a:spcAft>
                <a:spcPts val="0"/>
              </a:spcAft>
              <a:defRPr/>
            </a:pPr>
            <a:r>
              <a:rPr lang="tr-TR" sz="3500" b="1" dirty="0">
                <a:solidFill>
                  <a:srgbClr val="C00000"/>
                </a:solidFill>
                <a:latin typeface="+mn-lt"/>
              </a:rPr>
              <a:t>Öğrenime gerekli ilgiyi göstermeme.</a:t>
            </a:r>
          </a:p>
          <a:p>
            <a:pPr algn="ctr" fontAlgn="auto">
              <a:spcBef>
                <a:spcPts val="0"/>
              </a:spcBef>
              <a:spcAft>
                <a:spcPts val="0"/>
              </a:spcAft>
              <a:defRPr/>
            </a:pPr>
            <a:r>
              <a:rPr lang="tr-TR" sz="3500" b="1" dirty="0">
                <a:solidFill>
                  <a:schemeClr val="tx1">
                    <a:lumMod val="95000"/>
                    <a:lumOff val="5000"/>
                  </a:schemeClr>
                </a:solidFill>
                <a:latin typeface="+mn-lt"/>
              </a:rPr>
              <a:t>Dikkat Problemleri.</a:t>
            </a:r>
          </a:p>
          <a:p>
            <a:pPr algn="ctr" fontAlgn="auto">
              <a:spcBef>
                <a:spcPts val="0"/>
              </a:spcBef>
              <a:spcAft>
                <a:spcPts val="0"/>
              </a:spcAft>
              <a:defRPr/>
            </a:pPr>
            <a:r>
              <a:rPr lang="tr-TR" sz="3500" b="1" dirty="0">
                <a:solidFill>
                  <a:srgbClr val="C00000"/>
                </a:solidFill>
                <a:latin typeface="+mn-lt"/>
              </a:rPr>
              <a:t>Sosyal izalasyon.</a:t>
            </a:r>
          </a:p>
          <a:p>
            <a:pPr algn="ctr" fontAlgn="auto">
              <a:spcBef>
                <a:spcPts val="0"/>
              </a:spcBef>
              <a:spcAft>
                <a:spcPts val="0"/>
              </a:spcAft>
              <a:defRPr/>
            </a:pPr>
            <a:r>
              <a:rPr lang="tr-TR" sz="3500" b="1" dirty="0">
                <a:solidFill>
                  <a:schemeClr val="tx1">
                    <a:lumMod val="95000"/>
                    <a:lumOff val="5000"/>
                  </a:schemeClr>
                </a:solidFill>
                <a:latin typeface="+mn-lt"/>
              </a:rPr>
              <a:t>Agresif davranışlar.</a:t>
            </a: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TotalTime>
  <Words>1602</Words>
  <Application>Microsoft Office PowerPoint</Application>
  <PresentationFormat>Ekran Gösterisi (4:3)</PresentationFormat>
  <Paragraphs>201</Paragraphs>
  <Slides>52</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52</vt:i4>
      </vt:variant>
    </vt:vector>
  </HeadingPairs>
  <TitlesOfParts>
    <vt:vector size="60" baseType="lpstr">
      <vt:lpstr>Andalus</vt:lpstr>
      <vt:lpstr>Arial</vt:lpstr>
      <vt:lpstr>Calibri</vt:lpstr>
      <vt:lpstr>Calibri Light</vt:lpstr>
      <vt:lpstr>Rockwell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Duygusal İstismara Neden Olan Başlıca  Anne-Baba Davranışları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Çocukları İstismardan Korumak İçin Ebeveynlere Öneriler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Sema</dc:creator>
  <cp:lastModifiedBy>ronaldinho424</cp:lastModifiedBy>
  <cp:revision>404</cp:revision>
  <dcterms:created xsi:type="dcterms:W3CDTF">2006-08-16T00:00:00Z</dcterms:created>
  <dcterms:modified xsi:type="dcterms:W3CDTF">2017-11-24T08:33:30Z</dcterms:modified>
</cp:coreProperties>
</file>