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257" r:id="rId3"/>
    <p:sldId id="258" r:id="rId4"/>
    <p:sldId id="259" r:id="rId5"/>
    <p:sldId id="266" r:id="rId6"/>
    <p:sldId id="340" r:id="rId7"/>
    <p:sldId id="267" r:id="rId8"/>
    <p:sldId id="268" r:id="rId9"/>
    <p:sldId id="270" r:id="rId10"/>
    <p:sldId id="271" r:id="rId11"/>
    <p:sldId id="272" r:id="rId12"/>
    <p:sldId id="273" r:id="rId13"/>
    <p:sldId id="274" r:id="rId14"/>
    <p:sldId id="275" r:id="rId15"/>
    <p:sldId id="269" r:id="rId16"/>
    <p:sldId id="276" r:id="rId17"/>
    <p:sldId id="277" r:id="rId18"/>
    <p:sldId id="279" r:id="rId19"/>
    <p:sldId id="278" r:id="rId20"/>
    <p:sldId id="260" r:id="rId21"/>
    <p:sldId id="280" r:id="rId22"/>
    <p:sldId id="281" r:id="rId23"/>
    <p:sldId id="286" r:id="rId24"/>
    <p:sldId id="282" r:id="rId25"/>
    <p:sldId id="285" r:id="rId26"/>
    <p:sldId id="284" r:id="rId27"/>
    <p:sldId id="341" r:id="rId28"/>
    <p:sldId id="283" r:id="rId29"/>
    <p:sldId id="263" r:id="rId30"/>
    <p:sldId id="342" r:id="rId31"/>
    <p:sldId id="262" r:id="rId32"/>
    <p:sldId id="264" r:id="rId33"/>
    <p:sldId id="265" r:id="rId34"/>
    <p:sldId id="261" r:id="rId35"/>
    <p:sldId id="291" r:id="rId36"/>
    <p:sldId id="298" r:id="rId37"/>
    <p:sldId id="299" r:id="rId38"/>
    <p:sldId id="290" r:id="rId39"/>
    <p:sldId id="289" r:id="rId40"/>
    <p:sldId id="295" r:id="rId41"/>
    <p:sldId id="296" r:id="rId42"/>
    <p:sldId id="297" r:id="rId43"/>
    <p:sldId id="292" r:id="rId44"/>
    <p:sldId id="300" r:id="rId45"/>
    <p:sldId id="337" r:id="rId46"/>
    <p:sldId id="288" r:id="rId47"/>
    <p:sldId id="301" r:id="rId48"/>
    <p:sldId id="303" r:id="rId49"/>
    <p:sldId id="302" r:id="rId50"/>
    <p:sldId id="308" r:id="rId51"/>
    <p:sldId id="307" r:id="rId52"/>
    <p:sldId id="321" r:id="rId53"/>
    <p:sldId id="317" r:id="rId54"/>
    <p:sldId id="306" r:id="rId55"/>
    <p:sldId id="305" r:id="rId56"/>
    <p:sldId id="304" r:id="rId57"/>
    <p:sldId id="309" r:id="rId58"/>
    <p:sldId id="316" r:id="rId59"/>
    <p:sldId id="318" r:id="rId60"/>
    <p:sldId id="319" r:id="rId61"/>
    <p:sldId id="320" r:id="rId62"/>
    <p:sldId id="343" r:id="rId63"/>
    <p:sldId id="346" r:id="rId64"/>
    <p:sldId id="359" r:id="rId65"/>
    <p:sldId id="358" r:id="rId66"/>
    <p:sldId id="347" r:id="rId67"/>
    <p:sldId id="348" r:id="rId68"/>
    <p:sldId id="349" r:id="rId69"/>
    <p:sldId id="360" r:id="rId70"/>
    <p:sldId id="357" r:id="rId71"/>
    <p:sldId id="361" r:id="rId72"/>
    <p:sldId id="351" r:id="rId73"/>
    <p:sldId id="352" r:id="rId74"/>
    <p:sldId id="363" r:id="rId75"/>
    <p:sldId id="353" r:id="rId76"/>
    <p:sldId id="362" r:id="rId77"/>
    <p:sldId id="364" r:id="rId78"/>
    <p:sldId id="365" r:id="rId79"/>
    <p:sldId id="366" r:id="rId80"/>
    <p:sldId id="367" r:id="rId81"/>
    <p:sldId id="338" r:id="rId82"/>
    <p:sldId id="326" r:id="rId83"/>
    <p:sldId id="339" r:id="rId84"/>
    <p:sldId id="328" r:id="rId85"/>
    <p:sldId id="329" r:id="rId86"/>
    <p:sldId id="354" r:id="rId87"/>
    <p:sldId id="356" r:id="rId88"/>
    <p:sldId id="331" r:id="rId89"/>
    <p:sldId id="332" r:id="rId90"/>
    <p:sldId id="334" r:id="rId91"/>
    <p:sldId id="335"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84BDE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iagrams/_rels/data15.xml.rels><?xml version="1.0" encoding="UTF-8" standalone="yes"?>
<Relationships xmlns="http://schemas.openxmlformats.org/package/2006/relationships"><Relationship Id="rId1" Type="http://schemas.openxmlformats.org/officeDocument/2006/relationships/image" Target="../media/image55.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55.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1EF6F-B67D-4669-9265-D3F6E5399C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693FF8AA-6911-4698-A0ED-CCD5A87F9B6D}">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ltLang="tr-TR" dirty="0" smtClean="0">
              <a:latin typeface="Calibri" panose="020F0502020204030204" pitchFamily="34" charset="0"/>
            </a:rPr>
            <a:t>1. Fiziksel ihmal</a:t>
          </a:r>
        </a:p>
      </dgm:t>
    </dgm:pt>
    <dgm:pt modelId="{109A1347-5F6D-402C-9980-96B2CC1A18F7}" type="parTrans" cxnId="{3900E3C0-9AD8-4D48-84BB-7D05B234F2FF}">
      <dgm:prSet/>
      <dgm:spPr/>
      <dgm:t>
        <a:bodyPr/>
        <a:lstStyle/>
        <a:p>
          <a:endParaRPr lang="tr-TR"/>
        </a:p>
      </dgm:t>
    </dgm:pt>
    <dgm:pt modelId="{CA308E23-34ED-4F02-8999-A8EADCA49B63}" type="sibTrans" cxnId="{3900E3C0-9AD8-4D48-84BB-7D05B234F2FF}">
      <dgm:prSet/>
      <dgm:spPr/>
      <dgm:t>
        <a:bodyPr/>
        <a:lstStyle/>
        <a:p>
          <a:endParaRPr lang="tr-TR"/>
        </a:p>
      </dgm:t>
    </dgm:pt>
    <dgm:pt modelId="{2DE8C4D2-2567-4693-991A-259A6CBED4D2}">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ltLang="tr-TR" dirty="0" smtClean="0">
              <a:latin typeface="Calibri" panose="020F0502020204030204" pitchFamily="34" charset="0"/>
            </a:rPr>
            <a:t>2. Eğitsel ihmal</a:t>
          </a:r>
        </a:p>
      </dgm:t>
    </dgm:pt>
    <dgm:pt modelId="{F3B7E9E0-7808-4CA9-B5E8-E935C91ED80D}" type="parTrans" cxnId="{92990A5E-8FAC-483C-8EE0-0730F5E45562}">
      <dgm:prSet/>
      <dgm:spPr/>
      <dgm:t>
        <a:bodyPr/>
        <a:lstStyle/>
        <a:p>
          <a:endParaRPr lang="tr-TR"/>
        </a:p>
      </dgm:t>
    </dgm:pt>
    <dgm:pt modelId="{B17E9922-AC36-4191-8F18-4AEBF1A44287}" type="sibTrans" cxnId="{92990A5E-8FAC-483C-8EE0-0730F5E45562}">
      <dgm:prSet/>
      <dgm:spPr/>
      <dgm:t>
        <a:bodyPr/>
        <a:lstStyle/>
        <a:p>
          <a:endParaRPr lang="tr-TR"/>
        </a:p>
      </dgm:t>
    </dgm:pt>
    <dgm:pt modelId="{9279E8E1-3942-4F70-9F6B-5FF55C189A34}">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ltLang="tr-TR" dirty="0" smtClean="0">
              <a:latin typeface="Calibri" panose="020F0502020204030204" pitchFamily="34" charset="0"/>
            </a:rPr>
            <a:t>3. Duygusal ihmal</a:t>
          </a:r>
        </a:p>
      </dgm:t>
    </dgm:pt>
    <dgm:pt modelId="{F999EB21-29F8-4B7C-8D7E-FA2F016BA890}" type="parTrans" cxnId="{5F17A530-FD71-4FF8-A3B8-94B813A7E05C}">
      <dgm:prSet/>
      <dgm:spPr/>
      <dgm:t>
        <a:bodyPr/>
        <a:lstStyle/>
        <a:p>
          <a:endParaRPr lang="tr-TR"/>
        </a:p>
      </dgm:t>
    </dgm:pt>
    <dgm:pt modelId="{CCA2CE42-A7E3-4ADB-8E1C-BD80D951AC56}" type="sibTrans" cxnId="{5F17A530-FD71-4FF8-A3B8-94B813A7E05C}">
      <dgm:prSet/>
      <dgm:spPr/>
      <dgm:t>
        <a:bodyPr/>
        <a:lstStyle/>
        <a:p>
          <a:endParaRPr lang="tr-TR"/>
        </a:p>
      </dgm:t>
    </dgm:pt>
    <dgm:pt modelId="{7D32B5AF-0CA0-4502-8D20-79F493B548C6}" type="pres">
      <dgm:prSet presAssocID="{29B1EF6F-B67D-4669-9265-D3F6E5399CC3}" presName="linear" presStyleCnt="0">
        <dgm:presLayoutVars>
          <dgm:dir/>
          <dgm:animLvl val="lvl"/>
          <dgm:resizeHandles val="exact"/>
        </dgm:presLayoutVars>
      </dgm:prSet>
      <dgm:spPr/>
      <dgm:t>
        <a:bodyPr/>
        <a:lstStyle/>
        <a:p>
          <a:endParaRPr lang="tr-TR"/>
        </a:p>
      </dgm:t>
    </dgm:pt>
    <dgm:pt modelId="{8245C4C2-0B0F-4AE8-A97B-69265A635415}" type="pres">
      <dgm:prSet presAssocID="{693FF8AA-6911-4698-A0ED-CCD5A87F9B6D}" presName="parentLin" presStyleCnt="0"/>
      <dgm:spPr/>
    </dgm:pt>
    <dgm:pt modelId="{A2DC9DF2-5EE2-48D4-B15D-79D14E563FA6}" type="pres">
      <dgm:prSet presAssocID="{693FF8AA-6911-4698-A0ED-CCD5A87F9B6D}" presName="parentLeftMargin" presStyleLbl="node1" presStyleIdx="0" presStyleCnt="3"/>
      <dgm:spPr/>
      <dgm:t>
        <a:bodyPr/>
        <a:lstStyle/>
        <a:p>
          <a:endParaRPr lang="tr-TR"/>
        </a:p>
      </dgm:t>
    </dgm:pt>
    <dgm:pt modelId="{39B9520B-8646-47F2-A7E4-114B5B5155D8}" type="pres">
      <dgm:prSet presAssocID="{693FF8AA-6911-4698-A0ED-CCD5A87F9B6D}" presName="parentText" presStyleLbl="node1" presStyleIdx="0" presStyleCnt="3">
        <dgm:presLayoutVars>
          <dgm:chMax val="0"/>
          <dgm:bulletEnabled val="1"/>
        </dgm:presLayoutVars>
      </dgm:prSet>
      <dgm:spPr/>
      <dgm:t>
        <a:bodyPr/>
        <a:lstStyle/>
        <a:p>
          <a:endParaRPr lang="tr-TR"/>
        </a:p>
      </dgm:t>
    </dgm:pt>
    <dgm:pt modelId="{D5A60611-6423-4507-8C60-47D866A91784}" type="pres">
      <dgm:prSet presAssocID="{693FF8AA-6911-4698-A0ED-CCD5A87F9B6D}" presName="negativeSpace" presStyleCnt="0"/>
      <dgm:spPr/>
    </dgm:pt>
    <dgm:pt modelId="{188FA5A1-B1A1-48B0-8A29-9D99495E1E41}" type="pres">
      <dgm:prSet presAssocID="{693FF8AA-6911-4698-A0ED-CCD5A87F9B6D}" presName="childText" presStyleLbl="conFgAcc1" presStyleIdx="0" presStyleCnt="3">
        <dgm:presLayoutVars>
          <dgm:bulletEnabled val="1"/>
        </dgm:presLayoutVars>
      </dgm:prSet>
      <dgm:spPr/>
    </dgm:pt>
    <dgm:pt modelId="{D7ADF526-1C62-49D6-B3CA-687D62D0FD2F}" type="pres">
      <dgm:prSet presAssocID="{CA308E23-34ED-4F02-8999-A8EADCA49B63}" presName="spaceBetweenRectangles" presStyleCnt="0"/>
      <dgm:spPr/>
    </dgm:pt>
    <dgm:pt modelId="{9A6F0508-F1F7-47C5-8ED3-B5C27EE512BD}" type="pres">
      <dgm:prSet presAssocID="{2DE8C4D2-2567-4693-991A-259A6CBED4D2}" presName="parentLin" presStyleCnt="0"/>
      <dgm:spPr/>
    </dgm:pt>
    <dgm:pt modelId="{BEB531F5-5DC7-4FF2-A36B-CF807C477506}" type="pres">
      <dgm:prSet presAssocID="{2DE8C4D2-2567-4693-991A-259A6CBED4D2}" presName="parentLeftMargin" presStyleLbl="node1" presStyleIdx="0" presStyleCnt="3"/>
      <dgm:spPr/>
      <dgm:t>
        <a:bodyPr/>
        <a:lstStyle/>
        <a:p>
          <a:endParaRPr lang="tr-TR"/>
        </a:p>
      </dgm:t>
    </dgm:pt>
    <dgm:pt modelId="{5637669B-F921-4A74-BE76-917EFF5B7520}" type="pres">
      <dgm:prSet presAssocID="{2DE8C4D2-2567-4693-991A-259A6CBED4D2}" presName="parentText" presStyleLbl="node1" presStyleIdx="1" presStyleCnt="3">
        <dgm:presLayoutVars>
          <dgm:chMax val="0"/>
          <dgm:bulletEnabled val="1"/>
        </dgm:presLayoutVars>
      </dgm:prSet>
      <dgm:spPr/>
      <dgm:t>
        <a:bodyPr/>
        <a:lstStyle/>
        <a:p>
          <a:endParaRPr lang="tr-TR"/>
        </a:p>
      </dgm:t>
    </dgm:pt>
    <dgm:pt modelId="{EC7C5B6D-F030-4F84-86F2-23B0130CB774}" type="pres">
      <dgm:prSet presAssocID="{2DE8C4D2-2567-4693-991A-259A6CBED4D2}" presName="negativeSpace" presStyleCnt="0"/>
      <dgm:spPr/>
    </dgm:pt>
    <dgm:pt modelId="{82FDCBB4-F8DB-4CCB-860F-DF1D8E77DA68}" type="pres">
      <dgm:prSet presAssocID="{2DE8C4D2-2567-4693-991A-259A6CBED4D2}" presName="childText" presStyleLbl="conFgAcc1" presStyleIdx="1" presStyleCnt="3">
        <dgm:presLayoutVars>
          <dgm:bulletEnabled val="1"/>
        </dgm:presLayoutVars>
      </dgm:prSet>
      <dgm:spPr/>
    </dgm:pt>
    <dgm:pt modelId="{31F7B594-4FA2-426A-A615-F56D6E1E845F}" type="pres">
      <dgm:prSet presAssocID="{B17E9922-AC36-4191-8F18-4AEBF1A44287}" presName="spaceBetweenRectangles" presStyleCnt="0"/>
      <dgm:spPr/>
    </dgm:pt>
    <dgm:pt modelId="{62164BC0-6805-48F5-8036-9B9BBA465FFA}" type="pres">
      <dgm:prSet presAssocID="{9279E8E1-3942-4F70-9F6B-5FF55C189A34}" presName="parentLin" presStyleCnt="0"/>
      <dgm:spPr/>
    </dgm:pt>
    <dgm:pt modelId="{C7D197A9-541C-4EF8-A24A-364F16621B37}" type="pres">
      <dgm:prSet presAssocID="{9279E8E1-3942-4F70-9F6B-5FF55C189A34}" presName="parentLeftMargin" presStyleLbl="node1" presStyleIdx="1" presStyleCnt="3"/>
      <dgm:spPr/>
      <dgm:t>
        <a:bodyPr/>
        <a:lstStyle/>
        <a:p>
          <a:endParaRPr lang="tr-TR"/>
        </a:p>
      </dgm:t>
    </dgm:pt>
    <dgm:pt modelId="{602711B2-0C57-4DE3-ABE1-7295EDC1B71B}" type="pres">
      <dgm:prSet presAssocID="{9279E8E1-3942-4F70-9F6B-5FF55C189A34}" presName="parentText" presStyleLbl="node1" presStyleIdx="2" presStyleCnt="3">
        <dgm:presLayoutVars>
          <dgm:chMax val="0"/>
          <dgm:bulletEnabled val="1"/>
        </dgm:presLayoutVars>
      </dgm:prSet>
      <dgm:spPr/>
      <dgm:t>
        <a:bodyPr/>
        <a:lstStyle/>
        <a:p>
          <a:endParaRPr lang="tr-TR"/>
        </a:p>
      </dgm:t>
    </dgm:pt>
    <dgm:pt modelId="{DB70C29F-1274-44D1-95C8-77EF55691C88}" type="pres">
      <dgm:prSet presAssocID="{9279E8E1-3942-4F70-9F6B-5FF55C189A34}" presName="negativeSpace" presStyleCnt="0"/>
      <dgm:spPr/>
    </dgm:pt>
    <dgm:pt modelId="{94E08F44-2694-4BB5-89B9-A05D1C782D84}" type="pres">
      <dgm:prSet presAssocID="{9279E8E1-3942-4F70-9F6B-5FF55C189A34}" presName="childText" presStyleLbl="conFgAcc1" presStyleIdx="2" presStyleCnt="3">
        <dgm:presLayoutVars>
          <dgm:bulletEnabled val="1"/>
        </dgm:presLayoutVars>
      </dgm:prSet>
      <dgm:spPr/>
    </dgm:pt>
  </dgm:ptLst>
  <dgm:cxnLst>
    <dgm:cxn modelId="{DC2548FF-9533-4CA3-ACD1-83B4F4960CB6}" type="presOf" srcId="{9279E8E1-3942-4F70-9F6B-5FF55C189A34}" destId="{602711B2-0C57-4DE3-ABE1-7295EDC1B71B}" srcOrd="1" destOrd="0" presId="urn:microsoft.com/office/officeart/2005/8/layout/list1"/>
    <dgm:cxn modelId="{4D20CCAB-911E-4FAC-A438-332F8594A53E}" type="presOf" srcId="{29B1EF6F-B67D-4669-9265-D3F6E5399CC3}" destId="{7D32B5AF-0CA0-4502-8D20-79F493B548C6}" srcOrd="0" destOrd="0" presId="urn:microsoft.com/office/officeart/2005/8/layout/list1"/>
    <dgm:cxn modelId="{9AE8EDE5-6397-4D42-9C20-6821443781C4}" type="presOf" srcId="{693FF8AA-6911-4698-A0ED-CCD5A87F9B6D}" destId="{39B9520B-8646-47F2-A7E4-114B5B5155D8}" srcOrd="1" destOrd="0" presId="urn:microsoft.com/office/officeart/2005/8/layout/list1"/>
    <dgm:cxn modelId="{3900E3C0-9AD8-4D48-84BB-7D05B234F2FF}" srcId="{29B1EF6F-B67D-4669-9265-D3F6E5399CC3}" destId="{693FF8AA-6911-4698-A0ED-CCD5A87F9B6D}" srcOrd="0" destOrd="0" parTransId="{109A1347-5F6D-402C-9980-96B2CC1A18F7}" sibTransId="{CA308E23-34ED-4F02-8999-A8EADCA49B63}"/>
    <dgm:cxn modelId="{0357B461-5726-4E9B-8439-A47B895BB776}" type="presOf" srcId="{2DE8C4D2-2567-4693-991A-259A6CBED4D2}" destId="{BEB531F5-5DC7-4FF2-A36B-CF807C477506}" srcOrd="0" destOrd="0" presId="urn:microsoft.com/office/officeart/2005/8/layout/list1"/>
    <dgm:cxn modelId="{47079582-ED5E-4942-ADD3-6581CDE389AB}" type="presOf" srcId="{2DE8C4D2-2567-4693-991A-259A6CBED4D2}" destId="{5637669B-F921-4A74-BE76-917EFF5B7520}" srcOrd="1" destOrd="0" presId="urn:microsoft.com/office/officeart/2005/8/layout/list1"/>
    <dgm:cxn modelId="{5CF98374-883A-4913-8C26-EFE36A09C75E}" type="presOf" srcId="{9279E8E1-3942-4F70-9F6B-5FF55C189A34}" destId="{C7D197A9-541C-4EF8-A24A-364F16621B37}" srcOrd="0" destOrd="0" presId="urn:microsoft.com/office/officeart/2005/8/layout/list1"/>
    <dgm:cxn modelId="{92990A5E-8FAC-483C-8EE0-0730F5E45562}" srcId="{29B1EF6F-B67D-4669-9265-D3F6E5399CC3}" destId="{2DE8C4D2-2567-4693-991A-259A6CBED4D2}" srcOrd="1" destOrd="0" parTransId="{F3B7E9E0-7808-4CA9-B5E8-E935C91ED80D}" sibTransId="{B17E9922-AC36-4191-8F18-4AEBF1A44287}"/>
    <dgm:cxn modelId="{5F17A530-FD71-4FF8-A3B8-94B813A7E05C}" srcId="{29B1EF6F-B67D-4669-9265-D3F6E5399CC3}" destId="{9279E8E1-3942-4F70-9F6B-5FF55C189A34}" srcOrd="2" destOrd="0" parTransId="{F999EB21-29F8-4B7C-8D7E-FA2F016BA890}" sibTransId="{CCA2CE42-A7E3-4ADB-8E1C-BD80D951AC56}"/>
    <dgm:cxn modelId="{F696DA7D-7646-49D1-8719-A7FF5AA64F17}" type="presOf" srcId="{693FF8AA-6911-4698-A0ED-CCD5A87F9B6D}" destId="{A2DC9DF2-5EE2-48D4-B15D-79D14E563FA6}" srcOrd="0" destOrd="0" presId="urn:microsoft.com/office/officeart/2005/8/layout/list1"/>
    <dgm:cxn modelId="{B47F9833-C7E7-482D-92A6-3CB411C21E79}" type="presParOf" srcId="{7D32B5AF-0CA0-4502-8D20-79F493B548C6}" destId="{8245C4C2-0B0F-4AE8-A97B-69265A635415}" srcOrd="0" destOrd="0" presId="urn:microsoft.com/office/officeart/2005/8/layout/list1"/>
    <dgm:cxn modelId="{7B415D46-D12C-4352-990B-D7444F0FAC0A}" type="presParOf" srcId="{8245C4C2-0B0F-4AE8-A97B-69265A635415}" destId="{A2DC9DF2-5EE2-48D4-B15D-79D14E563FA6}" srcOrd="0" destOrd="0" presId="urn:microsoft.com/office/officeart/2005/8/layout/list1"/>
    <dgm:cxn modelId="{4ECA4741-158F-4267-A6DC-A8FA1472A468}" type="presParOf" srcId="{8245C4C2-0B0F-4AE8-A97B-69265A635415}" destId="{39B9520B-8646-47F2-A7E4-114B5B5155D8}" srcOrd="1" destOrd="0" presId="urn:microsoft.com/office/officeart/2005/8/layout/list1"/>
    <dgm:cxn modelId="{A2980E39-1C94-4864-AAFF-B8E043B7AE9E}" type="presParOf" srcId="{7D32B5AF-0CA0-4502-8D20-79F493B548C6}" destId="{D5A60611-6423-4507-8C60-47D866A91784}" srcOrd="1" destOrd="0" presId="urn:microsoft.com/office/officeart/2005/8/layout/list1"/>
    <dgm:cxn modelId="{F767476B-FB7E-45D1-BA93-49B96C618F76}" type="presParOf" srcId="{7D32B5AF-0CA0-4502-8D20-79F493B548C6}" destId="{188FA5A1-B1A1-48B0-8A29-9D99495E1E41}" srcOrd="2" destOrd="0" presId="urn:microsoft.com/office/officeart/2005/8/layout/list1"/>
    <dgm:cxn modelId="{6BEC8636-BB94-4157-8A5B-633277202C9F}" type="presParOf" srcId="{7D32B5AF-0CA0-4502-8D20-79F493B548C6}" destId="{D7ADF526-1C62-49D6-B3CA-687D62D0FD2F}" srcOrd="3" destOrd="0" presId="urn:microsoft.com/office/officeart/2005/8/layout/list1"/>
    <dgm:cxn modelId="{FBEFB972-4249-470D-8F84-A8CF9CF72196}" type="presParOf" srcId="{7D32B5AF-0CA0-4502-8D20-79F493B548C6}" destId="{9A6F0508-F1F7-47C5-8ED3-B5C27EE512BD}" srcOrd="4" destOrd="0" presId="urn:microsoft.com/office/officeart/2005/8/layout/list1"/>
    <dgm:cxn modelId="{78C1E8FC-ED0A-4388-96D7-27CA68B994FA}" type="presParOf" srcId="{9A6F0508-F1F7-47C5-8ED3-B5C27EE512BD}" destId="{BEB531F5-5DC7-4FF2-A36B-CF807C477506}" srcOrd="0" destOrd="0" presId="urn:microsoft.com/office/officeart/2005/8/layout/list1"/>
    <dgm:cxn modelId="{8E02FB68-6BC5-435D-A15B-50C7F317113F}" type="presParOf" srcId="{9A6F0508-F1F7-47C5-8ED3-B5C27EE512BD}" destId="{5637669B-F921-4A74-BE76-917EFF5B7520}" srcOrd="1" destOrd="0" presId="urn:microsoft.com/office/officeart/2005/8/layout/list1"/>
    <dgm:cxn modelId="{20C6447B-8BF5-4196-A239-C9A1111BB7B6}" type="presParOf" srcId="{7D32B5AF-0CA0-4502-8D20-79F493B548C6}" destId="{EC7C5B6D-F030-4F84-86F2-23B0130CB774}" srcOrd="5" destOrd="0" presId="urn:microsoft.com/office/officeart/2005/8/layout/list1"/>
    <dgm:cxn modelId="{E1355118-82D0-436F-A7E4-8D132CFB6F72}" type="presParOf" srcId="{7D32B5AF-0CA0-4502-8D20-79F493B548C6}" destId="{82FDCBB4-F8DB-4CCB-860F-DF1D8E77DA68}" srcOrd="6" destOrd="0" presId="urn:microsoft.com/office/officeart/2005/8/layout/list1"/>
    <dgm:cxn modelId="{D17AE08D-4D65-45C9-810D-7D0CD8327245}" type="presParOf" srcId="{7D32B5AF-0CA0-4502-8D20-79F493B548C6}" destId="{31F7B594-4FA2-426A-A615-F56D6E1E845F}" srcOrd="7" destOrd="0" presId="urn:microsoft.com/office/officeart/2005/8/layout/list1"/>
    <dgm:cxn modelId="{BECA1E04-7FBD-47E5-982E-A93CC2B8C59B}" type="presParOf" srcId="{7D32B5AF-0CA0-4502-8D20-79F493B548C6}" destId="{62164BC0-6805-48F5-8036-9B9BBA465FFA}" srcOrd="8" destOrd="0" presId="urn:microsoft.com/office/officeart/2005/8/layout/list1"/>
    <dgm:cxn modelId="{BF531AD7-D472-430C-98B0-6ED2AB88C62F}" type="presParOf" srcId="{62164BC0-6805-48F5-8036-9B9BBA465FFA}" destId="{C7D197A9-541C-4EF8-A24A-364F16621B37}" srcOrd="0" destOrd="0" presId="urn:microsoft.com/office/officeart/2005/8/layout/list1"/>
    <dgm:cxn modelId="{D3AFDFD3-1E33-484E-B7F6-8ECC3DF349EB}" type="presParOf" srcId="{62164BC0-6805-48F5-8036-9B9BBA465FFA}" destId="{602711B2-0C57-4DE3-ABE1-7295EDC1B71B}" srcOrd="1" destOrd="0" presId="urn:microsoft.com/office/officeart/2005/8/layout/list1"/>
    <dgm:cxn modelId="{132A2A77-1347-486D-96C2-44B0EE491994}" type="presParOf" srcId="{7D32B5AF-0CA0-4502-8D20-79F493B548C6}" destId="{DB70C29F-1274-44D1-95C8-77EF55691C88}" srcOrd="9" destOrd="0" presId="urn:microsoft.com/office/officeart/2005/8/layout/list1"/>
    <dgm:cxn modelId="{522B1073-3CFB-410B-8922-9E2894B4DC2D}" type="presParOf" srcId="{7D32B5AF-0CA0-4502-8D20-79F493B548C6}" destId="{94E08F44-2694-4BB5-89B9-A05D1C782D8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D2D47B-3A7D-41A2-9BD2-8C7669593341}" type="doc">
      <dgm:prSet loTypeId="urn:microsoft.com/office/officeart/2005/8/layout/hierarchy3" loCatId="hierarchy" qsTypeId="urn:microsoft.com/office/officeart/2005/8/quickstyle/simple5" qsCatId="simple" csTypeId="urn:microsoft.com/office/officeart/2005/8/colors/colorful4" csCatId="colorful" phldr="1"/>
      <dgm:spPr/>
      <dgm:t>
        <a:bodyPr/>
        <a:lstStyle/>
        <a:p>
          <a:endParaRPr lang="tr-TR"/>
        </a:p>
      </dgm:t>
    </dgm:pt>
    <dgm:pt modelId="{A14A293E-D674-4087-80CB-28AFB5618970}">
      <dgm:prSet custT="1"/>
      <dgm:spPr/>
      <dgm:t>
        <a:bodyPr/>
        <a:lstStyle/>
        <a:p>
          <a:pPr rtl="0"/>
          <a:r>
            <a:rPr lang="tr-TR" sz="2400" dirty="0" smtClean="0">
              <a:latin typeface="Calibri" panose="020F0502020204030204" pitchFamily="34" charset="0"/>
            </a:rPr>
            <a:t>Kanunen evlenmelerine izin verilmeyen iki kişi arasındaki cinsel ilişki </a:t>
          </a:r>
          <a:r>
            <a:rPr lang="tr-TR" sz="2400" dirty="0" err="1" smtClean="0">
              <a:latin typeface="Calibri" panose="020F0502020204030204" pitchFamily="34" charset="0"/>
            </a:rPr>
            <a:t>ensest</a:t>
          </a:r>
          <a:r>
            <a:rPr lang="tr-TR" sz="2400" dirty="0" smtClean="0">
              <a:latin typeface="Calibri" panose="020F0502020204030204" pitchFamily="34" charset="0"/>
            </a:rPr>
            <a:t> olarak tanımlanır.</a:t>
          </a:r>
          <a:endParaRPr lang="tr-TR" sz="2400" dirty="0">
            <a:latin typeface="Calibri" panose="020F0502020204030204" pitchFamily="34" charset="0"/>
          </a:endParaRPr>
        </a:p>
      </dgm:t>
    </dgm:pt>
    <dgm:pt modelId="{B94199C5-0226-419A-8010-98901F63C6F2}" type="parTrans" cxnId="{583C6417-9288-4770-80E9-4B14DEECDD30}">
      <dgm:prSet/>
      <dgm:spPr/>
      <dgm:t>
        <a:bodyPr/>
        <a:lstStyle/>
        <a:p>
          <a:endParaRPr lang="tr-TR"/>
        </a:p>
      </dgm:t>
    </dgm:pt>
    <dgm:pt modelId="{FDDB3371-CF42-43BA-B93A-96226241346D}" type="sibTrans" cxnId="{583C6417-9288-4770-80E9-4B14DEECDD30}">
      <dgm:prSet/>
      <dgm:spPr/>
      <dgm:t>
        <a:bodyPr/>
        <a:lstStyle/>
        <a:p>
          <a:endParaRPr lang="tr-TR"/>
        </a:p>
      </dgm:t>
    </dgm:pt>
    <dgm:pt modelId="{C2B2EF8B-4788-4BC2-8EEA-E64766BFA1FE}">
      <dgm:prSet/>
      <dgm:spPr/>
      <dgm:t>
        <a:bodyPr/>
        <a:lstStyle/>
        <a:p>
          <a:pPr rtl="0"/>
          <a:r>
            <a:rPr lang="tr-TR" dirty="0" smtClean="0">
              <a:latin typeface="Calibri" panose="020F0502020204030204" pitchFamily="34" charset="0"/>
            </a:rPr>
            <a:t>Kan bağı olan baba, anne, ağabey, abla, amca, dayı, teyze, hala ve dede gibi akrabalara ek olarak, çocuk üzerinde anne-baba gibi otoritesi ve saygınlığı olan geniş bir akraba ve hısım grubu </a:t>
          </a:r>
          <a:r>
            <a:rPr lang="tr-TR" dirty="0" err="1" smtClean="0">
              <a:latin typeface="Calibri" panose="020F0502020204030204" pitchFamily="34" charset="0"/>
            </a:rPr>
            <a:t>ensest</a:t>
          </a:r>
          <a:r>
            <a:rPr lang="tr-TR" dirty="0" smtClean="0">
              <a:latin typeface="Calibri" panose="020F0502020204030204" pitchFamily="34" charset="0"/>
            </a:rPr>
            <a:t> tanımında taciz edenler arasında sayılır. </a:t>
          </a:r>
        </a:p>
        <a:p>
          <a:pPr rtl="0"/>
          <a:r>
            <a:rPr lang="tr-TR" dirty="0" smtClean="0">
              <a:latin typeface="Calibri" panose="020F0502020204030204" pitchFamily="34" charset="0"/>
            </a:rPr>
            <a:t>Örneğin enişte, üvey anne-baba, üvey kardeşler bu gruptadır.</a:t>
          </a:r>
          <a:endParaRPr lang="tr-TR" dirty="0">
            <a:latin typeface="Calibri" panose="020F0502020204030204" pitchFamily="34" charset="0"/>
          </a:endParaRPr>
        </a:p>
      </dgm:t>
    </dgm:pt>
    <dgm:pt modelId="{7E0EF311-1F48-4B75-AA0B-535155D15752}" type="parTrans" cxnId="{731A9216-13CA-4166-AE21-ACE70C15F5B4}">
      <dgm:prSet/>
      <dgm:spPr/>
      <dgm:t>
        <a:bodyPr/>
        <a:lstStyle/>
        <a:p>
          <a:endParaRPr lang="tr-TR"/>
        </a:p>
      </dgm:t>
    </dgm:pt>
    <dgm:pt modelId="{9EEE7BAA-C84D-4F4D-8C1A-000EFC3EA8BF}" type="sibTrans" cxnId="{731A9216-13CA-4166-AE21-ACE70C15F5B4}">
      <dgm:prSet/>
      <dgm:spPr/>
      <dgm:t>
        <a:bodyPr/>
        <a:lstStyle/>
        <a:p>
          <a:endParaRPr lang="tr-TR"/>
        </a:p>
      </dgm:t>
    </dgm:pt>
    <dgm:pt modelId="{65388C49-A76B-4509-A8D0-351EF5A4781B}" type="pres">
      <dgm:prSet presAssocID="{18D2D47B-3A7D-41A2-9BD2-8C7669593341}" presName="diagram" presStyleCnt="0">
        <dgm:presLayoutVars>
          <dgm:chPref val="1"/>
          <dgm:dir/>
          <dgm:animOne val="branch"/>
          <dgm:animLvl val="lvl"/>
          <dgm:resizeHandles/>
        </dgm:presLayoutVars>
      </dgm:prSet>
      <dgm:spPr/>
      <dgm:t>
        <a:bodyPr/>
        <a:lstStyle/>
        <a:p>
          <a:endParaRPr lang="tr-TR"/>
        </a:p>
      </dgm:t>
    </dgm:pt>
    <dgm:pt modelId="{5A27D0A2-87BE-4215-BB80-517295071516}" type="pres">
      <dgm:prSet presAssocID="{A14A293E-D674-4087-80CB-28AFB5618970}" presName="root" presStyleCnt="0"/>
      <dgm:spPr/>
      <dgm:t>
        <a:bodyPr/>
        <a:lstStyle/>
        <a:p>
          <a:endParaRPr lang="tr-TR"/>
        </a:p>
      </dgm:t>
    </dgm:pt>
    <dgm:pt modelId="{5C4A0B60-F3E5-462E-BF55-4563CECB322A}" type="pres">
      <dgm:prSet presAssocID="{A14A293E-D674-4087-80CB-28AFB5618970}" presName="rootComposite" presStyleCnt="0"/>
      <dgm:spPr/>
      <dgm:t>
        <a:bodyPr/>
        <a:lstStyle/>
        <a:p>
          <a:endParaRPr lang="tr-TR"/>
        </a:p>
      </dgm:t>
    </dgm:pt>
    <dgm:pt modelId="{5363B501-411C-4F22-BBCD-4E1F7685802F}" type="pres">
      <dgm:prSet presAssocID="{A14A293E-D674-4087-80CB-28AFB5618970}" presName="rootText" presStyleLbl="node1" presStyleIdx="0" presStyleCnt="1"/>
      <dgm:spPr/>
      <dgm:t>
        <a:bodyPr/>
        <a:lstStyle/>
        <a:p>
          <a:endParaRPr lang="tr-TR"/>
        </a:p>
      </dgm:t>
    </dgm:pt>
    <dgm:pt modelId="{459727CA-4A6C-4A0D-8C82-16AFA6EA7E16}" type="pres">
      <dgm:prSet presAssocID="{A14A293E-D674-4087-80CB-28AFB5618970}" presName="rootConnector" presStyleLbl="node1" presStyleIdx="0" presStyleCnt="1"/>
      <dgm:spPr/>
      <dgm:t>
        <a:bodyPr/>
        <a:lstStyle/>
        <a:p>
          <a:endParaRPr lang="tr-TR"/>
        </a:p>
      </dgm:t>
    </dgm:pt>
    <dgm:pt modelId="{DF289602-1DF9-4DEC-9122-A5E309F3BD62}" type="pres">
      <dgm:prSet presAssocID="{A14A293E-D674-4087-80CB-28AFB5618970}" presName="childShape" presStyleCnt="0"/>
      <dgm:spPr/>
      <dgm:t>
        <a:bodyPr/>
        <a:lstStyle/>
        <a:p>
          <a:endParaRPr lang="tr-TR"/>
        </a:p>
      </dgm:t>
    </dgm:pt>
    <dgm:pt modelId="{9B11AC3F-1353-4EAC-9CE1-71E6D6705D4B}" type="pres">
      <dgm:prSet presAssocID="{7E0EF311-1F48-4B75-AA0B-535155D15752}" presName="Name13" presStyleLbl="parChTrans1D2" presStyleIdx="0" presStyleCnt="1"/>
      <dgm:spPr/>
      <dgm:t>
        <a:bodyPr/>
        <a:lstStyle/>
        <a:p>
          <a:endParaRPr lang="tr-TR"/>
        </a:p>
      </dgm:t>
    </dgm:pt>
    <dgm:pt modelId="{9AD7C550-66F9-446F-AB31-90C27B40A623}" type="pres">
      <dgm:prSet presAssocID="{C2B2EF8B-4788-4BC2-8EEA-E64766BFA1FE}" presName="childText" presStyleLbl="bgAcc1" presStyleIdx="0" presStyleCnt="1" custScaleX="156688" custLinFactNeighborX="-1075" custLinFactNeighborY="-9176">
        <dgm:presLayoutVars>
          <dgm:bulletEnabled val="1"/>
        </dgm:presLayoutVars>
      </dgm:prSet>
      <dgm:spPr/>
      <dgm:t>
        <a:bodyPr/>
        <a:lstStyle/>
        <a:p>
          <a:endParaRPr lang="tr-TR"/>
        </a:p>
      </dgm:t>
    </dgm:pt>
  </dgm:ptLst>
  <dgm:cxnLst>
    <dgm:cxn modelId="{3E3FDA6B-BE82-4505-AF1D-7D47AA9A5910}" type="presOf" srcId="{A14A293E-D674-4087-80CB-28AFB5618970}" destId="{459727CA-4A6C-4A0D-8C82-16AFA6EA7E16}" srcOrd="1" destOrd="0" presId="urn:microsoft.com/office/officeart/2005/8/layout/hierarchy3"/>
    <dgm:cxn modelId="{731A9216-13CA-4166-AE21-ACE70C15F5B4}" srcId="{A14A293E-D674-4087-80CB-28AFB5618970}" destId="{C2B2EF8B-4788-4BC2-8EEA-E64766BFA1FE}" srcOrd="0" destOrd="0" parTransId="{7E0EF311-1F48-4B75-AA0B-535155D15752}" sibTransId="{9EEE7BAA-C84D-4F4D-8C1A-000EFC3EA8BF}"/>
    <dgm:cxn modelId="{B8150F61-D2EE-425E-996F-66773CFC0619}" type="presOf" srcId="{A14A293E-D674-4087-80CB-28AFB5618970}" destId="{5363B501-411C-4F22-BBCD-4E1F7685802F}" srcOrd="0" destOrd="0" presId="urn:microsoft.com/office/officeart/2005/8/layout/hierarchy3"/>
    <dgm:cxn modelId="{00FFB7FA-2CF8-484E-9FCD-9B3CE1EE8DDF}" type="presOf" srcId="{C2B2EF8B-4788-4BC2-8EEA-E64766BFA1FE}" destId="{9AD7C550-66F9-446F-AB31-90C27B40A623}" srcOrd="0" destOrd="0" presId="urn:microsoft.com/office/officeart/2005/8/layout/hierarchy3"/>
    <dgm:cxn modelId="{D27304FB-3C0D-426E-A4E2-447C89DE2F0F}" type="presOf" srcId="{7E0EF311-1F48-4B75-AA0B-535155D15752}" destId="{9B11AC3F-1353-4EAC-9CE1-71E6D6705D4B}" srcOrd="0" destOrd="0" presId="urn:microsoft.com/office/officeart/2005/8/layout/hierarchy3"/>
    <dgm:cxn modelId="{D8B403D4-5C2B-46E4-BDC1-DE399D17B375}" type="presOf" srcId="{18D2D47B-3A7D-41A2-9BD2-8C7669593341}" destId="{65388C49-A76B-4509-A8D0-351EF5A4781B}" srcOrd="0" destOrd="0" presId="urn:microsoft.com/office/officeart/2005/8/layout/hierarchy3"/>
    <dgm:cxn modelId="{583C6417-9288-4770-80E9-4B14DEECDD30}" srcId="{18D2D47B-3A7D-41A2-9BD2-8C7669593341}" destId="{A14A293E-D674-4087-80CB-28AFB5618970}" srcOrd="0" destOrd="0" parTransId="{B94199C5-0226-419A-8010-98901F63C6F2}" sibTransId="{FDDB3371-CF42-43BA-B93A-96226241346D}"/>
    <dgm:cxn modelId="{8283F5D1-9361-4355-8EFC-6A4A3C08D69F}" type="presParOf" srcId="{65388C49-A76B-4509-A8D0-351EF5A4781B}" destId="{5A27D0A2-87BE-4215-BB80-517295071516}" srcOrd="0" destOrd="0" presId="urn:microsoft.com/office/officeart/2005/8/layout/hierarchy3"/>
    <dgm:cxn modelId="{829F70D8-E329-4038-B794-BC361F7CD020}" type="presParOf" srcId="{5A27D0A2-87BE-4215-BB80-517295071516}" destId="{5C4A0B60-F3E5-462E-BF55-4563CECB322A}" srcOrd="0" destOrd="0" presId="urn:microsoft.com/office/officeart/2005/8/layout/hierarchy3"/>
    <dgm:cxn modelId="{F00D2B0F-689D-4FFE-80C0-9063A15F012E}" type="presParOf" srcId="{5C4A0B60-F3E5-462E-BF55-4563CECB322A}" destId="{5363B501-411C-4F22-BBCD-4E1F7685802F}" srcOrd="0" destOrd="0" presId="urn:microsoft.com/office/officeart/2005/8/layout/hierarchy3"/>
    <dgm:cxn modelId="{7FED2500-0B3A-49A6-9F7B-39EC37299F83}" type="presParOf" srcId="{5C4A0B60-F3E5-462E-BF55-4563CECB322A}" destId="{459727CA-4A6C-4A0D-8C82-16AFA6EA7E16}" srcOrd="1" destOrd="0" presId="urn:microsoft.com/office/officeart/2005/8/layout/hierarchy3"/>
    <dgm:cxn modelId="{B1F329B7-8227-4977-BDEE-364C79509297}" type="presParOf" srcId="{5A27D0A2-87BE-4215-BB80-517295071516}" destId="{DF289602-1DF9-4DEC-9122-A5E309F3BD62}" srcOrd="1" destOrd="0" presId="urn:microsoft.com/office/officeart/2005/8/layout/hierarchy3"/>
    <dgm:cxn modelId="{1DCEDBF4-4C6B-4C38-B13D-17BE464A038F}" type="presParOf" srcId="{DF289602-1DF9-4DEC-9122-A5E309F3BD62}" destId="{9B11AC3F-1353-4EAC-9CE1-71E6D6705D4B}" srcOrd="0" destOrd="0" presId="urn:microsoft.com/office/officeart/2005/8/layout/hierarchy3"/>
    <dgm:cxn modelId="{B52F8C7F-342B-44C3-AAC9-4D89B9A2479C}" type="presParOf" srcId="{DF289602-1DF9-4DEC-9122-A5E309F3BD62}" destId="{9AD7C550-66F9-446F-AB31-90C27B40A62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414004-6A56-4C47-A12E-B6C3D100884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F5B0F8EC-172B-4512-B76F-2CE6A336C453}">
      <dgm:prSet/>
      <dgm:spPr/>
      <dgm:t>
        <a:bodyPr/>
        <a:lstStyle/>
        <a:p>
          <a:pPr rtl="0"/>
          <a:r>
            <a:rPr lang="en-US" b="1" smtClean="0">
              <a:effectLst>
                <a:outerShdw blurRad="38100" dist="38100" dir="2700000" algn="tl">
                  <a:srgbClr val="000000">
                    <a:alpha val="43137"/>
                  </a:srgbClr>
                </a:outerShdw>
              </a:effectLst>
              <a:latin typeface="Calibri" panose="020F0502020204030204" pitchFamily="34" charset="0"/>
            </a:rPr>
            <a:t>Olumsuz duygusal yaşamlar ve anılar</a:t>
          </a:r>
          <a:endParaRPr lang="tr-TR" b="1">
            <a:effectLst>
              <a:outerShdw blurRad="38100" dist="38100" dir="2700000" algn="tl">
                <a:srgbClr val="000000">
                  <a:alpha val="43137"/>
                </a:srgbClr>
              </a:outerShdw>
            </a:effectLst>
            <a:latin typeface="Calibri" panose="020F0502020204030204" pitchFamily="34" charset="0"/>
          </a:endParaRPr>
        </a:p>
      </dgm:t>
    </dgm:pt>
    <dgm:pt modelId="{AF1C1D83-B48E-4DCA-8263-54E015A6EF58}" type="parTrans" cxnId="{072325B0-3807-4AA6-97C2-1D4589F3041C}">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37BBFF7D-A0C5-4490-AF02-727BED78D38A}" type="sibTrans" cxnId="{072325B0-3807-4AA6-97C2-1D4589F3041C}">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6AD13323-FC89-489A-AE9C-1F9EF8A5940C}">
      <dgm:prSet/>
      <dgm:spPr/>
      <dgm:t>
        <a:bodyPr/>
        <a:lstStyle/>
        <a:p>
          <a:pPr rtl="0"/>
          <a:r>
            <a:rPr lang="tr-TR" b="1" dirty="0" smtClean="0">
              <a:effectLst>
                <a:outerShdw blurRad="38100" dist="38100" dir="2700000" algn="tl">
                  <a:srgbClr val="000000">
                    <a:alpha val="43137"/>
                  </a:srgbClr>
                </a:outerShdw>
              </a:effectLst>
              <a:latin typeface="Calibri" panose="020F0502020204030204" pitchFamily="34" charset="0"/>
            </a:rPr>
            <a:t>Gelecekte sağlıklı bir ilişki sürdürebilme güçlüğü</a:t>
          </a:r>
          <a:endParaRPr lang="tr-TR" b="1" dirty="0">
            <a:effectLst>
              <a:outerShdw blurRad="38100" dist="38100" dir="2700000" algn="tl">
                <a:srgbClr val="000000">
                  <a:alpha val="43137"/>
                </a:srgbClr>
              </a:outerShdw>
            </a:effectLst>
            <a:latin typeface="Calibri" panose="020F0502020204030204" pitchFamily="34" charset="0"/>
          </a:endParaRPr>
        </a:p>
      </dgm:t>
    </dgm:pt>
    <dgm:pt modelId="{E63C6532-44F8-40BD-910E-AEBC933CE4A1}" type="parTrans" cxnId="{4F53EC6A-0A91-4774-AAF7-93A11C4C971B}">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CA3AA987-6422-4EAD-8306-05A39260965F}" type="sibTrans" cxnId="{4F53EC6A-0A91-4774-AAF7-93A11C4C971B}">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AB97B031-0A8D-4F83-82F0-FDFBDE82F2FF}">
      <dgm:prSet/>
      <dgm:spPr/>
      <dgm:t>
        <a:bodyPr/>
        <a:lstStyle/>
        <a:p>
          <a:pPr rtl="0"/>
          <a:r>
            <a:rPr lang="tr-TR" b="1" dirty="0" smtClean="0">
              <a:effectLst>
                <a:outerShdw blurRad="38100" dist="38100" dir="2700000" algn="tl">
                  <a:srgbClr val="000000">
                    <a:alpha val="43137"/>
                  </a:srgbClr>
                </a:outerShdw>
              </a:effectLst>
              <a:latin typeface="Calibri" panose="020F0502020204030204" pitchFamily="34" charset="0"/>
            </a:rPr>
            <a:t>Riskli cinsel davranışlar </a:t>
          </a:r>
          <a:r>
            <a:rPr lang="tr-TR" b="1" smtClean="0">
              <a:effectLst>
                <a:outerShdw blurRad="38100" dist="38100" dir="2700000" algn="tl">
                  <a:srgbClr val="000000">
                    <a:alpha val="43137"/>
                  </a:srgbClr>
                </a:outerShdw>
              </a:effectLst>
              <a:latin typeface="Calibri" panose="020F0502020204030204" pitchFamily="34" charset="0"/>
            </a:rPr>
            <a:t>sergileme olasılığı</a:t>
          </a:r>
          <a:endParaRPr lang="tr-TR" b="1" dirty="0">
            <a:effectLst>
              <a:outerShdw blurRad="38100" dist="38100" dir="2700000" algn="tl">
                <a:srgbClr val="000000">
                  <a:alpha val="43137"/>
                </a:srgbClr>
              </a:outerShdw>
            </a:effectLst>
            <a:latin typeface="Calibri" panose="020F0502020204030204" pitchFamily="34" charset="0"/>
          </a:endParaRPr>
        </a:p>
      </dgm:t>
    </dgm:pt>
    <dgm:pt modelId="{EBB13C8D-1B90-4208-A379-D3028EC49D82}" type="parTrans" cxnId="{9A2C6B1A-69AB-4CFC-B7A3-2DD830CD1ED5}">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B6100513-B68A-437B-9CD2-573602B68FC7}" type="sibTrans" cxnId="{9A2C6B1A-69AB-4CFC-B7A3-2DD830CD1ED5}">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3B24F6AC-2B5A-4F09-A2C6-3DF7CAE73F9C}">
      <dgm:prSet/>
      <dgm:spPr/>
      <dgm:t>
        <a:bodyPr/>
        <a:lstStyle/>
        <a:p>
          <a:pPr rtl="0"/>
          <a:r>
            <a:rPr lang="en-US" b="1" smtClean="0">
              <a:effectLst>
                <a:outerShdw blurRad="38100" dist="38100" dir="2700000" algn="tl">
                  <a:srgbClr val="000000">
                    <a:alpha val="43137"/>
                  </a:srgbClr>
                </a:outerShdw>
              </a:effectLst>
              <a:latin typeface="Calibri" panose="020F0502020204030204" pitchFamily="34" charset="0"/>
            </a:rPr>
            <a:t>Cinselliğini sevgi elde etmek, insanları man</a:t>
          </a:r>
          <a:r>
            <a:rPr lang="tr-TR" b="1" smtClean="0">
              <a:effectLst>
                <a:outerShdw blurRad="38100" dist="38100" dir="2700000" algn="tl">
                  <a:srgbClr val="000000">
                    <a:alpha val="43137"/>
                  </a:srgbClr>
                </a:outerShdw>
              </a:effectLst>
              <a:latin typeface="Calibri" panose="020F0502020204030204" pitchFamily="34" charset="0"/>
            </a:rPr>
            <a:t>i</a:t>
          </a:r>
          <a:r>
            <a:rPr lang="en-US" b="1" smtClean="0">
              <a:effectLst>
                <a:outerShdw blurRad="38100" dist="38100" dir="2700000" algn="tl">
                  <a:srgbClr val="000000">
                    <a:alpha val="43137"/>
                  </a:srgbClr>
                </a:outerShdw>
              </a:effectLst>
              <a:latin typeface="Calibri" panose="020F0502020204030204" pitchFamily="34" charset="0"/>
            </a:rPr>
            <a:t>p</a:t>
          </a:r>
          <a:r>
            <a:rPr lang="tr-TR" b="1" smtClean="0">
              <a:effectLst>
                <a:outerShdw blurRad="38100" dist="38100" dir="2700000" algn="tl">
                  <a:srgbClr val="000000">
                    <a:alpha val="43137"/>
                  </a:srgbClr>
                </a:outerShdw>
              </a:effectLst>
              <a:latin typeface="Calibri" panose="020F0502020204030204" pitchFamily="34" charset="0"/>
            </a:rPr>
            <a:t>ü</a:t>
          </a:r>
          <a:r>
            <a:rPr lang="en-US" b="1" smtClean="0">
              <a:effectLst>
                <a:outerShdw blurRad="38100" dist="38100" dir="2700000" algn="tl">
                  <a:srgbClr val="000000">
                    <a:alpha val="43137"/>
                  </a:srgbClr>
                </a:outerShdw>
              </a:effectLst>
              <a:latin typeface="Calibri" panose="020F0502020204030204" pitchFamily="34" charset="0"/>
            </a:rPr>
            <a:t>le etmek ve kimi zaman yaşamını idame ettirmek için kullanma</a:t>
          </a:r>
          <a:r>
            <a:rPr lang="tr-TR" b="1" smtClean="0">
              <a:effectLst>
                <a:outerShdw blurRad="38100" dist="38100" dir="2700000" algn="tl">
                  <a:srgbClr val="000000">
                    <a:alpha val="43137"/>
                  </a:srgbClr>
                </a:outerShdw>
              </a:effectLst>
              <a:latin typeface="Calibri" panose="020F0502020204030204" pitchFamily="34" charset="0"/>
            </a:rPr>
            <a:t> davranışı</a:t>
          </a:r>
          <a:endParaRPr lang="tr-TR" b="1">
            <a:effectLst>
              <a:outerShdw blurRad="38100" dist="38100" dir="2700000" algn="tl">
                <a:srgbClr val="000000">
                  <a:alpha val="43137"/>
                </a:srgbClr>
              </a:outerShdw>
            </a:effectLst>
            <a:latin typeface="Calibri" panose="020F0502020204030204" pitchFamily="34" charset="0"/>
          </a:endParaRPr>
        </a:p>
      </dgm:t>
    </dgm:pt>
    <dgm:pt modelId="{4B3B22D3-F651-4C72-8D56-7A5401D4495B}" type="parTrans" cxnId="{48C2EC98-1545-43D9-B1EE-08426E1AFC40}">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11997955-CDD4-4362-AD24-FD2A8E384246}" type="sibTrans" cxnId="{48C2EC98-1545-43D9-B1EE-08426E1AFC40}">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D50ECD8F-631F-4DE2-8A45-B8865B449B73}" type="pres">
      <dgm:prSet presAssocID="{61414004-6A56-4C47-A12E-B6C3D1008849}" presName="Name0" presStyleCnt="0">
        <dgm:presLayoutVars>
          <dgm:chMax val="7"/>
          <dgm:chPref val="7"/>
          <dgm:dir/>
        </dgm:presLayoutVars>
      </dgm:prSet>
      <dgm:spPr/>
      <dgm:t>
        <a:bodyPr/>
        <a:lstStyle/>
        <a:p>
          <a:endParaRPr lang="tr-TR"/>
        </a:p>
      </dgm:t>
    </dgm:pt>
    <dgm:pt modelId="{C2F4B7B7-C9DE-4C43-BCF4-FA0C084B8585}" type="pres">
      <dgm:prSet presAssocID="{61414004-6A56-4C47-A12E-B6C3D1008849}" presName="Name1" presStyleCnt="0"/>
      <dgm:spPr/>
      <dgm:t>
        <a:bodyPr/>
        <a:lstStyle/>
        <a:p>
          <a:endParaRPr lang="tr-TR"/>
        </a:p>
      </dgm:t>
    </dgm:pt>
    <dgm:pt modelId="{4C46DE34-01C1-443A-A176-AF46E72B1CA0}" type="pres">
      <dgm:prSet presAssocID="{61414004-6A56-4C47-A12E-B6C3D1008849}" presName="cycle" presStyleCnt="0"/>
      <dgm:spPr/>
      <dgm:t>
        <a:bodyPr/>
        <a:lstStyle/>
        <a:p>
          <a:endParaRPr lang="tr-TR"/>
        </a:p>
      </dgm:t>
    </dgm:pt>
    <dgm:pt modelId="{D01C3E6D-1C27-49C3-BA69-0AE70A9D242E}" type="pres">
      <dgm:prSet presAssocID="{61414004-6A56-4C47-A12E-B6C3D1008849}" presName="srcNode" presStyleLbl="node1" presStyleIdx="0" presStyleCnt="4"/>
      <dgm:spPr/>
      <dgm:t>
        <a:bodyPr/>
        <a:lstStyle/>
        <a:p>
          <a:endParaRPr lang="tr-TR"/>
        </a:p>
      </dgm:t>
    </dgm:pt>
    <dgm:pt modelId="{F02529AE-67F7-4CC9-82B6-16712F593A7E}" type="pres">
      <dgm:prSet presAssocID="{61414004-6A56-4C47-A12E-B6C3D1008849}" presName="conn" presStyleLbl="parChTrans1D2" presStyleIdx="0" presStyleCnt="1"/>
      <dgm:spPr/>
      <dgm:t>
        <a:bodyPr/>
        <a:lstStyle/>
        <a:p>
          <a:endParaRPr lang="tr-TR"/>
        </a:p>
      </dgm:t>
    </dgm:pt>
    <dgm:pt modelId="{6C77548D-5FD4-40D2-84EC-F799BFAEBDA9}" type="pres">
      <dgm:prSet presAssocID="{61414004-6A56-4C47-A12E-B6C3D1008849}" presName="extraNode" presStyleLbl="node1" presStyleIdx="0" presStyleCnt="4"/>
      <dgm:spPr/>
      <dgm:t>
        <a:bodyPr/>
        <a:lstStyle/>
        <a:p>
          <a:endParaRPr lang="tr-TR"/>
        </a:p>
      </dgm:t>
    </dgm:pt>
    <dgm:pt modelId="{5BE147AA-09AE-479B-815E-66415C15A068}" type="pres">
      <dgm:prSet presAssocID="{61414004-6A56-4C47-A12E-B6C3D1008849}" presName="dstNode" presStyleLbl="node1" presStyleIdx="0" presStyleCnt="4"/>
      <dgm:spPr/>
      <dgm:t>
        <a:bodyPr/>
        <a:lstStyle/>
        <a:p>
          <a:endParaRPr lang="tr-TR"/>
        </a:p>
      </dgm:t>
    </dgm:pt>
    <dgm:pt modelId="{555F301E-F96A-4BBF-85E3-6A239A84498D}" type="pres">
      <dgm:prSet presAssocID="{F5B0F8EC-172B-4512-B76F-2CE6A336C453}" presName="text_1" presStyleLbl="node1" presStyleIdx="0" presStyleCnt="4" custLinFactNeighborX="799" custLinFactNeighborY="-1959">
        <dgm:presLayoutVars>
          <dgm:bulletEnabled val="1"/>
        </dgm:presLayoutVars>
      </dgm:prSet>
      <dgm:spPr/>
      <dgm:t>
        <a:bodyPr/>
        <a:lstStyle/>
        <a:p>
          <a:endParaRPr lang="tr-TR"/>
        </a:p>
      </dgm:t>
    </dgm:pt>
    <dgm:pt modelId="{DF6283B7-08A9-4E7F-B50B-2D7D5373EC6A}" type="pres">
      <dgm:prSet presAssocID="{F5B0F8EC-172B-4512-B76F-2CE6A336C453}" presName="accent_1" presStyleCnt="0"/>
      <dgm:spPr/>
      <dgm:t>
        <a:bodyPr/>
        <a:lstStyle/>
        <a:p>
          <a:endParaRPr lang="tr-TR"/>
        </a:p>
      </dgm:t>
    </dgm:pt>
    <dgm:pt modelId="{BFA1DD55-2777-470E-B09F-7E26463A2BFC}" type="pres">
      <dgm:prSet presAssocID="{F5B0F8EC-172B-4512-B76F-2CE6A336C453}" presName="accentRepeatNode" presStyleLbl="solidFgAcc1" presStyleIdx="0" presStyleCnt="4"/>
      <dgm:spPr/>
      <dgm:t>
        <a:bodyPr/>
        <a:lstStyle/>
        <a:p>
          <a:endParaRPr lang="tr-TR"/>
        </a:p>
      </dgm:t>
    </dgm:pt>
    <dgm:pt modelId="{A1990CF0-5D3F-4E29-AAB1-9B7BB6451AB0}" type="pres">
      <dgm:prSet presAssocID="{6AD13323-FC89-489A-AE9C-1F9EF8A5940C}" presName="text_2" presStyleLbl="node1" presStyleIdx="1" presStyleCnt="4">
        <dgm:presLayoutVars>
          <dgm:bulletEnabled val="1"/>
        </dgm:presLayoutVars>
      </dgm:prSet>
      <dgm:spPr/>
      <dgm:t>
        <a:bodyPr/>
        <a:lstStyle/>
        <a:p>
          <a:endParaRPr lang="tr-TR"/>
        </a:p>
      </dgm:t>
    </dgm:pt>
    <dgm:pt modelId="{F59C549B-8AB2-45DE-A294-A1AA6B2D2971}" type="pres">
      <dgm:prSet presAssocID="{6AD13323-FC89-489A-AE9C-1F9EF8A5940C}" presName="accent_2" presStyleCnt="0"/>
      <dgm:spPr/>
      <dgm:t>
        <a:bodyPr/>
        <a:lstStyle/>
        <a:p>
          <a:endParaRPr lang="tr-TR"/>
        </a:p>
      </dgm:t>
    </dgm:pt>
    <dgm:pt modelId="{EDF68091-4995-4855-9508-A51B16A7C6DF}" type="pres">
      <dgm:prSet presAssocID="{6AD13323-FC89-489A-AE9C-1F9EF8A5940C}" presName="accentRepeatNode" presStyleLbl="solidFgAcc1" presStyleIdx="1" presStyleCnt="4"/>
      <dgm:spPr/>
      <dgm:t>
        <a:bodyPr/>
        <a:lstStyle/>
        <a:p>
          <a:endParaRPr lang="tr-TR"/>
        </a:p>
      </dgm:t>
    </dgm:pt>
    <dgm:pt modelId="{FBC3B5A5-2E55-4EEA-A8FA-1AA7644F7CCA}" type="pres">
      <dgm:prSet presAssocID="{AB97B031-0A8D-4F83-82F0-FDFBDE82F2FF}" presName="text_3" presStyleLbl="node1" presStyleIdx="2" presStyleCnt="4">
        <dgm:presLayoutVars>
          <dgm:bulletEnabled val="1"/>
        </dgm:presLayoutVars>
      </dgm:prSet>
      <dgm:spPr/>
      <dgm:t>
        <a:bodyPr/>
        <a:lstStyle/>
        <a:p>
          <a:endParaRPr lang="tr-TR"/>
        </a:p>
      </dgm:t>
    </dgm:pt>
    <dgm:pt modelId="{F964700A-EB32-404A-8338-EF9D659F8C3F}" type="pres">
      <dgm:prSet presAssocID="{AB97B031-0A8D-4F83-82F0-FDFBDE82F2FF}" presName="accent_3" presStyleCnt="0"/>
      <dgm:spPr/>
      <dgm:t>
        <a:bodyPr/>
        <a:lstStyle/>
        <a:p>
          <a:endParaRPr lang="tr-TR"/>
        </a:p>
      </dgm:t>
    </dgm:pt>
    <dgm:pt modelId="{0714527C-B7B0-433F-A156-CCD91FA1605D}" type="pres">
      <dgm:prSet presAssocID="{AB97B031-0A8D-4F83-82F0-FDFBDE82F2FF}" presName="accentRepeatNode" presStyleLbl="solidFgAcc1" presStyleIdx="2" presStyleCnt="4"/>
      <dgm:spPr/>
      <dgm:t>
        <a:bodyPr/>
        <a:lstStyle/>
        <a:p>
          <a:endParaRPr lang="tr-TR"/>
        </a:p>
      </dgm:t>
    </dgm:pt>
    <dgm:pt modelId="{7C86BE6A-4379-42DB-828B-1E45583A4CDA}" type="pres">
      <dgm:prSet presAssocID="{3B24F6AC-2B5A-4F09-A2C6-3DF7CAE73F9C}" presName="text_4" presStyleLbl="node1" presStyleIdx="3" presStyleCnt="4">
        <dgm:presLayoutVars>
          <dgm:bulletEnabled val="1"/>
        </dgm:presLayoutVars>
      </dgm:prSet>
      <dgm:spPr/>
      <dgm:t>
        <a:bodyPr/>
        <a:lstStyle/>
        <a:p>
          <a:endParaRPr lang="tr-TR"/>
        </a:p>
      </dgm:t>
    </dgm:pt>
    <dgm:pt modelId="{A9BC6364-C1F4-41D0-A0C1-488493E0BC0A}" type="pres">
      <dgm:prSet presAssocID="{3B24F6AC-2B5A-4F09-A2C6-3DF7CAE73F9C}" presName="accent_4" presStyleCnt="0"/>
      <dgm:spPr/>
      <dgm:t>
        <a:bodyPr/>
        <a:lstStyle/>
        <a:p>
          <a:endParaRPr lang="tr-TR"/>
        </a:p>
      </dgm:t>
    </dgm:pt>
    <dgm:pt modelId="{F714B95D-AE45-446B-A407-93C668D9B71C}" type="pres">
      <dgm:prSet presAssocID="{3B24F6AC-2B5A-4F09-A2C6-3DF7CAE73F9C}" presName="accentRepeatNode" presStyleLbl="solidFgAcc1" presStyleIdx="3" presStyleCnt="4"/>
      <dgm:spPr/>
      <dgm:t>
        <a:bodyPr/>
        <a:lstStyle/>
        <a:p>
          <a:endParaRPr lang="tr-TR"/>
        </a:p>
      </dgm:t>
    </dgm:pt>
  </dgm:ptLst>
  <dgm:cxnLst>
    <dgm:cxn modelId="{EFF8A1D3-5C5E-46A0-967F-0C50409A8EBB}" type="presOf" srcId="{3B24F6AC-2B5A-4F09-A2C6-3DF7CAE73F9C}" destId="{7C86BE6A-4379-42DB-828B-1E45583A4CDA}" srcOrd="0" destOrd="0" presId="urn:microsoft.com/office/officeart/2008/layout/VerticalCurvedList"/>
    <dgm:cxn modelId="{9A2C6B1A-69AB-4CFC-B7A3-2DD830CD1ED5}" srcId="{61414004-6A56-4C47-A12E-B6C3D1008849}" destId="{AB97B031-0A8D-4F83-82F0-FDFBDE82F2FF}" srcOrd="2" destOrd="0" parTransId="{EBB13C8D-1B90-4208-A379-D3028EC49D82}" sibTransId="{B6100513-B68A-437B-9CD2-573602B68FC7}"/>
    <dgm:cxn modelId="{48C2EC98-1545-43D9-B1EE-08426E1AFC40}" srcId="{61414004-6A56-4C47-A12E-B6C3D1008849}" destId="{3B24F6AC-2B5A-4F09-A2C6-3DF7CAE73F9C}" srcOrd="3" destOrd="0" parTransId="{4B3B22D3-F651-4C72-8D56-7A5401D4495B}" sibTransId="{11997955-CDD4-4362-AD24-FD2A8E384246}"/>
    <dgm:cxn modelId="{ABBB5DAD-4B50-402A-802C-CA726407574D}" type="presOf" srcId="{61414004-6A56-4C47-A12E-B6C3D1008849}" destId="{D50ECD8F-631F-4DE2-8A45-B8865B449B73}" srcOrd="0" destOrd="0" presId="urn:microsoft.com/office/officeart/2008/layout/VerticalCurvedList"/>
    <dgm:cxn modelId="{6CE5F413-2288-47B1-9AA7-57E9E2EC2E1C}" type="presOf" srcId="{37BBFF7D-A0C5-4490-AF02-727BED78D38A}" destId="{F02529AE-67F7-4CC9-82B6-16712F593A7E}" srcOrd="0" destOrd="0" presId="urn:microsoft.com/office/officeart/2008/layout/VerticalCurvedList"/>
    <dgm:cxn modelId="{072325B0-3807-4AA6-97C2-1D4589F3041C}" srcId="{61414004-6A56-4C47-A12E-B6C3D1008849}" destId="{F5B0F8EC-172B-4512-B76F-2CE6A336C453}" srcOrd="0" destOrd="0" parTransId="{AF1C1D83-B48E-4DCA-8263-54E015A6EF58}" sibTransId="{37BBFF7D-A0C5-4490-AF02-727BED78D38A}"/>
    <dgm:cxn modelId="{FCF84919-654E-437D-9569-731AD0952E66}" type="presOf" srcId="{F5B0F8EC-172B-4512-B76F-2CE6A336C453}" destId="{555F301E-F96A-4BBF-85E3-6A239A84498D}" srcOrd="0" destOrd="0" presId="urn:microsoft.com/office/officeart/2008/layout/VerticalCurvedList"/>
    <dgm:cxn modelId="{5C017275-BA4B-4EE0-A0A2-8B6F5A430F8C}" type="presOf" srcId="{6AD13323-FC89-489A-AE9C-1F9EF8A5940C}" destId="{A1990CF0-5D3F-4E29-AAB1-9B7BB6451AB0}" srcOrd="0" destOrd="0" presId="urn:microsoft.com/office/officeart/2008/layout/VerticalCurvedList"/>
    <dgm:cxn modelId="{4F53EC6A-0A91-4774-AAF7-93A11C4C971B}" srcId="{61414004-6A56-4C47-A12E-B6C3D1008849}" destId="{6AD13323-FC89-489A-AE9C-1F9EF8A5940C}" srcOrd="1" destOrd="0" parTransId="{E63C6532-44F8-40BD-910E-AEBC933CE4A1}" sibTransId="{CA3AA987-6422-4EAD-8306-05A39260965F}"/>
    <dgm:cxn modelId="{606B43CA-7B7B-450E-B44B-EC5C31D6A8CC}" type="presOf" srcId="{AB97B031-0A8D-4F83-82F0-FDFBDE82F2FF}" destId="{FBC3B5A5-2E55-4EEA-A8FA-1AA7644F7CCA}" srcOrd="0" destOrd="0" presId="urn:microsoft.com/office/officeart/2008/layout/VerticalCurvedList"/>
    <dgm:cxn modelId="{EE710226-EAAE-48A8-B667-CAFA69D94A23}" type="presParOf" srcId="{D50ECD8F-631F-4DE2-8A45-B8865B449B73}" destId="{C2F4B7B7-C9DE-4C43-BCF4-FA0C084B8585}" srcOrd="0" destOrd="0" presId="urn:microsoft.com/office/officeart/2008/layout/VerticalCurvedList"/>
    <dgm:cxn modelId="{4F46960A-071D-4A67-966A-7537412DC3F7}" type="presParOf" srcId="{C2F4B7B7-C9DE-4C43-BCF4-FA0C084B8585}" destId="{4C46DE34-01C1-443A-A176-AF46E72B1CA0}" srcOrd="0" destOrd="0" presId="urn:microsoft.com/office/officeart/2008/layout/VerticalCurvedList"/>
    <dgm:cxn modelId="{DBB8BA65-6C93-45E4-BB57-B0AC66DC464C}" type="presParOf" srcId="{4C46DE34-01C1-443A-A176-AF46E72B1CA0}" destId="{D01C3E6D-1C27-49C3-BA69-0AE70A9D242E}" srcOrd="0" destOrd="0" presId="urn:microsoft.com/office/officeart/2008/layout/VerticalCurvedList"/>
    <dgm:cxn modelId="{120A007A-4445-41DA-B94A-7BBC122B5B2C}" type="presParOf" srcId="{4C46DE34-01C1-443A-A176-AF46E72B1CA0}" destId="{F02529AE-67F7-4CC9-82B6-16712F593A7E}" srcOrd="1" destOrd="0" presId="urn:microsoft.com/office/officeart/2008/layout/VerticalCurvedList"/>
    <dgm:cxn modelId="{CED30DF3-67BD-4959-AFD5-48C53C37DD24}" type="presParOf" srcId="{4C46DE34-01C1-443A-A176-AF46E72B1CA0}" destId="{6C77548D-5FD4-40D2-84EC-F799BFAEBDA9}" srcOrd="2" destOrd="0" presId="urn:microsoft.com/office/officeart/2008/layout/VerticalCurvedList"/>
    <dgm:cxn modelId="{F829004A-729F-4F5C-9D70-1D879001BF36}" type="presParOf" srcId="{4C46DE34-01C1-443A-A176-AF46E72B1CA0}" destId="{5BE147AA-09AE-479B-815E-66415C15A068}" srcOrd="3" destOrd="0" presId="urn:microsoft.com/office/officeart/2008/layout/VerticalCurvedList"/>
    <dgm:cxn modelId="{50685C78-1935-4D86-8CC0-86010E814305}" type="presParOf" srcId="{C2F4B7B7-C9DE-4C43-BCF4-FA0C084B8585}" destId="{555F301E-F96A-4BBF-85E3-6A239A84498D}" srcOrd="1" destOrd="0" presId="urn:microsoft.com/office/officeart/2008/layout/VerticalCurvedList"/>
    <dgm:cxn modelId="{A0375C1F-C18B-41A9-874A-CAB1AB042593}" type="presParOf" srcId="{C2F4B7B7-C9DE-4C43-BCF4-FA0C084B8585}" destId="{DF6283B7-08A9-4E7F-B50B-2D7D5373EC6A}" srcOrd="2" destOrd="0" presId="urn:microsoft.com/office/officeart/2008/layout/VerticalCurvedList"/>
    <dgm:cxn modelId="{2A591C84-4348-4569-B021-3DA99055C1FE}" type="presParOf" srcId="{DF6283B7-08A9-4E7F-B50B-2D7D5373EC6A}" destId="{BFA1DD55-2777-470E-B09F-7E26463A2BFC}" srcOrd="0" destOrd="0" presId="urn:microsoft.com/office/officeart/2008/layout/VerticalCurvedList"/>
    <dgm:cxn modelId="{44F6A8DC-4DB7-4349-A558-6E81586CB796}" type="presParOf" srcId="{C2F4B7B7-C9DE-4C43-BCF4-FA0C084B8585}" destId="{A1990CF0-5D3F-4E29-AAB1-9B7BB6451AB0}" srcOrd="3" destOrd="0" presId="urn:microsoft.com/office/officeart/2008/layout/VerticalCurvedList"/>
    <dgm:cxn modelId="{3A1915ED-29A5-4C81-ADFF-63DB0A07FE0C}" type="presParOf" srcId="{C2F4B7B7-C9DE-4C43-BCF4-FA0C084B8585}" destId="{F59C549B-8AB2-45DE-A294-A1AA6B2D2971}" srcOrd="4" destOrd="0" presId="urn:microsoft.com/office/officeart/2008/layout/VerticalCurvedList"/>
    <dgm:cxn modelId="{3C5837C8-0EB3-45F6-8FEC-5EF3008F540C}" type="presParOf" srcId="{F59C549B-8AB2-45DE-A294-A1AA6B2D2971}" destId="{EDF68091-4995-4855-9508-A51B16A7C6DF}" srcOrd="0" destOrd="0" presId="urn:microsoft.com/office/officeart/2008/layout/VerticalCurvedList"/>
    <dgm:cxn modelId="{D8ED8305-1473-4824-87A0-21F726808F4E}" type="presParOf" srcId="{C2F4B7B7-C9DE-4C43-BCF4-FA0C084B8585}" destId="{FBC3B5A5-2E55-4EEA-A8FA-1AA7644F7CCA}" srcOrd="5" destOrd="0" presId="urn:microsoft.com/office/officeart/2008/layout/VerticalCurvedList"/>
    <dgm:cxn modelId="{BABD3044-5989-4B63-8EA0-4CB01A5F1F4E}" type="presParOf" srcId="{C2F4B7B7-C9DE-4C43-BCF4-FA0C084B8585}" destId="{F964700A-EB32-404A-8338-EF9D659F8C3F}" srcOrd="6" destOrd="0" presId="urn:microsoft.com/office/officeart/2008/layout/VerticalCurvedList"/>
    <dgm:cxn modelId="{11A856F6-243A-4283-B671-69E4589DFF44}" type="presParOf" srcId="{F964700A-EB32-404A-8338-EF9D659F8C3F}" destId="{0714527C-B7B0-433F-A156-CCD91FA1605D}" srcOrd="0" destOrd="0" presId="urn:microsoft.com/office/officeart/2008/layout/VerticalCurvedList"/>
    <dgm:cxn modelId="{296F329A-5AB3-41C5-8FD0-9F0C0D05F65D}" type="presParOf" srcId="{C2F4B7B7-C9DE-4C43-BCF4-FA0C084B8585}" destId="{7C86BE6A-4379-42DB-828B-1E45583A4CDA}" srcOrd="7" destOrd="0" presId="urn:microsoft.com/office/officeart/2008/layout/VerticalCurvedList"/>
    <dgm:cxn modelId="{E359DE42-297E-4CF7-A06A-DAEFF4C53326}" type="presParOf" srcId="{C2F4B7B7-C9DE-4C43-BCF4-FA0C084B8585}" destId="{A9BC6364-C1F4-41D0-A0C1-488493E0BC0A}" srcOrd="8" destOrd="0" presId="urn:microsoft.com/office/officeart/2008/layout/VerticalCurvedList"/>
    <dgm:cxn modelId="{4943DC41-B4BA-499F-BF01-3CE7B14A518D}" type="presParOf" srcId="{A9BC6364-C1F4-41D0-A0C1-488493E0BC0A}" destId="{F714B95D-AE45-446B-A407-93C668D9B7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EB370C-26AA-4F2F-8B11-81AAA4426C1E}"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tr-TR"/>
        </a:p>
      </dgm:t>
    </dgm:pt>
    <dgm:pt modelId="{234C35EF-F50E-497B-B242-909D27D3456F}">
      <dgm:prSet custT="1"/>
      <dgm:spPr/>
      <dgm:t>
        <a:bodyPr/>
        <a:lstStyle/>
        <a:p>
          <a:pPr algn="ctr" rtl="0"/>
          <a:r>
            <a:rPr lang="tr-TR" sz="2800" b="0" dirty="0" smtClean="0">
              <a:effectLst>
                <a:outerShdw blurRad="38100" dist="38100" dir="2700000" algn="tl">
                  <a:srgbClr val="000000">
                    <a:alpha val="43137"/>
                  </a:srgbClr>
                </a:outerShdw>
              </a:effectLst>
              <a:latin typeface="Calibri" panose="020F0502020204030204" pitchFamily="34" charset="0"/>
            </a:rPr>
            <a:t>Bu belirtilerden hiç biri çocuk istismarının kesin ve net göstergesi değildir. </a:t>
          </a:r>
          <a:endParaRPr lang="tr-TR" sz="2800" b="0" dirty="0">
            <a:effectLst>
              <a:outerShdw blurRad="38100" dist="38100" dir="2700000" algn="tl">
                <a:srgbClr val="000000">
                  <a:alpha val="43137"/>
                </a:srgbClr>
              </a:outerShdw>
            </a:effectLst>
            <a:latin typeface="Calibri" panose="020F0502020204030204" pitchFamily="34" charset="0"/>
          </a:endParaRPr>
        </a:p>
      </dgm:t>
    </dgm:pt>
    <dgm:pt modelId="{543BE417-A9F6-45A2-8885-A96E92446A32}" type="parTrans" cxnId="{34EBEE8A-ACB7-4B34-B62E-F474D7FD3DA2}">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BD575DE9-E8FF-4463-B972-D51515C5E52E}" type="sibTrans" cxnId="{34EBEE8A-ACB7-4B34-B62E-F474D7FD3DA2}">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B1A4E0E3-35F0-4A56-AF92-4DA6E71EF976}">
      <dgm:prSet custT="1"/>
      <dgm:spPr/>
      <dgm:t>
        <a:bodyPr/>
        <a:lstStyle/>
        <a:p>
          <a:pPr algn="ctr" rtl="0"/>
          <a:r>
            <a:rPr lang="tr-TR" sz="2800" b="0" dirty="0" smtClean="0">
              <a:effectLst>
                <a:outerShdw blurRad="38100" dist="38100" dir="2700000" algn="tl">
                  <a:srgbClr val="000000">
                    <a:alpha val="43137"/>
                  </a:srgbClr>
                </a:outerShdw>
              </a:effectLst>
              <a:latin typeface="Calibri" panose="020F0502020204030204" pitchFamily="34" charset="0"/>
            </a:rPr>
            <a:t>Çocuklar farklı sebeplerle de böyle davranabilir, patolojik davranış değişiklikleri gösterebilir. </a:t>
          </a:r>
          <a:endParaRPr lang="tr-TR" sz="2800" b="0" dirty="0">
            <a:effectLst>
              <a:outerShdw blurRad="38100" dist="38100" dir="2700000" algn="tl">
                <a:srgbClr val="000000">
                  <a:alpha val="43137"/>
                </a:srgbClr>
              </a:outerShdw>
            </a:effectLst>
            <a:latin typeface="Calibri" panose="020F0502020204030204" pitchFamily="34" charset="0"/>
          </a:endParaRPr>
        </a:p>
      </dgm:t>
    </dgm:pt>
    <dgm:pt modelId="{92D78603-F8CF-49C4-B237-D689560EE877}" type="parTrans" cxnId="{C977EF9D-8702-4F18-88FE-1DE89CB9A93B}">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649F513C-580D-42A7-B822-82AE1818D8BB}" type="sibTrans" cxnId="{C977EF9D-8702-4F18-88FE-1DE89CB9A93B}">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628E718B-90FA-446B-AD93-FBD61C69E1FA}">
      <dgm:prSet custT="1"/>
      <dgm:spPr/>
      <dgm:t>
        <a:bodyPr/>
        <a:lstStyle/>
        <a:p>
          <a:pPr algn="ctr" rtl="0"/>
          <a:r>
            <a:rPr lang="tr-TR" sz="2800" b="0" dirty="0" smtClean="0">
              <a:effectLst>
                <a:outerShdw blurRad="38100" dist="38100" dir="2700000" algn="tl">
                  <a:srgbClr val="000000">
                    <a:alpha val="43137"/>
                  </a:srgbClr>
                </a:outerShdw>
              </a:effectLst>
              <a:latin typeface="Calibri" panose="020F0502020204030204" pitchFamily="34" charset="0"/>
            </a:rPr>
            <a:t>Ancak, bu belirtilerin fark edilmesi halinde istismar olasılığını da düşünmek gerekir. </a:t>
          </a:r>
          <a:endParaRPr lang="tr-TR" sz="2800" b="0" dirty="0">
            <a:effectLst>
              <a:outerShdw blurRad="38100" dist="38100" dir="2700000" algn="tl">
                <a:srgbClr val="000000">
                  <a:alpha val="43137"/>
                </a:srgbClr>
              </a:outerShdw>
            </a:effectLst>
            <a:latin typeface="Calibri" panose="020F0502020204030204" pitchFamily="34" charset="0"/>
          </a:endParaRPr>
        </a:p>
      </dgm:t>
    </dgm:pt>
    <dgm:pt modelId="{4CCF542D-1BA6-4930-96D8-B9A30B9E1106}" type="parTrans" cxnId="{0B8D41C3-78DE-47BA-B81D-4168FB95B053}">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C8AB755C-7816-4405-A839-FD5D4A04E767}" type="sibTrans" cxnId="{0B8D41C3-78DE-47BA-B81D-4168FB95B053}">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D26F30C9-F467-481D-8290-C7C157B8AC81}" type="pres">
      <dgm:prSet presAssocID="{41EB370C-26AA-4F2F-8B11-81AAA4426C1E}" presName="linear" presStyleCnt="0">
        <dgm:presLayoutVars>
          <dgm:animLvl val="lvl"/>
          <dgm:resizeHandles val="exact"/>
        </dgm:presLayoutVars>
      </dgm:prSet>
      <dgm:spPr/>
      <dgm:t>
        <a:bodyPr/>
        <a:lstStyle/>
        <a:p>
          <a:endParaRPr lang="tr-TR"/>
        </a:p>
      </dgm:t>
    </dgm:pt>
    <dgm:pt modelId="{C207AF46-7E06-4DC0-91A8-CDE90692D01A}" type="pres">
      <dgm:prSet presAssocID="{234C35EF-F50E-497B-B242-909D27D3456F}" presName="parentText" presStyleLbl="node1" presStyleIdx="0" presStyleCnt="3">
        <dgm:presLayoutVars>
          <dgm:chMax val="0"/>
          <dgm:bulletEnabled val="1"/>
        </dgm:presLayoutVars>
      </dgm:prSet>
      <dgm:spPr/>
      <dgm:t>
        <a:bodyPr/>
        <a:lstStyle/>
        <a:p>
          <a:endParaRPr lang="tr-TR"/>
        </a:p>
      </dgm:t>
    </dgm:pt>
    <dgm:pt modelId="{AC95DFA4-98B8-4045-975F-3B20925897A0}" type="pres">
      <dgm:prSet presAssocID="{BD575DE9-E8FF-4463-B972-D51515C5E52E}" presName="spacer" presStyleCnt="0"/>
      <dgm:spPr/>
      <dgm:t>
        <a:bodyPr/>
        <a:lstStyle/>
        <a:p>
          <a:endParaRPr lang="tr-TR"/>
        </a:p>
      </dgm:t>
    </dgm:pt>
    <dgm:pt modelId="{13DE63E0-9475-4D0A-A135-F808A94EE18B}" type="pres">
      <dgm:prSet presAssocID="{B1A4E0E3-35F0-4A56-AF92-4DA6E71EF976}" presName="parentText" presStyleLbl="node1" presStyleIdx="1" presStyleCnt="3">
        <dgm:presLayoutVars>
          <dgm:chMax val="0"/>
          <dgm:bulletEnabled val="1"/>
        </dgm:presLayoutVars>
      </dgm:prSet>
      <dgm:spPr/>
      <dgm:t>
        <a:bodyPr/>
        <a:lstStyle/>
        <a:p>
          <a:endParaRPr lang="tr-TR"/>
        </a:p>
      </dgm:t>
    </dgm:pt>
    <dgm:pt modelId="{53EF7E44-0685-48F0-97A1-E74F1A920355}" type="pres">
      <dgm:prSet presAssocID="{649F513C-580D-42A7-B822-82AE1818D8BB}" presName="spacer" presStyleCnt="0"/>
      <dgm:spPr/>
      <dgm:t>
        <a:bodyPr/>
        <a:lstStyle/>
        <a:p>
          <a:endParaRPr lang="tr-TR"/>
        </a:p>
      </dgm:t>
    </dgm:pt>
    <dgm:pt modelId="{8E21EE94-D4DB-4CD7-86AB-DF779A1E9677}" type="pres">
      <dgm:prSet presAssocID="{628E718B-90FA-446B-AD93-FBD61C69E1FA}" presName="parentText" presStyleLbl="node1" presStyleIdx="2" presStyleCnt="3">
        <dgm:presLayoutVars>
          <dgm:chMax val="0"/>
          <dgm:bulletEnabled val="1"/>
        </dgm:presLayoutVars>
      </dgm:prSet>
      <dgm:spPr/>
      <dgm:t>
        <a:bodyPr/>
        <a:lstStyle/>
        <a:p>
          <a:endParaRPr lang="tr-TR"/>
        </a:p>
      </dgm:t>
    </dgm:pt>
  </dgm:ptLst>
  <dgm:cxnLst>
    <dgm:cxn modelId="{173DBF4E-FE50-458E-B8C3-12A5DD67E49D}" type="presOf" srcId="{628E718B-90FA-446B-AD93-FBD61C69E1FA}" destId="{8E21EE94-D4DB-4CD7-86AB-DF779A1E9677}" srcOrd="0" destOrd="0" presId="urn:microsoft.com/office/officeart/2005/8/layout/vList2"/>
    <dgm:cxn modelId="{5E7BD918-F8F0-48AA-8967-E997AAF1F1F0}" type="presOf" srcId="{41EB370C-26AA-4F2F-8B11-81AAA4426C1E}" destId="{D26F30C9-F467-481D-8290-C7C157B8AC81}" srcOrd="0" destOrd="0" presId="urn:microsoft.com/office/officeart/2005/8/layout/vList2"/>
    <dgm:cxn modelId="{34EBEE8A-ACB7-4B34-B62E-F474D7FD3DA2}" srcId="{41EB370C-26AA-4F2F-8B11-81AAA4426C1E}" destId="{234C35EF-F50E-497B-B242-909D27D3456F}" srcOrd="0" destOrd="0" parTransId="{543BE417-A9F6-45A2-8885-A96E92446A32}" sibTransId="{BD575DE9-E8FF-4463-B972-D51515C5E52E}"/>
    <dgm:cxn modelId="{6BBAE864-2E88-4EAB-9CD0-190630D2801D}" type="presOf" srcId="{B1A4E0E3-35F0-4A56-AF92-4DA6E71EF976}" destId="{13DE63E0-9475-4D0A-A135-F808A94EE18B}" srcOrd="0" destOrd="0" presId="urn:microsoft.com/office/officeart/2005/8/layout/vList2"/>
    <dgm:cxn modelId="{641F3540-3373-48AA-AA8D-863A97BEA2B2}" type="presOf" srcId="{234C35EF-F50E-497B-B242-909D27D3456F}" destId="{C207AF46-7E06-4DC0-91A8-CDE90692D01A}" srcOrd="0" destOrd="0" presId="urn:microsoft.com/office/officeart/2005/8/layout/vList2"/>
    <dgm:cxn modelId="{C977EF9D-8702-4F18-88FE-1DE89CB9A93B}" srcId="{41EB370C-26AA-4F2F-8B11-81AAA4426C1E}" destId="{B1A4E0E3-35F0-4A56-AF92-4DA6E71EF976}" srcOrd="1" destOrd="0" parTransId="{92D78603-F8CF-49C4-B237-D689560EE877}" sibTransId="{649F513C-580D-42A7-B822-82AE1818D8BB}"/>
    <dgm:cxn modelId="{0B8D41C3-78DE-47BA-B81D-4168FB95B053}" srcId="{41EB370C-26AA-4F2F-8B11-81AAA4426C1E}" destId="{628E718B-90FA-446B-AD93-FBD61C69E1FA}" srcOrd="2" destOrd="0" parTransId="{4CCF542D-1BA6-4930-96D8-B9A30B9E1106}" sibTransId="{C8AB755C-7816-4405-A839-FD5D4A04E767}"/>
    <dgm:cxn modelId="{8A6BD005-C116-443E-8962-BCBAA67A7757}" type="presParOf" srcId="{D26F30C9-F467-481D-8290-C7C157B8AC81}" destId="{C207AF46-7E06-4DC0-91A8-CDE90692D01A}" srcOrd="0" destOrd="0" presId="urn:microsoft.com/office/officeart/2005/8/layout/vList2"/>
    <dgm:cxn modelId="{753F060E-39A3-4914-A3E5-A03A3DCA4735}" type="presParOf" srcId="{D26F30C9-F467-481D-8290-C7C157B8AC81}" destId="{AC95DFA4-98B8-4045-975F-3B20925897A0}" srcOrd="1" destOrd="0" presId="urn:microsoft.com/office/officeart/2005/8/layout/vList2"/>
    <dgm:cxn modelId="{9D11C11C-7357-41EF-8F67-905316677FEA}" type="presParOf" srcId="{D26F30C9-F467-481D-8290-C7C157B8AC81}" destId="{13DE63E0-9475-4D0A-A135-F808A94EE18B}" srcOrd="2" destOrd="0" presId="urn:microsoft.com/office/officeart/2005/8/layout/vList2"/>
    <dgm:cxn modelId="{821CF200-6825-48F1-815E-BDECE9229D62}" type="presParOf" srcId="{D26F30C9-F467-481D-8290-C7C157B8AC81}" destId="{53EF7E44-0685-48F0-97A1-E74F1A920355}" srcOrd="3" destOrd="0" presId="urn:microsoft.com/office/officeart/2005/8/layout/vList2"/>
    <dgm:cxn modelId="{05AD0955-447B-48AE-8FBB-EDCE0D66AC18}" type="presParOf" srcId="{D26F30C9-F467-481D-8290-C7C157B8AC81}" destId="{8E21EE94-D4DB-4CD7-86AB-DF779A1E96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E838FF-0785-42F5-ADCD-06A47D10648E}"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tr-TR"/>
        </a:p>
      </dgm:t>
    </dgm:pt>
    <dgm:pt modelId="{4E39EF8B-1257-42C6-BB5B-F1155D5183D0}">
      <dgm:prSet phldrT="[Metin]" custT="1"/>
      <dgm:spPr>
        <a:solidFill>
          <a:schemeClr val="accent6">
            <a:lumMod val="40000"/>
            <a:lumOff val="60000"/>
          </a:schemeClr>
        </a:solidFill>
      </dgm:spPr>
      <dgm:t>
        <a:bodyPr/>
        <a:lstStyle/>
        <a:p>
          <a:r>
            <a:rPr lang="tr-TR" sz="2800" b="1" dirty="0" smtClean="0">
              <a:solidFill>
                <a:srgbClr val="C00000"/>
              </a:solidFill>
              <a:latin typeface="Calibri" panose="020F0502020204030204" pitchFamily="34" charset="0"/>
            </a:rPr>
            <a:t>BİLDİRİM YÜKÜMLÜLÜĞÜ</a:t>
          </a:r>
        </a:p>
      </dgm:t>
    </dgm:pt>
    <dgm:pt modelId="{257E4051-DC56-444B-B486-4D6CE83CDA9C}" type="parTrans" cxnId="{93602895-D99E-4B3F-A4A9-067BB188B4F9}">
      <dgm:prSet/>
      <dgm:spPr/>
      <dgm:t>
        <a:bodyPr/>
        <a:lstStyle/>
        <a:p>
          <a:endParaRPr lang="tr-TR"/>
        </a:p>
      </dgm:t>
    </dgm:pt>
    <dgm:pt modelId="{316C0122-74A0-4AA4-BA32-64F9E7AD79FE}" type="sibTrans" cxnId="{93602895-D99E-4B3F-A4A9-067BB188B4F9}">
      <dgm:prSet/>
      <dgm:spPr/>
      <dgm:t>
        <a:bodyPr/>
        <a:lstStyle/>
        <a:p>
          <a:endParaRPr lang="tr-TR"/>
        </a:p>
      </dgm:t>
    </dgm:pt>
    <dgm:pt modelId="{88FC8249-E62B-4FD2-9FFC-BFB27030109E}">
      <dgm:prSet phldrT="[Metin]" custT="1"/>
      <dgm:spPr/>
      <dgm:t>
        <a:bodyPr/>
        <a:lstStyle/>
        <a:p>
          <a:r>
            <a:rPr lang="tr-TR" sz="2400" b="1" dirty="0" smtClean="0">
              <a:latin typeface="Calibri" panose="020F0502020204030204" pitchFamily="34" charset="0"/>
            </a:rPr>
            <a:t>Suçu bildirme</a:t>
          </a:r>
        </a:p>
        <a:p>
          <a:r>
            <a:rPr lang="tr-TR" sz="2400" b="0" dirty="0" smtClean="0">
              <a:latin typeface="Calibri" panose="020F0502020204030204" pitchFamily="34" charset="0"/>
            </a:rPr>
            <a:t>TCK 278., 279., 280. maddeler   </a:t>
          </a:r>
          <a:endParaRPr lang="tr-TR" sz="2400" b="0" dirty="0">
            <a:latin typeface="Calibri" panose="020F0502020204030204" pitchFamily="34" charset="0"/>
          </a:endParaRPr>
        </a:p>
      </dgm:t>
    </dgm:pt>
    <dgm:pt modelId="{08503231-1524-4B4C-99B2-A4302DD82AB5}" type="parTrans" cxnId="{423D6A58-515F-440B-894D-5B1DBEA0F7C5}">
      <dgm:prSet/>
      <dgm:spPr/>
      <dgm:t>
        <a:bodyPr/>
        <a:lstStyle/>
        <a:p>
          <a:endParaRPr lang="tr-TR" dirty="0"/>
        </a:p>
      </dgm:t>
    </dgm:pt>
    <dgm:pt modelId="{7853323F-4D6C-44C3-85FA-8EEDA38638FA}" type="sibTrans" cxnId="{423D6A58-515F-440B-894D-5B1DBEA0F7C5}">
      <dgm:prSet/>
      <dgm:spPr/>
      <dgm:t>
        <a:bodyPr/>
        <a:lstStyle/>
        <a:p>
          <a:endParaRPr lang="tr-TR"/>
        </a:p>
      </dgm:t>
    </dgm:pt>
    <dgm:pt modelId="{8FA1B4CF-C55A-453F-B396-C96548CB60C4}">
      <dgm:prSet phldrT="[Metin]" custT="1"/>
      <dgm:spPr/>
      <dgm:t>
        <a:bodyPr/>
        <a:lstStyle/>
        <a:p>
          <a:pPr algn="ctr"/>
          <a:r>
            <a:rPr lang="tr-TR" sz="2400" b="1" dirty="0" smtClean="0">
              <a:latin typeface="Calibri" panose="020F0502020204030204" pitchFamily="34" charset="0"/>
            </a:rPr>
            <a:t>Korunma gereksinimini bildirme</a:t>
          </a:r>
        </a:p>
        <a:p>
          <a:pPr algn="ctr"/>
          <a:r>
            <a:rPr lang="tr-TR" sz="2400" b="0" dirty="0" smtClean="0">
              <a:latin typeface="Calibri" panose="020F0502020204030204" pitchFamily="34" charset="0"/>
            </a:rPr>
            <a:t>TCK  98. madde </a:t>
          </a:r>
        </a:p>
        <a:p>
          <a:pPr algn="ctr"/>
          <a:r>
            <a:rPr lang="tr-TR" sz="2400" b="0" dirty="0" smtClean="0">
              <a:latin typeface="Calibri" panose="020F0502020204030204" pitchFamily="34" charset="0"/>
            </a:rPr>
            <a:t>SHÇEK  Kanunu 21. madde</a:t>
          </a:r>
        </a:p>
        <a:p>
          <a:pPr algn="ctr"/>
          <a:r>
            <a:rPr lang="tr-TR" sz="2400" b="0" dirty="0" smtClean="0">
              <a:latin typeface="Calibri" panose="020F0502020204030204" pitchFamily="34" charset="0"/>
            </a:rPr>
            <a:t>Çocuk Koruma Kanunu 6. madde</a:t>
          </a:r>
          <a:endParaRPr lang="tr-TR" sz="2400" b="0" dirty="0">
            <a:latin typeface="Calibri" panose="020F0502020204030204" pitchFamily="34" charset="0"/>
          </a:endParaRPr>
        </a:p>
      </dgm:t>
    </dgm:pt>
    <dgm:pt modelId="{70241B76-C638-46EF-B338-DD16EFD64CD7}" type="parTrans" cxnId="{AE8E9129-5B79-49CC-A963-83F621A1130C}">
      <dgm:prSet/>
      <dgm:spPr/>
      <dgm:t>
        <a:bodyPr/>
        <a:lstStyle/>
        <a:p>
          <a:endParaRPr lang="tr-TR" dirty="0"/>
        </a:p>
      </dgm:t>
    </dgm:pt>
    <dgm:pt modelId="{5C5EEF9E-A97B-4781-A601-E8F8AD048429}" type="sibTrans" cxnId="{AE8E9129-5B79-49CC-A963-83F621A1130C}">
      <dgm:prSet/>
      <dgm:spPr/>
      <dgm:t>
        <a:bodyPr/>
        <a:lstStyle/>
        <a:p>
          <a:endParaRPr lang="tr-TR"/>
        </a:p>
      </dgm:t>
    </dgm:pt>
    <dgm:pt modelId="{B7427077-0FC5-486E-96AB-AC89927D124E}" type="pres">
      <dgm:prSet presAssocID="{C6E838FF-0785-42F5-ADCD-06A47D10648E}" presName="diagram" presStyleCnt="0">
        <dgm:presLayoutVars>
          <dgm:chPref val="1"/>
          <dgm:dir/>
          <dgm:animOne val="branch"/>
          <dgm:animLvl val="lvl"/>
          <dgm:resizeHandles/>
        </dgm:presLayoutVars>
      </dgm:prSet>
      <dgm:spPr/>
      <dgm:t>
        <a:bodyPr/>
        <a:lstStyle/>
        <a:p>
          <a:endParaRPr lang="tr-TR"/>
        </a:p>
      </dgm:t>
    </dgm:pt>
    <dgm:pt modelId="{1BFC7F33-596C-41D2-96C4-491A92425554}" type="pres">
      <dgm:prSet presAssocID="{4E39EF8B-1257-42C6-BB5B-F1155D5183D0}" presName="root" presStyleCnt="0"/>
      <dgm:spPr/>
      <dgm:t>
        <a:bodyPr/>
        <a:lstStyle/>
        <a:p>
          <a:endParaRPr lang="tr-TR"/>
        </a:p>
      </dgm:t>
    </dgm:pt>
    <dgm:pt modelId="{C80BB602-E246-4B5B-9082-2874C6B2F269}" type="pres">
      <dgm:prSet presAssocID="{4E39EF8B-1257-42C6-BB5B-F1155D5183D0}" presName="rootComposite" presStyleCnt="0"/>
      <dgm:spPr/>
      <dgm:t>
        <a:bodyPr/>
        <a:lstStyle/>
        <a:p>
          <a:endParaRPr lang="tr-TR"/>
        </a:p>
      </dgm:t>
    </dgm:pt>
    <dgm:pt modelId="{D1FF99B4-9769-4AD9-B366-A55F3A86B647}" type="pres">
      <dgm:prSet presAssocID="{4E39EF8B-1257-42C6-BB5B-F1155D5183D0}" presName="rootText" presStyleLbl="node1" presStyleIdx="0" presStyleCnt="1" custScaleX="244360" custLinFactNeighborX="2892" custLinFactNeighborY="-22168"/>
      <dgm:spPr/>
      <dgm:t>
        <a:bodyPr/>
        <a:lstStyle/>
        <a:p>
          <a:endParaRPr lang="tr-TR"/>
        </a:p>
      </dgm:t>
    </dgm:pt>
    <dgm:pt modelId="{D94B1ADF-0E29-4463-ABFF-9FB8B4EE2DF5}" type="pres">
      <dgm:prSet presAssocID="{4E39EF8B-1257-42C6-BB5B-F1155D5183D0}" presName="rootConnector" presStyleLbl="node1" presStyleIdx="0" presStyleCnt="1"/>
      <dgm:spPr/>
      <dgm:t>
        <a:bodyPr/>
        <a:lstStyle/>
        <a:p>
          <a:endParaRPr lang="tr-TR"/>
        </a:p>
      </dgm:t>
    </dgm:pt>
    <dgm:pt modelId="{D0F97CCF-70D6-4C42-95BA-041602AEF72E}" type="pres">
      <dgm:prSet presAssocID="{4E39EF8B-1257-42C6-BB5B-F1155D5183D0}" presName="childShape" presStyleCnt="0"/>
      <dgm:spPr/>
      <dgm:t>
        <a:bodyPr/>
        <a:lstStyle/>
        <a:p>
          <a:endParaRPr lang="tr-TR"/>
        </a:p>
      </dgm:t>
    </dgm:pt>
    <dgm:pt modelId="{B3D65655-183A-47C6-B1E4-1C7B75E1647D}" type="pres">
      <dgm:prSet presAssocID="{08503231-1524-4B4C-99B2-A4302DD82AB5}" presName="Name13" presStyleLbl="parChTrans1D2" presStyleIdx="0" presStyleCnt="2"/>
      <dgm:spPr/>
      <dgm:t>
        <a:bodyPr/>
        <a:lstStyle/>
        <a:p>
          <a:endParaRPr lang="tr-TR"/>
        </a:p>
      </dgm:t>
    </dgm:pt>
    <dgm:pt modelId="{BE875694-A60A-49F3-BCFD-2CA0987E6FC8}" type="pres">
      <dgm:prSet presAssocID="{88FC8249-E62B-4FD2-9FFC-BFB27030109E}" presName="childText" presStyleLbl="bgAcc1" presStyleIdx="0" presStyleCnt="2" custScaleX="205451" custLinFactNeighborX="4143" custLinFactNeighborY="-14378">
        <dgm:presLayoutVars>
          <dgm:bulletEnabled val="1"/>
        </dgm:presLayoutVars>
      </dgm:prSet>
      <dgm:spPr/>
      <dgm:t>
        <a:bodyPr/>
        <a:lstStyle/>
        <a:p>
          <a:endParaRPr lang="tr-TR"/>
        </a:p>
      </dgm:t>
    </dgm:pt>
    <dgm:pt modelId="{A997C40A-1BAB-4766-8D10-D4E8FFBEF3E3}" type="pres">
      <dgm:prSet presAssocID="{70241B76-C638-46EF-B338-DD16EFD64CD7}" presName="Name13" presStyleLbl="parChTrans1D2" presStyleIdx="1" presStyleCnt="2"/>
      <dgm:spPr/>
      <dgm:t>
        <a:bodyPr/>
        <a:lstStyle/>
        <a:p>
          <a:endParaRPr lang="tr-TR"/>
        </a:p>
      </dgm:t>
    </dgm:pt>
    <dgm:pt modelId="{A1132795-E7B1-4334-AECA-8EA6587515ED}" type="pres">
      <dgm:prSet presAssocID="{8FA1B4CF-C55A-453F-B396-C96548CB60C4}" presName="childText" presStyleLbl="bgAcc1" presStyleIdx="1" presStyleCnt="2" custScaleX="205879" custScaleY="125450" custLinFactNeighborX="2410" custLinFactNeighborY="-22168">
        <dgm:presLayoutVars>
          <dgm:bulletEnabled val="1"/>
        </dgm:presLayoutVars>
      </dgm:prSet>
      <dgm:spPr/>
      <dgm:t>
        <a:bodyPr/>
        <a:lstStyle/>
        <a:p>
          <a:endParaRPr lang="tr-TR"/>
        </a:p>
      </dgm:t>
    </dgm:pt>
  </dgm:ptLst>
  <dgm:cxnLst>
    <dgm:cxn modelId="{AE8E9129-5B79-49CC-A963-83F621A1130C}" srcId="{4E39EF8B-1257-42C6-BB5B-F1155D5183D0}" destId="{8FA1B4CF-C55A-453F-B396-C96548CB60C4}" srcOrd="1" destOrd="0" parTransId="{70241B76-C638-46EF-B338-DD16EFD64CD7}" sibTransId="{5C5EEF9E-A97B-4781-A601-E8F8AD048429}"/>
    <dgm:cxn modelId="{93602895-D99E-4B3F-A4A9-067BB188B4F9}" srcId="{C6E838FF-0785-42F5-ADCD-06A47D10648E}" destId="{4E39EF8B-1257-42C6-BB5B-F1155D5183D0}" srcOrd="0" destOrd="0" parTransId="{257E4051-DC56-444B-B486-4D6CE83CDA9C}" sibTransId="{316C0122-74A0-4AA4-BA32-64F9E7AD79FE}"/>
    <dgm:cxn modelId="{75798351-6A60-4C86-95F0-355B4E7F5652}" type="presOf" srcId="{70241B76-C638-46EF-B338-DD16EFD64CD7}" destId="{A997C40A-1BAB-4766-8D10-D4E8FFBEF3E3}" srcOrd="0" destOrd="0" presId="urn:microsoft.com/office/officeart/2005/8/layout/hierarchy3"/>
    <dgm:cxn modelId="{D005191D-BFD5-42D1-837D-59F072B9BFF6}" type="presOf" srcId="{8FA1B4CF-C55A-453F-B396-C96548CB60C4}" destId="{A1132795-E7B1-4334-AECA-8EA6587515ED}" srcOrd="0" destOrd="0" presId="urn:microsoft.com/office/officeart/2005/8/layout/hierarchy3"/>
    <dgm:cxn modelId="{E6511978-DBB4-499B-AE3D-F5777E1B1902}" type="presOf" srcId="{4E39EF8B-1257-42C6-BB5B-F1155D5183D0}" destId="{D94B1ADF-0E29-4463-ABFF-9FB8B4EE2DF5}" srcOrd="1" destOrd="0" presId="urn:microsoft.com/office/officeart/2005/8/layout/hierarchy3"/>
    <dgm:cxn modelId="{B28790A0-F86D-4B4E-BB19-0B06DF3842DF}" type="presOf" srcId="{08503231-1524-4B4C-99B2-A4302DD82AB5}" destId="{B3D65655-183A-47C6-B1E4-1C7B75E1647D}" srcOrd="0" destOrd="0" presId="urn:microsoft.com/office/officeart/2005/8/layout/hierarchy3"/>
    <dgm:cxn modelId="{8DD9F34F-C41D-4321-9A6C-F3BAB84BFD40}" type="presOf" srcId="{4E39EF8B-1257-42C6-BB5B-F1155D5183D0}" destId="{D1FF99B4-9769-4AD9-B366-A55F3A86B647}" srcOrd="0" destOrd="0" presId="urn:microsoft.com/office/officeart/2005/8/layout/hierarchy3"/>
    <dgm:cxn modelId="{A9C095AC-9CF1-4711-AEC3-6FBFAF4EB01E}" type="presOf" srcId="{C6E838FF-0785-42F5-ADCD-06A47D10648E}" destId="{B7427077-0FC5-486E-96AB-AC89927D124E}" srcOrd="0" destOrd="0" presId="urn:microsoft.com/office/officeart/2005/8/layout/hierarchy3"/>
    <dgm:cxn modelId="{423D6A58-515F-440B-894D-5B1DBEA0F7C5}" srcId="{4E39EF8B-1257-42C6-BB5B-F1155D5183D0}" destId="{88FC8249-E62B-4FD2-9FFC-BFB27030109E}" srcOrd="0" destOrd="0" parTransId="{08503231-1524-4B4C-99B2-A4302DD82AB5}" sibTransId="{7853323F-4D6C-44C3-85FA-8EEDA38638FA}"/>
    <dgm:cxn modelId="{9C9C624F-6B9F-406E-BC9E-4C4118294874}" type="presOf" srcId="{88FC8249-E62B-4FD2-9FFC-BFB27030109E}" destId="{BE875694-A60A-49F3-BCFD-2CA0987E6FC8}" srcOrd="0" destOrd="0" presId="urn:microsoft.com/office/officeart/2005/8/layout/hierarchy3"/>
    <dgm:cxn modelId="{CA9F0D23-665F-4636-BD61-49FBF76A1704}" type="presParOf" srcId="{B7427077-0FC5-486E-96AB-AC89927D124E}" destId="{1BFC7F33-596C-41D2-96C4-491A92425554}" srcOrd="0" destOrd="0" presId="urn:microsoft.com/office/officeart/2005/8/layout/hierarchy3"/>
    <dgm:cxn modelId="{6C2EAEF1-2C19-4A61-BD8B-4AEF2F6FD8CE}" type="presParOf" srcId="{1BFC7F33-596C-41D2-96C4-491A92425554}" destId="{C80BB602-E246-4B5B-9082-2874C6B2F269}" srcOrd="0" destOrd="0" presId="urn:microsoft.com/office/officeart/2005/8/layout/hierarchy3"/>
    <dgm:cxn modelId="{64A7BB05-372D-442C-9D7F-B873DF2AAFE2}" type="presParOf" srcId="{C80BB602-E246-4B5B-9082-2874C6B2F269}" destId="{D1FF99B4-9769-4AD9-B366-A55F3A86B647}" srcOrd="0" destOrd="0" presId="urn:microsoft.com/office/officeart/2005/8/layout/hierarchy3"/>
    <dgm:cxn modelId="{0F57C2AD-0CC4-47FD-8D42-15A0270464D0}" type="presParOf" srcId="{C80BB602-E246-4B5B-9082-2874C6B2F269}" destId="{D94B1ADF-0E29-4463-ABFF-9FB8B4EE2DF5}" srcOrd="1" destOrd="0" presId="urn:microsoft.com/office/officeart/2005/8/layout/hierarchy3"/>
    <dgm:cxn modelId="{691CA5AA-0362-4167-A35D-9127BEAB1857}" type="presParOf" srcId="{1BFC7F33-596C-41D2-96C4-491A92425554}" destId="{D0F97CCF-70D6-4C42-95BA-041602AEF72E}" srcOrd="1" destOrd="0" presId="urn:microsoft.com/office/officeart/2005/8/layout/hierarchy3"/>
    <dgm:cxn modelId="{708BF1E4-8C5E-4152-BA06-94DFD9CCD2E3}" type="presParOf" srcId="{D0F97CCF-70D6-4C42-95BA-041602AEF72E}" destId="{B3D65655-183A-47C6-B1E4-1C7B75E1647D}" srcOrd="0" destOrd="0" presId="urn:microsoft.com/office/officeart/2005/8/layout/hierarchy3"/>
    <dgm:cxn modelId="{30576503-5CD1-447E-9F58-80654EF1417A}" type="presParOf" srcId="{D0F97CCF-70D6-4C42-95BA-041602AEF72E}" destId="{BE875694-A60A-49F3-BCFD-2CA0987E6FC8}" srcOrd="1" destOrd="0" presId="urn:microsoft.com/office/officeart/2005/8/layout/hierarchy3"/>
    <dgm:cxn modelId="{D325F639-3609-4110-BAB7-CF6F007C721D}" type="presParOf" srcId="{D0F97CCF-70D6-4C42-95BA-041602AEF72E}" destId="{A997C40A-1BAB-4766-8D10-D4E8FFBEF3E3}" srcOrd="2" destOrd="0" presId="urn:microsoft.com/office/officeart/2005/8/layout/hierarchy3"/>
    <dgm:cxn modelId="{2DCC0F9B-81B8-437F-AC81-4545AE992BC3}" type="presParOf" srcId="{D0F97CCF-70D6-4C42-95BA-041602AEF72E}" destId="{A1132795-E7B1-4334-AECA-8EA6587515E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A275D1-AAD4-4C79-BAA1-6415AC82898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5EBD0976-0BCC-4D06-8482-F0109CF9429D}">
      <dgm:prSet custT="1"/>
      <dgm:spPr/>
      <dgm:t>
        <a:bodyPr/>
        <a:lstStyle/>
        <a:p>
          <a:pPr rtl="0">
            <a:lnSpc>
              <a:spcPct val="100000"/>
            </a:lnSpc>
          </a:pPr>
          <a:r>
            <a:rPr lang="tr-TR" sz="1400" dirty="0" smtClean="0">
              <a:latin typeface="Calibri" panose="020F0502020204030204" pitchFamily="34" charset="0"/>
            </a:rPr>
            <a:t>(1) </a:t>
          </a:r>
          <a:r>
            <a:rPr lang="tr-TR" sz="1800" dirty="0" smtClean="0">
              <a:latin typeface="Calibri" panose="020F0502020204030204" pitchFamily="34" charset="0"/>
            </a:rPr>
            <a:t>İşlenmekte olan bir suçu yetkili makamlara bildirmeyen kişi, bir yıla kadar hapis cezası ile cezalandırılır.</a:t>
          </a:r>
          <a:endParaRPr lang="tr-TR" sz="1800" dirty="0">
            <a:latin typeface="Calibri" panose="020F0502020204030204" pitchFamily="34" charset="0"/>
          </a:endParaRPr>
        </a:p>
      </dgm:t>
    </dgm:pt>
    <dgm:pt modelId="{6091D0C5-7E8A-4C94-A892-E4454C976765}" type="parTrans" cxnId="{5DC40C06-9468-4DE5-8F6D-E51BFF92CF2C}">
      <dgm:prSet/>
      <dgm:spPr/>
      <dgm:t>
        <a:bodyPr/>
        <a:lstStyle/>
        <a:p>
          <a:pPr>
            <a:lnSpc>
              <a:spcPct val="100000"/>
            </a:lnSpc>
          </a:pPr>
          <a:endParaRPr lang="tr-TR">
            <a:latin typeface="Calibri" panose="020F0502020204030204" pitchFamily="34" charset="0"/>
          </a:endParaRPr>
        </a:p>
      </dgm:t>
    </dgm:pt>
    <dgm:pt modelId="{500E8C04-9D20-4E9F-8C38-61EEEE415FA1}" type="sibTrans" cxnId="{5DC40C06-9468-4DE5-8F6D-E51BFF92CF2C}">
      <dgm:prSet/>
      <dgm:spPr/>
      <dgm:t>
        <a:bodyPr/>
        <a:lstStyle/>
        <a:p>
          <a:pPr>
            <a:lnSpc>
              <a:spcPct val="100000"/>
            </a:lnSpc>
          </a:pPr>
          <a:endParaRPr lang="tr-TR">
            <a:latin typeface="Calibri" panose="020F0502020204030204" pitchFamily="34" charset="0"/>
          </a:endParaRPr>
        </a:p>
      </dgm:t>
    </dgm:pt>
    <dgm:pt modelId="{C6B212B5-DAE9-4CC9-A760-55964BDEC82C}">
      <dgm:prSet custT="1"/>
      <dgm:spPr/>
      <dgm:t>
        <a:bodyPr/>
        <a:lstStyle/>
        <a:p>
          <a:pPr rtl="0">
            <a:lnSpc>
              <a:spcPct val="100000"/>
            </a:lnSpc>
          </a:pPr>
          <a:r>
            <a:rPr lang="tr-TR" sz="1400" dirty="0" smtClean="0">
              <a:latin typeface="Calibri" panose="020F0502020204030204" pitchFamily="34" charset="0"/>
            </a:rPr>
            <a:t>(</a:t>
          </a:r>
          <a:r>
            <a:rPr lang="tr-TR" sz="1800" dirty="0" smtClean="0">
              <a:latin typeface="Calibri" panose="020F0502020204030204" pitchFamily="34" charset="0"/>
            </a:rPr>
            <a:t>2) İşlenmiş olmakla birlikte, sebebiyet verdiği neticelerin sınırlandırılması halen mümkün bulunan bir suçu yetkili makamlara bildirmeyen kişi, yukarıdaki fıkra hükmüne göre cezalandırılır.</a:t>
          </a:r>
          <a:endParaRPr lang="tr-TR" sz="1800" dirty="0">
            <a:latin typeface="Calibri" panose="020F0502020204030204" pitchFamily="34" charset="0"/>
          </a:endParaRPr>
        </a:p>
      </dgm:t>
    </dgm:pt>
    <dgm:pt modelId="{D02AE90E-33EB-42E9-A3FC-A4A985532BE1}" type="parTrans" cxnId="{BDAACF6A-565C-4AB1-A0E4-9801A0CEBD37}">
      <dgm:prSet/>
      <dgm:spPr/>
      <dgm:t>
        <a:bodyPr/>
        <a:lstStyle/>
        <a:p>
          <a:pPr>
            <a:lnSpc>
              <a:spcPct val="100000"/>
            </a:lnSpc>
          </a:pPr>
          <a:endParaRPr lang="tr-TR">
            <a:latin typeface="Calibri" panose="020F0502020204030204" pitchFamily="34" charset="0"/>
          </a:endParaRPr>
        </a:p>
      </dgm:t>
    </dgm:pt>
    <dgm:pt modelId="{C2B8E498-0E37-45CB-8BBF-CC8593A4F626}" type="sibTrans" cxnId="{BDAACF6A-565C-4AB1-A0E4-9801A0CEBD37}">
      <dgm:prSet/>
      <dgm:spPr/>
      <dgm:t>
        <a:bodyPr/>
        <a:lstStyle/>
        <a:p>
          <a:pPr>
            <a:lnSpc>
              <a:spcPct val="100000"/>
            </a:lnSpc>
          </a:pPr>
          <a:endParaRPr lang="tr-TR">
            <a:latin typeface="Calibri" panose="020F0502020204030204" pitchFamily="34" charset="0"/>
          </a:endParaRPr>
        </a:p>
      </dgm:t>
    </dgm:pt>
    <dgm:pt modelId="{9F5B2500-FCEC-458D-AEC7-D4C408654739}">
      <dgm:prSet custT="1"/>
      <dgm:spPr>
        <a:solidFill>
          <a:srgbClr val="002060"/>
        </a:solidFill>
      </dgm:spPr>
      <dgm:t>
        <a:bodyPr/>
        <a:lstStyle/>
        <a:p>
          <a:pPr rtl="0">
            <a:lnSpc>
              <a:spcPct val="100000"/>
            </a:lnSpc>
          </a:pPr>
          <a:r>
            <a:rPr lang="tr-TR" sz="1200" dirty="0" smtClean="0">
              <a:latin typeface="Calibri" panose="020F0502020204030204" pitchFamily="34" charset="0"/>
            </a:rPr>
            <a:t>(3) </a:t>
          </a:r>
          <a:r>
            <a:rPr lang="tr-TR" sz="1600" dirty="0" smtClean="0">
              <a:latin typeface="Calibri" panose="020F0502020204030204" pitchFamily="34" charset="0"/>
            </a:rPr>
            <a:t>Mağdurun </a:t>
          </a:r>
          <a:r>
            <a:rPr lang="tr-TR" sz="1600" dirty="0" err="1" smtClean="0">
              <a:latin typeface="Calibri" panose="020F0502020204030204" pitchFamily="34" charset="0"/>
            </a:rPr>
            <a:t>onbeşyaşını</a:t>
          </a:r>
          <a:r>
            <a:rPr lang="tr-TR" sz="1600" dirty="0" smtClean="0">
              <a:latin typeface="Calibri" panose="020F0502020204030204" pitchFamily="34" charset="0"/>
            </a:rPr>
            <a:t> bitirmemiş bir çocuk, bedensel veya ruhsal bakımdan engelli olan ya da hamileliği nedeniyle kendisini savunamayacak durumda bulunan kimse olması halinde, yukarıdaki fıkralara göre verilecek ceza, yarı oranında artırılır.</a:t>
          </a:r>
          <a:endParaRPr lang="tr-TR" sz="1600" dirty="0">
            <a:latin typeface="Calibri" panose="020F0502020204030204" pitchFamily="34" charset="0"/>
          </a:endParaRPr>
        </a:p>
      </dgm:t>
    </dgm:pt>
    <dgm:pt modelId="{9A0D4541-9A07-4866-93A6-025D3914F6AE}" type="parTrans" cxnId="{E8E1DF96-2D56-453E-B880-87F9FA4A86CE}">
      <dgm:prSet/>
      <dgm:spPr/>
      <dgm:t>
        <a:bodyPr/>
        <a:lstStyle/>
        <a:p>
          <a:pPr>
            <a:lnSpc>
              <a:spcPct val="100000"/>
            </a:lnSpc>
          </a:pPr>
          <a:endParaRPr lang="tr-TR">
            <a:latin typeface="Calibri" panose="020F0502020204030204" pitchFamily="34" charset="0"/>
          </a:endParaRPr>
        </a:p>
      </dgm:t>
    </dgm:pt>
    <dgm:pt modelId="{AB0E4C51-D448-48F3-9D29-5358F67A96BE}" type="sibTrans" cxnId="{E8E1DF96-2D56-453E-B880-87F9FA4A86CE}">
      <dgm:prSet/>
      <dgm:spPr/>
      <dgm:t>
        <a:bodyPr/>
        <a:lstStyle/>
        <a:p>
          <a:pPr>
            <a:lnSpc>
              <a:spcPct val="100000"/>
            </a:lnSpc>
          </a:pPr>
          <a:endParaRPr lang="tr-TR">
            <a:latin typeface="Calibri" panose="020F0502020204030204" pitchFamily="34" charset="0"/>
          </a:endParaRPr>
        </a:p>
      </dgm:t>
    </dgm:pt>
    <dgm:pt modelId="{75595BA6-111B-4036-9AE9-DA986EB37FCD}">
      <dgm:prSet custT="1"/>
      <dgm:spPr/>
      <dgm:t>
        <a:bodyPr/>
        <a:lstStyle/>
        <a:p>
          <a:pPr rtl="0">
            <a:lnSpc>
              <a:spcPct val="100000"/>
            </a:lnSpc>
          </a:pPr>
          <a:r>
            <a:rPr lang="tr-TR" sz="1700" dirty="0" smtClean="0">
              <a:latin typeface="Calibri" panose="020F0502020204030204" pitchFamily="34" charset="0"/>
            </a:rPr>
            <a:t>(4</a:t>
          </a:r>
          <a:r>
            <a:rPr lang="tr-TR" sz="1800" dirty="0" smtClean="0">
              <a:latin typeface="Calibri" panose="020F0502020204030204" pitchFamily="34" charset="0"/>
            </a:rPr>
            <a:t>) Tanıklıktan çekinebilecek olan kişiler bakımından cezaya hükmolunmaz. Ancak, suçu önleme yükümlülüğünün varlığı dolayısıyla ceza sorumluluğuna ilişkin hükümler saklıdır.</a:t>
          </a:r>
          <a:endParaRPr lang="tr-TR" sz="1800" dirty="0">
            <a:latin typeface="Calibri" panose="020F0502020204030204" pitchFamily="34" charset="0"/>
          </a:endParaRPr>
        </a:p>
      </dgm:t>
    </dgm:pt>
    <dgm:pt modelId="{E57C0CDB-4649-421D-A122-D74CF1070AA2}" type="parTrans" cxnId="{308E387D-6A56-47D7-ACAB-971B9CFF2C43}">
      <dgm:prSet/>
      <dgm:spPr/>
      <dgm:t>
        <a:bodyPr/>
        <a:lstStyle/>
        <a:p>
          <a:pPr>
            <a:lnSpc>
              <a:spcPct val="100000"/>
            </a:lnSpc>
          </a:pPr>
          <a:endParaRPr lang="tr-TR">
            <a:latin typeface="Calibri" panose="020F0502020204030204" pitchFamily="34" charset="0"/>
          </a:endParaRPr>
        </a:p>
      </dgm:t>
    </dgm:pt>
    <dgm:pt modelId="{3FD56039-E39B-4DD1-9042-54BB6732FDC5}" type="sibTrans" cxnId="{308E387D-6A56-47D7-ACAB-971B9CFF2C43}">
      <dgm:prSet/>
      <dgm:spPr/>
      <dgm:t>
        <a:bodyPr/>
        <a:lstStyle/>
        <a:p>
          <a:pPr>
            <a:lnSpc>
              <a:spcPct val="100000"/>
            </a:lnSpc>
          </a:pPr>
          <a:endParaRPr lang="tr-TR">
            <a:latin typeface="Calibri" panose="020F0502020204030204" pitchFamily="34" charset="0"/>
          </a:endParaRPr>
        </a:p>
      </dgm:t>
    </dgm:pt>
    <dgm:pt modelId="{9A2F79B7-72AE-4BCB-9E91-67C9B90357E3}" type="pres">
      <dgm:prSet presAssocID="{CEA275D1-AAD4-4C79-BAA1-6415AC828987}" presName="linear" presStyleCnt="0">
        <dgm:presLayoutVars>
          <dgm:dir/>
          <dgm:animLvl val="lvl"/>
          <dgm:resizeHandles val="exact"/>
        </dgm:presLayoutVars>
      </dgm:prSet>
      <dgm:spPr/>
      <dgm:t>
        <a:bodyPr/>
        <a:lstStyle/>
        <a:p>
          <a:endParaRPr lang="tr-TR"/>
        </a:p>
      </dgm:t>
    </dgm:pt>
    <dgm:pt modelId="{085066EA-CC15-4022-A30B-36D3D6F37CB6}" type="pres">
      <dgm:prSet presAssocID="{5EBD0976-0BCC-4D06-8482-F0109CF9429D}" presName="parentLin" presStyleCnt="0"/>
      <dgm:spPr/>
    </dgm:pt>
    <dgm:pt modelId="{D32BCA12-F37F-45BC-8316-2B881585C3A1}" type="pres">
      <dgm:prSet presAssocID="{5EBD0976-0BCC-4D06-8482-F0109CF9429D}" presName="parentLeftMargin" presStyleLbl="node1" presStyleIdx="0" presStyleCnt="4"/>
      <dgm:spPr/>
      <dgm:t>
        <a:bodyPr/>
        <a:lstStyle/>
        <a:p>
          <a:endParaRPr lang="tr-TR"/>
        </a:p>
      </dgm:t>
    </dgm:pt>
    <dgm:pt modelId="{D6910E84-A804-47DB-B887-16605CACEF41}" type="pres">
      <dgm:prSet presAssocID="{5EBD0976-0BCC-4D06-8482-F0109CF9429D}" presName="parentText" presStyleLbl="node1" presStyleIdx="0" presStyleCnt="4" custScaleX="132188">
        <dgm:presLayoutVars>
          <dgm:chMax val="0"/>
          <dgm:bulletEnabled val="1"/>
        </dgm:presLayoutVars>
      </dgm:prSet>
      <dgm:spPr/>
      <dgm:t>
        <a:bodyPr/>
        <a:lstStyle/>
        <a:p>
          <a:endParaRPr lang="tr-TR"/>
        </a:p>
      </dgm:t>
    </dgm:pt>
    <dgm:pt modelId="{E56477CC-DD1D-4443-8812-5ACF5E310FFC}" type="pres">
      <dgm:prSet presAssocID="{5EBD0976-0BCC-4D06-8482-F0109CF9429D}" presName="negativeSpace" presStyleCnt="0"/>
      <dgm:spPr/>
    </dgm:pt>
    <dgm:pt modelId="{013B12E2-7AC7-4242-8A78-35451A49E8C4}" type="pres">
      <dgm:prSet presAssocID="{5EBD0976-0BCC-4D06-8482-F0109CF9429D}" presName="childText" presStyleLbl="conFgAcc1" presStyleIdx="0" presStyleCnt="4">
        <dgm:presLayoutVars>
          <dgm:bulletEnabled val="1"/>
        </dgm:presLayoutVars>
      </dgm:prSet>
      <dgm:spPr/>
    </dgm:pt>
    <dgm:pt modelId="{87D953E7-4AC7-4AC4-99B2-AC582FD7313B}" type="pres">
      <dgm:prSet presAssocID="{500E8C04-9D20-4E9F-8C38-61EEEE415FA1}" presName="spaceBetweenRectangles" presStyleCnt="0"/>
      <dgm:spPr/>
    </dgm:pt>
    <dgm:pt modelId="{BEEFD56B-4E42-4575-81DA-CD40171995A5}" type="pres">
      <dgm:prSet presAssocID="{C6B212B5-DAE9-4CC9-A760-55964BDEC82C}" presName="parentLin" presStyleCnt="0"/>
      <dgm:spPr/>
    </dgm:pt>
    <dgm:pt modelId="{3308A09C-F4B9-479B-A1EC-18BEE1E5E11A}" type="pres">
      <dgm:prSet presAssocID="{C6B212B5-DAE9-4CC9-A760-55964BDEC82C}" presName="parentLeftMargin" presStyleLbl="node1" presStyleIdx="0" presStyleCnt="4"/>
      <dgm:spPr/>
      <dgm:t>
        <a:bodyPr/>
        <a:lstStyle/>
        <a:p>
          <a:endParaRPr lang="tr-TR"/>
        </a:p>
      </dgm:t>
    </dgm:pt>
    <dgm:pt modelId="{87E30AA9-98E2-4983-A599-ACFD1E6470A2}" type="pres">
      <dgm:prSet presAssocID="{C6B212B5-DAE9-4CC9-A760-55964BDEC82C}" presName="parentText" presStyleLbl="node1" presStyleIdx="1" presStyleCnt="4" custScaleX="132188" custScaleY="135715">
        <dgm:presLayoutVars>
          <dgm:chMax val="0"/>
          <dgm:bulletEnabled val="1"/>
        </dgm:presLayoutVars>
      </dgm:prSet>
      <dgm:spPr/>
      <dgm:t>
        <a:bodyPr/>
        <a:lstStyle/>
        <a:p>
          <a:endParaRPr lang="tr-TR"/>
        </a:p>
      </dgm:t>
    </dgm:pt>
    <dgm:pt modelId="{AE74B1AF-56F8-4D1B-BC67-E517C3144105}" type="pres">
      <dgm:prSet presAssocID="{C6B212B5-DAE9-4CC9-A760-55964BDEC82C}" presName="negativeSpace" presStyleCnt="0"/>
      <dgm:spPr/>
    </dgm:pt>
    <dgm:pt modelId="{FC108E2E-237B-472C-8D6D-6039C6C1194A}" type="pres">
      <dgm:prSet presAssocID="{C6B212B5-DAE9-4CC9-A760-55964BDEC82C}" presName="childText" presStyleLbl="conFgAcc1" presStyleIdx="1" presStyleCnt="4">
        <dgm:presLayoutVars>
          <dgm:bulletEnabled val="1"/>
        </dgm:presLayoutVars>
      </dgm:prSet>
      <dgm:spPr/>
    </dgm:pt>
    <dgm:pt modelId="{EBB20274-8EBA-4628-BC53-19A879EDCD9E}" type="pres">
      <dgm:prSet presAssocID="{C2B8E498-0E37-45CB-8BBF-CC8593A4F626}" presName="spaceBetweenRectangles" presStyleCnt="0"/>
      <dgm:spPr/>
    </dgm:pt>
    <dgm:pt modelId="{C1E84900-69E7-415D-A35D-658D457C3AD6}" type="pres">
      <dgm:prSet presAssocID="{9F5B2500-FCEC-458D-AEC7-D4C408654739}" presName="parentLin" presStyleCnt="0"/>
      <dgm:spPr/>
    </dgm:pt>
    <dgm:pt modelId="{846AC879-D7D7-4167-BB53-A2EF56811245}" type="pres">
      <dgm:prSet presAssocID="{9F5B2500-FCEC-458D-AEC7-D4C408654739}" presName="parentLeftMargin" presStyleLbl="node1" presStyleIdx="1" presStyleCnt="4"/>
      <dgm:spPr/>
      <dgm:t>
        <a:bodyPr/>
        <a:lstStyle/>
        <a:p>
          <a:endParaRPr lang="tr-TR"/>
        </a:p>
      </dgm:t>
    </dgm:pt>
    <dgm:pt modelId="{A4836813-2544-4E4D-B73C-C62892F64702}" type="pres">
      <dgm:prSet presAssocID="{9F5B2500-FCEC-458D-AEC7-D4C408654739}" presName="parentText" presStyleLbl="node1" presStyleIdx="2" presStyleCnt="4" custScaleX="132188" custScaleY="138033">
        <dgm:presLayoutVars>
          <dgm:chMax val="0"/>
          <dgm:bulletEnabled val="1"/>
        </dgm:presLayoutVars>
      </dgm:prSet>
      <dgm:spPr/>
      <dgm:t>
        <a:bodyPr/>
        <a:lstStyle/>
        <a:p>
          <a:endParaRPr lang="tr-TR"/>
        </a:p>
      </dgm:t>
    </dgm:pt>
    <dgm:pt modelId="{C0AF3A57-2815-4789-92B8-5A438844B67C}" type="pres">
      <dgm:prSet presAssocID="{9F5B2500-FCEC-458D-AEC7-D4C408654739}" presName="negativeSpace" presStyleCnt="0"/>
      <dgm:spPr/>
    </dgm:pt>
    <dgm:pt modelId="{1F010E71-DC4C-4497-9FBD-D4F49F49A920}" type="pres">
      <dgm:prSet presAssocID="{9F5B2500-FCEC-458D-AEC7-D4C408654739}" presName="childText" presStyleLbl="conFgAcc1" presStyleIdx="2" presStyleCnt="4">
        <dgm:presLayoutVars>
          <dgm:bulletEnabled val="1"/>
        </dgm:presLayoutVars>
      </dgm:prSet>
      <dgm:spPr/>
    </dgm:pt>
    <dgm:pt modelId="{4A10AF74-BE04-4554-9326-BC21776DA94F}" type="pres">
      <dgm:prSet presAssocID="{AB0E4C51-D448-48F3-9D29-5358F67A96BE}" presName="spaceBetweenRectangles" presStyleCnt="0"/>
      <dgm:spPr/>
    </dgm:pt>
    <dgm:pt modelId="{C58EB0D4-25D2-42EB-9AB5-2EC0612F9E25}" type="pres">
      <dgm:prSet presAssocID="{75595BA6-111B-4036-9AE9-DA986EB37FCD}" presName="parentLin" presStyleCnt="0"/>
      <dgm:spPr/>
    </dgm:pt>
    <dgm:pt modelId="{C77C70F9-10F1-41C5-A7ED-D8F0A4A9D9B6}" type="pres">
      <dgm:prSet presAssocID="{75595BA6-111B-4036-9AE9-DA986EB37FCD}" presName="parentLeftMargin" presStyleLbl="node1" presStyleIdx="2" presStyleCnt="4"/>
      <dgm:spPr/>
      <dgm:t>
        <a:bodyPr/>
        <a:lstStyle/>
        <a:p>
          <a:endParaRPr lang="tr-TR"/>
        </a:p>
      </dgm:t>
    </dgm:pt>
    <dgm:pt modelId="{A42EBD7A-D4EA-4B29-B940-6212871F4F15}" type="pres">
      <dgm:prSet presAssocID="{75595BA6-111B-4036-9AE9-DA986EB37FCD}" presName="parentText" presStyleLbl="node1" presStyleIdx="3" presStyleCnt="4" custScaleX="132188" custScaleY="122078">
        <dgm:presLayoutVars>
          <dgm:chMax val="0"/>
          <dgm:bulletEnabled val="1"/>
        </dgm:presLayoutVars>
      </dgm:prSet>
      <dgm:spPr/>
      <dgm:t>
        <a:bodyPr/>
        <a:lstStyle/>
        <a:p>
          <a:endParaRPr lang="tr-TR"/>
        </a:p>
      </dgm:t>
    </dgm:pt>
    <dgm:pt modelId="{68FDE910-F206-4C13-8830-235DD026F2AB}" type="pres">
      <dgm:prSet presAssocID="{75595BA6-111B-4036-9AE9-DA986EB37FCD}" presName="negativeSpace" presStyleCnt="0"/>
      <dgm:spPr/>
    </dgm:pt>
    <dgm:pt modelId="{32FC722D-3E0A-4F82-A926-38C5AABF5280}" type="pres">
      <dgm:prSet presAssocID="{75595BA6-111B-4036-9AE9-DA986EB37FCD}" presName="childText" presStyleLbl="conFgAcc1" presStyleIdx="3" presStyleCnt="4">
        <dgm:presLayoutVars>
          <dgm:bulletEnabled val="1"/>
        </dgm:presLayoutVars>
      </dgm:prSet>
      <dgm:spPr/>
    </dgm:pt>
  </dgm:ptLst>
  <dgm:cxnLst>
    <dgm:cxn modelId="{A4752BA1-DE17-435E-972E-411BEF6629E8}" type="presOf" srcId="{CEA275D1-AAD4-4C79-BAA1-6415AC828987}" destId="{9A2F79B7-72AE-4BCB-9E91-67C9B90357E3}" srcOrd="0" destOrd="0" presId="urn:microsoft.com/office/officeart/2005/8/layout/list1"/>
    <dgm:cxn modelId="{155AD59E-B756-49AA-AFF1-D667F0D99085}" type="presOf" srcId="{C6B212B5-DAE9-4CC9-A760-55964BDEC82C}" destId="{3308A09C-F4B9-479B-A1EC-18BEE1E5E11A}" srcOrd="0" destOrd="0" presId="urn:microsoft.com/office/officeart/2005/8/layout/list1"/>
    <dgm:cxn modelId="{510F7193-0E6F-4BBF-89F6-D849D791BE23}" type="presOf" srcId="{5EBD0976-0BCC-4D06-8482-F0109CF9429D}" destId="{D6910E84-A804-47DB-B887-16605CACEF41}" srcOrd="1" destOrd="0" presId="urn:microsoft.com/office/officeart/2005/8/layout/list1"/>
    <dgm:cxn modelId="{BDAACF6A-565C-4AB1-A0E4-9801A0CEBD37}" srcId="{CEA275D1-AAD4-4C79-BAA1-6415AC828987}" destId="{C6B212B5-DAE9-4CC9-A760-55964BDEC82C}" srcOrd="1" destOrd="0" parTransId="{D02AE90E-33EB-42E9-A3FC-A4A985532BE1}" sibTransId="{C2B8E498-0E37-45CB-8BBF-CC8593A4F626}"/>
    <dgm:cxn modelId="{5DC40C06-9468-4DE5-8F6D-E51BFF92CF2C}" srcId="{CEA275D1-AAD4-4C79-BAA1-6415AC828987}" destId="{5EBD0976-0BCC-4D06-8482-F0109CF9429D}" srcOrd="0" destOrd="0" parTransId="{6091D0C5-7E8A-4C94-A892-E4454C976765}" sibTransId="{500E8C04-9D20-4E9F-8C38-61EEEE415FA1}"/>
    <dgm:cxn modelId="{308E387D-6A56-47D7-ACAB-971B9CFF2C43}" srcId="{CEA275D1-AAD4-4C79-BAA1-6415AC828987}" destId="{75595BA6-111B-4036-9AE9-DA986EB37FCD}" srcOrd="3" destOrd="0" parTransId="{E57C0CDB-4649-421D-A122-D74CF1070AA2}" sibTransId="{3FD56039-E39B-4DD1-9042-54BB6732FDC5}"/>
    <dgm:cxn modelId="{69203E06-ECA4-4163-82B4-D4F25F20E0D1}" type="presOf" srcId="{9F5B2500-FCEC-458D-AEC7-D4C408654739}" destId="{846AC879-D7D7-4167-BB53-A2EF56811245}" srcOrd="0" destOrd="0" presId="urn:microsoft.com/office/officeart/2005/8/layout/list1"/>
    <dgm:cxn modelId="{49CE0BF8-124A-4BD6-B6AE-09F6020C15CA}" type="presOf" srcId="{9F5B2500-FCEC-458D-AEC7-D4C408654739}" destId="{A4836813-2544-4E4D-B73C-C62892F64702}" srcOrd="1" destOrd="0" presId="urn:microsoft.com/office/officeart/2005/8/layout/list1"/>
    <dgm:cxn modelId="{89261E09-B916-450D-BE40-FB83EE7C83AD}" type="presOf" srcId="{5EBD0976-0BCC-4D06-8482-F0109CF9429D}" destId="{D32BCA12-F37F-45BC-8316-2B881585C3A1}" srcOrd="0" destOrd="0" presId="urn:microsoft.com/office/officeart/2005/8/layout/list1"/>
    <dgm:cxn modelId="{E8E1DF96-2D56-453E-B880-87F9FA4A86CE}" srcId="{CEA275D1-AAD4-4C79-BAA1-6415AC828987}" destId="{9F5B2500-FCEC-458D-AEC7-D4C408654739}" srcOrd="2" destOrd="0" parTransId="{9A0D4541-9A07-4866-93A6-025D3914F6AE}" sibTransId="{AB0E4C51-D448-48F3-9D29-5358F67A96BE}"/>
    <dgm:cxn modelId="{6F26EF07-0313-4C7A-AB84-8EFC9F0D1763}" type="presOf" srcId="{C6B212B5-DAE9-4CC9-A760-55964BDEC82C}" destId="{87E30AA9-98E2-4983-A599-ACFD1E6470A2}" srcOrd="1" destOrd="0" presId="urn:microsoft.com/office/officeart/2005/8/layout/list1"/>
    <dgm:cxn modelId="{A0C5BFE3-F677-4935-AC61-8C62D5FB7483}" type="presOf" srcId="{75595BA6-111B-4036-9AE9-DA986EB37FCD}" destId="{A42EBD7A-D4EA-4B29-B940-6212871F4F15}" srcOrd="1" destOrd="0" presId="urn:microsoft.com/office/officeart/2005/8/layout/list1"/>
    <dgm:cxn modelId="{9FADBD8C-C7E8-4580-B69C-8D539CE9727D}" type="presOf" srcId="{75595BA6-111B-4036-9AE9-DA986EB37FCD}" destId="{C77C70F9-10F1-41C5-A7ED-D8F0A4A9D9B6}" srcOrd="0" destOrd="0" presId="urn:microsoft.com/office/officeart/2005/8/layout/list1"/>
    <dgm:cxn modelId="{FFB1B9E5-AE0D-4F92-B6CF-70F0CC0A8452}" type="presParOf" srcId="{9A2F79B7-72AE-4BCB-9E91-67C9B90357E3}" destId="{085066EA-CC15-4022-A30B-36D3D6F37CB6}" srcOrd="0" destOrd="0" presId="urn:microsoft.com/office/officeart/2005/8/layout/list1"/>
    <dgm:cxn modelId="{AFDA37ED-13FE-4C15-A69A-AEDEC09BF976}" type="presParOf" srcId="{085066EA-CC15-4022-A30B-36D3D6F37CB6}" destId="{D32BCA12-F37F-45BC-8316-2B881585C3A1}" srcOrd="0" destOrd="0" presId="urn:microsoft.com/office/officeart/2005/8/layout/list1"/>
    <dgm:cxn modelId="{B435AE9C-5117-40C4-99D4-37E2A0E4D699}" type="presParOf" srcId="{085066EA-CC15-4022-A30B-36D3D6F37CB6}" destId="{D6910E84-A804-47DB-B887-16605CACEF41}" srcOrd="1" destOrd="0" presId="urn:microsoft.com/office/officeart/2005/8/layout/list1"/>
    <dgm:cxn modelId="{22D5F63F-3FAA-4449-AF28-CEF9C879DE8A}" type="presParOf" srcId="{9A2F79B7-72AE-4BCB-9E91-67C9B90357E3}" destId="{E56477CC-DD1D-4443-8812-5ACF5E310FFC}" srcOrd="1" destOrd="0" presId="urn:microsoft.com/office/officeart/2005/8/layout/list1"/>
    <dgm:cxn modelId="{26756352-0ACA-4440-B7C3-896055D8CC9D}" type="presParOf" srcId="{9A2F79B7-72AE-4BCB-9E91-67C9B90357E3}" destId="{013B12E2-7AC7-4242-8A78-35451A49E8C4}" srcOrd="2" destOrd="0" presId="urn:microsoft.com/office/officeart/2005/8/layout/list1"/>
    <dgm:cxn modelId="{687F2ABD-0922-44EF-9737-888F21A66D45}" type="presParOf" srcId="{9A2F79B7-72AE-4BCB-9E91-67C9B90357E3}" destId="{87D953E7-4AC7-4AC4-99B2-AC582FD7313B}" srcOrd="3" destOrd="0" presId="urn:microsoft.com/office/officeart/2005/8/layout/list1"/>
    <dgm:cxn modelId="{1B6E138C-03FC-45CE-B810-BEE79F442E10}" type="presParOf" srcId="{9A2F79B7-72AE-4BCB-9E91-67C9B90357E3}" destId="{BEEFD56B-4E42-4575-81DA-CD40171995A5}" srcOrd="4" destOrd="0" presId="urn:microsoft.com/office/officeart/2005/8/layout/list1"/>
    <dgm:cxn modelId="{C8166287-B31E-45DE-9845-B13C352F846F}" type="presParOf" srcId="{BEEFD56B-4E42-4575-81DA-CD40171995A5}" destId="{3308A09C-F4B9-479B-A1EC-18BEE1E5E11A}" srcOrd="0" destOrd="0" presId="urn:microsoft.com/office/officeart/2005/8/layout/list1"/>
    <dgm:cxn modelId="{374686B2-03D3-486C-8CD4-8FC8761A694A}" type="presParOf" srcId="{BEEFD56B-4E42-4575-81DA-CD40171995A5}" destId="{87E30AA9-98E2-4983-A599-ACFD1E6470A2}" srcOrd="1" destOrd="0" presId="urn:microsoft.com/office/officeart/2005/8/layout/list1"/>
    <dgm:cxn modelId="{C912056B-585A-4248-84E4-A2DB3042A671}" type="presParOf" srcId="{9A2F79B7-72AE-4BCB-9E91-67C9B90357E3}" destId="{AE74B1AF-56F8-4D1B-BC67-E517C3144105}" srcOrd="5" destOrd="0" presId="urn:microsoft.com/office/officeart/2005/8/layout/list1"/>
    <dgm:cxn modelId="{F48388A5-8F6B-462E-B299-AF96D22CDCE8}" type="presParOf" srcId="{9A2F79B7-72AE-4BCB-9E91-67C9B90357E3}" destId="{FC108E2E-237B-472C-8D6D-6039C6C1194A}" srcOrd="6" destOrd="0" presId="urn:microsoft.com/office/officeart/2005/8/layout/list1"/>
    <dgm:cxn modelId="{A6D90031-80E1-4508-A115-38FED1E1B868}" type="presParOf" srcId="{9A2F79B7-72AE-4BCB-9E91-67C9B90357E3}" destId="{EBB20274-8EBA-4628-BC53-19A879EDCD9E}" srcOrd="7" destOrd="0" presId="urn:microsoft.com/office/officeart/2005/8/layout/list1"/>
    <dgm:cxn modelId="{6F012E45-6EDF-4EAF-83CC-043D8C7185F4}" type="presParOf" srcId="{9A2F79B7-72AE-4BCB-9E91-67C9B90357E3}" destId="{C1E84900-69E7-415D-A35D-658D457C3AD6}" srcOrd="8" destOrd="0" presId="urn:microsoft.com/office/officeart/2005/8/layout/list1"/>
    <dgm:cxn modelId="{39A573CC-4C26-48B0-A10E-58C0C8F9A2D1}" type="presParOf" srcId="{C1E84900-69E7-415D-A35D-658D457C3AD6}" destId="{846AC879-D7D7-4167-BB53-A2EF56811245}" srcOrd="0" destOrd="0" presId="urn:microsoft.com/office/officeart/2005/8/layout/list1"/>
    <dgm:cxn modelId="{89ABACA5-1C1F-4592-8167-F75C90016508}" type="presParOf" srcId="{C1E84900-69E7-415D-A35D-658D457C3AD6}" destId="{A4836813-2544-4E4D-B73C-C62892F64702}" srcOrd="1" destOrd="0" presId="urn:microsoft.com/office/officeart/2005/8/layout/list1"/>
    <dgm:cxn modelId="{075A765C-5D99-4965-9296-B7B59E84B63D}" type="presParOf" srcId="{9A2F79B7-72AE-4BCB-9E91-67C9B90357E3}" destId="{C0AF3A57-2815-4789-92B8-5A438844B67C}" srcOrd="9" destOrd="0" presId="urn:microsoft.com/office/officeart/2005/8/layout/list1"/>
    <dgm:cxn modelId="{93DDC089-DC82-4398-97AC-47C00FCB0142}" type="presParOf" srcId="{9A2F79B7-72AE-4BCB-9E91-67C9B90357E3}" destId="{1F010E71-DC4C-4497-9FBD-D4F49F49A920}" srcOrd="10" destOrd="0" presId="urn:microsoft.com/office/officeart/2005/8/layout/list1"/>
    <dgm:cxn modelId="{3777EC9E-572D-4643-A7B3-F434A23331B0}" type="presParOf" srcId="{9A2F79B7-72AE-4BCB-9E91-67C9B90357E3}" destId="{4A10AF74-BE04-4554-9326-BC21776DA94F}" srcOrd="11" destOrd="0" presId="urn:microsoft.com/office/officeart/2005/8/layout/list1"/>
    <dgm:cxn modelId="{C47F2812-100F-4504-B71C-F759A9FA4ED4}" type="presParOf" srcId="{9A2F79B7-72AE-4BCB-9E91-67C9B90357E3}" destId="{C58EB0D4-25D2-42EB-9AB5-2EC0612F9E25}" srcOrd="12" destOrd="0" presId="urn:microsoft.com/office/officeart/2005/8/layout/list1"/>
    <dgm:cxn modelId="{6B92B3BF-8255-41F1-B9BA-8E50FB76ACE9}" type="presParOf" srcId="{C58EB0D4-25D2-42EB-9AB5-2EC0612F9E25}" destId="{C77C70F9-10F1-41C5-A7ED-D8F0A4A9D9B6}" srcOrd="0" destOrd="0" presId="urn:microsoft.com/office/officeart/2005/8/layout/list1"/>
    <dgm:cxn modelId="{BC1BC70F-47D1-45AC-8621-2DC59E3F1251}" type="presParOf" srcId="{C58EB0D4-25D2-42EB-9AB5-2EC0612F9E25}" destId="{A42EBD7A-D4EA-4B29-B940-6212871F4F15}" srcOrd="1" destOrd="0" presId="urn:microsoft.com/office/officeart/2005/8/layout/list1"/>
    <dgm:cxn modelId="{B34AA9A4-5D0F-4911-8CB0-868D340DD876}" type="presParOf" srcId="{9A2F79B7-72AE-4BCB-9E91-67C9B90357E3}" destId="{68FDE910-F206-4C13-8830-235DD026F2AB}" srcOrd="13" destOrd="0" presId="urn:microsoft.com/office/officeart/2005/8/layout/list1"/>
    <dgm:cxn modelId="{8028D802-8676-46C7-86CE-072A0E6197E0}" type="presParOf" srcId="{9A2F79B7-72AE-4BCB-9E91-67C9B90357E3}" destId="{32FC722D-3E0A-4F82-A926-38C5AABF52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D1ADC2-9591-4FCA-A606-B5D40226C61E}" type="doc">
      <dgm:prSet loTypeId="urn:microsoft.com/office/officeart/2005/8/layout/pyramid2" loCatId="pyramid" qsTypeId="urn:microsoft.com/office/officeart/2005/8/quickstyle/3d3" qsCatId="3D" csTypeId="urn:microsoft.com/office/officeart/2005/8/colors/accent5_4" csCatId="accent5" phldr="1"/>
      <dgm:spPr/>
      <dgm:t>
        <a:bodyPr/>
        <a:lstStyle/>
        <a:p>
          <a:endParaRPr lang="tr-TR"/>
        </a:p>
      </dgm:t>
    </dgm:pt>
    <dgm:pt modelId="{41BA119A-80B9-4EA4-99B6-5C440F88D340}">
      <dgm:prSet custT="1"/>
      <dgm:spPr/>
      <dgm:t>
        <a:bodyPr/>
        <a:lstStyle/>
        <a:p>
          <a:pPr rtl="0"/>
          <a:r>
            <a:rPr lang="tr-TR" sz="2000" b="1" dirty="0" smtClean="0"/>
            <a:t>TCK Madde 98 -</a:t>
          </a:r>
          <a:endParaRPr lang="tr-TR" sz="2000" dirty="0"/>
        </a:p>
      </dgm:t>
    </dgm:pt>
    <dgm:pt modelId="{076AB666-B0C5-444E-AE91-F69FAE710670}" type="parTrans" cxnId="{B06C4818-5EB1-4D7C-867F-17BAEA828D27}">
      <dgm:prSet/>
      <dgm:spPr/>
      <dgm:t>
        <a:bodyPr/>
        <a:lstStyle/>
        <a:p>
          <a:endParaRPr lang="tr-TR"/>
        </a:p>
      </dgm:t>
    </dgm:pt>
    <dgm:pt modelId="{EECFB7D8-9718-4D11-8056-9D14211A0A89}" type="sibTrans" cxnId="{B06C4818-5EB1-4D7C-867F-17BAEA828D27}">
      <dgm:prSet/>
      <dgm:spPr/>
      <dgm:t>
        <a:bodyPr/>
        <a:lstStyle/>
        <a:p>
          <a:endParaRPr lang="tr-TR"/>
        </a:p>
      </dgm:t>
    </dgm:pt>
    <dgm:pt modelId="{5AB00A88-3166-4D44-B555-80117B46A839}">
      <dgm:prSet custT="1"/>
      <dgm:spPr/>
      <dgm:t>
        <a:bodyPr/>
        <a:lstStyle/>
        <a:p>
          <a:pPr rtl="0"/>
          <a:r>
            <a:rPr lang="tr-TR" sz="1600" dirty="0" smtClean="0"/>
            <a:t>(1</a:t>
          </a:r>
          <a:r>
            <a:rPr lang="tr-TR" sz="2000" dirty="0" smtClean="0"/>
            <a:t>) Yaşı, hastalığı veya yaralanması dolayısıyla ya da başka herhangi bir nedenle kendini idare edemeyecek durumda olan kimseye hâl ve koşulların elverdiği ölçüde yardım etmeyen ya da durumu derhâl ilgili makamlara bildirmeyen kişi, bir yıla kadar hapis veya adlî para cezası ile cezalandırılır. </a:t>
          </a:r>
          <a:endParaRPr lang="tr-TR" sz="2000" dirty="0"/>
        </a:p>
      </dgm:t>
    </dgm:pt>
    <dgm:pt modelId="{523783C3-AE09-47F6-9C78-8BC97908BDB7}" type="parTrans" cxnId="{BA2E15EE-A721-4B7D-AE99-74839FF7E035}">
      <dgm:prSet/>
      <dgm:spPr/>
      <dgm:t>
        <a:bodyPr/>
        <a:lstStyle/>
        <a:p>
          <a:endParaRPr lang="tr-TR"/>
        </a:p>
      </dgm:t>
    </dgm:pt>
    <dgm:pt modelId="{CC07DDA6-753C-4DB5-9FA9-4C0A265CB830}" type="sibTrans" cxnId="{BA2E15EE-A721-4B7D-AE99-74839FF7E035}">
      <dgm:prSet/>
      <dgm:spPr/>
      <dgm:t>
        <a:bodyPr/>
        <a:lstStyle/>
        <a:p>
          <a:endParaRPr lang="tr-TR"/>
        </a:p>
      </dgm:t>
    </dgm:pt>
    <dgm:pt modelId="{34E6CE44-3EFA-4EF7-A9A0-90EEA938E1BB}">
      <dgm:prSet custT="1"/>
      <dgm:spPr/>
      <dgm:t>
        <a:bodyPr/>
        <a:lstStyle/>
        <a:p>
          <a:pPr rtl="0"/>
          <a:r>
            <a:rPr lang="tr-TR" sz="2200" dirty="0" smtClean="0"/>
            <a:t>(2) </a:t>
          </a:r>
          <a:r>
            <a:rPr lang="tr-TR" sz="2000" dirty="0" smtClean="0"/>
            <a:t>Yardım veya bildirim yükümlülüğünün yerine getirilmemesi dolayısıyla kişinin ölmesi durumunda, bir yıldan üç yıla kadar hapis cezasına hükmolunur. </a:t>
          </a:r>
          <a:endParaRPr lang="tr-TR" sz="2000" dirty="0"/>
        </a:p>
      </dgm:t>
    </dgm:pt>
    <dgm:pt modelId="{5C3E3932-46BC-4EFA-B5BC-D1EC22AA813F}" type="parTrans" cxnId="{AFAB608D-157B-40F6-BBBA-FEA11908D7B4}">
      <dgm:prSet/>
      <dgm:spPr/>
      <dgm:t>
        <a:bodyPr/>
        <a:lstStyle/>
        <a:p>
          <a:endParaRPr lang="tr-TR"/>
        </a:p>
      </dgm:t>
    </dgm:pt>
    <dgm:pt modelId="{EC10CD56-B85D-44AA-B8B3-A6B671C037C7}" type="sibTrans" cxnId="{AFAB608D-157B-40F6-BBBA-FEA11908D7B4}">
      <dgm:prSet/>
      <dgm:spPr/>
      <dgm:t>
        <a:bodyPr/>
        <a:lstStyle/>
        <a:p>
          <a:endParaRPr lang="tr-TR"/>
        </a:p>
      </dgm:t>
    </dgm:pt>
    <dgm:pt modelId="{B81283FA-E242-4F05-89CC-5305059B4061}" type="pres">
      <dgm:prSet presAssocID="{54D1ADC2-9591-4FCA-A606-B5D40226C61E}" presName="compositeShape" presStyleCnt="0">
        <dgm:presLayoutVars>
          <dgm:dir/>
          <dgm:resizeHandles/>
        </dgm:presLayoutVars>
      </dgm:prSet>
      <dgm:spPr/>
      <dgm:t>
        <a:bodyPr/>
        <a:lstStyle/>
        <a:p>
          <a:endParaRPr lang="tr-TR"/>
        </a:p>
      </dgm:t>
    </dgm:pt>
    <dgm:pt modelId="{42BA5F62-6066-471A-96C9-045915D23E70}" type="pres">
      <dgm:prSet presAssocID="{54D1ADC2-9591-4FCA-A606-B5D40226C61E}" presName="pyramid" presStyleLbl="node1" presStyleIdx="0" presStyleCnt="1" custScaleX="140103" custLinFactNeighborX="-25458" custLinFactNeighborY="-2233"/>
      <dgm:spPr>
        <a:blipFill rotWithShape="0">
          <a:blip xmlns:r="http://schemas.openxmlformats.org/officeDocument/2006/relationships" r:embed="rId1"/>
          <a:tile tx="0" ty="0" sx="100000" sy="100000" flip="none" algn="tl"/>
        </a:blipFill>
      </dgm:spPr>
      <dgm:t>
        <a:bodyPr/>
        <a:lstStyle/>
        <a:p>
          <a:endParaRPr lang="tr-TR"/>
        </a:p>
      </dgm:t>
    </dgm:pt>
    <dgm:pt modelId="{8FB432B4-74CC-4AF1-BDCD-F2B48E702BB7}" type="pres">
      <dgm:prSet presAssocID="{54D1ADC2-9591-4FCA-A606-B5D40226C61E}" presName="theList" presStyleCnt="0"/>
      <dgm:spPr/>
      <dgm:t>
        <a:bodyPr/>
        <a:lstStyle/>
        <a:p>
          <a:endParaRPr lang="tr-TR"/>
        </a:p>
      </dgm:t>
    </dgm:pt>
    <dgm:pt modelId="{FEF86DD6-F62A-432F-AF84-0BA53BAC71E5}" type="pres">
      <dgm:prSet presAssocID="{41BA119A-80B9-4EA4-99B6-5C440F88D340}" presName="aNode" presStyleLbl="fgAcc1" presStyleIdx="0" presStyleCnt="3" custScaleX="90018" custLinFactNeighborX="-60473" custLinFactNeighborY="77063">
        <dgm:presLayoutVars>
          <dgm:bulletEnabled val="1"/>
        </dgm:presLayoutVars>
      </dgm:prSet>
      <dgm:spPr/>
      <dgm:t>
        <a:bodyPr/>
        <a:lstStyle/>
        <a:p>
          <a:endParaRPr lang="tr-TR"/>
        </a:p>
      </dgm:t>
    </dgm:pt>
    <dgm:pt modelId="{EF28EF61-4252-4820-A0BF-A85BD69E62C6}" type="pres">
      <dgm:prSet presAssocID="{41BA119A-80B9-4EA4-99B6-5C440F88D340}" presName="aSpace" presStyleCnt="0"/>
      <dgm:spPr/>
      <dgm:t>
        <a:bodyPr/>
        <a:lstStyle/>
        <a:p>
          <a:endParaRPr lang="tr-TR"/>
        </a:p>
      </dgm:t>
    </dgm:pt>
    <dgm:pt modelId="{6ADCFD04-1EDF-4A47-B6A6-2A532ECB0F4B}" type="pres">
      <dgm:prSet presAssocID="{5AB00A88-3166-4D44-B555-80117B46A839}" presName="aNode" presStyleLbl="fgAcc1" presStyleIdx="1" presStyleCnt="3" custScaleX="155695" custScaleY="181094" custLinFactY="420" custLinFactNeighborX="-58035" custLinFactNeighborY="100000">
        <dgm:presLayoutVars>
          <dgm:bulletEnabled val="1"/>
        </dgm:presLayoutVars>
      </dgm:prSet>
      <dgm:spPr/>
      <dgm:t>
        <a:bodyPr/>
        <a:lstStyle/>
        <a:p>
          <a:endParaRPr lang="tr-TR"/>
        </a:p>
      </dgm:t>
    </dgm:pt>
    <dgm:pt modelId="{9F70798A-DB82-4ACE-ABD0-34C49A8058E1}" type="pres">
      <dgm:prSet presAssocID="{5AB00A88-3166-4D44-B555-80117B46A839}" presName="aSpace" presStyleCnt="0"/>
      <dgm:spPr/>
      <dgm:t>
        <a:bodyPr/>
        <a:lstStyle/>
        <a:p>
          <a:endParaRPr lang="tr-TR"/>
        </a:p>
      </dgm:t>
    </dgm:pt>
    <dgm:pt modelId="{DCE52059-E4DE-4014-B91A-327B843B47B4}" type="pres">
      <dgm:prSet presAssocID="{34E6CE44-3EFA-4EF7-A9A0-90EEA938E1BB}" presName="aNode" presStyleLbl="fgAcc1" presStyleIdx="2" presStyleCnt="3" custScaleX="169328" custLinFactY="22650" custLinFactNeighborX="-57956" custLinFactNeighborY="100000">
        <dgm:presLayoutVars>
          <dgm:bulletEnabled val="1"/>
        </dgm:presLayoutVars>
      </dgm:prSet>
      <dgm:spPr/>
      <dgm:t>
        <a:bodyPr/>
        <a:lstStyle/>
        <a:p>
          <a:endParaRPr lang="tr-TR"/>
        </a:p>
      </dgm:t>
    </dgm:pt>
    <dgm:pt modelId="{8BA95D95-5590-447C-BA08-5FD4AF6234CC}" type="pres">
      <dgm:prSet presAssocID="{34E6CE44-3EFA-4EF7-A9A0-90EEA938E1BB}" presName="aSpace" presStyleCnt="0"/>
      <dgm:spPr/>
      <dgm:t>
        <a:bodyPr/>
        <a:lstStyle/>
        <a:p>
          <a:endParaRPr lang="tr-TR"/>
        </a:p>
      </dgm:t>
    </dgm:pt>
  </dgm:ptLst>
  <dgm:cxnLst>
    <dgm:cxn modelId="{999AFF4F-F1D3-440A-B3A8-4C9D742DAB42}" type="presOf" srcId="{34E6CE44-3EFA-4EF7-A9A0-90EEA938E1BB}" destId="{DCE52059-E4DE-4014-B91A-327B843B47B4}" srcOrd="0" destOrd="0" presId="urn:microsoft.com/office/officeart/2005/8/layout/pyramid2"/>
    <dgm:cxn modelId="{65775E04-8D04-4D51-99C9-A8BE393665C2}" type="presOf" srcId="{5AB00A88-3166-4D44-B555-80117B46A839}" destId="{6ADCFD04-1EDF-4A47-B6A6-2A532ECB0F4B}" srcOrd="0" destOrd="0" presId="urn:microsoft.com/office/officeart/2005/8/layout/pyramid2"/>
    <dgm:cxn modelId="{AFAB608D-157B-40F6-BBBA-FEA11908D7B4}" srcId="{54D1ADC2-9591-4FCA-A606-B5D40226C61E}" destId="{34E6CE44-3EFA-4EF7-A9A0-90EEA938E1BB}" srcOrd="2" destOrd="0" parTransId="{5C3E3932-46BC-4EFA-B5BC-D1EC22AA813F}" sibTransId="{EC10CD56-B85D-44AA-B8B3-A6B671C037C7}"/>
    <dgm:cxn modelId="{AD29EB9C-54F9-4768-B50A-BA14F40484F9}" type="presOf" srcId="{54D1ADC2-9591-4FCA-A606-B5D40226C61E}" destId="{B81283FA-E242-4F05-89CC-5305059B4061}" srcOrd="0" destOrd="0" presId="urn:microsoft.com/office/officeart/2005/8/layout/pyramid2"/>
    <dgm:cxn modelId="{BA2E15EE-A721-4B7D-AE99-74839FF7E035}" srcId="{54D1ADC2-9591-4FCA-A606-B5D40226C61E}" destId="{5AB00A88-3166-4D44-B555-80117B46A839}" srcOrd="1" destOrd="0" parTransId="{523783C3-AE09-47F6-9C78-8BC97908BDB7}" sibTransId="{CC07DDA6-753C-4DB5-9FA9-4C0A265CB830}"/>
    <dgm:cxn modelId="{4EBB9029-18BA-4DB0-BDD2-B640E2ABF641}" type="presOf" srcId="{41BA119A-80B9-4EA4-99B6-5C440F88D340}" destId="{FEF86DD6-F62A-432F-AF84-0BA53BAC71E5}" srcOrd="0" destOrd="0" presId="urn:microsoft.com/office/officeart/2005/8/layout/pyramid2"/>
    <dgm:cxn modelId="{B06C4818-5EB1-4D7C-867F-17BAEA828D27}" srcId="{54D1ADC2-9591-4FCA-A606-B5D40226C61E}" destId="{41BA119A-80B9-4EA4-99B6-5C440F88D340}" srcOrd="0" destOrd="0" parTransId="{076AB666-B0C5-444E-AE91-F69FAE710670}" sibTransId="{EECFB7D8-9718-4D11-8056-9D14211A0A89}"/>
    <dgm:cxn modelId="{559E8B05-4C40-4DB9-9CAC-8775D4CADF88}" type="presParOf" srcId="{B81283FA-E242-4F05-89CC-5305059B4061}" destId="{42BA5F62-6066-471A-96C9-045915D23E70}" srcOrd="0" destOrd="0" presId="urn:microsoft.com/office/officeart/2005/8/layout/pyramid2"/>
    <dgm:cxn modelId="{06AEA876-86CA-4A07-A75B-C4D11DB6654A}" type="presParOf" srcId="{B81283FA-E242-4F05-89CC-5305059B4061}" destId="{8FB432B4-74CC-4AF1-BDCD-F2B48E702BB7}" srcOrd="1" destOrd="0" presId="urn:microsoft.com/office/officeart/2005/8/layout/pyramid2"/>
    <dgm:cxn modelId="{D0C91723-A443-4303-B8EC-65D2ADF3FB0D}" type="presParOf" srcId="{8FB432B4-74CC-4AF1-BDCD-F2B48E702BB7}" destId="{FEF86DD6-F62A-432F-AF84-0BA53BAC71E5}" srcOrd="0" destOrd="0" presId="urn:microsoft.com/office/officeart/2005/8/layout/pyramid2"/>
    <dgm:cxn modelId="{D724C096-2AA5-465D-B3B1-8225B8DF8BF1}" type="presParOf" srcId="{8FB432B4-74CC-4AF1-BDCD-F2B48E702BB7}" destId="{EF28EF61-4252-4820-A0BF-A85BD69E62C6}" srcOrd="1" destOrd="0" presId="urn:microsoft.com/office/officeart/2005/8/layout/pyramid2"/>
    <dgm:cxn modelId="{AC60910B-2FE7-48E6-9844-B2AD038C0304}" type="presParOf" srcId="{8FB432B4-74CC-4AF1-BDCD-F2B48E702BB7}" destId="{6ADCFD04-1EDF-4A47-B6A6-2A532ECB0F4B}" srcOrd="2" destOrd="0" presId="urn:microsoft.com/office/officeart/2005/8/layout/pyramid2"/>
    <dgm:cxn modelId="{8A1BAA81-EB5D-4FC6-9994-16B47866865B}" type="presParOf" srcId="{8FB432B4-74CC-4AF1-BDCD-F2B48E702BB7}" destId="{9F70798A-DB82-4ACE-ABD0-34C49A8058E1}" srcOrd="3" destOrd="0" presId="urn:microsoft.com/office/officeart/2005/8/layout/pyramid2"/>
    <dgm:cxn modelId="{AFB08BE5-0D2E-4E8B-B848-4E9C762F4721}" type="presParOf" srcId="{8FB432B4-74CC-4AF1-BDCD-F2B48E702BB7}" destId="{DCE52059-E4DE-4014-B91A-327B843B47B4}" srcOrd="4" destOrd="0" presId="urn:microsoft.com/office/officeart/2005/8/layout/pyramid2"/>
    <dgm:cxn modelId="{30A0B8E3-021F-4AF8-8C42-7F46D06B6D61}" type="presParOf" srcId="{8FB432B4-74CC-4AF1-BDCD-F2B48E702BB7}" destId="{8BA95D95-5590-447C-BA08-5FD4AF6234C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A275D1-AAD4-4C79-BAA1-6415AC82898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5EBD0976-0BCC-4D06-8482-F0109CF9429D}">
      <dgm:prSet custT="1"/>
      <dgm:spPr/>
      <dgm:t>
        <a:bodyPr/>
        <a:lstStyle/>
        <a:p>
          <a:pPr rtl="0"/>
          <a:r>
            <a:rPr lang="tr-TR" altLang="tr-TR" sz="1500" dirty="0" smtClean="0">
              <a:latin typeface="Calibri" panose="020F0502020204030204" pitchFamily="34" charset="0"/>
            </a:rPr>
            <a:t>(1</a:t>
          </a:r>
          <a:r>
            <a:rPr lang="tr-TR" altLang="tr-TR" sz="1800" dirty="0" smtClean="0">
              <a:latin typeface="Calibri" panose="020F0502020204030204" pitchFamily="34" charset="0"/>
            </a:rPr>
            <a:t>) Adlî ve idarî merciler, kolluk görevlileri, sağlık ve eğitim kuruluşları, sivil toplum kuruluşları, korunma ihtiyacı olan çocuğu Sosyal Hizmetler ve Çocuk Esirgeme Kurumuna bildirmekle yükümlüdür. Çocuk ile çocuğun bakımından sorumlu kimseler çocuğun korunma altına alınması amacıyla Sosyal Hizmetler ve Çocuk Esirgeme Kurumuna başvurabilir.</a:t>
          </a:r>
          <a:endParaRPr lang="tr-TR" sz="1800" dirty="0">
            <a:latin typeface="Calibri" panose="020F0502020204030204" pitchFamily="34" charset="0"/>
          </a:endParaRPr>
        </a:p>
      </dgm:t>
    </dgm:pt>
    <dgm:pt modelId="{6091D0C5-7E8A-4C94-A892-E4454C976765}" type="parTrans" cxnId="{5DC40C06-9468-4DE5-8F6D-E51BFF92CF2C}">
      <dgm:prSet/>
      <dgm:spPr/>
      <dgm:t>
        <a:bodyPr/>
        <a:lstStyle/>
        <a:p>
          <a:endParaRPr lang="tr-TR"/>
        </a:p>
      </dgm:t>
    </dgm:pt>
    <dgm:pt modelId="{500E8C04-9D20-4E9F-8C38-61EEEE415FA1}" type="sibTrans" cxnId="{5DC40C06-9468-4DE5-8F6D-E51BFF92CF2C}">
      <dgm:prSet/>
      <dgm:spPr/>
      <dgm:t>
        <a:bodyPr/>
        <a:lstStyle/>
        <a:p>
          <a:endParaRPr lang="tr-TR"/>
        </a:p>
      </dgm:t>
    </dgm:pt>
    <dgm:pt modelId="{C6B212B5-DAE9-4CC9-A760-55964BDEC82C}">
      <dgm:prSet custT="1"/>
      <dgm:spPr/>
      <dgm:t>
        <a:bodyPr/>
        <a:lstStyle/>
        <a:p>
          <a:pPr rtl="0"/>
          <a:r>
            <a:rPr lang="tr-TR" altLang="tr-TR" sz="2000" dirty="0" smtClean="0">
              <a:latin typeface="Calibri" panose="020F0502020204030204" pitchFamily="34" charset="0"/>
            </a:rPr>
            <a:t>(2) </a:t>
          </a:r>
          <a:r>
            <a:rPr lang="tr-TR" altLang="tr-TR" sz="1800" dirty="0" smtClean="0">
              <a:latin typeface="Calibri" panose="020F0502020204030204" pitchFamily="34" charset="0"/>
            </a:rPr>
            <a:t>Sosyal Hizmetler ve Çocuk Esirgeme Kurumu kendisine bildirilen olaylarla ilgili olarak gerekli araştırmayı derhâl yapar.</a:t>
          </a:r>
          <a:endParaRPr lang="tr-TR" sz="1800" dirty="0">
            <a:latin typeface="Calibri" panose="020F0502020204030204" pitchFamily="34" charset="0"/>
          </a:endParaRPr>
        </a:p>
      </dgm:t>
    </dgm:pt>
    <dgm:pt modelId="{C2B8E498-0E37-45CB-8BBF-CC8593A4F626}" type="sibTrans" cxnId="{BDAACF6A-565C-4AB1-A0E4-9801A0CEBD37}">
      <dgm:prSet/>
      <dgm:spPr/>
      <dgm:t>
        <a:bodyPr/>
        <a:lstStyle/>
        <a:p>
          <a:endParaRPr lang="tr-TR"/>
        </a:p>
      </dgm:t>
    </dgm:pt>
    <dgm:pt modelId="{D02AE90E-33EB-42E9-A3FC-A4A985532BE1}" type="parTrans" cxnId="{BDAACF6A-565C-4AB1-A0E4-9801A0CEBD37}">
      <dgm:prSet/>
      <dgm:spPr/>
      <dgm:t>
        <a:bodyPr/>
        <a:lstStyle/>
        <a:p>
          <a:endParaRPr lang="tr-TR"/>
        </a:p>
      </dgm:t>
    </dgm:pt>
    <dgm:pt modelId="{083996F7-F2E5-416D-8570-B893775735F8}" type="pres">
      <dgm:prSet presAssocID="{CEA275D1-AAD4-4C79-BAA1-6415AC828987}" presName="Name0" presStyleCnt="0">
        <dgm:presLayoutVars>
          <dgm:chMax val="7"/>
          <dgm:chPref val="7"/>
          <dgm:dir/>
        </dgm:presLayoutVars>
      </dgm:prSet>
      <dgm:spPr/>
      <dgm:t>
        <a:bodyPr/>
        <a:lstStyle/>
        <a:p>
          <a:endParaRPr lang="tr-TR"/>
        </a:p>
      </dgm:t>
    </dgm:pt>
    <dgm:pt modelId="{2AA45D5D-1107-4CFC-9ABB-CE0D5CC0D335}" type="pres">
      <dgm:prSet presAssocID="{CEA275D1-AAD4-4C79-BAA1-6415AC828987}" presName="Name1" presStyleCnt="0"/>
      <dgm:spPr/>
    </dgm:pt>
    <dgm:pt modelId="{C30BF63C-6A7C-4CEE-9CBD-0268D0AD8BD9}" type="pres">
      <dgm:prSet presAssocID="{CEA275D1-AAD4-4C79-BAA1-6415AC828987}" presName="cycle" presStyleCnt="0"/>
      <dgm:spPr/>
    </dgm:pt>
    <dgm:pt modelId="{8A377551-286B-4FC7-AE90-F320F9C3D396}" type="pres">
      <dgm:prSet presAssocID="{CEA275D1-AAD4-4C79-BAA1-6415AC828987}" presName="srcNode" presStyleLbl="node1" presStyleIdx="0" presStyleCnt="2"/>
      <dgm:spPr/>
    </dgm:pt>
    <dgm:pt modelId="{749E4DDD-7B53-4E9D-8AA1-533E99EB885E}" type="pres">
      <dgm:prSet presAssocID="{CEA275D1-AAD4-4C79-BAA1-6415AC828987}" presName="conn" presStyleLbl="parChTrans1D2" presStyleIdx="0" presStyleCnt="1"/>
      <dgm:spPr/>
      <dgm:t>
        <a:bodyPr/>
        <a:lstStyle/>
        <a:p>
          <a:endParaRPr lang="tr-TR"/>
        </a:p>
      </dgm:t>
    </dgm:pt>
    <dgm:pt modelId="{65A52B9D-AEB1-40C6-BBF5-1B2A3CD3ED59}" type="pres">
      <dgm:prSet presAssocID="{CEA275D1-AAD4-4C79-BAA1-6415AC828987}" presName="extraNode" presStyleLbl="node1" presStyleIdx="0" presStyleCnt="2"/>
      <dgm:spPr/>
    </dgm:pt>
    <dgm:pt modelId="{3A7E6A81-C137-4E16-9A19-2D80641FCC9B}" type="pres">
      <dgm:prSet presAssocID="{CEA275D1-AAD4-4C79-BAA1-6415AC828987}" presName="dstNode" presStyleLbl="node1" presStyleIdx="0" presStyleCnt="2"/>
      <dgm:spPr/>
    </dgm:pt>
    <dgm:pt modelId="{55180114-5E00-48F5-82E0-DD3C0683797D}" type="pres">
      <dgm:prSet presAssocID="{5EBD0976-0BCC-4D06-8482-F0109CF9429D}" presName="text_1" presStyleLbl="node1" presStyleIdx="0" presStyleCnt="2" custScaleY="124417">
        <dgm:presLayoutVars>
          <dgm:bulletEnabled val="1"/>
        </dgm:presLayoutVars>
      </dgm:prSet>
      <dgm:spPr/>
      <dgm:t>
        <a:bodyPr/>
        <a:lstStyle/>
        <a:p>
          <a:endParaRPr lang="tr-TR"/>
        </a:p>
      </dgm:t>
    </dgm:pt>
    <dgm:pt modelId="{55C10FC7-D469-4947-87B2-1C4C925168C0}" type="pres">
      <dgm:prSet presAssocID="{5EBD0976-0BCC-4D06-8482-F0109CF9429D}" presName="accent_1" presStyleCnt="0"/>
      <dgm:spPr/>
    </dgm:pt>
    <dgm:pt modelId="{1BFAC63F-FA21-443B-8188-F476314BE29D}" type="pres">
      <dgm:prSet presAssocID="{5EBD0976-0BCC-4D06-8482-F0109CF9429D}" presName="accentRepeatNode" presStyleLbl="solidFgAcc1" presStyleIdx="0" presStyleCnt="2"/>
      <dgm:spPr/>
    </dgm:pt>
    <dgm:pt modelId="{07901B91-D8CE-425A-AB39-56F23EF70DBC}" type="pres">
      <dgm:prSet presAssocID="{C6B212B5-DAE9-4CC9-A760-55964BDEC82C}" presName="text_2" presStyleLbl="node1" presStyleIdx="1" presStyleCnt="2" custScaleY="124417">
        <dgm:presLayoutVars>
          <dgm:bulletEnabled val="1"/>
        </dgm:presLayoutVars>
      </dgm:prSet>
      <dgm:spPr/>
      <dgm:t>
        <a:bodyPr/>
        <a:lstStyle/>
        <a:p>
          <a:endParaRPr lang="tr-TR"/>
        </a:p>
      </dgm:t>
    </dgm:pt>
    <dgm:pt modelId="{27B7D566-40A4-4DC9-9E07-FFC0C4B0E294}" type="pres">
      <dgm:prSet presAssocID="{C6B212B5-DAE9-4CC9-A760-55964BDEC82C}" presName="accent_2" presStyleCnt="0"/>
      <dgm:spPr/>
    </dgm:pt>
    <dgm:pt modelId="{B29B4B65-6E0B-41B4-9679-3F26146E9484}" type="pres">
      <dgm:prSet presAssocID="{C6B212B5-DAE9-4CC9-A760-55964BDEC82C}" presName="accentRepeatNode" presStyleLbl="solidFgAcc1" presStyleIdx="1" presStyleCnt="2"/>
      <dgm:spPr/>
    </dgm:pt>
  </dgm:ptLst>
  <dgm:cxnLst>
    <dgm:cxn modelId="{CC6D481B-6BE3-4AA5-B04B-BFC853E5E98C}" type="presOf" srcId="{C6B212B5-DAE9-4CC9-A760-55964BDEC82C}" destId="{07901B91-D8CE-425A-AB39-56F23EF70DBC}" srcOrd="0" destOrd="0" presId="urn:microsoft.com/office/officeart/2008/layout/VerticalCurvedList"/>
    <dgm:cxn modelId="{F51B47B3-C301-49F6-800D-6306FF0487F5}" type="presOf" srcId="{CEA275D1-AAD4-4C79-BAA1-6415AC828987}" destId="{083996F7-F2E5-416D-8570-B893775735F8}" srcOrd="0" destOrd="0" presId="urn:microsoft.com/office/officeart/2008/layout/VerticalCurvedList"/>
    <dgm:cxn modelId="{5DC40C06-9468-4DE5-8F6D-E51BFF92CF2C}" srcId="{CEA275D1-AAD4-4C79-BAA1-6415AC828987}" destId="{5EBD0976-0BCC-4D06-8482-F0109CF9429D}" srcOrd="0" destOrd="0" parTransId="{6091D0C5-7E8A-4C94-A892-E4454C976765}" sibTransId="{500E8C04-9D20-4E9F-8C38-61EEEE415FA1}"/>
    <dgm:cxn modelId="{6FCD1726-33E3-403F-9B05-7F17293C36A2}" type="presOf" srcId="{5EBD0976-0BCC-4D06-8482-F0109CF9429D}" destId="{55180114-5E00-48F5-82E0-DD3C0683797D}" srcOrd="0" destOrd="0" presId="urn:microsoft.com/office/officeart/2008/layout/VerticalCurvedList"/>
    <dgm:cxn modelId="{1C10D406-72A3-4F3E-8B30-915F11BD22E9}" type="presOf" srcId="{500E8C04-9D20-4E9F-8C38-61EEEE415FA1}" destId="{749E4DDD-7B53-4E9D-8AA1-533E99EB885E}" srcOrd="0" destOrd="0" presId="urn:microsoft.com/office/officeart/2008/layout/VerticalCurvedList"/>
    <dgm:cxn modelId="{BDAACF6A-565C-4AB1-A0E4-9801A0CEBD37}" srcId="{CEA275D1-AAD4-4C79-BAA1-6415AC828987}" destId="{C6B212B5-DAE9-4CC9-A760-55964BDEC82C}" srcOrd="1" destOrd="0" parTransId="{D02AE90E-33EB-42E9-A3FC-A4A985532BE1}" sibTransId="{C2B8E498-0E37-45CB-8BBF-CC8593A4F626}"/>
    <dgm:cxn modelId="{C500BC43-EE40-4791-B943-066B350647C9}" type="presParOf" srcId="{083996F7-F2E5-416D-8570-B893775735F8}" destId="{2AA45D5D-1107-4CFC-9ABB-CE0D5CC0D335}" srcOrd="0" destOrd="0" presId="urn:microsoft.com/office/officeart/2008/layout/VerticalCurvedList"/>
    <dgm:cxn modelId="{B3A98417-EBEC-410D-B889-AEBD5801058E}" type="presParOf" srcId="{2AA45D5D-1107-4CFC-9ABB-CE0D5CC0D335}" destId="{C30BF63C-6A7C-4CEE-9CBD-0268D0AD8BD9}" srcOrd="0" destOrd="0" presId="urn:microsoft.com/office/officeart/2008/layout/VerticalCurvedList"/>
    <dgm:cxn modelId="{E6981FD4-FD55-4C53-9692-2EE59DF15F01}" type="presParOf" srcId="{C30BF63C-6A7C-4CEE-9CBD-0268D0AD8BD9}" destId="{8A377551-286B-4FC7-AE90-F320F9C3D396}" srcOrd="0" destOrd="0" presId="urn:microsoft.com/office/officeart/2008/layout/VerticalCurvedList"/>
    <dgm:cxn modelId="{25DD4986-3937-4448-96E2-001413E1631A}" type="presParOf" srcId="{C30BF63C-6A7C-4CEE-9CBD-0268D0AD8BD9}" destId="{749E4DDD-7B53-4E9D-8AA1-533E99EB885E}" srcOrd="1" destOrd="0" presId="urn:microsoft.com/office/officeart/2008/layout/VerticalCurvedList"/>
    <dgm:cxn modelId="{05480F2E-4393-4F76-9C5B-18897DB33A44}" type="presParOf" srcId="{C30BF63C-6A7C-4CEE-9CBD-0268D0AD8BD9}" destId="{65A52B9D-AEB1-40C6-BBF5-1B2A3CD3ED59}" srcOrd="2" destOrd="0" presId="urn:microsoft.com/office/officeart/2008/layout/VerticalCurvedList"/>
    <dgm:cxn modelId="{E744B475-4A95-44E8-82CE-3D3428FC10C2}" type="presParOf" srcId="{C30BF63C-6A7C-4CEE-9CBD-0268D0AD8BD9}" destId="{3A7E6A81-C137-4E16-9A19-2D80641FCC9B}" srcOrd="3" destOrd="0" presId="urn:microsoft.com/office/officeart/2008/layout/VerticalCurvedList"/>
    <dgm:cxn modelId="{406F8512-FCBB-4BE5-BDF6-2C7FA77D5E6C}" type="presParOf" srcId="{2AA45D5D-1107-4CFC-9ABB-CE0D5CC0D335}" destId="{55180114-5E00-48F5-82E0-DD3C0683797D}" srcOrd="1" destOrd="0" presId="urn:microsoft.com/office/officeart/2008/layout/VerticalCurvedList"/>
    <dgm:cxn modelId="{E43E6BCC-D2F9-4A46-90C9-6AC85EBF1865}" type="presParOf" srcId="{2AA45D5D-1107-4CFC-9ABB-CE0D5CC0D335}" destId="{55C10FC7-D469-4947-87B2-1C4C925168C0}" srcOrd="2" destOrd="0" presId="urn:microsoft.com/office/officeart/2008/layout/VerticalCurvedList"/>
    <dgm:cxn modelId="{F53F42B6-152B-488B-8B89-2AD2FC6DEA12}" type="presParOf" srcId="{55C10FC7-D469-4947-87B2-1C4C925168C0}" destId="{1BFAC63F-FA21-443B-8188-F476314BE29D}" srcOrd="0" destOrd="0" presId="urn:microsoft.com/office/officeart/2008/layout/VerticalCurvedList"/>
    <dgm:cxn modelId="{A68C8D5C-4FAA-4956-8725-5EC773EC35D3}" type="presParOf" srcId="{2AA45D5D-1107-4CFC-9ABB-CE0D5CC0D335}" destId="{07901B91-D8CE-425A-AB39-56F23EF70DBC}" srcOrd="3" destOrd="0" presId="urn:microsoft.com/office/officeart/2008/layout/VerticalCurvedList"/>
    <dgm:cxn modelId="{2719B564-BEF4-4430-8C39-A1D0A4E8BE4F}" type="presParOf" srcId="{2AA45D5D-1107-4CFC-9ABB-CE0D5CC0D335}" destId="{27B7D566-40A4-4DC9-9E07-FFC0C4B0E294}" srcOrd="4" destOrd="0" presId="urn:microsoft.com/office/officeart/2008/layout/VerticalCurvedList"/>
    <dgm:cxn modelId="{A6983771-745B-4832-9E27-C1DCDFA1B8EC}" type="presParOf" srcId="{27B7D566-40A4-4DC9-9E07-FFC0C4B0E294}" destId="{B29B4B65-6E0B-41B4-9679-3F26146E94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075274-CCEA-4466-B38E-55FADA004605}" type="doc">
      <dgm:prSet loTypeId="urn:microsoft.com/office/officeart/2005/8/layout/equation2" loCatId="relationship" qsTypeId="urn:microsoft.com/office/officeart/2005/8/quickstyle/simple1" qsCatId="simple" csTypeId="urn:microsoft.com/office/officeart/2005/8/colors/accent4_2" csCatId="accent4" phldr="1"/>
      <dgm:spPr/>
      <dgm:t>
        <a:bodyPr/>
        <a:lstStyle/>
        <a:p>
          <a:endParaRPr lang="tr-TR"/>
        </a:p>
      </dgm:t>
    </dgm:pt>
    <dgm:pt modelId="{5225B16A-E355-4538-B679-E2BA19C8E8EE}">
      <dgm:prSet/>
      <dgm:spPr>
        <a:solidFill>
          <a:srgbClr val="C00000"/>
        </a:solidFill>
      </dgm:spPr>
      <dgm:t>
        <a:bodyPr/>
        <a:lstStyle/>
        <a:p>
          <a:pPr rtl="0"/>
          <a:r>
            <a:rPr lang="tr-TR" b="1" i="1" dirty="0" smtClean="0">
              <a:solidFill>
                <a:srgbClr val="FFFF00"/>
              </a:solidFill>
              <a:effectLst>
                <a:outerShdw blurRad="38100" dist="38100" dir="2700000" algn="tl">
                  <a:srgbClr val="000000">
                    <a:alpha val="43137"/>
                  </a:srgbClr>
                </a:outerShdw>
              </a:effectLst>
              <a:latin typeface="Calibri" panose="020F0502020204030204" pitchFamily="34" charset="0"/>
            </a:rPr>
            <a:t>İhmal ve istismar şüphesi </a:t>
          </a:r>
          <a:r>
            <a:rPr lang="tr-TR" b="1" i="1" dirty="0" smtClean="0">
              <a:effectLst>
                <a:outerShdw blurRad="38100" dist="38100" dir="2700000" algn="tl">
                  <a:srgbClr val="000000">
                    <a:alpha val="43137"/>
                  </a:srgbClr>
                </a:outerShdw>
              </a:effectLst>
              <a:latin typeface="Calibri" panose="020F0502020204030204" pitchFamily="34" charset="0"/>
            </a:rPr>
            <a:t>bildirim yükümlülüğünün yerine getirilmesi için yeterlidir.</a:t>
          </a:r>
          <a:r>
            <a:rPr lang="tr-TR" b="1" dirty="0" smtClean="0">
              <a:effectLst>
                <a:outerShdw blurRad="38100" dist="38100" dir="2700000" algn="tl">
                  <a:srgbClr val="000000">
                    <a:alpha val="43137"/>
                  </a:srgbClr>
                </a:outerShdw>
              </a:effectLst>
              <a:latin typeface="Calibri" panose="020F0502020204030204" pitchFamily="34" charset="0"/>
            </a:rPr>
            <a:t> </a:t>
          </a:r>
          <a:endParaRPr lang="tr-TR" dirty="0">
            <a:effectLst>
              <a:outerShdw blurRad="38100" dist="38100" dir="2700000" algn="tl">
                <a:srgbClr val="000000">
                  <a:alpha val="43137"/>
                </a:srgbClr>
              </a:outerShdw>
            </a:effectLst>
            <a:latin typeface="Calibri" panose="020F0502020204030204" pitchFamily="34" charset="0"/>
          </a:endParaRPr>
        </a:p>
      </dgm:t>
    </dgm:pt>
    <dgm:pt modelId="{FDC4AB28-F925-4AA3-BCB9-63D14B5B3806}" type="parTrans" cxnId="{FDA12163-047D-4716-91E5-BF579BF1CDAB}">
      <dgm:prSet/>
      <dgm:spPr/>
      <dgm:t>
        <a:bodyPr/>
        <a:lstStyle/>
        <a:p>
          <a:endParaRPr lang="tr-TR"/>
        </a:p>
      </dgm:t>
    </dgm:pt>
    <dgm:pt modelId="{A5FE3FE0-3F09-4E60-908C-B55A73150896}" type="sibTrans" cxnId="{FDA12163-047D-4716-91E5-BF579BF1CDAB}">
      <dgm:prSet/>
      <dgm:spPr/>
      <dgm:t>
        <a:bodyPr/>
        <a:lstStyle/>
        <a:p>
          <a:endParaRPr lang="tr-TR"/>
        </a:p>
      </dgm:t>
    </dgm:pt>
    <dgm:pt modelId="{761E1539-D077-45EC-BC99-094504712BE1}" type="pres">
      <dgm:prSet presAssocID="{F4075274-CCEA-4466-B38E-55FADA004605}" presName="Name0" presStyleCnt="0">
        <dgm:presLayoutVars>
          <dgm:dir/>
          <dgm:resizeHandles val="exact"/>
        </dgm:presLayoutVars>
      </dgm:prSet>
      <dgm:spPr/>
      <dgm:t>
        <a:bodyPr/>
        <a:lstStyle/>
        <a:p>
          <a:endParaRPr lang="tr-TR"/>
        </a:p>
      </dgm:t>
    </dgm:pt>
    <dgm:pt modelId="{3ACC1100-88A9-4E4A-A14D-9D0793516600}" type="pres">
      <dgm:prSet presAssocID="{F4075274-CCEA-4466-B38E-55FADA004605}" presName="vNodes" presStyleCnt="0"/>
      <dgm:spPr/>
    </dgm:pt>
    <dgm:pt modelId="{478826F4-2DAF-4A91-BB7D-469469C7DCD3}" type="pres">
      <dgm:prSet presAssocID="{F4075274-CCEA-4466-B38E-55FADA004605}" presName="lastNode" presStyleLbl="node1" presStyleIdx="0" presStyleCnt="1" custLinFactNeighborX="22077" custLinFactNeighborY="5605">
        <dgm:presLayoutVars>
          <dgm:bulletEnabled val="1"/>
        </dgm:presLayoutVars>
      </dgm:prSet>
      <dgm:spPr/>
      <dgm:t>
        <a:bodyPr/>
        <a:lstStyle/>
        <a:p>
          <a:endParaRPr lang="tr-TR"/>
        </a:p>
      </dgm:t>
    </dgm:pt>
  </dgm:ptLst>
  <dgm:cxnLst>
    <dgm:cxn modelId="{FDA12163-047D-4716-91E5-BF579BF1CDAB}" srcId="{F4075274-CCEA-4466-B38E-55FADA004605}" destId="{5225B16A-E355-4538-B679-E2BA19C8E8EE}" srcOrd="0" destOrd="0" parTransId="{FDC4AB28-F925-4AA3-BCB9-63D14B5B3806}" sibTransId="{A5FE3FE0-3F09-4E60-908C-B55A73150896}"/>
    <dgm:cxn modelId="{395197F9-36F0-4E11-A07D-3076408A45D7}" type="presOf" srcId="{5225B16A-E355-4538-B679-E2BA19C8E8EE}" destId="{478826F4-2DAF-4A91-BB7D-469469C7DCD3}" srcOrd="0" destOrd="0" presId="urn:microsoft.com/office/officeart/2005/8/layout/equation2"/>
    <dgm:cxn modelId="{D9A9AD75-8073-46F8-BC1A-5E8B114C6155}" type="presOf" srcId="{F4075274-CCEA-4466-B38E-55FADA004605}" destId="{761E1539-D077-45EC-BC99-094504712BE1}" srcOrd="0" destOrd="0" presId="urn:microsoft.com/office/officeart/2005/8/layout/equation2"/>
    <dgm:cxn modelId="{E23E27BC-7021-47F9-AA99-3EA0AA6DC6FF}" type="presParOf" srcId="{761E1539-D077-45EC-BC99-094504712BE1}" destId="{3ACC1100-88A9-4E4A-A14D-9D0793516600}" srcOrd="0" destOrd="0" presId="urn:microsoft.com/office/officeart/2005/8/layout/equation2"/>
    <dgm:cxn modelId="{CB33DEAF-6DBD-44DB-929B-2066721EC224}" type="presParOf" srcId="{761E1539-D077-45EC-BC99-094504712BE1}" destId="{478826F4-2DAF-4A91-BB7D-469469C7DCD3}"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C2AFF-9194-46C1-B159-9C3ED8932B22}" type="doc">
      <dgm:prSet loTypeId="urn:microsoft.com/office/officeart/2008/layout/HexagonCluster" loCatId="relationship" qsTypeId="urn:microsoft.com/office/officeart/2005/8/quickstyle/3d3" qsCatId="3D" csTypeId="urn:microsoft.com/office/officeart/2005/8/colors/colorful3" csCatId="colorful" phldr="1"/>
      <dgm:spPr/>
      <dgm:t>
        <a:bodyPr/>
        <a:lstStyle/>
        <a:p>
          <a:endParaRPr lang="tr-TR"/>
        </a:p>
      </dgm:t>
    </dgm:pt>
    <dgm:pt modelId="{4C0AA5DB-BD2C-461F-82F4-2F014EF0DAE7}">
      <dgm:prSet phldrT="[Metin]"/>
      <dgm:spPr/>
      <dgm:t>
        <a:bodyPr/>
        <a:lstStyle/>
        <a:p>
          <a:r>
            <a:rPr lang="tr-TR" b="1" dirty="0" smtClean="0"/>
            <a:t>Toplumsal</a:t>
          </a:r>
          <a:endParaRPr lang="tr-TR" b="1" dirty="0"/>
        </a:p>
      </dgm:t>
    </dgm:pt>
    <dgm:pt modelId="{CCB20562-9B9F-4700-A065-FC3C1D86ACFF}" type="parTrans" cxnId="{81B17EE5-3F1E-4A94-85B1-281773C06413}">
      <dgm:prSet/>
      <dgm:spPr/>
      <dgm:t>
        <a:bodyPr/>
        <a:lstStyle/>
        <a:p>
          <a:endParaRPr lang="tr-TR" b="1"/>
        </a:p>
      </dgm:t>
    </dgm:pt>
    <dgm:pt modelId="{E4B2EF67-B4B4-4754-9D7F-F24C5E353B66}" type="sibTrans" cxnId="{81B17EE5-3F1E-4A94-85B1-281773C06413}">
      <dgm:prSet/>
      <dgm:spPr/>
      <dgm:t>
        <a:bodyPr/>
        <a:lstStyle/>
        <a:p>
          <a:endParaRPr lang="tr-TR" b="1"/>
        </a:p>
      </dgm:t>
    </dgm:pt>
    <dgm:pt modelId="{8945FEAB-E102-4F04-9E14-FB3A92127972}">
      <dgm:prSet phldrT="[Metin]"/>
      <dgm:spPr/>
      <dgm:t>
        <a:bodyPr/>
        <a:lstStyle/>
        <a:p>
          <a:r>
            <a:rPr lang="tr-TR" b="1" dirty="0" smtClean="0"/>
            <a:t>Çevresel</a:t>
          </a:r>
          <a:endParaRPr lang="tr-TR" b="1" dirty="0"/>
        </a:p>
      </dgm:t>
    </dgm:pt>
    <dgm:pt modelId="{0E471635-5AB7-437D-B401-5DCCE16B00E2}" type="parTrans" cxnId="{A32087DD-BB9B-43D1-BCF4-FD6D50F19D6E}">
      <dgm:prSet/>
      <dgm:spPr/>
      <dgm:t>
        <a:bodyPr/>
        <a:lstStyle/>
        <a:p>
          <a:endParaRPr lang="tr-TR" b="1"/>
        </a:p>
      </dgm:t>
    </dgm:pt>
    <dgm:pt modelId="{FB0BC304-B1DE-42A3-A9DA-6F74475A3409}" type="sibTrans" cxnId="{A32087DD-BB9B-43D1-BCF4-FD6D50F19D6E}">
      <dgm:prSet/>
      <dgm:spPr/>
      <dgm:t>
        <a:bodyPr/>
        <a:lstStyle/>
        <a:p>
          <a:endParaRPr lang="tr-TR" b="1"/>
        </a:p>
      </dgm:t>
    </dgm:pt>
    <dgm:pt modelId="{C65E88D9-F124-4543-BD66-10FC92501FD1}">
      <dgm:prSet phldrT="[Metin]"/>
      <dgm:spPr/>
      <dgm:t>
        <a:bodyPr/>
        <a:lstStyle/>
        <a:p>
          <a:r>
            <a:rPr lang="tr-TR" b="1" dirty="0" smtClean="0"/>
            <a:t>İlişkisel</a:t>
          </a:r>
          <a:endParaRPr lang="tr-TR" b="1" dirty="0"/>
        </a:p>
      </dgm:t>
    </dgm:pt>
    <dgm:pt modelId="{7FAAADF2-FFB1-4747-8E65-1775547B6EA6}" type="parTrans" cxnId="{5F7801ED-C37F-4FF7-9EB2-C5A966CD1E64}">
      <dgm:prSet/>
      <dgm:spPr/>
      <dgm:t>
        <a:bodyPr/>
        <a:lstStyle/>
        <a:p>
          <a:endParaRPr lang="tr-TR" b="1"/>
        </a:p>
      </dgm:t>
    </dgm:pt>
    <dgm:pt modelId="{3B7EAFD1-80F9-4BFD-B729-BC6B78909AE5}" type="sibTrans" cxnId="{5F7801ED-C37F-4FF7-9EB2-C5A966CD1E64}">
      <dgm:prSet/>
      <dgm:spPr/>
      <dgm:t>
        <a:bodyPr/>
        <a:lstStyle/>
        <a:p>
          <a:endParaRPr lang="tr-TR" b="1"/>
        </a:p>
      </dgm:t>
    </dgm:pt>
    <dgm:pt modelId="{2BE5C280-44CE-4910-B3E2-C88306CD6B9C}">
      <dgm:prSet phldrT="[Metin]"/>
      <dgm:spPr/>
      <dgm:t>
        <a:bodyPr/>
        <a:lstStyle/>
        <a:p>
          <a:r>
            <a:rPr lang="tr-TR" b="1" dirty="0" smtClean="0"/>
            <a:t>Kişisel</a:t>
          </a:r>
          <a:endParaRPr lang="tr-TR" b="1" dirty="0"/>
        </a:p>
      </dgm:t>
    </dgm:pt>
    <dgm:pt modelId="{E13AE089-49A7-4CCC-8B0E-580AC593DFD5}" type="parTrans" cxnId="{94BBBC17-ED29-4B7D-8712-1CE0B55A9AD5}">
      <dgm:prSet/>
      <dgm:spPr/>
      <dgm:t>
        <a:bodyPr/>
        <a:lstStyle/>
        <a:p>
          <a:endParaRPr lang="tr-TR" b="1"/>
        </a:p>
      </dgm:t>
    </dgm:pt>
    <dgm:pt modelId="{15998F91-341F-45AE-8307-2AC23F6E30EB}" type="sibTrans" cxnId="{94BBBC17-ED29-4B7D-8712-1CE0B55A9AD5}">
      <dgm:prSet/>
      <dgm:spPr/>
      <dgm:t>
        <a:bodyPr/>
        <a:lstStyle/>
        <a:p>
          <a:endParaRPr lang="tr-TR" b="1"/>
        </a:p>
      </dgm:t>
    </dgm:pt>
    <dgm:pt modelId="{157DC20B-DF6A-42B2-8D41-F5ED1C54AFE9}" type="pres">
      <dgm:prSet presAssocID="{538C2AFF-9194-46C1-B159-9C3ED8932B22}" presName="Name0" presStyleCnt="0">
        <dgm:presLayoutVars>
          <dgm:chMax val="21"/>
          <dgm:chPref val="21"/>
        </dgm:presLayoutVars>
      </dgm:prSet>
      <dgm:spPr/>
      <dgm:t>
        <a:bodyPr/>
        <a:lstStyle/>
        <a:p>
          <a:endParaRPr lang="tr-TR"/>
        </a:p>
      </dgm:t>
    </dgm:pt>
    <dgm:pt modelId="{F8AD3647-723B-4350-93E8-9CFFCE14BE9A}" type="pres">
      <dgm:prSet presAssocID="{4C0AA5DB-BD2C-461F-82F4-2F014EF0DAE7}" presName="text1" presStyleCnt="0"/>
      <dgm:spPr/>
      <dgm:t>
        <a:bodyPr/>
        <a:lstStyle/>
        <a:p>
          <a:endParaRPr lang="tr-TR"/>
        </a:p>
      </dgm:t>
    </dgm:pt>
    <dgm:pt modelId="{269937C2-583E-4980-B206-B53FDD164D48}" type="pres">
      <dgm:prSet presAssocID="{4C0AA5DB-BD2C-461F-82F4-2F014EF0DAE7}" presName="textRepeatNode" presStyleLbl="alignNode1" presStyleIdx="0" presStyleCnt="4">
        <dgm:presLayoutVars>
          <dgm:chMax val="0"/>
          <dgm:chPref val="0"/>
          <dgm:bulletEnabled val="1"/>
        </dgm:presLayoutVars>
      </dgm:prSet>
      <dgm:spPr/>
      <dgm:t>
        <a:bodyPr/>
        <a:lstStyle/>
        <a:p>
          <a:endParaRPr lang="tr-TR"/>
        </a:p>
      </dgm:t>
    </dgm:pt>
    <dgm:pt modelId="{DAA083C2-238F-44ED-B68E-A92EB3BFD4BC}" type="pres">
      <dgm:prSet presAssocID="{4C0AA5DB-BD2C-461F-82F4-2F014EF0DAE7}" presName="textaccent1" presStyleCnt="0"/>
      <dgm:spPr/>
      <dgm:t>
        <a:bodyPr/>
        <a:lstStyle/>
        <a:p>
          <a:endParaRPr lang="tr-TR"/>
        </a:p>
      </dgm:t>
    </dgm:pt>
    <dgm:pt modelId="{2A18BFE7-EF81-49EA-939D-BAE5A9D1EED0}" type="pres">
      <dgm:prSet presAssocID="{4C0AA5DB-BD2C-461F-82F4-2F014EF0DAE7}" presName="accentRepeatNode" presStyleLbl="solidAlignAcc1" presStyleIdx="0" presStyleCnt="8"/>
      <dgm:spPr/>
      <dgm:t>
        <a:bodyPr/>
        <a:lstStyle/>
        <a:p>
          <a:endParaRPr lang="tr-TR"/>
        </a:p>
      </dgm:t>
    </dgm:pt>
    <dgm:pt modelId="{E3662436-1F53-4709-809E-179E3B98A116}" type="pres">
      <dgm:prSet presAssocID="{E4B2EF67-B4B4-4754-9D7F-F24C5E353B66}" presName="image1" presStyleCnt="0"/>
      <dgm:spPr/>
      <dgm:t>
        <a:bodyPr/>
        <a:lstStyle/>
        <a:p>
          <a:endParaRPr lang="tr-TR"/>
        </a:p>
      </dgm:t>
    </dgm:pt>
    <dgm:pt modelId="{BE2931A1-2627-46CC-AACA-F748483A2A72}" type="pres">
      <dgm:prSet presAssocID="{E4B2EF67-B4B4-4754-9D7F-F24C5E353B66}" presName="imageRepeatNode" presStyleLbl="alignAcc1" presStyleIdx="0" presStyleCnt="4"/>
      <dgm:spPr/>
      <dgm:t>
        <a:bodyPr/>
        <a:lstStyle/>
        <a:p>
          <a:endParaRPr lang="tr-TR"/>
        </a:p>
      </dgm:t>
    </dgm:pt>
    <dgm:pt modelId="{DA455B11-0C87-43A6-AAAD-A403DBB1CFFB}" type="pres">
      <dgm:prSet presAssocID="{E4B2EF67-B4B4-4754-9D7F-F24C5E353B66}" presName="imageaccent1" presStyleCnt="0"/>
      <dgm:spPr/>
      <dgm:t>
        <a:bodyPr/>
        <a:lstStyle/>
        <a:p>
          <a:endParaRPr lang="tr-TR"/>
        </a:p>
      </dgm:t>
    </dgm:pt>
    <dgm:pt modelId="{B914AF93-6F42-47B0-97E0-16055B815138}" type="pres">
      <dgm:prSet presAssocID="{E4B2EF67-B4B4-4754-9D7F-F24C5E353B66}" presName="accentRepeatNode" presStyleLbl="solidAlignAcc1" presStyleIdx="1" presStyleCnt="8"/>
      <dgm:spPr/>
      <dgm:t>
        <a:bodyPr/>
        <a:lstStyle/>
        <a:p>
          <a:endParaRPr lang="tr-TR"/>
        </a:p>
      </dgm:t>
    </dgm:pt>
    <dgm:pt modelId="{9BF31107-52C9-4A4D-970D-CF92C508368D}" type="pres">
      <dgm:prSet presAssocID="{8945FEAB-E102-4F04-9E14-FB3A92127972}" presName="text2" presStyleCnt="0"/>
      <dgm:spPr/>
      <dgm:t>
        <a:bodyPr/>
        <a:lstStyle/>
        <a:p>
          <a:endParaRPr lang="tr-TR"/>
        </a:p>
      </dgm:t>
    </dgm:pt>
    <dgm:pt modelId="{7B02B3B6-A85A-4EF7-8413-CE257B6F3681}" type="pres">
      <dgm:prSet presAssocID="{8945FEAB-E102-4F04-9E14-FB3A92127972}" presName="textRepeatNode" presStyleLbl="alignNode1" presStyleIdx="1" presStyleCnt="4">
        <dgm:presLayoutVars>
          <dgm:chMax val="0"/>
          <dgm:chPref val="0"/>
          <dgm:bulletEnabled val="1"/>
        </dgm:presLayoutVars>
      </dgm:prSet>
      <dgm:spPr/>
      <dgm:t>
        <a:bodyPr/>
        <a:lstStyle/>
        <a:p>
          <a:endParaRPr lang="tr-TR"/>
        </a:p>
      </dgm:t>
    </dgm:pt>
    <dgm:pt modelId="{E02C6676-A62B-459E-92BC-53FD7AEB370A}" type="pres">
      <dgm:prSet presAssocID="{8945FEAB-E102-4F04-9E14-FB3A92127972}" presName="textaccent2" presStyleCnt="0"/>
      <dgm:spPr/>
      <dgm:t>
        <a:bodyPr/>
        <a:lstStyle/>
        <a:p>
          <a:endParaRPr lang="tr-TR"/>
        </a:p>
      </dgm:t>
    </dgm:pt>
    <dgm:pt modelId="{3F1A7A09-20FB-4745-BA26-8DB25B18D174}" type="pres">
      <dgm:prSet presAssocID="{8945FEAB-E102-4F04-9E14-FB3A92127972}" presName="accentRepeatNode" presStyleLbl="solidAlignAcc1" presStyleIdx="2" presStyleCnt="8"/>
      <dgm:spPr/>
      <dgm:t>
        <a:bodyPr/>
        <a:lstStyle/>
        <a:p>
          <a:endParaRPr lang="tr-TR"/>
        </a:p>
      </dgm:t>
    </dgm:pt>
    <dgm:pt modelId="{A174FB3F-4A0F-43C1-8F31-6C0FC3A13E38}" type="pres">
      <dgm:prSet presAssocID="{FB0BC304-B1DE-42A3-A9DA-6F74475A3409}" presName="image2" presStyleCnt="0"/>
      <dgm:spPr/>
      <dgm:t>
        <a:bodyPr/>
        <a:lstStyle/>
        <a:p>
          <a:endParaRPr lang="tr-TR"/>
        </a:p>
      </dgm:t>
    </dgm:pt>
    <dgm:pt modelId="{55E88A8C-0675-42A8-A8A6-CB65706EA503}" type="pres">
      <dgm:prSet presAssocID="{FB0BC304-B1DE-42A3-A9DA-6F74475A3409}" presName="imageRepeatNode" presStyleLbl="alignAcc1" presStyleIdx="1" presStyleCnt="4"/>
      <dgm:spPr/>
      <dgm:t>
        <a:bodyPr/>
        <a:lstStyle/>
        <a:p>
          <a:endParaRPr lang="tr-TR"/>
        </a:p>
      </dgm:t>
    </dgm:pt>
    <dgm:pt modelId="{E9B2A525-9FD2-42BC-A369-5237903EC0FD}" type="pres">
      <dgm:prSet presAssocID="{FB0BC304-B1DE-42A3-A9DA-6F74475A3409}" presName="imageaccent2" presStyleCnt="0"/>
      <dgm:spPr/>
      <dgm:t>
        <a:bodyPr/>
        <a:lstStyle/>
        <a:p>
          <a:endParaRPr lang="tr-TR"/>
        </a:p>
      </dgm:t>
    </dgm:pt>
    <dgm:pt modelId="{A02951FB-5E7C-4BCD-A2FF-5C95DB41E907}" type="pres">
      <dgm:prSet presAssocID="{FB0BC304-B1DE-42A3-A9DA-6F74475A3409}" presName="accentRepeatNode" presStyleLbl="solidAlignAcc1" presStyleIdx="3" presStyleCnt="8"/>
      <dgm:spPr/>
      <dgm:t>
        <a:bodyPr/>
        <a:lstStyle/>
        <a:p>
          <a:endParaRPr lang="tr-TR"/>
        </a:p>
      </dgm:t>
    </dgm:pt>
    <dgm:pt modelId="{70B64CD9-61B1-41EF-AA8A-EFA01828E6E2}" type="pres">
      <dgm:prSet presAssocID="{C65E88D9-F124-4543-BD66-10FC92501FD1}" presName="text3" presStyleCnt="0"/>
      <dgm:spPr/>
      <dgm:t>
        <a:bodyPr/>
        <a:lstStyle/>
        <a:p>
          <a:endParaRPr lang="tr-TR"/>
        </a:p>
      </dgm:t>
    </dgm:pt>
    <dgm:pt modelId="{0DE389B7-FA64-4010-B58C-385A58B68A47}" type="pres">
      <dgm:prSet presAssocID="{C65E88D9-F124-4543-BD66-10FC92501FD1}" presName="textRepeatNode" presStyleLbl="alignNode1" presStyleIdx="2" presStyleCnt="4">
        <dgm:presLayoutVars>
          <dgm:chMax val="0"/>
          <dgm:chPref val="0"/>
          <dgm:bulletEnabled val="1"/>
        </dgm:presLayoutVars>
      </dgm:prSet>
      <dgm:spPr/>
      <dgm:t>
        <a:bodyPr/>
        <a:lstStyle/>
        <a:p>
          <a:endParaRPr lang="tr-TR"/>
        </a:p>
      </dgm:t>
    </dgm:pt>
    <dgm:pt modelId="{D3BF7AF0-2595-4BAC-94C0-D146240E9C67}" type="pres">
      <dgm:prSet presAssocID="{C65E88D9-F124-4543-BD66-10FC92501FD1}" presName="textaccent3" presStyleCnt="0"/>
      <dgm:spPr/>
      <dgm:t>
        <a:bodyPr/>
        <a:lstStyle/>
        <a:p>
          <a:endParaRPr lang="tr-TR"/>
        </a:p>
      </dgm:t>
    </dgm:pt>
    <dgm:pt modelId="{EF2B8483-9890-4F7D-9BC8-ED00500A2F93}" type="pres">
      <dgm:prSet presAssocID="{C65E88D9-F124-4543-BD66-10FC92501FD1}" presName="accentRepeatNode" presStyleLbl="solidAlignAcc1" presStyleIdx="4" presStyleCnt="8"/>
      <dgm:spPr/>
      <dgm:t>
        <a:bodyPr/>
        <a:lstStyle/>
        <a:p>
          <a:endParaRPr lang="tr-TR"/>
        </a:p>
      </dgm:t>
    </dgm:pt>
    <dgm:pt modelId="{DFAE642A-8049-41BA-A97B-F43C80C65516}" type="pres">
      <dgm:prSet presAssocID="{3B7EAFD1-80F9-4BFD-B729-BC6B78909AE5}" presName="image3" presStyleCnt="0"/>
      <dgm:spPr/>
      <dgm:t>
        <a:bodyPr/>
        <a:lstStyle/>
        <a:p>
          <a:endParaRPr lang="tr-TR"/>
        </a:p>
      </dgm:t>
    </dgm:pt>
    <dgm:pt modelId="{CBDD2054-9D33-42B8-8A43-E7BE8E8CED4B}" type="pres">
      <dgm:prSet presAssocID="{3B7EAFD1-80F9-4BFD-B729-BC6B78909AE5}" presName="imageRepeatNode" presStyleLbl="alignAcc1" presStyleIdx="2" presStyleCnt="4"/>
      <dgm:spPr/>
      <dgm:t>
        <a:bodyPr/>
        <a:lstStyle/>
        <a:p>
          <a:endParaRPr lang="tr-TR"/>
        </a:p>
      </dgm:t>
    </dgm:pt>
    <dgm:pt modelId="{6AAA5B40-B737-4325-936F-9D48BE90116D}" type="pres">
      <dgm:prSet presAssocID="{3B7EAFD1-80F9-4BFD-B729-BC6B78909AE5}" presName="imageaccent3" presStyleCnt="0"/>
      <dgm:spPr/>
      <dgm:t>
        <a:bodyPr/>
        <a:lstStyle/>
        <a:p>
          <a:endParaRPr lang="tr-TR"/>
        </a:p>
      </dgm:t>
    </dgm:pt>
    <dgm:pt modelId="{26F6CB8F-7927-41F9-A319-CDD3D02189F6}" type="pres">
      <dgm:prSet presAssocID="{3B7EAFD1-80F9-4BFD-B729-BC6B78909AE5}" presName="accentRepeatNode" presStyleLbl="solidAlignAcc1" presStyleIdx="5" presStyleCnt="8"/>
      <dgm:spPr/>
      <dgm:t>
        <a:bodyPr/>
        <a:lstStyle/>
        <a:p>
          <a:endParaRPr lang="tr-TR"/>
        </a:p>
      </dgm:t>
    </dgm:pt>
    <dgm:pt modelId="{B192CAC8-36B5-416A-A0B4-54C9580A1DD6}" type="pres">
      <dgm:prSet presAssocID="{2BE5C280-44CE-4910-B3E2-C88306CD6B9C}" presName="text4" presStyleCnt="0"/>
      <dgm:spPr/>
      <dgm:t>
        <a:bodyPr/>
        <a:lstStyle/>
        <a:p>
          <a:endParaRPr lang="tr-TR"/>
        </a:p>
      </dgm:t>
    </dgm:pt>
    <dgm:pt modelId="{0938B1A0-FDE0-4A7E-BA36-0038FC91929A}" type="pres">
      <dgm:prSet presAssocID="{2BE5C280-44CE-4910-B3E2-C88306CD6B9C}" presName="textRepeatNode" presStyleLbl="alignNode1" presStyleIdx="3" presStyleCnt="4">
        <dgm:presLayoutVars>
          <dgm:chMax val="0"/>
          <dgm:chPref val="0"/>
          <dgm:bulletEnabled val="1"/>
        </dgm:presLayoutVars>
      </dgm:prSet>
      <dgm:spPr/>
      <dgm:t>
        <a:bodyPr/>
        <a:lstStyle/>
        <a:p>
          <a:endParaRPr lang="tr-TR"/>
        </a:p>
      </dgm:t>
    </dgm:pt>
    <dgm:pt modelId="{53E96C20-A9E7-4113-B40A-8E9848B8AC30}" type="pres">
      <dgm:prSet presAssocID="{2BE5C280-44CE-4910-B3E2-C88306CD6B9C}" presName="textaccent4" presStyleCnt="0"/>
      <dgm:spPr/>
      <dgm:t>
        <a:bodyPr/>
        <a:lstStyle/>
        <a:p>
          <a:endParaRPr lang="tr-TR"/>
        </a:p>
      </dgm:t>
    </dgm:pt>
    <dgm:pt modelId="{3001A712-F7CC-42E8-8633-6B4DF0DF5256}" type="pres">
      <dgm:prSet presAssocID="{2BE5C280-44CE-4910-B3E2-C88306CD6B9C}" presName="accentRepeatNode" presStyleLbl="solidAlignAcc1" presStyleIdx="6" presStyleCnt="8"/>
      <dgm:spPr/>
      <dgm:t>
        <a:bodyPr/>
        <a:lstStyle/>
        <a:p>
          <a:endParaRPr lang="tr-TR"/>
        </a:p>
      </dgm:t>
    </dgm:pt>
    <dgm:pt modelId="{05B1DF06-8797-4F5C-9871-D6F158E211DB}" type="pres">
      <dgm:prSet presAssocID="{15998F91-341F-45AE-8307-2AC23F6E30EB}" presName="image4" presStyleCnt="0"/>
      <dgm:spPr/>
      <dgm:t>
        <a:bodyPr/>
        <a:lstStyle/>
        <a:p>
          <a:endParaRPr lang="tr-TR"/>
        </a:p>
      </dgm:t>
    </dgm:pt>
    <dgm:pt modelId="{FF355046-F586-4A65-8179-BFAEFC7D12F2}" type="pres">
      <dgm:prSet presAssocID="{15998F91-341F-45AE-8307-2AC23F6E30EB}" presName="imageRepeatNode" presStyleLbl="alignAcc1" presStyleIdx="3" presStyleCnt="4"/>
      <dgm:spPr/>
      <dgm:t>
        <a:bodyPr/>
        <a:lstStyle/>
        <a:p>
          <a:endParaRPr lang="tr-TR"/>
        </a:p>
      </dgm:t>
    </dgm:pt>
    <dgm:pt modelId="{90FB3CE1-9498-4E19-953E-9E252E73BCF2}" type="pres">
      <dgm:prSet presAssocID="{15998F91-341F-45AE-8307-2AC23F6E30EB}" presName="imageaccent4" presStyleCnt="0"/>
      <dgm:spPr/>
      <dgm:t>
        <a:bodyPr/>
        <a:lstStyle/>
        <a:p>
          <a:endParaRPr lang="tr-TR"/>
        </a:p>
      </dgm:t>
    </dgm:pt>
    <dgm:pt modelId="{118BF450-2B11-48EB-8139-8AF1710D9C5F}" type="pres">
      <dgm:prSet presAssocID="{15998F91-341F-45AE-8307-2AC23F6E30EB}" presName="accentRepeatNode" presStyleLbl="solidAlignAcc1" presStyleIdx="7" presStyleCnt="8"/>
      <dgm:spPr/>
      <dgm:t>
        <a:bodyPr/>
        <a:lstStyle/>
        <a:p>
          <a:endParaRPr lang="tr-TR"/>
        </a:p>
      </dgm:t>
    </dgm:pt>
  </dgm:ptLst>
  <dgm:cxnLst>
    <dgm:cxn modelId="{2238820F-C775-4113-A879-996B48575700}" type="presOf" srcId="{E4B2EF67-B4B4-4754-9D7F-F24C5E353B66}" destId="{BE2931A1-2627-46CC-AACA-F748483A2A72}" srcOrd="0" destOrd="0" presId="urn:microsoft.com/office/officeart/2008/layout/HexagonCluster"/>
    <dgm:cxn modelId="{6CC22994-FF87-45EE-ACCD-9D3FD1105775}" type="presOf" srcId="{FB0BC304-B1DE-42A3-A9DA-6F74475A3409}" destId="{55E88A8C-0675-42A8-A8A6-CB65706EA503}" srcOrd="0" destOrd="0" presId="urn:microsoft.com/office/officeart/2008/layout/HexagonCluster"/>
    <dgm:cxn modelId="{A32087DD-BB9B-43D1-BCF4-FD6D50F19D6E}" srcId="{538C2AFF-9194-46C1-B159-9C3ED8932B22}" destId="{8945FEAB-E102-4F04-9E14-FB3A92127972}" srcOrd="1" destOrd="0" parTransId="{0E471635-5AB7-437D-B401-5DCCE16B00E2}" sibTransId="{FB0BC304-B1DE-42A3-A9DA-6F74475A3409}"/>
    <dgm:cxn modelId="{81B17EE5-3F1E-4A94-85B1-281773C06413}" srcId="{538C2AFF-9194-46C1-B159-9C3ED8932B22}" destId="{4C0AA5DB-BD2C-461F-82F4-2F014EF0DAE7}" srcOrd="0" destOrd="0" parTransId="{CCB20562-9B9F-4700-A065-FC3C1D86ACFF}" sibTransId="{E4B2EF67-B4B4-4754-9D7F-F24C5E353B66}"/>
    <dgm:cxn modelId="{8701A936-6CB2-477B-B28C-C7780C9F4FCC}" type="presOf" srcId="{2BE5C280-44CE-4910-B3E2-C88306CD6B9C}" destId="{0938B1A0-FDE0-4A7E-BA36-0038FC91929A}" srcOrd="0" destOrd="0" presId="urn:microsoft.com/office/officeart/2008/layout/HexagonCluster"/>
    <dgm:cxn modelId="{6B2110D3-4DD7-4E7A-9BE8-2ACF4B6A956F}" type="presOf" srcId="{C65E88D9-F124-4543-BD66-10FC92501FD1}" destId="{0DE389B7-FA64-4010-B58C-385A58B68A47}" srcOrd="0" destOrd="0" presId="urn:microsoft.com/office/officeart/2008/layout/HexagonCluster"/>
    <dgm:cxn modelId="{1C504144-7FAF-4666-9226-D1879C69B2DF}" type="presOf" srcId="{15998F91-341F-45AE-8307-2AC23F6E30EB}" destId="{FF355046-F586-4A65-8179-BFAEFC7D12F2}" srcOrd="0" destOrd="0" presId="urn:microsoft.com/office/officeart/2008/layout/HexagonCluster"/>
    <dgm:cxn modelId="{83A795A2-D425-4A54-A9C4-1A3F24BF8A36}" type="presOf" srcId="{4C0AA5DB-BD2C-461F-82F4-2F014EF0DAE7}" destId="{269937C2-583E-4980-B206-B53FDD164D48}" srcOrd="0" destOrd="0" presId="urn:microsoft.com/office/officeart/2008/layout/HexagonCluster"/>
    <dgm:cxn modelId="{F8CB737F-B9C3-468D-95CC-DC39D6DA2EED}" type="presOf" srcId="{8945FEAB-E102-4F04-9E14-FB3A92127972}" destId="{7B02B3B6-A85A-4EF7-8413-CE257B6F3681}" srcOrd="0" destOrd="0" presId="urn:microsoft.com/office/officeart/2008/layout/HexagonCluster"/>
    <dgm:cxn modelId="{5F7801ED-C37F-4FF7-9EB2-C5A966CD1E64}" srcId="{538C2AFF-9194-46C1-B159-9C3ED8932B22}" destId="{C65E88D9-F124-4543-BD66-10FC92501FD1}" srcOrd="2" destOrd="0" parTransId="{7FAAADF2-FFB1-4747-8E65-1775547B6EA6}" sibTransId="{3B7EAFD1-80F9-4BFD-B729-BC6B78909AE5}"/>
    <dgm:cxn modelId="{224F8A93-5FBD-4D77-B52D-46C78B073F32}" type="presOf" srcId="{538C2AFF-9194-46C1-B159-9C3ED8932B22}" destId="{157DC20B-DF6A-42B2-8D41-F5ED1C54AFE9}" srcOrd="0" destOrd="0" presId="urn:microsoft.com/office/officeart/2008/layout/HexagonCluster"/>
    <dgm:cxn modelId="{BF1E0E90-C427-4CB1-AB02-07C3B8028E61}" type="presOf" srcId="{3B7EAFD1-80F9-4BFD-B729-BC6B78909AE5}" destId="{CBDD2054-9D33-42B8-8A43-E7BE8E8CED4B}" srcOrd="0" destOrd="0" presId="urn:microsoft.com/office/officeart/2008/layout/HexagonCluster"/>
    <dgm:cxn modelId="{94BBBC17-ED29-4B7D-8712-1CE0B55A9AD5}" srcId="{538C2AFF-9194-46C1-B159-9C3ED8932B22}" destId="{2BE5C280-44CE-4910-B3E2-C88306CD6B9C}" srcOrd="3" destOrd="0" parTransId="{E13AE089-49A7-4CCC-8B0E-580AC593DFD5}" sibTransId="{15998F91-341F-45AE-8307-2AC23F6E30EB}"/>
    <dgm:cxn modelId="{8930FA8F-678F-4A16-B770-6466D56AD7BD}" type="presParOf" srcId="{157DC20B-DF6A-42B2-8D41-F5ED1C54AFE9}" destId="{F8AD3647-723B-4350-93E8-9CFFCE14BE9A}" srcOrd="0" destOrd="0" presId="urn:microsoft.com/office/officeart/2008/layout/HexagonCluster"/>
    <dgm:cxn modelId="{3BD1FA1F-BB6D-44CD-86AD-8460D54BBEF2}" type="presParOf" srcId="{F8AD3647-723B-4350-93E8-9CFFCE14BE9A}" destId="{269937C2-583E-4980-B206-B53FDD164D48}" srcOrd="0" destOrd="0" presId="urn:microsoft.com/office/officeart/2008/layout/HexagonCluster"/>
    <dgm:cxn modelId="{B5D81B80-551E-4BCB-8E16-478A0AD02659}" type="presParOf" srcId="{157DC20B-DF6A-42B2-8D41-F5ED1C54AFE9}" destId="{DAA083C2-238F-44ED-B68E-A92EB3BFD4BC}" srcOrd="1" destOrd="0" presId="urn:microsoft.com/office/officeart/2008/layout/HexagonCluster"/>
    <dgm:cxn modelId="{ECB6DCD1-D925-41C3-8B89-0802407020F7}" type="presParOf" srcId="{DAA083C2-238F-44ED-B68E-A92EB3BFD4BC}" destId="{2A18BFE7-EF81-49EA-939D-BAE5A9D1EED0}" srcOrd="0" destOrd="0" presId="urn:microsoft.com/office/officeart/2008/layout/HexagonCluster"/>
    <dgm:cxn modelId="{7A11099E-E80D-424A-88EB-10B424C3D950}" type="presParOf" srcId="{157DC20B-DF6A-42B2-8D41-F5ED1C54AFE9}" destId="{E3662436-1F53-4709-809E-179E3B98A116}" srcOrd="2" destOrd="0" presId="urn:microsoft.com/office/officeart/2008/layout/HexagonCluster"/>
    <dgm:cxn modelId="{0728F283-9893-4EF0-A718-227E23655701}" type="presParOf" srcId="{E3662436-1F53-4709-809E-179E3B98A116}" destId="{BE2931A1-2627-46CC-AACA-F748483A2A72}" srcOrd="0" destOrd="0" presId="urn:microsoft.com/office/officeart/2008/layout/HexagonCluster"/>
    <dgm:cxn modelId="{4A906C23-9B1B-40B4-A2AC-C82CDD8F41E7}" type="presParOf" srcId="{157DC20B-DF6A-42B2-8D41-F5ED1C54AFE9}" destId="{DA455B11-0C87-43A6-AAAD-A403DBB1CFFB}" srcOrd="3" destOrd="0" presId="urn:microsoft.com/office/officeart/2008/layout/HexagonCluster"/>
    <dgm:cxn modelId="{9FD37792-9040-4F63-BE9B-3B7329C5DCEE}" type="presParOf" srcId="{DA455B11-0C87-43A6-AAAD-A403DBB1CFFB}" destId="{B914AF93-6F42-47B0-97E0-16055B815138}" srcOrd="0" destOrd="0" presId="urn:microsoft.com/office/officeart/2008/layout/HexagonCluster"/>
    <dgm:cxn modelId="{6A96D251-8D65-4843-8CF8-10018A74CAB2}" type="presParOf" srcId="{157DC20B-DF6A-42B2-8D41-F5ED1C54AFE9}" destId="{9BF31107-52C9-4A4D-970D-CF92C508368D}" srcOrd="4" destOrd="0" presId="urn:microsoft.com/office/officeart/2008/layout/HexagonCluster"/>
    <dgm:cxn modelId="{844D7D32-55DC-4311-8276-4536E230B79C}" type="presParOf" srcId="{9BF31107-52C9-4A4D-970D-CF92C508368D}" destId="{7B02B3B6-A85A-4EF7-8413-CE257B6F3681}" srcOrd="0" destOrd="0" presId="urn:microsoft.com/office/officeart/2008/layout/HexagonCluster"/>
    <dgm:cxn modelId="{C546FBD8-5EAD-4B00-95F6-4CF0BE8330A9}" type="presParOf" srcId="{157DC20B-DF6A-42B2-8D41-F5ED1C54AFE9}" destId="{E02C6676-A62B-459E-92BC-53FD7AEB370A}" srcOrd="5" destOrd="0" presId="urn:microsoft.com/office/officeart/2008/layout/HexagonCluster"/>
    <dgm:cxn modelId="{568B1227-40E9-4A3E-AE97-6BC060F3D1F5}" type="presParOf" srcId="{E02C6676-A62B-459E-92BC-53FD7AEB370A}" destId="{3F1A7A09-20FB-4745-BA26-8DB25B18D174}" srcOrd="0" destOrd="0" presId="urn:microsoft.com/office/officeart/2008/layout/HexagonCluster"/>
    <dgm:cxn modelId="{4A567F5A-8891-4313-92CD-257F2B6BC536}" type="presParOf" srcId="{157DC20B-DF6A-42B2-8D41-F5ED1C54AFE9}" destId="{A174FB3F-4A0F-43C1-8F31-6C0FC3A13E38}" srcOrd="6" destOrd="0" presId="urn:microsoft.com/office/officeart/2008/layout/HexagonCluster"/>
    <dgm:cxn modelId="{4B13C2C7-3FEC-41C0-AB20-19897F57A8A2}" type="presParOf" srcId="{A174FB3F-4A0F-43C1-8F31-6C0FC3A13E38}" destId="{55E88A8C-0675-42A8-A8A6-CB65706EA503}" srcOrd="0" destOrd="0" presId="urn:microsoft.com/office/officeart/2008/layout/HexagonCluster"/>
    <dgm:cxn modelId="{33E07F45-48E3-4F3E-AAE0-74ECBD468D04}" type="presParOf" srcId="{157DC20B-DF6A-42B2-8D41-F5ED1C54AFE9}" destId="{E9B2A525-9FD2-42BC-A369-5237903EC0FD}" srcOrd="7" destOrd="0" presId="urn:microsoft.com/office/officeart/2008/layout/HexagonCluster"/>
    <dgm:cxn modelId="{13E61C04-350C-41D2-970B-FA304D3DF983}" type="presParOf" srcId="{E9B2A525-9FD2-42BC-A369-5237903EC0FD}" destId="{A02951FB-5E7C-4BCD-A2FF-5C95DB41E907}" srcOrd="0" destOrd="0" presId="urn:microsoft.com/office/officeart/2008/layout/HexagonCluster"/>
    <dgm:cxn modelId="{E2E70ECB-9242-4712-A3BF-B33C41D08733}" type="presParOf" srcId="{157DC20B-DF6A-42B2-8D41-F5ED1C54AFE9}" destId="{70B64CD9-61B1-41EF-AA8A-EFA01828E6E2}" srcOrd="8" destOrd="0" presId="urn:microsoft.com/office/officeart/2008/layout/HexagonCluster"/>
    <dgm:cxn modelId="{E2B93DF8-675C-4B00-9F6E-D47B00F5E40F}" type="presParOf" srcId="{70B64CD9-61B1-41EF-AA8A-EFA01828E6E2}" destId="{0DE389B7-FA64-4010-B58C-385A58B68A47}" srcOrd="0" destOrd="0" presId="urn:microsoft.com/office/officeart/2008/layout/HexagonCluster"/>
    <dgm:cxn modelId="{3AA6252F-1387-438C-AB6B-193582910DED}" type="presParOf" srcId="{157DC20B-DF6A-42B2-8D41-F5ED1C54AFE9}" destId="{D3BF7AF0-2595-4BAC-94C0-D146240E9C67}" srcOrd="9" destOrd="0" presId="urn:microsoft.com/office/officeart/2008/layout/HexagonCluster"/>
    <dgm:cxn modelId="{DA6732E3-8972-481D-9BAC-3CD63D6FDC82}" type="presParOf" srcId="{D3BF7AF0-2595-4BAC-94C0-D146240E9C67}" destId="{EF2B8483-9890-4F7D-9BC8-ED00500A2F93}" srcOrd="0" destOrd="0" presId="urn:microsoft.com/office/officeart/2008/layout/HexagonCluster"/>
    <dgm:cxn modelId="{76F7B0BD-59C6-4686-A005-6FE88E740A45}" type="presParOf" srcId="{157DC20B-DF6A-42B2-8D41-F5ED1C54AFE9}" destId="{DFAE642A-8049-41BA-A97B-F43C80C65516}" srcOrd="10" destOrd="0" presId="urn:microsoft.com/office/officeart/2008/layout/HexagonCluster"/>
    <dgm:cxn modelId="{37EB977F-865A-48F1-9B62-738547A00CAC}" type="presParOf" srcId="{DFAE642A-8049-41BA-A97B-F43C80C65516}" destId="{CBDD2054-9D33-42B8-8A43-E7BE8E8CED4B}" srcOrd="0" destOrd="0" presId="urn:microsoft.com/office/officeart/2008/layout/HexagonCluster"/>
    <dgm:cxn modelId="{A8D9EBBD-C360-42F2-9523-CCC24957C164}" type="presParOf" srcId="{157DC20B-DF6A-42B2-8D41-F5ED1C54AFE9}" destId="{6AAA5B40-B737-4325-936F-9D48BE90116D}" srcOrd="11" destOrd="0" presId="urn:microsoft.com/office/officeart/2008/layout/HexagonCluster"/>
    <dgm:cxn modelId="{846C0DBE-F8F6-4BC9-8246-68D1E28B60F3}" type="presParOf" srcId="{6AAA5B40-B737-4325-936F-9D48BE90116D}" destId="{26F6CB8F-7927-41F9-A319-CDD3D02189F6}" srcOrd="0" destOrd="0" presId="urn:microsoft.com/office/officeart/2008/layout/HexagonCluster"/>
    <dgm:cxn modelId="{143C4B34-2BD3-46D9-B6AE-230D8B34C111}" type="presParOf" srcId="{157DC20B-DF6A-42B2-8D41-F5ED1C54AFE9}" destId="{B192CAC8-36B5-416A-A0B4-54C9580A1DD6}" srcOrd="12" destOrd="0" presId="urn:microsoft.com/office/officeart/2008/layout/HexagonCluster"/>
    <dgm:cxn modelId="{88B9FEE9-E41A-4BD0-AEDB-A58A40A5599F}" type="presParOf" srcId="{B192CAC8-36B5-416A-A0B4-54C9580A1DD6}" destId="{0938B1A0-FDE0-4A7E-BA36-0038FC91929A}" srcOrd="0" destOrd="0" presId="urn:microsoft.com/office/officeart/2008/layout/HexagonCluster"/>
    <dgm:cxn modelId="{41BC7E3B-757C-4483-BB87-1956868243ED}" type="presParOf" srcId="{157DC20B-DF6A-42B2-8D41-F5ED1C54AFE9}" destId="{53E96C20-A9E7-4113-B40A-8E9848B8AC30}" srcOrd="13" destOrd="0" presId="urn:microsoft.com/office/officeart/2008/layout/HexagonCluster"/>
    <dgm:cxn modelId="{3554F842-A775-4BF6-828F-B1839D52227E}" type="presParOf" srcId="{53E96C20-A9E7-4113-B40A-8E9848B8AC30}" destId="{3001A712-F7CC-42E8-8633-6B4DF0DF5256}" srcOrd="0" destOrd="0" presId="urn:microsoft.com/office/officeart/2008/layout/HexagonCluster"/>
    <dgm:cxn modelId="{4C894DFA-DC8B-41AA-B59F-52F2EBD10D8A}" type="presParOf" srcId="{157DC20B-DF6A-42B2-8D41-F5ED1C54AFE9}" destId="{05B1DF06-8797-4F5C-9871-D6F158E211DB}" srcOrd="14" destOrd="0" presId="urn:microsoft.com/office/officeart/2008/layout/HexagonCluster"/>
    <dgm:cxn modelId="{29388BC6-6DA4-4ED7-92A4-9F99AF11E07D}" type="presParOf" srcId="{05B1DF06-8797-4F5C-9871-D6F158E211DB}" destId="{FF355046-F586-4A65-8179-BFAEFC7D12F2}" srcOrd="0" destOrd="0" presId="urn:microsoft.com/office/officeart/2008/layout/HexagonCluster"/>
    <dgm:cxn modelId="{FC5D57D9-C4C5-422A-9A1F-D4DE49AD2109}" type="presParOf" srcId="{157DC20B-DF6A-42B2-8D41-F5ED1C54AFE9}" destId="{90FB3CE1-9498-4E19-953E-9E252E73BCF2}" srcOrd="15" destOrd="0" presId="urn:microsoft.com/office/officeart/2008/layout/HexagonCluster"/>
    <dgm:cxn modelId="{7F305C63-CFE9-44C4-89A6-1ABCB37E87A7}" type="presParOf" srcId="{90FB3CE1-9498-4E19-953E-9E252E73BCF2}" destId="{118BF450-2B11-48EB-8139-8AF1710D9C5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95F27-ED47-4998-A2ED-24777BEB2DDA}"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95EA0B43-3E68-4782-86D2-05B9E36C61F0}">
      <dgm:prSet phldrT="[Metin]" custT="1"/>
      <dgm:spPr/>
      <dgm:t>
        <a:bodyPr/>
        <a:lstStyle/>
        <a:p>
          <a:r>
            <a:rPr lang="tr-TR" sz="2800" b="1" dirty="0" smtClean="0">
              <a:latin typeface="Calibri" panose="020F0502020204030204" pitchFamily="34" charset="0"/>
            </a:rPr>
            <a:t>Kişisel</a:t>
          </a:r>
          <a:endParaRPr lang="tr-TR" sz="2800" b="1" dirty="0">
            <a:latin typeface="Calibri" panose="020F0502020204030204" pitchFamily="34" charset="0"/>
          </a:endParaRPr>
        </a:p>
      </dgm:t>
    </dgm:pt>
    <dgm:pt modelId="{F7355F14-0647-4906-9EC8-24113B7DC994}" type="parTrans" cxnId="{3417B7DB-9D70-4B9B-8DB0-3C25A8E7434E}">
      <dgm:prSet/>
      <dgm:spPr/>
      <dgm:t>
        <a:bodyPr/>
        <a:lstStyle/>
        <a:p>
          <a:endParaRPr lang="tr-TR"/>
        </a:p>
      </dgm:t>
    </dgm:pt>
    <dgm:pt modelId="{86AD9EE8-8B88-4005-9ABC-F18D0AEAB668}" type="sibTrans" cxnId="{3417B7DB-9D70-4B9B-8DB0-3C25A8E7434E}">
      <dgm:prSet/>
      <dgm:spPr/>
      <dgm:t>
        <a:bodyPr/>
        <a:lstStyle/>
        <a:p>
          <a:endParaRPr lang="tr-TR"/>
        </a:p>
      </dgm:t>
    </dgm:pt>
    <dgm:pt modelId="{6D9BD11B-43CA-4895-89FC-778FE0777C59}">
      <dgm:prSet phldrT="[Metin]" custT="1"/>
      <dgm:spPr>
        <a:noFill/>
      </dgm:spPr>
      <dgm:t>
        <a:bodyPr anchor="t"/>
        <a:lstStyle/>
        <a:p>
          <a:pPr algn="l">
            <a:lnSpc>
              <a:spcPct val="100000"/>
            </a:lnSpc>
            <a:spcBef>
              <a:spcPct val="0"/>
            </a:spcBef>
            <a:spcAft>
              <a:spcPct val="35000"/>
            </a:spcAft>
          </a:pPr>
          <a:r>
            <a:rPr lang="tr-TR" sz="2400" b="0" u="sng" dirty="0" smtClean="0">
              <a:solidFill>
                <a:srgbClr val="C00000"/>
              </a:solidFill>
              <a:effectLst>
                <a:outerShdw blurRad="38100" dist="38100" dir="2700000" algn="tl">
                  <a:srgbClr val="000000">
                    <a:alpha val="43137"/>
                  </a:srgbClr>
                </a:outerShdw>
              </a:effectLst>
              <a:latin typeface="Calibri" panose="020F0502020204030204" pitchFamily="34" charset="0"/>
            </a:rPr>
            <a:t>Çocukla ilişkili</a:t>
          </a:r>
        </a:p>
        <a:p>
          <a:pPr algn="l">
            <a:lnSpc>
              <a:spcPct val="100000"/>
            </a:lnSpc>
            <a:spcBef>
              <a:spcPct val="0"/>
            </a:spcBef>
            <a:spcAft>
              <a:spcPct val="35000"/>
            </a:spcAft>
          </a:pPr>
          <a:r>
            <a:rPr lang="tr-TR" sz="2000" b="0" dirty="0" smtClean="0">
              <a:latin typeface="Calibri" panose="020F0502020204030204" pitchFamily="34" charset="0"/>
              <a:cs typeface="Lucida Sans Unicode" pitchFamily="34" charset="0"/>
            </a:rPr>
            <a:t>*</a:t>
          </a:r>
          <a:r>
            <a:rPr lang="en-GB" sz="2000" b="0" dirty="0" err="1" smtClean="0">
              <a:latin typeface="Calibri" panose="020F0502020204030204" pitchFamily="34" charset="0"/>
              <a:cs typeface="Lucida Sans Unicode" pitchFamily="34" charset="0"/>
            </a:rPr>
            <a:t>İstenmeyen</a:t>
          </a:r>
          <a:r>
            <a:rPr lang="en-GB" sz="2000" b="0" dirty="0" smtClean="0">
              <a:latin typeface="Calibri" panose="020F0502020204030204" pitchFamily="34" charset="0"/>
              <a:cs typeface="Lucida Sans Unicode" pitchFamily="34" charset="0"/>
            </a:rPr>
            <a:t> </a:t>
          </a:r>
          <a:r>
            <a:rPr lang="tr-TR" sz="2000" b="0" dirty="0" smtClean="0">
              <a:latin typeface="Calibri" panose="020F0502020204030204" pitchFamily="34" charset="0"/>
              <a:cs typeface="Lucida Sans Unicode" pitchFamily="34" charset="0"/>
            </a:rPr>
            <a:t>çocuklar ya da istenmeyen </a:t>
          </a:r>
          <a:r>
            <a:rPr lang="tr-TR" sz="2000" b="0" dirty="0" smtClean="0">
              <a:latin typeface="Calibri" panose="020F0502020204030204" pitchFamily="34" charset="0"/>
              <a:ea typeface="+mn-ea"/>
              <a:cs typeface="+mn-cs"/>
            </a:rPr>
            <a:t>cinsiyette çocuklar, doğum anomaliler, mizaç vb. nedenlerle ailenin beklentilerini karşılayamayan çocuklar,</a:t>
          </a:r>
        </a:p>
        <a:p>
          <a:pPr algn="l">
            <a:lnSpc>
              <a:spcPct val="100000"/>
            </a:lnSpc>
            <a:spcBef>
              <a:spcPct val="0"/>
            </a:spcBef>
            <a:spcAft>
              <a:spcPct val="35000"/>
            </a:spcAft>
          </a:pPr>
          <a:r>
            <a:rPr lang="tr-TR" sz="2000" b="0" dirty="0" smtClean="0">
              <a:latin typeface="Calibri" panose="020F0502020204030204" pitchFamily="34" charset="0"/>
              <a:ea typeface="+mn-ea"/>
              <a:cs typeface="+mn-cs"/>
            </a:rPr>
            <a:t>* </a:t>
          </a:r>
          <a:r>
            <a:rPr lang="tr-TR" sz="2000" b="0" dirty="0" smtClean="0">
              <a:latin typeface="Calibri" panose="020F0502020204030204" pitchFamily="34" charset="0"/>
              <a:cs typeface="Lucida Sans Unicode" pitchFamily="34" charset="0"/>
            </a:rPr>
            <a:t>Zihinsel gerilik, erken doğum, k</a:t>
          </a:r>
          <a:r>
            <a:rPr lang="en-GB" sz="2000" b="0" dirty="0" err="1" smtClean="0">
              <a:latin typeface="Calibri" panose="020F0502020204030204" pitchFamily="34" charset="0"/>
              <a:cs typeface="Lucida Sans Unicode" pitchFamily="34" charset="0"/>
            </a:rPr>
            <a:t>ronik</a:t>
          </a:r>
          <a:r>
            <a:rPr lang="en-GB" sz="2000" b="0" dirty="0" smtClean="0">
              <a:latin typeface="Calibri" panose="020F0502020204030204" pitchFamily="34" charset="0"/>
              <a:cs typeface="Lucida Sans Unicode" pitchFamily="34" charset="0"/>
            </a:rPr>
            <a:t> </a:t>
          </a:r>
          <a:r>
            <a:rPr lang="en-GB" sz="2000" b="0" dirty="0" err="1" smtClean="0">
              <a:latin typeface="Calibri" panose="020F0502020204030204" pitchFamily="34" charset="0"/>
              <a:cs typeface="Lucida Sans Unicode" pitchFamily="34" charset="0"/>
            </a:rPr>
            <a:t>hastalık</a:t>
          </a:r>
          <a:r>
            <a:rPr lang="tr-TR" sz="2000" b="0" dirty="0" smtClean="0">
              <a:latin typeface="Calibri" panose="020F0502020204030204" pitchFamily="34" charset="0"/>
              <a:cs typeface="Lucida Sans Unicode" pitchFamily="34" charset="0"/>
            </a:rPr>
            <a:t> gibi nedenlerle sürekli bakım gerektiren çocuklar,</a:t>
          </a:r>
        </a:p>
        <a:p>
          <a:pPr algn="l">
            <a:lnSpc>
              <a:spcPct val="100000"/>
            </a:lnSpc>
            <a:spcBef>
              <a:spcPct val="0"/>
            </a:spcBef>
            <a:spcAft>
              <a:spcPct val="35000"/>
            </a:spcAft>
          </a:pPr>
          <a:r>
            <a:rPr lang="tr-TR" sz="2000" b="0" dirty="0" smtClean="0">
              <a:latin typeface="Calibri" panose="020F0502020204030204" pitchFamily="34" charset="0"/>
              <a:cs typeface="Lucida Sans Unicode" pitchFamily="34" charset="0"/>
            </a:rPr>
            <a:t>* Engelli çocuklar,</a:t>
          </a:r>
        </a:p>
        <a:p>
          <a:pPr algn="l">
            <a:lnSpc>
              <a:spcPct val="100000"/>
            </a:lnSpc>
            <a:spcBef>
              <a:spcPct val="0"/>
            </a:spcBef>
            <a:spcAft>
              <a:spcPct val="35000"/>
            </a:spcAft>
          </a:pPr>
          <a:r>
            <a:rPr lang="tr-TR" sz="2000" b="0" dirty="0" smtClean="0">
              <a:latin typeface="Calibri" panose="020F0502020204030204" pitchFamily="34" charset="0"/>
              <a:cs typeface="Lucida Sans Unicode" pitchFamily="34" charset="0"/>
            </a:rPr>
            <a:t>* H</a:t>
          </a:r>
          <a:r>
            <a:rPr lang="en-GB" sz="2000" b="0" dirty="0" err="1" smtClean="0">
              <a:latin typeface="Calibri" panose="020F0502020204030204" pitchFamily="34" charset="0"/>
              <a:cs typeface="Lucida Sans Unicode" pitchFamily="34" charset="0"/>
            </a:rPr>
            <a:t>iperaktivite</a:t>
          </a:r>
          <a:r>
            <a:rPr lang="tr-TR" sz="2000" b="0" dirty="0" smtClean="0">
              <a:latin typeface="Calibri" panose="020F0502020204030204" pitchFamily="34" charset="0"/>
              <a:cs typeface="Lucida Sans Unicode" pitchFamily="34" charset="0"/>
            </a:rPr>
            <a:t>si, t</a:t>
          </a:r>
          <a:r>
            <a:rPr lang="tr-TR" sz="2000" b="0" dirty="0" smtClean="0">
              <a:latin typeface="Calibri" panose="020F0502020204030204" pitchFamily="34" charset="0"/>
              <a:ea typeface="+mn-ea"/>
              <a:cs typeface="+mn-cs"/>
            </a:rPr>
            <a:t>ehlikeli davranış sorunları olan çocuklar,</a:t>
          </a:r>
        </a:p>
        <a:p>
          <a:pPr algn="l">
            <a:lnSpc>
              <a:spcPct val="100000"/>
            </a:lnSpc>
            <a:spcBef>
              <a:spcPct val="0"/>
            </a:spcBef>
            <a:spcAft>
              <a:spcPct val="35000"/>
            </a:spcAft>
          </a:pPr>
          <a:r>
            <a:rPr lang="tr-TR" sz="2000" b="0" dirty="0" smtClean="0">
              <a:latin typeface="Calibri" panose="020F0502020204030204" pitchFamily="34" charset="0"/>
              <a:ea typeface="+mn-ea"/>
              <a:cs typeface="+mn-cs"/>
            </a:rPr>
            <a:t>* </a:t>
          </a:r>
          <a:r>
            <a:rPr lang="en-GB" sz="2000" b="0" dirty="0" err="1" smtClean="0">
              <a:latin typeface="Calibri" panose="020F0502020204030204" pitchFamily="34" charset="0"/>
              <a:cs typeface="Lucida Sans Unicode" pitchFamily="34" charset="0"/>
            </a:rPr>
            <a:t>Üvey</a:t>
          </a:r>
          <a:r>
            <a:rPr lang="en-GB" sz="2000" b="0" dirty="0" smtClean="0">
              <a:latin typeface="Calibri" panose="020F0502020204030204" pitchFamily="34" charset="0"/>
              <a:cs typeface="Lucida Sans Unicode" pitchFamily="34" charset="0"/>
            </a:rPr>
            <a:t> </a:t>
          </a:r>
          <a:r>
            <a:rPr lang="en-GB" sz="2000" b="0" dirty="0" err="1" smtClean="0">
              <a:latin typeface="Calibri" panose="020F0502020204030204" pitchFamily="34" charset="0"/>
              <a:cs typeface="Lucida Sans Unicode" pitchFamily="34" charset="0"/>
            </a:rPr>
            <a:t>çocuk</a:t>
          </a:r>
          <a:r>
            <a:rPr lang="tr-TR" sz="2000" b="0" dirty="0" err="1" smtClean="0">
              <a:latin typeface="Calibri" panose="020F0502020204030204" pitchFamily="34" charset="0"/>
              <a:cs typeface="Lucida Sans Unicode" pitchFamily="34" charset="0"/>
            </a:rPr>
            <a:t>lar</a:t>
          </a:r>
          <a:r>
            <a:rPr lang="tr-TR" sz="2000" b="0" dirty="0" smtClean="0">
              <a:latin typeface="Calibri" panose="020F0502020204030204" pitchFamily="34" charset="0"/>
              <a:cs typeface="Lucida Sans Unicode" pitchFamily="34" charset="0"/>
            </a:rPr>
            <a:t>,</a:t>
          </a:r>
        </a:p>
        <a:p>
          <a:pPr algn="l">
            <a:lnSpc>
              <a:spcPct val="100000"/>
            </a:lnSpc>
            <a:spcBef>
              <a:spcPct val="0"/>
            </a:spcBef>
            <a:spcAft>
              <a:spcPct val="35000"/>
            </a:spcAft>
          </a:pPr>
          <a:r>
            <a:rPr lang="tr-TR" sz="2000" b="0" dirty="0" smtClean="0">
              <a:latin typeface="Calibri" panose="020F0502020204030204" pitchFamily="34" charset="0"/>
              <a:cs typeface="Lucida Sans Unicode" pitchFamily="34" charset="0"/>
            </a:rPr>
            <a:t>* Sık</a:t>
          </a:r>
          <a:r>
            <a:rPr lang="en-GB" sz="2000" b="0" dirty="0" smtClean="0">
              <a:latin typeface="Calibri" panose="020F0502020204030204" pitchFamily="34" charset="0"/>
              <a:cs typeface="Lucida Sans Unicode" pitchFamily="34" charset="0"/>
            </a:rPr>
            <a:t> </a:t>
          </a:r>
          <a:r>
            <a:rPr lang="tr-TR" sz="2000" b="0" dirty="0" smtClean="0">
              <a:latin typeface="Calibri" panose="020F0502020204030204" pitchFamily="34" charset="0"/>
              <a:cs typeface="Lucida Sans Unicode" pitchFamily="34" charset="0"/>
            </a:rPr>
            <a:t>ve uzun süre </a:t>
          </a:r>
          <a:r>
            <a:rPr lang="en-GB" sz="2000" b="0" dirty="0" err="1" smtClean="0">
              <a:latin typeface="Calibri" panose="020F0502020204030204" pitchFamily="34" charset="0"/>
              <a:cs typeface="Lucida Sans Unicode" pitchFamily="34" charset="0"/>
            </a:rPr>
            <a:t>ağlayan</a:t>
          </a:r>
          <a:r>
            <a:rPr lang="en-GB" sz="2000" b="0" dirty="0" smtClean="0">
              <a:latin typeface="Calibri" panose="020F0502020204030204" pitchFamily="34" charset="0"/>
              <a:cs typeface="Lucida Sans Unicode" pitchFamily="34" charset="0"/>
            </a:rPr>
            <a:t> </a:t>
          </a:r>
          <a:r>
            <a:rPr lang="en-GB" sz="2000" b="0" dirty="0" err="1" smtClean="0">
              <a:latin typeface="Calibri" panose="020F0502020204030204" pitchFamily="34" charset="0"/>
              <a:cs typeface="Lucida Sans Unicode" pitchFamily="34" charset="0"/>
            </a:rPr>
            <a:t>çocuk</a:t>
          </a:r>
          <a:r>
            <a:rPr lang="tr-TR" sz="2000" b="0" dirty="0" err="1" smtClean="0">
              <a:latin typeface="Calibri" panose="020F0502020204030204" pitchFamily="34" charset="0"/>
              <a:cs typeface="Lucida Sans Unicode" pitchFamily="34" charset="0"/>
            </a:rPr>
            <a:t>lar</a:t>
          </a:r>
          <a:r>
            <a:rPr lang="tr-TR" sz="2000" b="0" dirty="0" smtClean="0">
              <a:latin typeface="Calibri" panose="020F0502020204030204" pitchFamily="34" charset="0"/>
              <a:cs typeface="Lucida Sans Unicode" pitchFamily="34" charset="0"/>
            </a:rPr>
            <a:t>.</a:t>
          </a:r>
          <a:endParaRPr lang="tr-TR" sz="2400" b="0" u="sng" dirty="0">
            <a:solidFill>
              <a:srgbClr val="C00000"/>
            </a:solidFill>
            <a:effectLst>
              <a:outerShdw blurRad="38100" dist="38100" dir="2700000" algn="tl">
                <a:srgbClr val="000000">
                  <a:alpha val="43137"/>
                </a:srgbClr>
              </a:outerShdw>
            </a:effectLst>
            <a:latin typeface="Calibri" panose="020F0502020204030204" pitchFamily="34" charset="0"/>
          </a:endParaRPr>
        </a:p>
      </dgm:t>
    </dgm:pt>
    <dgm:pt modelId="{2B623BD3-92CF-45C9-9E0C-A1044F7DC35B}" type="parTrans" cxnId="{887F79DC-0168-4B58-9C6C-F349B625FD25}">
      <dgm:prSet/>
      <dgm:spPr/>
      <dgm:t>
        <a:bodyPr/>
        <a:lstStyle/>
        <a:p>
          <a:endParaRPr lang="tr-TR"/>
        </a:p>
      </dgm:t>
    </dgm:pt>
    <dgm:pt modelId="{CE9D5D7C-A0FB-46B0-98FF-E9D6100A7941}" type="sibTrans" cxnId="{887F79DC-0168-4B58-9C6C-F349B625FD25}">
      <dgm:prSet/>
      <dgm:spPr/>
      <dgm:t>
        <a:bodyPr/>
        <a:lstStyle/>
        <a:p>
          <a:endParaRPr lang="tr-TR"/>
        </a:p>
      </dgm:t>
    </dgm:pt>
    <dgm:pt modelId="{2CD2D5D0-0354-40FB-A7FC-56DF371AA497}">
      <dgm:prSet/>
      <dgm:spPr>
        <a:noFill/>
      </dgm:spPr>
      <dgm:t>
        <a:bodyPr/>
        <a:lstStyle/>
        <a:p>
          <a:pPr>
            <a:spcBef>
              <a:spcPct val="0"/>
            </a:spcBef>
            <a:spcAft>
              <a:spcPct val="15000"/>
            </a:spcAft>
          </a:pPr>
          <a:endParaRPr lang="tr-TR" sz="3600" dirty="0">
            <a:latin typeface="+mj-lt"/>
          </a:endParaRPr>
        </a:p>
      </dgm:t>
    </dgm:pt>
    <dgm:pt modelId="{AE7E787A-85BF-4AE3-9BC7-8CFBD6E69DAA}" type="parTrans" cxnId="{E0F3EAAB-5C82-4677-B761-F021759E303A}">
      <dgm:prSet/>
      <dgm:spPr/>
      <dgm:t>
        <a:bodyPr/>
        <a:lstStyle/>
        <a:p>
          <a:endParaRPr lang="tr-TR"/>
        </a:p>
      </dgm:t>
    </dgm:pt>
    <dgm:pt modelId="{FAA6D56B-478A-4016-904F-61E63391A59A}" type="sibTrans" cxnId="{E0F3EAAB-5C82-4677-B761-F021759E303A}">
      <dgm:prSet/>
      <dgm:spPr/>
      <dgm:t>
        <a:bodyPr/>
        <a:lstStyle/>
        <a:p>
          <a:endParaRPr lang="tr-TR"/>
        </a:p>
      </dgm:t>
    </dgm:pt>
    <dgm:pt modelId="{AA43DC67-09EC-4769-89F1-0EA70CDDF853}">
      <dgm:prSet custT="1"/>
      <dgm:spPr>
        <a:noFill/>
      </dgm:spPr>
      <dgm:t>
        <a:bodyPr/>
        <a:lstStyle/>
        <a:p>
          <a:pPr>
            <a:spcBef>
              <a:spcPct val="0"/>
            </a:spcBef>
            <a:spcAft>
              <a:spcPct val="15000"/>
            </a:spcAft>
          </a:pPr>
          <a:endParaRPr lang="en-GB" sz="2000" b="1" dirty="0">
            <a:latin typeface="Calibri" panose="020F0502020204030204" pitchFamily="34" charset="0"/>
            <a:cs typeface="Lucida Sans Unicode" pitchFamily="34" charset="0"/>
          </a:endParaRPr>
        </a:p>
      </dgm:t>
    </dgm:pt>
    <dgm:pt modelId="{4DF81A85-A113-49A2-A3FA-F56C09EE60D3}" type="parTrans" cxnId="{920D29F2-CB59-4526-AFB5-86601B999CE5}">
      <dgm:prSet/>
      <dgm:spPr/>
      <dgm:t>
        <a:bodyPr/>
        <a:lstStyle/>
        <a:p>
          <a:endParaRPr lang="tr-TR"/>
        </a:p>
      </dgm:t>
    </dgm:pt>
    <dgm:pt modelId="{FBFC9EA7-5386-4415-BE6F-6B13051888F2}" type="sibTrans" cxnId="{920D29F2-CB59-4526-AFB5-86601B999CE5}">
      <dgm:prSet/>
      <dgm:spPr/>
      <dgm:t>
        <a:bodyPr/>
        <a:lstStyle/>
        <a:p>
          <a:endParaRPr lang="tr-TR"/>
        </a:p>
      </dgm:t>
    </dgm:pt>
    <dgm:pt modelId="{9E4F0737-47D2-43CE-8119-65BD47E8D407}">
      <dgm:prSet custT="1"/>
      <dgm:spPr>
        <a:noFill/>
      </dgm:spPr>
      <dgm:t>
        <a:bodyPr/>
        <a:lstStyle/>
        <a:p>
          <a:pPr>
            <a:spcBef>
              <a:spcPct val="0"/>
            </a:spcBef>
            <a:spcAft>
              <a:spcPct val="15000"/>
            </a:spcAft>
          </a:pPr>
          <a:endParaRPr lang="en-GB" sz="2000" b="1" dirty="0">
            <a:latin typeface="Calibri" panose="020F0502020204030204" pitchFamily="34" charset="0"/>
            <a:cs typeface="Lucida Sans Unicode" pitchFamily="34" charset="0"/>
          </a:endParaRPr>
        </a:p>
      </dgm:t>
    </dgm:pt>
    <dgm:pt modelId="{DEA6452D-C41D-4686-8F24-03C110BA4C5B}" type="parTrans" cxnId="{FD1BE7EE-016F-409B-8CA5-DB49CFB50A55}">
      <dgm:prSet/>
      <dgm:spPr/>
      <dgm:t>
        <a:bodyPr/>
        <a:lstStyle/>
        <a:p>
          <a:endParaRPr lang="tr-TR"/>
        </a:p>
      </dgm:t>
    </dgm:pt>
    <dgm:pt modelId="{561BFA41-6D40-4F26-BD50-419F89B6BE8E}" type="sibTrans" cxnId="{FD1BE7EE-016F-409B-8CA5-DB49CFB50A55}">
      <dgm:prSet/>
      <dgm:spPr/>
      <dgm:t>
        <a:bodyPr/>
        <a:lstStyle/>
        <a:p>
          <a:endParaRPr lang="tr-TR"/>
        </a:p>
      </dgm:t>
    </dgm:pt>
    <dgm:pt modelId="{8C87D20A-5252-4607-8471-9443372CA1AD}" type="pres">
      <dgm:prSet presAssocID="{CF595F27-ED47-4998-A2ED-24777BEB2DDA}" presName="composite" presStyleCnt="0">
        <dgm:presLayoutVars>
          <dgm:chMax val="1"/>
          <dgm:dir/>
          <dgm:resizeHandles val="exact"/>
        </dgm:presLayoutVars>
      </dgm:prSet>
      <dgm:spPr/>
      <dgm:t>
        <a:bodyPr/>
        <a:lstStyle/>
        <a:p>
          <a:endParaRPr lang="tr-TR"/>
        </a:p>
      </dgm:t>
    </dgm:pt>
    <dgm:pt modelId="{A0F796C5-9980-454C-89AE-7F6F4607B0D8}" type="pres">
      <dgm:prSet presAssocID="{95EA0B43-3E68-4782-86D2-05B9E36C61F0}" presName="roof" presStyleLbl="dkBgShp" presStyleIdx="0" presStyleCnt="2" custScaleY="53192" custLinFactNeighborX="-893" custLinFactNeighborY="-1180"/>
      <dgm:spPr/>
      <dgm:t>
        <a:bodyPr/>
        <a:lstStyle/>
        <a:p>
          <a:endParaRPr lang="tr-TR"/>
        </a:p>
      </dgm:t>
    </dgm:pt>
    <dgm:pt modelId="{C339CB44-996E-4F14-876E-9475A9287443}" type="pres">
      <dgm:prSet presAssocID="{95EA0B43-3E68-4782-86D2-05B9E36C61F0}" presName="pillars" presStyleCnt="0"/>
      <dgm:spPr/>
      <dgm:t>
        <a:bodyPr/>
        <a:lstStyle/>
        <a:p>
          <a:endParaRPr lang="tr-TR"/>
        </a:p>
      </dgm:t>
    </dgm:pt>
    <dgm:pt modelId="{6790AFA2-89DA-4C8D-AA66-4A06DDAFF83C}" type="pres">
      <dgm:prSet presAssocID="{95EA0B43-3E68-4782-86D2-05B9E36C61F0}" presName="pillar1" presStyleLbl="node1" presStyleIdx="0" presStyleCnt="1" custScaleY="114673" custLinFactNeighborX="20076" custLinFactNeighborY="21331">
        <dgm:presLayoutVars>
          <dgm:bulletEnabled val="1"/>
        </dgm:presLayoutVars>
      </dgm:prSet>
      <dgm:spPr/>
      <dgm:t>
        <a:bodyPr/>
        <a:lstStyle/>
        <a:p>
          <a:endParaRPr lang="tr-TR"/>
        </a:p>
      </dgm:t>
    </dgm:pt>
    <dgm:pt modelId="{76E980E9-3FEA-4D08-8C7E-8361C73FF1EE}" type="pres">
      <dgm:prSet presAssocID="{95EA0B43-3E68-4782-86D2-05B9E36C61F0}" presName="base" presStyleLbl="dkBgShp" presStyleIdx="1" presStyleCnt="2" custFlipVert="1" custScaleY="12877" custLinFactNeighborX="508" custLinFactNeighborY="38166"/>
      <dgm:spPr/>
      <dgm:t>
        <a:bodyPr/>
        <a:lstStyle/>
        <a:p>
          <a:endParaRPr lang="tr-TR"/>
        </a:p>
      </dgm:t>
    </dgm:pt>
  </dgm:ptLst>
  <dgm:cxnLst>
    <dgm:cxn modelId="{887F79DC-0168-4B58-9C6C-F349B625FD25}" srcId="{95EA0B43-3E68-4782-86D2-05B9E36C61F0}" destId="{6D9BD11B-43CA-4895-89FC-778FE0777C59}" srcOrd="0" destOrd="0" parTransId="{2B623BD3-92CF-45C9-9E0C-A1044F7DC35B}" sibTransId="{CE9D5D7C-A0FB-46B0-98FF-E9D6100A7941}"/>
    <dgm:cxn modelId="{E0F3EAAB-5C82-4677-B761-F021759E303A}" srcId="{6D9BD11B-43CA-4895-89FC-778FE0777C59}" destId="{2CD2D5D0-0354-40FB-A7FC-56DF371AA497}" srcOrd="2" destOrd="0" parTransId="{AE7E787A-85BF-4AE3-9BC7-8CFBD6E69DAA}" sibTransId="{FAA6D56B-478A-4016-904F-61E63391A59A}"/>
    <dgm:cxn modelId="{3417B7DB-9D70-4B9B-8DB0-3C25A8E7434E}" srcId="{CF595F27-ED47-4998-A2ED-24777BEB2DDA}" destId="{95EA0B43-3E68-4782-86D2-05B9E36C61F0}" srcOrd="0" destOrd="0" parTransId="{F7355F14-0647-4906-9EC8-24113B7DC994}" sibTransId="{86AD9EE8-8B88-4005-9ABC-F18D0AEAB668}"/>
    <dgm:cxn modelId="{66559405-0F9E-4833-8962-39D45E8B4E2B}" type="presOf" srcId="{95EA0B43-3E68-4782-86D2-05B9E36C61F0}" destId="{A0F796C5-9980-454C-89AE-7F6F4607B0D8}" srcOrd="0" destOrd="0" presId="urn:microsoft.com/office/officeart/2005/8/layout/hList3"/>
    <dgm:cxn modelId="{FD1BE7EE-016F-409B-8CA5-DB49CFB50A55}" srcId="{6D9BD11B-43CA-4895-89FC-778FE0777C59}" destId="{9E4F0737-47D2-43CE-8119-65BD47E8D407}" srcOrd="0" destOrd="0" parTransId="{DEA6452D-C41D-4686-8F24-03C110BA4C5B}" sibTransId="{561BFA41-6D40-4F26-BD50-419F89B6BE8E}"/>
    <dgm:cxn modelId="{AD9BA116-5FC3-42B1-99BB-0793FF4167E8}" type="presOf" srcId="{CF595F27-ED47-4998-A2ED-24777BEB2DDA}" destId="{8C87D20A-5252-4607-8471-9443372CA1AD}" srcOrd="0" destOrd="0" presId="urn:microsoft.com/office/officeart/2005/8/layout/hList3"/>
    <dgm:cxn modelId="{04B74692-B83A-47C8-8C61-0EC57FB24418}" type="presOf" srcId="{9E4F0737-47D2-43CE-8119-65BD47E8D407}" destId="{6790AFA2-89DA-4C8D-AA66-4A06DDAFF83C}" srcOrd="0" destOrd="1" presId="urn:microsoft.com/office/officeart/2005/8/layout/hList3"/>
    <dgm:cxn modelId="{31FB5C6F-B4B6-41AD-9B74-18A585F2C494}" type="presOf" srcId="{AA43DC67-09EC-4769-89F1-0EA70CDDF853}" destId="{6790AFA2-89DA-4C8D-AA66-4A06DDAFF83C}" srcOrd="0" destOrd="2" presId="urn:microsoft.com/office/officeart/2005/8/layout/hList3"/>
    <dgm:cxn modelId="{9AE9DA7B-2C7B-44F3-BF83-779B12BAA024}" type="presOf" srcId="{6D9BD11B-43CA-4895-89FC-778FE0777C59}" destId="{6790AFA2-89DA-4C8D-AA66-4A06DDAFF83C}" srcOrd="0" destOrd="0" presId="urn:microsoft.com/office/officeart/2005/8/layout/hList3"/>
    <dgm:cxn modelId="{920D29F2-CB59-4526-AFB5-86601B999CE5}" srcId="{6D9BD11B-43CA-4895-89FC-778FE0777C59}" destId="{AA43DC67-09EC-4769-89F1-0EA70CDDF853}" srcOrd="1" destOrd="0" parTransId="{4DF81A85-A113-49A2-A3FA-F56C09EE60D3}" sibTransId="{FBFC9EA7-5386-4415-BE6F-6B13051888F2}"/>
    <dgm:cxn modelId="{9C3DA77C-2EAB-41D5-A810-FF6AA0362378}" type="presOf" srcId="{2CD2D5D0-0354-40FB-A7FC-56DF371AA497}" destId="{6790AFA2-89DA-4C8D-AA66-4A06DDAFF83C}" srcOrd="0" destOrd="3" presId="urn:microsoft.com/office/officeart/2005/8/layout/hList3"/>
    <dgm:cxn modelId="{B52D3A92-06BC-4CC0-B5ED-70A7C60A3C4E}" type="presParOf" srcId="{8C87D20A-5252-4607-8471-9443372CA1AD}" destId="{A0F796C5-9980-454C-89AE-7F6F4607B0D8}" srcOrd="0" destOrd="0" presId="urn:microsoft.com/office/officeart/2005/8/layout/hList3"/>
    <dgm:cxn modelId="{A208A70A-8178-4AF2-8831-4208CC314DFD}" type="presParOf" srcId="{8C87D20A-5252-4607-8471-9443372CA1AD}" destId="{C339CB44-996E-4F14-876E-9475A9287443}" srcOrd="1" destOrd="0" presId="urn:microsoft.com/office/officeart/2005/8/layout/hList3"/>
    <dgm:cxn modelId="{AB4BB5FF-374C-40F4-A34A-CC4584ADD1C3}" type="presParOf" srcId="{C339CB44-996E-4F14-876E-9475A9287443}" destId="{6790AFA2-89DA-4C8D-AA66-4A06DDAFF83C}" srcOrd="0" destOrd="0" presId="urn:microsoft.com/office/officeart/2005/8/layout/hList3"/>
    <dgm:cxn modelId="{B1D56122-18E6-4232-B0ED-D4BA587D9F09}" type="presParOf" srcId="{8C87D20A-5252-4607-8471-9443372CA1AD}" destId="{76E980E9-3FEA-4D08-8C7E-8361C73FF1EE}"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95F27-ED47-4998-A2ED-24777BEB2DDA}"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95EA0B43-3E68-4782-86D2-05B9E36C61F0}">
      <dgm:prSet phldrT="[Metin]" custT="1"/>
      <dgm:spPr/>
      <dgm:t>
        <a:bodyPr/>
        <a:lstStyle/>
        <a:p>
          <a:r>
            <a:rPr lang="tr-TR" sz="2800" b="1" u="sng" dirty="0" smtClean="0">
              <a:latin typeface="Calibri" panose="020F0502020204030204" pitchFamily="34" charset="0"/>
            </a:rPr>
            <a:t>Anne-baba  ya da bakım veren kişi ile ilişkili</a:t>
          </a:r>
          <a:endParaRPr lang="tr-TR" sz="2800" dirty="0">
            <a:latin typeface="Calibri" panose="020F0502020204030204" pitchFamily="34" charset="0"/>
          </a:endParaRPr>
        </a:p>
      </dgm:t>
    </dgm:pt>
    <dgm:pt modelId="{F7355F14-0647-4906-9EC8-24113B7DC994}" type="parTrans" cxnId="{3417B7DB-9D70-4B9B-8DB0-3C25A8E7434E}">
      <dgm:prSet/>
      <dgm:spPr/>
      <dgm:t>
        <a:bodyPr/>
        <a:lstStyle/>
        <a:p>
          <a:endParaRPr lang="tr-TR"/>
        </a:p>
      </dgm:t>
    </dgm:pt>
    <dgm:pt modelId="{86AD9EE8-8B88-4005-9ABC-F18D0AEAB668}" type="sibTrans" cxnId="{3417B7DB-9D70-4B9B-8DB0-3C25A8E7434E}">
      <dgm:prSet/>
      <dgm:spPr/>
      <dgm:t>
        <a:bodyPr/>
        <a:lstStyle/>
        <a:p>
          <a:endParaRPr lang="tr-TR"/>
        </a:p>
      </dgm:t>
    </dgm:pt>
    <dgm:pt modelId="{6D9BD11B-43CA-4895-89FC-778FE0777C59}">
      <dgm:prSet phldrT="[Metin]" custT="1"/>
      <dgm:spPr>
        <a:noFill/>
      </dgm:spPr>
      <dgm:t>
        <a:bodyPr anchor="t"/>
        <a:lstStyle/>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Genç</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ebeveyn</a:t>
          </a:r>
          <a:r>
            <a:rPr lang="tr-TR" sz="2200" dirty="0" smtClean="0">
              <a:latin typeface="Calibri" panose="020F0502020204030204" pitchFamily="34" charset="0"/>
              <a:cs typeface="Lucida Sans Unicode" pitchFamily="34" charset="0"/>
            </a:rPr>
            <a:t>, y</a:t>
          </a:r>
          <a:r>
            <a:rPr lang="en-GB" sz="2200" dirty="0" err="1" smtClean="0">
              <a:latin typeface="Calibri" panose="020F0502020204030204" pitchFamily="34" charset="0"/>
              <a:cs typeface="Lucida Sans Unicode" pitchFamily="34" charset="0"/>
            </a:rPr>
            <a:t>alnız</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yaşayan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ebeveyn</a:t>
          </a:r>
          <a:r>
            <a:rPr lang="tr-TR" sz="2200" dirty="0" smtClean="0">
              <a:latin typeface="Calibri" panose="020F0502020204030204" pitchFamily="34" charset="0"/>
              <a:cs typeface="Lucida Sans Unicode" pitchFamily="34" charset="0"/>
            </a:rPr>
            <a:t>,</a:t>
          </a:r>
          <a:endParaRPr lang="tr-TR" sz="2200" dirty="0" smtClean="0">
            <a:latin typeface="Calibri" panose="020F0502020204030204" pitchFamily="34" charset="0"/>
          </a:endParaRPr>
        </a:p>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Eğitim</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eksikliği</a:t>
          </a:r>
          <a:r>
            <a:rPr lang="tr-TR"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rPr>
            <a:t>Çocuk gelişimi hakkında bilgisizlik, bilinçsizlik),</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Alkol</a:t>
          </a:r>
          <a:r>
            <a:rPr lang="tr-TR" sz="2200" dirty="0" smtClean="0">
              <a:latin typeface="Calibri" panose="020F0502020204030204" pitchFamily="34" charset="0"/>
              <a:cs typeface="Lucida Sans Unicode" pitchFamily="34" charset="0"/>
            </a:rPr>
            <a:t> ve/veya </a:t>
          </a:r>
          <a:r>
            <a:rPr lang="en-GB" sz="2200" dirty="0" err="1" smtClean="0">
              <a:latin typeface="Calibri" panose="020F0502020204030204" pitchFamily="34" charset="0"/>
              <a:cs typeface="Lucida Sans Unicode" pitchFamily="34" charset="0"/>
            </a:rPr>
            <a:t>uyuşturucu</a:t>
          </a:r>
          <a:r>
            <a:rPr lang="en-GB"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cs typeface="Lucida Sans Unicode" pitchFamily="34" charset="0"/>
            </a:rPr>
            <a:t>kullanıyor olmak,</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Çocukken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istismara</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uğramış</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olmak</a:t>
          </a:r>
          <a:r>
            <a:rPr lang="tr-TR" sz="2200" dirty="0" smtClean="0">
              <a:latin typeface="Calibri" panose="020F0502020204030204" pitchFamily="34" charset="0"/>
              <a:cs typeface="Lucida Sans Unicode" pitchFamily="34" charset="0"/>
            </a:rPr>
            <a:t>,</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Fiziksel</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veya</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psik</a:t>
          </a:r>
          <a:r>
            <a:rPr lang="tr-TR" sz="2200" dirty="0" err="1" smtClean="0">
              <a:latin typeface="Calibri" panose="020F0502020204030204" pitchFamily="34" charset="0"/>
              <a:cs typeface="Lucida Sans Unicode" pitchFamily="34" charset="0"/>
            </a:rPr>
            <a:t>iy</a:t>
          </a:r>
          <a:r>
            <a:rPr lang="en-GB" sz="2200" dirty="0" err="1" smtClean="0">
              <a:latin typeface="Calibri" panose="020F0502020204030204" pitchFamily="34" charset="0"/>
              <a:cs typeface="Lucida Sans Unicode" pitchFamily="34" charset="0"/>
            </a:rPr>
            <a:t>atrik</a:t>
          </a:r>
          <a:r>
            <a:rPr lang="en-GB"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cs typeface="Lucida Sans Unicode" pitchFamily="34" charset="0"/>
            </a:rPr>
            <a:t> bir </a:t>
          </a:r>
          <a:r>
            <a:rPr lang="en-GB" sz="2200" dirty="0" smtClean="0">
              <a:latin typeface="Calibri" panose="020F0502020204030204" pitchFamily="34" charset="0"/>
              <a:cs typeface="Lucida Sans Unicode" pitchFamily="34" charset="0"/>
            </a:rPr>
            <a:t>hast</a:t>
          </a:r>
          <a:r>
            <a:rPr lang="tr-TR" sz="2200" dirty="0" smtClean="0">
              <a:latin typeface="Calibri" panose="020F0502020204030204" pitchFamily="34" charset="0"/>
              <a:cs typeface="Lucida Sans Unicode" pitchFamily="34" charset="0"/>
            </a:rPr>
            <a:t>alık varlığı,</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rPr>
            <a:t>* Dürtü ve öfke kontrolünün yetersizliği,</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rPr>
            <a:t>* Toplumsal iletişim becerilerinin yetersizliği.</a:t>
          </a:r>
          <a:endParaRPr lang="tr-TR" sz="2200" b="1" u="sng" dirty="0">
            <a:latin typeface="Calibri" panose="020F0502020204030204" pitchFamily="34" charset="0"/>
          </a:endParaRPr>
        </a:p>
      </dgm:t>
    </dgm:pt>
    <dgm:pt modelId="{2B623BD3-92CF-45C9-9E0C-A1044F7DC35B}" type="parTrans" cxnId="{887F79DC-0168-4B58-9C6C-F349B625FD25}">
      <dgm:prSet/>
      <dgm:spPr/>
      <dgm:t>
        <a:bodyPr/>
        <a:lstStyle/>
        <a:p>
          <a:endParaRPr lang="tr-TR"/>
        </a:p>
      </dgm:t>
    </dgm:pt>
    <dgm:pt modelId="{CE9D5D7C-A0FB-46B0-98FF-E9D6100A7941}" type="sibTrans" cxnId="{887F79DC-0168-4B58-9C6C-F349B625FD25}">
      <dgm:prSet/>
      <dgm:spPr/>
      <dgm:t>
        <a:bodyPr/>
        <a:lstStyle/>
        <a:p>
          <a:endParaRPr lang="tr-TR"/>
        </a:p>
      </dgm:t>
    </dgm:pt>
    <dgm:pt modelId="{2CD2D5D0-0354-40FB-A7FC-56DF371AA497}">
      <dgm:prSet/>
      <dgm:spPr>
        <a:noFill/>
      </dgm:spPr>
      <dgm:t>
        <a:bodyPr/>
        <a:lstStyle/>
        <a:p>
          <a:endParaRPr lang="tr-TR" sz="3600" dirty="0">
            <a:latin typeface="+mj-lt"/>
          </a:endParaRPr>
        </a:p>
      </dgm:t>
    </dgm:pt>
    <dgm:pt modelId="{AE7E787A-85BF-4AE3-9BC7-8CFBD6E69DAA}" type="parTrans" cxnId="{E0F3EAAB-5C82-4677-B761-F021759E303A}">
      <dgm:prSet/>
      <dgm:spPr/>
      <dgm:t>
        <a:bodyPr/>
        <a:lstStyle/>
        <a:p>
          <a:endParaRPr lang="tr-TR"/>
        </a:p>
      </dgm:t>
    </dgm:pt>
    <dgm:pt modelId="{FAA6D56B-478A-4016-904F-61E63391A59A}" type="sibTrans" cxnId="{E0F3EAAB-5C82-4677-B761-F021759E303A}">
      <dgm:prSet/>
      <dgm:spPr/>
      <dgm:t>
        <a:bodyPr/>
        <a:lstStyle/>
        <a:p>
          <a:endParaRPr lang="tr-TR"/>
        </a:p>
      </dgm:t>
    </dgm:pt>
    <dgm:pt modelId="{8C87D20A-5252-4607-8471-9443372CA1AD}" type="pres">
      <dgm:prSet presAssocID="{CF595F27-ED47-4998-A2ED-24777BEB2DDA}" presName="composite" presStyleCnt="0">
        <dgm:presLayoutVars>
          <dgm:chMax val="1"/>
          <dgm:dir/>
          <dgm:resizeHandles val="exact"/>
        </dgm:presLayoutVars>
      </dgm:prSet>
      <dgm:spPr/>
      <dgm:t>
        <a:bodyPr/>
        <a:lstStyle/>
        <a:p>
          <a:endParaRPr lang="tr-TR"/>
        </a:p>
      </dgm:t>
    </dgm:pt>
    <dgm:pt modelId="{A0F796C5-9980-454C-89AE-7F6F4607B0D8}" type="pres">
      <dgm:prSet presAssocID="{95EA0B43-3E68-4782-86D2-05B9E36C61F0}" presName="roof" presStyleLbl="dkBgShp" presStyleIdx="0" presStyleCnt="2" custScaleY="60643" custLinFactNeighborX="168" custLinFactNeighborY="2604"/>
      <dgm:spPr/>
      <dgm:t>
        <a:bodyPr/>
        <a:lstStyle/>
        <a:p>
          <a:endParaRPr lang="tr-TR"/>
        </a:p>
      </dgm:t>
    </dgm:pt>
    <dgm:pt modelId="{C339CB44-996E-4F14-876E-9475A9287443}" type="pres">
      <dgm:prSet presAssocID="{95EA0B43-3E68-4782-86D2-05B9E36C61F0}" presName="pillars" presStyleCnt="0"/>
      <dgm:spPr/>
      <dgm:t>
        <a:bodyPr/>
        <a:lstStyle/>
        <a:p>
          <a:endParaRPr lang="tr-TR"/>
        </a:p>
      </dgm:t>
    </dgm:pt>
    <dgm:pt modelId="{6790AFA2-89DA-4C8D-AA66-4A06DDAFF83C}" type="pres">
      <dgm:prSet presAssocID="{95EA0B43-3E68-4782-86D2-05B9E36C61F0}" presName="pillar1" presStyleLbl="node1" presStyleIdx="0" presStyleCnt="1" custScaleY="120173" custLinFactNeighborX="20076" custLinFactNeighborY="21331">
        <dgm:presLayoutVars>
          <dgm:bulletEnabled val="1"/>
        </dgm:presLayoutVars>
      </dgm:prSet>
      <dgm:spPr/>
      <dgm:t>
        <a:bodyPr/>
        <a:lstStyle/>
        <a:p>
          <a:endParaRPr lang="tr-TR"/>
        </a:p>
      </dgm:t>
    </dgm:pt>
    <dgm:pt modelId="{76E980E9-3FEA-4D08-8C7E-8361C73FF1EE}" type="pres">
      <dgm:prSet presAssocID="{95EA0B43-3E68-4782-86D2-05B9E36C61F0}" presName="base" presStyleLbl="dkBgShp" presStyleIdx="1" presStyleCnt="2" custFlipVert="1" custScaleY="12877" custLinFactNeighborX="508" custLinFactNeighborY="38166"/>
      <dgm:spPr/>
      <dgm:t>
        <a:bodyPr/>
        <a:lstStyle/>
        <a:p>
          <a:endParaRPr lang="tr-TR"/>
        </a:p>
      </dgm:t>
    </dgm:pt>
  </dgm:ptLst>
  <dgm:cxnLst>
    <dgm:cxn modelId="{763337A9-AC61-480B-A988-4922F1371AF5}" type="presOf" srcId="{6D9BD11B-43CA-4895-89FC-778FE0777C59}" destId="{6790AFA2-89DA-4C8D-AA66-4A06DDAFF83C}" srcOrd="0" destOrd="0" presId="urn:microsoft.com/office/officeart/2005/8/layout/hList3"/>
    <dgm:cxn modelId="{887F79DC-0168-4B58-9C6C-F349B625FD25}" srcId="{95EA0B43-3E68-4782-86D2-05B9E36C61F0}" destId="{6D9BD11B-43CA-4895-89FC-778FE0777C59}" srcOrd="0" destOrd="0" parTransId="{2B623BD3-92CF-45C9-9E0C-A1044F7DC35B}" sibTransId="{CE9D5D7C-A0FB-46B0-98FF-E9D6100A7941}"/>
    <dgm:cxn modelId="{E0F3EAAB-5C82-4677-B761-F021759E303A}" srcId="{6D9BD11B-43CA-4895-89FC-778FE0777C59}" destId="{2CD2D5D0-0354-40FB-A7FC-56DF371AA497}" srcOrd="0" destOrd="0" parTransId="{AE7E787A-85BF-4AE3-9BC7-8CFBD6E69DAA}" sibTransId="{FAA6D56B-478A-4016-904F-61E63391A59A}"/>
    <dgm:cxn modelId="{2163D78A-54FA-4D6B-9AB1-8566D2C13887}" type="presOf" srcId="{CF595F27-ED47-4998-A2ED-24777BEB2DDA}" destId="{8C87D20A-5252-4607-8471-9443372CA1AD}" srcOrd="0" destOrd="0" presId="urn:microsoft.com/office/officeart/2005/8/layout/hList3"/>
    <dgm:cxn modelId="{C35CD2B3-075B-4918-9701-668FFBA3CDF9}" type="presOf" srcId="{2CD2D5D0-0354-40FB-A7FC-56DF371AA497}" destId="{6790AFA2-89DA-4C8D-AA66-4A06DDAFF83C}" srcOrd="0" destOrd="1" presId="urn:microsoft.com/office/officeart/2005/8/layout/hList3"/>
    <dgm:cxn modelId="{3417B7DB-9D70-4B9B-8DB0-3C25A8E7434E}" srcId="{CF595F27-ED47-4998-A2ED-24777BEB2DDA}" destId="{95EA0B43-3E68-4782-86D2-05B9E36C61F0}" srcOrd="0" destOrd="0" parTransId="{F7355F14-0647-4906-9EC8-24113B7DC994}" sibTransId="{86AD9EE8-8B88-4005-9ABC-F18D0AEAB668}"/>
    <dgm:cxn modelId="{85F12C4C-8AEA-4FE2-86DE-B18CBCE3766A}" type="presOf" srcId="{95EA0B43-3E68-4782-86D2-05B9E36C61F0}" destId="{A0F796C5-9980-454C-89AE-7F6F4607B0D8}" srcOrd="0" destOrd="0" presId="urn:microsoft.com/office/officeart/2005/8/layout/hList3"/>
    <dgm:cxn modelId="{95671C87-29F7-4535-B77E-09137AF04BFB}" type="presParOf" srcId="{8C87D20A-5252-4607-8471-9443372CA1AD}" destId="{A0F796C5-9980-454C-89AE-7F6F4607B0D8}" srcOrd="0" destOrd="0" presId="urn:microsoft.com/office/officeart/2005/8/layout/hList3"/>
    <dgm:cxn modelId="{C2B74D65-4FA7-44BB-A650-209EA262076F}" type="presParOf" srcId="{8C87D20A-5252-4607-8471-9443372CA1AD}" destId="{C339CB44-996E-4F14-876E-9475A9287443}" srcOrd="1" destOrd="0" presId="urn:microsoft.com/office/officeart/2005/8/layout/hList3"/>
    <dgm:cxn modelId="{345C3003-8A81-4831-AB15-7A7DB4F55072}" type="presParOf" srcId="{C339CB44-996E-4F14-876E-9475A9287443}" destId="{6790AFA2-89DA-4C8D-AA66-4A06DDAFF83C}" srcOrd="0" destOrd="0" presId="urn:microsoft.com/office/officeart/2005/8/layout/hList3"/>
    <dgm:cxn modelId="{E1AB304A-2CA4-4779-B5FE-A44952442AE2}" type="presParOf" srcId="{8C87D20A-5252-4607-8471-9443372CA1AD}" destId="{76E980E9-3FEA-4D08-8C7E-8361C73FF1E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E60699-0C3D-4F70-9E47-755DBA6B4E11}"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2E095172-BDC4-4767-B498-C68DEA842C54}">
      <dgm:prSet phldrT="[Metin]" custT="1"/>
      <dgm:spPr/>
      <dgm:t>
        <a:bodyPr/>
        <a:lstStyle/>
        <a:p>
          <a:r>
            <a:rPr lang="tr-TR" sz="2800" b="1" dirty="0" smtClean="0">
              <a:effectLst>
                <a:outerShdw blurRad="38100" dist="38100" dir="2700000" algn="tl">
                  <a:srgbClr val="000000">
                    <a:alpha val="43137"/>
                  </a:srgbClr>
                </a:outerShdw>
              </a:effectLst>
            </a:rPr>
            <a:t>İlişkisel</a:t>
          </a:r>
          <a:endParaRPr lang="tr-TR" sz="2800" b="1" dirty="0">
            <a:effectLst>
              <a:outerShdw blurRad="38100" dist="38100" dir="2700000" algn="tl">
                <a:srgbClr val="000000">
                  <a:alpha val="43137"/>
                </a:srgbClr>
              </a:outerShdw>
            </a:effectLst>
          </a:endParaRPr>
        </a:p>
      </dgm:t>
    </dgm:pt>
    <dgm:pt modelId="{AF816B76-7EAB-47EF-A11D-53EAC8B69073}" type="parTrans" cxnId="{572841F1-7030-485A-AE29-EBD59F77EEC2}">
      <dgm:prSet/>
      <dgm:spPr/>
      <dgm:t>
        <a:bodyPr/>
        <a:lstStyle/>
        <a:p>
          <a:endParaRPr lang="tr-TR"/>
        </a:p>
      </dgm:t>
    </dgm:pt>
    <dgm:pt modelId="{DFE6F10D-F303-4987-9E22-74370C603E92}" type="sibTrans" cxnId="{572841F1-7030-485A-AE29-EBD59F77EEC2}">
      <dgm:prSet/>
      <dgm:spPr/>
      <dgm:t>
        <a:bodyPr/>
        <a:lstStyle/>
        <a:p>
          <a:endParaRPr lang="tr-TR"/>
        </a:p>
      </dgm:t>
    </dgm:pt>
    <dgm:pt modelId="{53A4125E-068E-48C4-8064-9B81F8733E49}">
      <dgm:prSet phldrT="[Metin]" custT="1"/>
      <dgm:spPr>
        <a:noFill/>
      </dgm:spPr>
      <dgm:t>
        <a:bodyPr anchor="t"/>
        <a:lstStyle/>
        <a:p>
          <a:pPr algn="just"/>
          <a:r>
            <a:rPr lang="tr-TR" sz="2200" dirty="0" smtClean="0">
              <a:latin typeface="Calibri" panose="020F0502020204030204" pitchFamily="34" charset="0"/>
            </a:rPr>
            <a:t>* Ebeveyn ve çocuk bağının kopuk olması ve bağın kurulamaması,</a:t>
          </a:r>
        </a:p>
        <a:p>
          <a:pPr algn="just"/>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çocuklu</a:t>
          </a:r>
          <a:r>
            <a:rPr lang="tr-TR" sz="2200" dirty="0" smtClean="0">
              <a:latin typeface="Calibri" panose="020F0502020204030204" pitchFamily="34" charset="0"/>
              <a:cs typeface="Lucida Sans Unicode" pitchFamily="34" charset="0"/>
            </a:rPr>
            <a:t>, k</a:t>
          </a:r>
          <a:r>
            <a:rPr lang="en-GB" sz="2200" dirty="0" err="1" smtClean="0">
              <a:latin typeface="Calibri" panose="020F0502020204030204" pitchFamily="34" charset="0"/>
              <a:cs typeface="Lucida Sans Unicode" pitchFamily="34" charset="0"/>
            </a:rPr>
            <a:t>atı</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disiplin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uygulayan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aileler</a:t>
          </a:r>
          <a:r>
            <a:rPr lang="tr-TR" sz="2200" dirty="0" smtClean="0">
              <a:latin typeface="Calibri" panose="020F0502020204030204" pitchFamily="34" charset="0"/>
              <a:cs typeface="Lucida Sans Unicode" pitchFamily="34" charset="0"/>
            </a:rPr>
            <a:t>,</a:t>
          </a:r>
        </a:p>
        <a:p>
          <a:pPr algn="just"/>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Ekonomik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sıkıntı</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işsizlik</a:t>
          </a:r>
          <a:r>
            <a:rPr lang="tr-TR" sz="2200" dirty="0" smtClean="0">
              <a:latin typeface="Calibri" panose="020F0502020204030204" pitchFamily="34" charset="0"/>
              <a:cs typeface="Lucida Sans Unicode" pitchFamily="34" charset="0"/>
            </a:rPr>
            <a:t>, a</a:t>
          </a:r>
          <a:r>
            <a:rPr lang="en-GB" sz="2200" dirty="0" err="1" smtClean="0">
              <a:latin typeface="Calibri" panose="020F0502020204030204" pitchFamily="34" charset="0"/>
              <a:cs typeface="Lucida Sans Unicode" pitchFamily="34" charset="0"/>
            </a:rPr>
            <a:t>ile</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içi</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şiddet</a:t>
          </a:r>
          <a:r>
            <a:rPr lang="tr-TR" sz="2200" dirty="0" smtClean="0">
              <a:latin typeface="Calibri" panose="020F0502020204030204" pitchFamily="34" charset="0"/>
              <a:cs typeface="Lucida Sans Unicode" pitchFamily="34" charset="0"/>
            </a:rPr>
            <a:t> varlığı, </a:t>
          </a:r>
        </a:p>
        <a:p>
          <a:pPr algn="just"/>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Sosyal</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destek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sistemlerin</a:t>
          </a:r>
          <a:r>
            <a:rPr lang="tr-TR" sz="2200" dirty="0" smtClean="0">
              <a:latin typeface="Calibri" panose="020F0502020204030204" pitchFamily="34" charset="0"/>
              <a:cs typeface="Lucida Sans Unicode" pitchFamily="34" charset="0"/>
            </a:rPr>
            <a:t>in yetersizliği,</a:t>
          </a:r>
        </a:p>
        <a:p>
          <a:pPr algn="just"/>
          <a:r>
            <a:rPr lang="tr-TR"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rPr>
            <a:t>Evlilikteki veya yakın ilişkilerdeki sorunlar nedeniyle aile yapısının bozulması, bunun sonucunda çocukta veya erişkinde duygusal ve zihinsel sorunların ortaya çıkması,</a:t>
          </a:r>
        </a:p>
        <a:p>
          <a:pPr algn="just"/>
          <a:r>
            <a:rPr lang="tr-TR" sz="2200" dirty="0" smtClean="0">
              <a:latin typeface="Calibri" panose="020F0502020204030204" pitchFamily="34" charset="0"/>
            </a:rPr>
            <a:t>*Aile bireyleri arasındaki bağın zayıf olması, sözel ve psikolojik çatışmaların sık  yaşanması.</a:t>
          </a:r>
          <a:endParaRPr lang="tr-TR" sz="2400" b="1" u="sng" dirty="0">
            <a:latin typeface="Calibri" panose="020F0502020204030204" pitchFamily="34" charset="0"/>
          </a:endParaRPr>
        </a:p>
      </dgm:t>
    </dgm:pt>
    <dgm:pt modelId="{7F616614-9A93-4124-B266-2146CF980E26}" type="parTrans" cxnId="{E65A8300-FBCE-40A7-96FE-65D1939ADD98}">
      <dgm:prSet/>
      <dgm:spPr/>
      <dgm:t>
        <a:bodyPr/>
        <a:lstStyle/>
        <a:p>
          <a:endParaRPr lang="tr-TR"/>
        </a:p>
      </dgm:t>
    </dgm:pt>
    <dgm:pt modelId="{BCD4773A-E4A2-4601-80F0-3455FA2B5850}" type="sibTrans" cxnId="{E65A8300-FBCE-40A7-96FE-65D1939ADD98}">
      <dgm:prSet/>
      <dgm:spPr/>
      <dgm:t>
        <a:bodyPr/>
        <a:lstStyle/>
        <a:p>
          <a:endParaRPr lang="tr-TR"/>
        </a:p>
      </dgm:t>
    </dgm:pt>
    <dgm:pt modelId="{ABB87A87-BCC6-4848-A4B2-C9235A7CBDCE}" type="pres">
      <dgm:prSet presAssocID="{AEE60699-0C3D-4F70-9E47-755DBA6B4E11}" presName="composite" presStyleCnt="0">
        <dgm:presLayoutVars>
          <dgm:chMax val="1"/>
          <dgm:dir/>
          <dgm:resizeHandles val="exact"/>
        </dgm:presLayoutVars>
      </dgm:prSet>
      <dgm:spPr/>
      <dgm:t>
        <a:bodyPr/>
        <a:lstStyle/>
        <a:p>
          <a:endParaRPr lang="tr-TR"/>
        </a:p>
      </dgm:t>
    </dgm:pt>
    <dgm:pt modelId="{AF162448-9CFE-434D-B16B-2E74D59D01C2}" type="pres">
      <dgm:prSet presAssocID="{2E095172-BDC4-4767-B498-C68DEA842C54}" presName="roof" presStyleLbl="dkBgShp" presStyleIdx="0" presStyleCnt="2" custScaleY="56696" custLinFactNeighborY="-5081"/>
      <dgm:spPr/>
      <dgm:t>
        <a:bodyPr/>
        <a:lstStyle/>
        <a:p>
          <a:endParaRPr lang="tr-TR"/>
        </a:p>
      </dgm:t>
    </dgm:pt>
    <dgm:pt modelId="{43A4D517-A3BB-4465-9756-E89C442F2A7D}" type="pres">
      <dgm:prSet presAssocID="{2E095172-BDC4-4767-B498-C68DEA842C54}" presName="pillars" presStyleCnt="0"/>
      <dgm:spPr/>
      <dgm:t>
        <a:bodyPr/>
        <a:lstStyle/>
        <a:p>
          <a:endParaRPr lang="tr-TR"/>
        </a:p>
      </dgm:t>
    </dgm:pt>
    <dgm:pt modelId="{87490F92-EC8C-4CC8-890F-66D9A6F2822A}" type="pres">
      <dgm:prSet presAssocID="{2E095172-BDC4-4767-B498-C68DEA842C54}" presName="pillar1" presStyleLbl="node1" presStyleIdx="0" presStyleCnt="1" custScaleY="109486">
        <dgm:presLayoutVars>
          <dgm:bulletEnabled val="1"/>
        </dgm:presLayoutVars>
      </dgm:prSet>
      <dgm:spPr/>
      <dgm:t>
        <a:bodyPr/>
        <a:lstStyle/>
        <a:p>
          <a:endParaRPr lang="tr-TR"/>
        </a:p>
      </dgm:t>
    </dgm:pt>
    <dgm:pt modelId="{43A58EDB-3F88-4659-ADA1-5079E5D18EFB}" type="pres">
      <dgm:prSet presAssocID="{2E095172-BDC4-4767-B498-C68DEA842C54}" presName="base" presStyleLbl="dkBgShp" presStyleIdx="1" presStyleCnt="2" custFlipVert="1" custScaleY="17728" custLinFactNeighborX="-385" custLinFactNeighborY="81125"/>
      <dgm:spPr/>
      <dgm:t>
        <a:bodyPr/>
        <a:lstStyle/>
        <a:p>
          <a:endParaRPr lang="tr-TR"/>
        </a:p>
      </dgm:t>
    </dgm:pt>
  </dgm:ptLst>
  <dgm:cxnLst>
    <dgm:cxn modelId="{0B677D51-6C35-4CF1-B2A1-D0AF0A6ABAEC}" type="presOf" srcId="{AEE60699-0C3D-4F70-9E47-755DBA6B4E11}" destId="{ABB87A87-BCC6-4848-A4B2-C9235A7CBDCE}" srcOrd="0" destOrd="0" presId="urn:microsoft.com/office/officeart/2005/8/layout/hList3"/>
    <dgm:cxn modelId="{C0118FF5-C9F6-4B6E-B164-169FA52B1830}" type="presOf" srcId="{2E095172-BDC4-4767-B498-C68DEA842C54}" destId="{AF162448-9CFE-434D-B16B-2E74D59D01C2}" srcOrd="0" destOrd="0" presId="urn:microsoft.com/office/officeart/2005/8/layout/hList3"/>
    <dgm:cxn modelId="{E65A8300-FBCE-40A7-96FE-65D1939ADD98}" srcId="{2E095172-BDC4-4767-B498-C68DEA842C54}" destId="{53A4125E-068E-48C4-8064-9B81F8733E49}" srcOrd="0" destOrd="0" parTransId="{7F616614-9A93-4124-B266-2146CF980E26}" sibTransId="{BCD4773A-E4A2-4601-80F0-3455FA2B5850}"/>
    <dgm:cxn modelId="{C823876E-7CE6-4878-AA6E-AA932414DF51}" type="presOf" srcId="{53A4125E-068E-48C4-8064-9B81F8733E49}" destId="{87490F92-EC8C-4CC8-890F-66D9A6F2822A}" srcOrd="0" destOrd="0" presId="urn:microsoft.com/office/officeart/2005/8/layout/hList3"/>
    <dgm:cxn modelId="{572841F1-7030-485A-AE29-EBD59F77EEC2}" srcId="{AEE60699-0C3D-4F70-9E47-755DBA6B4E11}" destId="{2E095172-BDC4-4767-B498-C68DEA842C54}" srcOrd="0" destOrd="0" parTransId="{AF816B76-7EAB-47EF-A11D-53EAC8B69073}" sibTransId="{DFE6F10D-F303-4987-9E22-74370C603E92}"/>
    <dgm:cxn modelId="{D767E5CC-D5D7-463E-8233-3DB09A315B87}" type="presParOf" srcId="{ABB87A87-BCC6-4848-A4B2-C9235A7CBDCE}" destId="{AF162448-9CFE-434D-B16B-2E74D59D01C2}" srcOrd="0" destOrd="0" presId="urn:microsoft.com/office/officeart/2005/8/layout/hList3"/>
    <dgm:cxn modelId="{7BB3B503-6828-4865-81BA-0264564EF2A7}" type="presParOf" srcId="{ABB87A87-BCC6-4848-A4B2-C9235A7CBDCE}" destId="{43A4D517-A3BB-4465-9756-E89C442F2A7D}" srcOrd="1" destOrd="0" presId="urn:microsoft.com/office/officeart/2005/8/layout/hList3"/>
    <dgm:cxn modelId="{80C2C7BD-1C2F-4C2A-9554-33FAFB8EB574}" type="presParOf" srcId="{43A4D517-A3BB-4465-9756-E89C442F2A7D}" destId="{87490F92-EC8C-4CC8-890F-66D9A6F2822A}" srcOrd="0" destOrd="0" presId="urn:microsoft.com/office/officeart/2005/8/layout/hList3"/>
    <dgm:cxn modelId="{F01C43EA-CB24-4FB3-93BB-5F5CDA7AB0D9}" type="presParOf" srcId="{ABB87A87-BCC6-4848-A4B2-C9235A7CBDCE}" destId="{43A58EDB-3F88-4659-ADA1-5079E5D18EF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7DEC3F-E8BA-421D-B8C9-8E581833F909}"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65236E24-C016-4B03-9364-F5B834580316}">
      <dgm:prSet phldrT="[Metin]" custT="1"/>
      <dgm:spPr/>
      <dgm:t>
        <a:bodyPr/>
        <a:lstStyle/>
        <a:p>
          <a:r>
            <a:rPr lang="tr-TR" sz="2800" b="1" dirty="0" smtClean="0">
              <a:effectLst>
                <a:outerShdw blurRad="38100" dist="38100" dir="2700000" algn="tl">
                  <a:srgbClr val="000000">
                    <a:alpha val="43137"/>
                  </a:srgbClr>
                </a:outerShdw>
              </a:effectLst>
            </a:rPr>
            <a:t>Çevresel</a:t>
          </a:r>
          <a:endParaRPr lang="tr-TR" sz="2800" b="1" dirty="0">
            <a:effectLst>
              <a:outerShdw blurRad="38100" dist="38100" dir="2700000" algn="tl">
                <a:srgbClr val="000000">
                  <a:alpha val="43137"/>
                </a:srgbClr>
              </a:outerShdw>
            </a:effectLst>
          </a:endParaRPr>
        </a:p>
      </dgm:t>
    </dgm:pt>
    <dgm:pt modelId="{0B126335-B7A7-4D23-8052-FFF3A67AFCCE}" type="parTrans" cxnId="{69A768AF-13A4-4D98-A874-141241451E37}">
      <dgm:prSet/>
      <dgm:spPr/>
      <dgm:t>
        <a:bodyPr/>
        <a:lstStyle/>
        <a:p>
          <a:endParaRPr lang="tr-TR" b="0"/>
        </a:p>
      </dgm:t>
    </dgm:pt>
    <dgm:pt modelId="{5B42771B-FA1B-4902-8B96-0D25AE565484}" type="sibTrans" cxnId="{69A768AF-13A4-4D98-A874-141241451E37}">
      <dgm:prSet/>
      <dgm:spPr/>
      <dgm:t>
        <a:bodyPr/>
        <a:lstStyle/>
        <a:p>
          <a:endParaRPr lang="tr-TR" b="0"/>
        </a:p>
      </dgm:t>
    </dgm:pt>
    <dgm:pt modelId="{27DED546-ABEF-4E6C-B93F-FC804540C37D}">
      <dgm:prSet phldrT="[Metin]" custT="1"/>
      <dgm:spPr>
        <a:noFill/>
      </dgm:spPr>
      <dgm:t>
        <a:bodyPr anchor="t"/>
        <a:lstStyle/>
        <a:p>
          <a:pPr algn="l"/>
          <a:r>
            <a:rPr lang="tr-TR" sz="2400" b="0" dirty="0" smtClean="0">
              <a:latin typeface="Calibri" panose="020F0502020204030204" pitchFamily="34" charset="0"/>
            </a:rPr>
            <a:t>* Uygun beslenme, barınma ve bakım olanaklarının yetersizliği,</a:t>
          </a:r>
        </a:p>
        <a:p>
          <a:pPr algn="l"/>
          <a:r>
            <a:rPr lang="tr-TR" sz="2400" b="0" dirty="0" smtClean="0">
              <a:latin typeface="Calibri" panose="020F0502020204030204" pitchFamily="34" charset="0"/>
            </a:rPr>
            <a:t>* İşsizlik oranlarının yüksek,  geçim sıkıntısının yaygın olması</a:t>
          </a:r>
        </a:p>
        <a:p>
          <a:pPr algn="l"/>
          <a:r>
            <a:rPr lang="tr-TR" sz="2400" b="0" dirty="0" smtClean="0">
              <a:latin typeface="Calibri" panose="020F0502020204030204" pitchFamily="34" charset="0"/>
            </a:rPr>
            <a:t>* Uyuşturucu ticaretinin varlığı,</a:t>
          </a:r>
        </a:p>
        <a:p>
          <a:pPr algn="l"/>
          <a:r>
            <a:rPr lang="tr-TR" sz="2400" b="0" dirty="0" smtClean="0">
              <a:latin typeface="Calibri" panose="020F0502020204030204" pitchFamily="34" charset="0"/>
            </a:rPr>
            <a:t>* Çocuğun savunuculuğunu yapacak kurum ve yapıların yetersizliği,</a:t>
          </a:r>
        </a:p>
        <a:p>
          <a:pPr algn="l"/>
          <a:r>
            <a:rPr lang="tr-TR" sz="2400" b="0" dirty="0" smtClean="0">
              <a:latin typeface="Calibri" panose="020F0502020204030204" pitchFamily="34" charset="0"/>
            </a:rPr>
            <a:t>* Çocuk işçiliği konusunda denetleme ve rehabilitasyonun yetersizliği.</a:t>
          </a:r>
          <a:endParaRPr lang="tr-TR" sz="2400" b="0" dirty="0">
            <a:latin typeface="Calibri" panose="020F0502020204030204" pitchFamily="34" charset="0"/>
          </a:endParaRPr>
        </a:p>
      </dgm:t>
    </dgm:pt>
    <dgm:pt modelId="{66ABB38C-4773-45FB-9579-0D6386D3B363}" type="parTrans" cxnId="{DF00C0D5-FBEB-4CFC-8C3C-5D9097F6E284}">
      <dgm:prSet/>
      <dgm:spPr/>
      <dgm:t>
        <a:bodyPr/>
        <a:lstStyle/>
        <a:p>
          <a:endParaRPr lang="tr-TR" b="0"/>
        </a:p>
      </dgm:t>
    </dgm:pt>
    <dgm:pt modelId="{F3CB84D8-156E-4A7A-99A3-BF587058E525}" type="sibTrans" cxnId="{DF00C0D5-FBEB-4CFC-8C3C-5D9097F6E284}">
      <dgm:prSet/>
      <dgm:spPr/>
      <dgm:t>
        <a:bodyPr/>
        <a:lstStyle/>
        <a:p>
          <a:endParaRPr lang="tr-TR" b="0"/>
        </a:p>
      </dgm:t>
    </dgm:pt>
    <dgm:pt modelId="{CC552BD8-4395-4949-8548-95CEB4D9FCC9}" type="pres">
      <dgm:prSet presAssocID="{F87DEC3F-E8BA-421D-B8C9-8E581833F909}" presName="composite" presStyleCnt="0">
        <dgm:presLayoutVars>
          <dgm:chMax val="1"/>
          <dgm:dir/>
          <dgm:resizeHandles val="exact"/>
        </dgm:presLayoutVars>
      </dgm:prSet>
      <dgm:spPr/>
      <dgm:t>
        <a:bodyPr/>
        <a:lstStyle/>
        <a:p>
          <a:endParaRPr lang="tr-TR"/>
        </a:p>
      </dgm:t>
    </dgm:pt>
    <dgm:pt modelId="{AA5C68BF-1E8D-4AE4-A472-BBF52384EA9D}" type="pres">
      <dgm:prSet presAssocID="{65236E24-C016-4B03-9364-F5B834580316}" presName="roof" presStyleLbl="dkBgShp" presStyleIdx="0" presStyleCnt="2" custScaleY="60467" custLinFactNeighborX="877" custLinFactNeighborY="1611"/>
      <dgm:spPr/>
      <dgm:t>
        <a:bodyPr/>
        <a:lstStyle/>
        <a:p>
          <a:endParaRPr lang="tr-TR"/>
        </a:p>
      </dgm:t>
    </dgm:pt>
    <dgm:pt modelId="{B6E22473-C852-4E53-9883-CB2196B588D9}" type="pres">
      <dgm:prSet presAssocID="{65236E24-C016-4B03-9364-F5B834580316}" presName="pillars" presStyleCnt="0"/>
      <dgm:spPr/>
      <dgm:t>
        <a:bodyPr/>
        <a:lstStyle/>
        <a:p>
          <a:endParaRPr lang="tr-TR"/>
        </a:p>
      </dgm:t>
    </dgm:pt>
    <dgm:pt modelId="{3754657C-E199-48D8-BB71-4E00C63B90EB}" type="pres">
      <dgm:prSet presAssocID="{65236E24-C016-4B03-9364-F5B834580316}" presName="pillar1" presStyleLbl="node1" presStyleIdx="0" presStyleCnt="1" custScaleY="108627">
        <dgm:presLayoutVars>
          <dgm:bulletEnabled val="1"/>
        </dgm:presLayoutVars>
      </dgm:prSet>
      <dgm:spPr/>
      <dgm:t>
        <a:bodyPr/>
        <a:lstStyle/>
        <a:p>
          <a:endParaRPr lang="tr-TR"/>
        </a:p>
      </dgm:t>
    </dgm:pt>
    <dgm:pt modelId="{66256B17-E3F0-4E71-B730-3E79470E537E}" type="pres">
      <dgm:prSet presAssocID="{65236E24-C016-4B03-9364-F5B834580316}" presName="base" presStyleLbl="dkBgShp" presStyleIdx="1" presStyleCnt="2" custScaleY="19047" custLinFactNeighborX="-7079" custLinFactNeighborY="18454"/>
      <dgm:spPr/>
      <dgm:t>
        <a:bodyPr/>
        <a:lstStyle/>
        <a:p>
          <a:endParaRPr lang="tr-TR"/>
        </a:p>
      </dgm:t>
    </dgm:pt>
  </dgm:ptLst>
  <dgm:cxnLst>
    <dgm:cxn modelId="{DF00C0D5-FBEB-4CFC-8C3C-5D9097F6E284}" srcId="{65236E24-C016-4B03-9364-F5B834580316}" destId="{27DED546-ABEF-4E6C-B93F-FC804540C37D}" srcOrd="0" destOrd="0" parTransId="{66ABB38C-4773-45FB-9579-0D6386D3B363}" sibTransId="{F3CB84D8-156E-4A7A-99A3-BF587058E525}"/>
    <dgm:cxn modelId="{D25776B4-72BC-40BF-A74E-6C0245B6DC2E}" type="presOf" srcId="{65236E24-C016-4B03-9364-F5B834580316}" destId="{AA5C68BF-1E8D-4AE4-A472-BBF52384EA9D}" srcOrd="0" destOrd="0" presId="urn:microsoft.com/office/officeart/2005/8/layout/hList3"/>
    <dgm:cxn modelId="{69A768AF-13A4-4D98-A874-141241451E37}" srcId="{F87DEC3F-E8BA-421D-B8C9-8E581833F909}" destId="{65236E24-C016-4B03-9364-F5B834580316}" srcOrd="0" destOrd="0" parTransId="{0B126335-B7A7-4D23-8052-FFF3A67AFCCE}" sibTransId="{5B42771B-FA1B-4902-8B96-0D25AE565484}"/>
    <dgm:cxn modelId="{F70A6B77-FC60-4F98-A48D-6EB36F323BFA}" type="presOf" srcId="{27DED546-ABEF-4E6C-B93F-FC804540C37D}" destId="{3754657C-E199-48D8-BB71-4E00C63B90EB}" srcOrd="0" destOrd="0" presId="urn:microsoft.com/office/officeart/2005/8/layout/hList3"/>
    <dgm:cxn modelId="{E1C22972-A45E-4400-AC7B-A3314B3AAB15}" type="presOf" srcId="{F87DEC3F-E8BA-421D-B8C9-8E581833F909}" destId="{CC552BD8-4395-4949-8548-95CEB4D9FCC9}" srcOrd="0" destOrd="0" presId="urn:microsoft.com/office/officeart/2005/8/layout/hList3"/>
    <dgm:cxn modelId="{7E9C8338-A08D-4A5E-9412-20BECC84D085}" type="presParOf" srcId="{CC552BD8-4395-4949-8548-95CEB4D9FCC9}" destId="{AA5C68BF-1E8D-4AE4-A472-BBF52384EA9D}" srcOrd="0" destOrd="0" presId="urn:microsoft.com/office/officeart/2005/8/layout/hList3"/>
    <dgm:cxn modelId="{F3EAEBF9-EBBB-4C51-9091-92841393DD62}" type="presParOf" srcId="{CC552BD8-4395-4949-8548-95CEB4D9FCC9}" destId="{B6E22473-C852-4E53-9883-CB2196B588D9}" srcOrd="1" destOrd="0" presId="urn:microsoft.com/office/officeart/2005/8/layout/hList3"/>
    <dgm:cxn modelId="{EF16AE22-101E-46C9-8083-C313EEEACFE5}" type="presParOf" srcId="{B6E22473-C852-4E53-9883-CB2196B588D9}" destId="{3754657C-E199-48D8-BB71-4E00C63B90EB}" srcOrd="0" destOrd="0" presId="urn:microsoft.com/office/officeart/2005/8/layout/hList3"/>
    <dgm:cxn modelId="{9F67E3F9-746F-4EF2-8A6B-F12A3AE60A22}" type="presParOf" srcId="{CC552BD8-4395-4949-8548-95CEB4D9FCC9}" destId="{66256B17-E3F0-4E71-B730-3E79470E537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DD7B8E-94C4-44B3-A2C2-90A09E00E1F7}"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1C2B5E80-C345-457D-914C-4B10804CF61D}">
      <dgm:prSet phldrT="[Metin]" custT="1"/>
      <dgm:spPr/>
      <dgm:t>
        <a:bodyPr/>
        <a:lstStyle/>
        <a:p>
          <a:r>
            <a:rPr lang="tr-TR" sz="2800" b="1" dirty="0" smtClean="0">
              <a:effectLst>
                <a:outerShdw blurRad="38100" dist="38100" dir="2700000" algn="tl">
                  <a:srgbClr val="000000">
                    <a:alpha val="43137"/>
                  </a:srgbClr>
                </a:outerShdw>
              </a:effectLst>
            </a:rPr>
            <a:t>Toplumsal</a:t>
          </a:r>
          <a:endParaRPr lang="tr-TR" sz="2800" b="1" dirty="0">
            <a:effectLst>
              <a:outerShdw blurRad="38100" dist="38100" dir="2700000" algn="tl">
                <a:srgbClr val="000000">
                  <a:alpha val="43137"/>
                </a:srgbClr>
              </a:outerShdw>
            </a:effectLst>
          </a:endParaRPr>
        </a:p>
      </dgm:t>
    </dgm:pt>
    <dgm:pt modelId="{38DC0FED-29AE-4ED8-B07F-4820628C61F2}" type="parTrans" cxnId="{E0AEFFDC-219A-42D1-A48C-ACB6F816AE3A}">
      <dgm:prSet/>
      <dgm:spPr/>
      <dgm:t>
        <a:bodyPr/>
        <a:lstStyle/>
        <a:p>
          <a:endParaRPr lang="tr-TR"/>
        </a:p>
      </dgm:t>
    </dgm:pt>
    <dgm:pt modelId="{EFBDE935-F9CE-46F3-8174-43125718BB06}" type="sibTrans" cxnId="{E0AEFFDC-219A-42D1-A48C-ACB6F816AE3A}">
      <dgm:prSet/>
      <dgm:spPr/>
      <dgm:t>
        <a:bodyPr/>
        <a:lstStyle/>
        <a:p>
          <a:endParaRPr lang="tr-TR"/>
        </a:p>
      </dgm:t>
    </dgm:pt>
    <dgm:pt modelId="{CC7AB3CD-FA6E-478C-BA95-188CE0E6A790}">
      <dgm:prSet phldrT="[Metin]" custT="1"/>
      <dgm:spPr>
        <a:noFill/>
      </dgm:spPr>
      <dgm:t>
        <a:bodyPr anchor="t"/>
        <a:lstStyle/>
        <a:p>
          <a:pPr algn="l"/>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Çocuğu</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koruyan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yasaların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yetersizliği</a:t>
          </a:r>
          <a:r>
            <a:rPr lang="tr-TR" sz="2200" dirty="0" smtClean="0">
              <a:latin typeface="Calibri" panose="020F0502020204030204" pitchFamily="34" charset="0"/>
              <a:cs typeface="Lucida Sans Unicode" pitchFamily="34" charset="0"/>
            </a:rPr>
            <a:t>,</a:t>
          </a:r>
        </a:p>
        <a:p>
          <a:pPr algn="l"/>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Çocuğa</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verilen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değerin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düşük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olması</a:t>
          </a:r>
          <a:r>
            <a:rPr lang="tr-TR" sz="2200" dirty="0" smtClean="0">
              <a:latin typeface="Calibri" panose="020F0502020204030204" pitchFamily="34" charset="0"/>
              <a:cs typeface="Lucida Sans Unicode" pitchFamily="34" charset="0"/>
            </a:rPr>
            <a:t>,</a:t>
          </a:r>
        </a:p>
        <a:p>
          <a:pPr algn="l"/>
          <a:r>
            <a:rPr lang="tr-TR"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rPr>
            <a:t>Cinsel ayrımcılık ve toplumsal eşitsizlik,</a:t>
          </a:r>
        </a:p>
        <a:p>
          <a:pPr algn="l"/>
          <a:r>
            <a:rPr lang="tr-TR" sz="2200" dirty="0" smtClean="0">
              <a:latin typeface="Calibri" panose="020F0502020204030204" pitchFamily="34" charset="0"/>
            </a:rPr>
            <a:t>* Şiddetin kabul edilir olması, hoş görüyle karşılanması , o</a:t>
          </a:r>
          <a:r>
            <a:rPr lang="en-GB" sz="2200" dirty="0" err="1" smtClean="0">
              <a:latin typeface="Calibri" panose="020F0502020204030204" pitchFamily="34" charset="0"/>
              <a:cs typeface="Lucida Sans Unicode" pitchFamily="34" charset="0"/>
            </a:rPr>
            <a:t>rganize</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şiddet</a:t>
          </a:r>
          <a:r>
            <a:rPr lang="tr-TR" sz="2200" dirty="0" smtClean="0">
              <a:latin typeface="Calibri" panose="020F0502020204030204" pitchFamily="34" charset="0"/>
              <a:cs typeface="Lucida Sans Unicode" pitchFamily="34" charset="0"/>
            </a:rPr>
            <a:t>in varlığı</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savaş</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terör</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yüksek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suç</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oranları</a:t>
          </a:r>
          <a:r>
            <a:rPr lang="en-GB" sz="2200" dirty="0" smtClean="0">
              <a:latin typeface="Calibri" panose="020F0502020204030204" pitchFamily="34" charset="0"/>
              <a:cs typeface="Lucida Sans Unicode" pitchFamily="34" charset="0"/>
            </a:rPr>
            <a:t>)</a:t>
          </a:r>
          <a:r>
            <a:rPr lang="tr-TR" sz="2200" dirty="0" smtClean="0">
              <a:latin typeface="Calibri" panose="020F0502020204030204" pitchFamily="34" charset="0"/>
              <a:cs typeface="Lucida Sans Unicode" pitchFamily="34" charset="0"/>
            </a:rPr>
            <a:t>,</a:t>
          </a:r>
        </a:p>
        <a:p>
          <a:pPr algn="l"/>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Pedofili</a:t>
          </a:r>
          <a:r>
            <a:rPr lang="en-GB"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cs typeface="Lucida Sans Unicode" pitchFamily="34" charset="0"/>
            </a:rPr>
            <a:t>,</a:t>
          </a:r>
        </a:p>
        <a:p>
          <a:pPr algn="l"/>
          <a:r>
            <a:rPr lang="tr-TR" sz="2200" dirty="0" smtClean="0">
              <a:latin typeface="Calibri" panose="020F0502020204030204" pitchFamily="34" charset="0"/>
              <a:cs typeface="Lucida Sans Unicode" pitchFamily="34" charset="0"/>
            </a:rPr>
            <a:t>* K</a:t>
          </a:r>
          <a:r>
            <a:rPr lang="en-GB" sz="2200" dirty="0" err="1" smtClean="0">
              <a:latin typeface="Calibri" panose="020F0502020204030204" pitchFamily="34" charset="0"/>
              <a:cs typeface="Lucida Sans Unicode" pitchFamily="34" charset="0"/>
            </a:rPr>
            <a:t>ontrolsüz</a:t>
          </a:r>
          <a:r>
            <a:rPr lang="en-GB" sz="2200" dirty="0" smtClean="0">
              <a:latin typeface="Calibri" panose="020F0502020204030204" pitchFamily="34" charset="0"/>
              <a:cs typeface="Lucida Sans Unicode" pitchFamily="34" charset="0"/>
            </a:rPr>
            <a:t> internet</a:t>
          </a:r>
          <a:r>
            <a:rPr lang="tr-TR" sz="2200" dirty="0" smtClean="0">
              <a:latin typeface="Calibri" panose="020F0502020204030204" pitchFamily="34" charset="0"/>
              <a:cs typeface="Lucida Sans Unicode" pitchFamily="34" charset="0"/>
            </a:rPr>
            <a:t>, </a:t>
          </a:r>
        </a:p>
        <a:p>
          <a:pPr algn="l"/>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Kültürel</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normlar</a:t>
          </a:r>
          <a:r>
            <a:rPr lang="tr-TR" sz="2200" dirty="0" smtClean="0">
              <a:latin typeface="Calibri" panose="020F0502020204030204" pitchFamily="34" charset="0"/>
              <a:cs typeface="Lucida Sans Unicode" pitchFamily="34" charset="0"/>
            </a:rPr>
            <a:t>.</a:t>
          </a:r>
          <a:endParaRPr lang="tr-TR" sz="2200" b="1" u="sng" dirty="0">
            <a:latin typeface="+mn-lt"/>
          </a:endParaRPr>
        </a:p>
      </dgm:t>
    </dgm:pt>
    <dgm:pt modelId="{B7167D4D-6AE6-4ED4-A0DA-6ABF700D96BA}" type="parTrans" cxnId="{91510509-3000-4582-A241-55EEAF53AE05}">
      <dgm:prSet/>
      <dgm:spPr/>
      <dgm:t>
        <a:bodyPr/>
        <a:lstStyle/>
        <a:p>
          <a:endParaRPr lang="tr-TR"/>
        </a:p>
      </dgm:t>
    </dgm:pt>
    <dgm:pt modelId="{A3BB8E8D-9C40-4750-8C13-DE84044D2945}" type="sibTrans" cxnId="{91510509-3000-4582-A241-55EEAF53AE05}">
      <dgm:prSet/>
      <dgm:spPr/>
      <dgm:t>
        <a:bodyPr/>
        <a:lstStyle/>
        <a:p>
          <a:endParaRPr lang="tr-TR"/>
        </a:p>
      </dgm:t>
    </dgm:pt>
    <dgm:pt modelId="{5C394B83-DABA-4522-A1D2-F1CE1E6F6F79}" type="pres">
      <dgm:prSet presAssocID="{F0DD7B8E-94C4-44B3-A2C2-90A09E00E1F7}" presName="composite" presStyleCnt="0">
        <dgm:presLayoutVars>
          <dgm:chMax val="1"/>
          <dgm:dir/>
          <dgm:resizeHandles val="exact"/>
        </dgm:presLayoutVars>
      </dgm:prSet>
      <dgm:spPr/>
      <dgm:t>
        <a:bodyPr/>
        <a:lstStyle/>
        <a:p>
          <a:endParaRPr lang="tr-TR"/>
        </a:p>
      </dgm:t>
    </dgm:pt>
    <dgm:pt modelId="{DB6D2445-6A16-485D-A7CA-0F4EC3201FF8}" type="pres">
      <dgm:prSet presAssocID="{1C2B5E80-C345-457D-914C-4B10804CF61D}" presName="roof" presStyleLbl="dkBgShp" presStyleIdx="0" presStyleCnt="2" custScaleY="61691" custLinFactNeighborX="73" custLinFactNeighborY="-12618"/>
      <dgm:spPr/>
      <dgm:t>
        <a:bodyPr/>
        <a:lstStyle/>
        <a:p>
          <a:endParaRPr lang="tr-TR"/>
        </a:p>
      </dgm:t>
    </dgm:pt>
    <dgm:pt modelId="{B69C7C1A-6302-4C94-BEDA-EBDD25198B6C}" type="pres">
      <dgm:prSet presAssocID="{1C2B5E80-C345-457D-914C-4B10804CF61D}" presName="pillars" presStyleCnt="0"/>
      <dgm:spPr/>
      <dgm:t>
        <a:bodyPr/>
        <a:lstStyle/>
        <a:p>
          <a:endParaRPr lang="tr-TR"/>
        </a:p>
      </dgm:t>
    </dgm:pt>
    <dgm:pt modelId="{627ACD1D-6AB2-4E57-8CBB-AEB85C62A9F7}" type="pres">
      <dgm:prSet presAssocID="{1C2B5E80-C345-457D-914C-4B10804CF61D}" presName="pillar1" presStyleLbl="node1" presStyleIdx="0" presStyleCnt="1" custScaleY="97741" custLinFactNeighborX="73" custLinFactNeighborY="-6850">
        <dgm:presLayoutVars>
          <dgm:bulletEnabled val="1"/>
        </dgm:presLayoutVars>
      </dgm:prSet>
      <dgm:spPr/>
      <dgm:t>
        <a:bodyPr/>
        <a:lstStyle/>
        <a:p>
          <a:endParaRPr lang="tr-TR"/>
        </a:p>
      </dgm:t>
    </dgm:pt>
    <dgm:pt modelId="{F9C7154F-8942-4057-AD8D-C458A841180B}" type="pres">
      <dgm:prSet presAssocID="{1C2B5E80-C345-457D-914C-4B10804CF61D}" presName="base" presStyleLbl="dkBgShp" presStyleIdx="1" presStyleCnt="2" custFlipVert="1" custScaleY="18974"/>
      <dgm:spPr/>
      <dgm:t>
        <a:bodyPr/>
        <a:lstStyle/>
        <a:p>
          <a:endParaRPr lang="tr-TR"/>
        </a:p>
      </dgm:t>
    </dgm:pt>
  </dgm:ptLst>
  <dgm:cxnLst>
    <dgm:cxn modelId="{91510509-3000-4582-A241-55EEAF53AE05}" srcId="{1C2B5E80-C345-457D-914C-4B10804CF61D}" destId="{CC7AB3CD-FA6E-478C-BA95-188CE0E6A790}" srcOrd="0" destOrd="0" parTransId="{B7167D4D-6AE6-4ED4-A0DA-6ABF700D96BA}" sibTransId="{A3BB8E8D-9C40-4750-8C13-DE84044D2945}"/>
    <dgm:cxn modelId="{A728270B-5899-43C5-A0F2-435E8D0A14A3}" type="presOf" srcId="{F0DD7B8E-94C4-44B3-A2C2-90A09E00E1F7}" destId="{5C394B83-DABA-4522-A1D2-F1CE1E6F6F79}" srcOrd="0" destOrd="0" presId="urn:microsoft.com/office/officeart/2005/8/layout/hList3"/>
    <dgm:cxn modelId="{BD9EC485-14A6-409C-A2BD-54E53CAA3771}" type="presOf" srcId="{1C2B5E80-C345-457D-914C-4B10804CF61D}" destId="{DB6D2445-6A16-485D-A7CA-0F4EC3201FF8}" srcOrd="0" destOrd="0" presId="urn:microsoft.com/office/officeart/2005/8/layout/hList3"/>
    <dgm:cxn modelId="{CCCF895A-711E-49D3-971A-7D3213031B2F}" type="presOf" srcId="{CC7AB3CD-FA6E-478C-BA95-188CE0E6A790}" destId="{627ACD1D-6AB2-4E57-8CBB-AEB85C62A9F7}" srcOrd="0" destOrd="0" presId="urn:microsoft.com/office/officeart/2005/8/layout/hList3"/>
    <dgm:cxn modelId="{E0AEFFDC-219A-42D1-A48C-ACB6F816AE3A}" srcId="{F0DD7B8E-94C4-44B3-A2C2-90A09E00E1F7}" destId="{1C2B5E80-C345-457D-914C-4B10804CF61D}" srcOrd="0" destOrd="0" parTransId="{38DC0FED-29AE-4ED8-B07F-4820628C61F2}" sibTransId="{EFBDE935-F9CE-46F3-8174-43125718BB06}"/>
    <dgm:cxn modelId="{A2FDFCB8-D779-4B19-8004-880503468FF2}" type="presParOf" srcId="{5C394B83-DABA-4522-A1D2-F1CE1E6F6F79}" destId="{DB6D2445-6A16-485D-A7CA-0F4EC3201FF8}" srcOrd="0" destOrd="0" presId="urn:microsoft.com/office/officeart/2005/8/layout/hList3"/>
    <dgm:cxn modelId="{CA61F9CF-1E96-4602-A503-F07895B462BE}" type="presParOf" srcId="{5C394B83-DABA-4522-A1D2-F1CE1E6F6F79}" destId="{B69C7C1A-6302-4C94-BEDA-EBDD25198B6C}" srcOrd="1" destOrd="0" presId="urn:microsoft.com/office/officeart/2005/8/layout/hList3"/>
    <dgm:cxn modelId="{E9667D82-F5C4-4E6C-B8A9-EA56161F642D}" type="presParOf" srcId="{B69C7C1A-6302-4C94-BEDA-EBDD25198B6C}" destId="{627ACD1D-6AB2-4E57-8CBB-AEB85C62A9F7}" srcOrd="0" destOrd="0" presId="urn:microsoft.com/office/officeart/2005/8/layout/hList3"/>
    <dgm:cxn modelId="{86E4B2DC-4889-47B0-97CE-D5F6CDB5419A}" type="presParOf" srcId="{5C394B83-DABA-4522-A1D2-F1CE1E6F6F79}" destId="{F9C7154F-8942-4057-AD8D-C458A841180B}"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6EAA26-2309-406C-9DC0-E50495B333D7}"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tr-TR"/>
        </a:p>
      </dgm:t>
    </dgm:pt>
    <dgm:pt modelId="{7C2D4571-6B9B-45D9-9C86-8C20781F43A2}">
      <dgm:prSet custT="1"/>
      <dgm:spPr>
        <a:effectLst>
          <a:outerShdw blurRad="50800" dist="38100" dir="2700000" algn="tl" rotWithShape="0">
            <a:prstClr val="black">
              <a:alpha val="40000"/>
            </a:prstClr>
          </a:outerShdw>
        </a:effectLst>
      </dgm:spPr>
      <dgm:t>
        <a:bodyPr/>
        <a:lstStyle/>
        <a:p>
          <a:pPr rtl="0"/>
          <a:r>
            <a:rPr lang="tr-TR" sz="3200" b="1" dirty="0" smtClean="0"/>
            <a:t>Çocuk istismarcıları  </a:t>
          </a:r>
          <a:endParaRPr lang="tr-TR" sz="3200" dirty="0"/>
        </a:p>
      </dgm:t>
    </dgm:pt>
    <dgm:pt modelId="{A8A97285-B665-4DD6-9DF4-826079E7A8AB}" type="parTrans" cxnId="{D99A5EFF-B1A5-41F3-88A7-E847D10EEAE6}">
      <dgm:prSet/>
      <dgm:spPr/>
      <dgm:t>
        <a:bodyPr/>
        <a:lstStyle/>
        <a:p>
          <a:endParaRPr lang="tr-TR"/>
        </a:p>
      </dgm:t>
    </dgm:pt>
    <dgm:pt modelId="{81578F80-AF2B-4FC1-9C86-FA8E8EC63143}" type="sibTrans" cxnId="{D99A5EFF-B1A5-41F3-88A7-E847D10EEAE6}">
      <dgm:prSet/>
      <dgm:spPr/>
      <dgm:t>
        <a:bodyPr/>
        <a:lstStyle/>
        <a:p>
          <a:endParaRPr lang="tr-TR"/>
        </a:p>
      </dgm:t>
    </dgm:pt>
    <dgm:pt modelId="{98D9D4CD-5A2E-4455-925A-418439D67020}">
      <dgm:prSet/>
      <dgm:spPr>
        <a:effectLst>
          <a:outerShdw blurRad="50800" dist="38100" dir="2700000" algn="tl" rotWithShape="0">
            <a:prstClr val="black">
              <a:alpha val="40000"/>
            </a:prstClr>
          </a:outerShdw>
        </a:effectLst>
      </dgm:spPr>
      <dgm:t>
        <a:bodyPr/>
        <a:lstStyle/>
        <a:p>
          <a:pPr rtl="0"/>
          <a:r>
            <a:rPr lang="tr-TR" dirty="0" smtClean="0"/>
            <a:t>İşverenler ve diğer çocuklar olabilir.</a:t>
          </a:r>
          <a:endParaRPr lang="tr-TR" dirty="0"/>
        </a:p>
      </dgm:t>
    </dgm:pt>
    <dgm:pt modelId="{189BB528-A7F9-47F5-B632-D87F0B3D7EAD}" type="parTrans" cxnId="{B42CDB44-1BA4-45F0-84BF-D644F6F64EB1}">
      <dgm:prSet/>
      <dgm:spPr/>
      <dgm:t>
        <a:bodyPr/>
        <a:lstStyle/>
        <a:p>
          <a:endParaRPr lang="tr-TR"/>
        </a:p>
      </dgm:t>
    </dgm:pt>
    <dgm:pt modelId="{37FCA9FA-9E63-4C80-B10E-6B3F42B8DDCF}" type="sibTrans" cxnId="{B42CDB44-1BA4-45F0-84BF-D644F6F64EB1}">
      <dgm:prSet/>
      <dgm:spPr/>
      <dgm:t>
        <a:bodyPr/>
        <a:lstStyle/>
        <a:p>
          <a:endParaRPr lang="tr-TR"/>
        </a:p>
      </dgm:t>
    </dgm:pt>
    <dgm:pt modelId="{B7FE6552-E7BA-4D95-809F-613407D0C314}">
      <dgm:prSet custT="1"/>
      <dgm:spPr>
        <a:effectLst>
          <a:outerShdw blurRad="50800" dist="38100" dir="2700000" algn="tl" rotWithShape="0">
            <a:prstClr val="black">
              <a:alpha val="40000"/>
            </a:prstClr>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t>Aile bireyleri ve çocuğun bakımından sorumlu olan kişiler.</a:t>
          </a:r>
        </a:p>
        <a:p>
          <a:pPr defTabSz="622300">
            <a:lnSpc>
              <a:spcPct val="90000"/>
            </a:lnSpc>
            <a:spcBef>
              <a:spcPct val="0"/>
            </a:spcBef>
            <a:spcAft>
              <a:spcPct val="35000"/>
            </a:spcAft>
          </a:pPr>
          <a:endParaRPr lang="tr-TR" sz="1700" dirty="0"/>
        </a:p>
      </dgm:t>
    </dgm:pt>
    <dgm:pt modelId="{567E00A0-4897-48B1-96AC-D2847771A450}" type="parTrans" cxnId="{619DE5F0-E058-4A01-98DB-213C2756359D}">
      <dgm:prSet/>
      <dgm:spPr/>
      <dgm:t>
        <a:bodyPr/>
        <a:lstStyle/>
        <a:p>
          <a:endParaRPr lang="tr-TR"/>
        </a:p>
      </dgm:t>
    </dgm:pt>
    <dgm:pt modelId="{4B1B7D0D-1CCA-4E46-B268-267CDF84A483}" type="sibTrans" cxnId="{619DE5F0-E058-4A01-98DB-213C2756359D}">
      <dgm:prSet/>
      <dgm:spPr/>
      <dgm:t>
        <a:bodyPr/>
        <a:lstStyle/>
        <a:p>
          <a:endParaRPr lang="tr-TR"/>
        </a:p>
      </dgm:t>
    </dgm:pt>
    <dgm:pt modelId="{F50D78E4-2B86-42B8-AE5A-739A651C2EB6}">
      <dgm:prSet/>
      <dgm:spPr>
        <a:effectLst>
          <a:outerShdw blurRad="50800" dist="38100" dir="2700000" algn="tl" rotWithShape="0">
            <a:prstClr val="black">
              <a:alpha val="40000"/>
            </a:prstClr>
          </a:outerShdw>
        </a:effectLst>
      </dgm:spPr>
      <dgm:t>
        <a:bodyPr/>
        <a:lstStyle/>
        <a:p>
          <a:r>
            <a:rPr lang="tr-TR" dirty="0" smtClean="0"/>
            <a:t>Arkadaşlar, akrabalar, yabancılar, çocukla ilişkisi olabilen görevliler.</a:t>
          </a:r>
          <a:endParaRPr lang="tr-TR" dirty="0"/>
        </a:p>
      </dgm:t>
    </dgm:pt>
    <dgm:pt modelId="{E173A8F4-54B6-4C73-966A-8BE30D26549E}" type="parTrans" cxnId="{6313DC36-64B1-40E3-8E8C-FEC67FB316D7}">
      <dgm:prSet/>
      <dgm:spPr/>
      <dgm:t>
        <a:bodyPr/>
        <a:lstStyle/>
        <a:p>
          <a:endParaRPr lang="tr-TR"/>
        </a:p>
      </dgm:t>
    </dgm:pt>
    <dgm:pt modelId="{4E9CF07A-9B0A-4C94-8B18-E82F4F1107C9}" type="sibTrans" cxnId="{6313DC36-64B1-40E3-8E8C-FEC67FB316D7}">
      <dgm:prSet/>
      <dgm:spPr/>
      <dgm:t>
        <a:bodyPr/>
        <a:lstStyle/>
        <a:p>
          <a:endParaRPr lang="tr-TR"/>
        </a:p>
      </dgm:t>
    </dgm:pt>
    <dgm:pt modelId="{A01BEC00-7DEC-4923-AE00-AB73F5339526}" type="pres">
      <dgm:prSet presAssocID="{296EAA26-2309-406C-9DC0-E50495B333D7}" presName="Name0" presStyleCnt="0">
        <dgm:presLayoutVars>
          <dgm:dir/>
          <dgm:animLvl val="lvl"/>
          <dgm:resizeHandles val="exact"/>
        </dgm:presLayoutVars>
      </dgm:prSet>
      <dgm:spPr/>
      <dgm:t>
        <a:bodyPr/>
        <a:lstStyle/>
        <a:p>
          <a:endParaRPr lang="tr-TR"/>
        </a:p>
      </dgm:t>
    </dgm:pt>
    <dgm:pt modelId="{1BB613CF-271B-416D-9994-2AD9F98C3889}" type="pres">
      <dgm:prSet presAssocID="{98D9D4CD-5A2E-4455-925A-418439D67020}" presName="boxAndChildren" presStyleCnt="0"/>
      <dgm:spPr/>
      <dgm:t>
        <a:bodyPr/>
        <a:lstStyle/>
        <a:p>
          <a:endParaRPr lang="tr-TR"/>
        </a:p>
      </dgm:t>
    </dgm:pt>
    <dgm:pt modelId="{2EEDA4EF-B76C-4252-9FC2-6C9D9A770585}" type="pres">
      <dgm:prSet presAssocID="{98D9D4CD-5A2E-4455-925A-418439D67020}" presName="parentTextBox" presStyleLbl="node1" presStyleIdx="0" presStyleCnt="4"/>
      <dgm:spPr/>
      <dgm:t>
        <a:bodyPr/>
        <a:lstStyle/>
        <a:p>
          <a:endParaRPr lang="tr-TR"/>
        </a:p>
      </dgm:t>
    </dgm:pt>
    <dgm:pt modelId="{B06621AF-0E02-467E-889F-699ABBC1C394}" type="pres">
      <dgm:prSet presAssocID="{4E9CF07A-9B0A-4C94-8B18-E82F4F1107C9}" presName="sp" presStyleCnt="0"/>
      <dgm:spPr/>
      <dgm:t>
        <a:bodyPr/>
        <a:lstStyle/>
        <a:p>
          <a:endParaRPr lang="tr-TR"/>
        </a:p>
      </dgm:t>
    </dgm:pt>
    <dgm:pt modelId="{24CC5192-F8A5-4357-94EF-27967AC046A4}" type="pres">
      <dgm:prSet presAssocID="{F50D78E4-2B86-42B8-AE5A-739A651C2EB6}" presName="arrowAndChildren" presStyleCnt="0"/>
      <dgm:spPr/>
      <dgm:t>
        <a:bodyPr/>
        <a:lstStyle/>
        <a:p>
          <a:endParaRPr lang="tr-TR"/>
        </a:p>
      </dgm:t>
    </dgm:pt>
    <dgm:pt modelId="{95E65E97-6E16-488A-A009-A3A8BFF39AFF}" type="pres">
      <dgm:prSet presAssocID="{F50D78E4-2B86-42B8-AE5A-739A651C2EB6}" presName="parentTextArrow" presStyleLbl="node1" presStyleIdx="1" presStyleCnt="4"/>
      <dgm:spPr/>
      <dgm:t>
        <a:bodyPr/>
        <a:lstStyle/>
        <a:p>
          <a:endParaRPr lang="tr-TR"/>
        </a:p>
      </dgm:t>
    </dgm:pt>
    <dgm:pt modelId="{9E773AB6-0A91-41C6-8D91-7B9681ABCA6C}" type="pres">
      <dgm:prSet presAssocID="{4B1B7D0D-1CCA-4E46-B268-267CDF84A483}" presName="sp" presStyleCnt="0"/>
      <dgm:spPr/>
      <dgm:t>
        <a:bodyPr/>
        <a:lstStyle/>
        <a:p>
          <a:endParaRPr lang="tr-TR"/>
        </a:p>
      </dgm:t>
    </dgm:pt>
    <dgm:pt modelId="{186F5DE9-1272-4F80-AC17-435B4E36478C}" type="pres">
      <dgm:prSet presAssocID="{B7FE6552-E7BA-4D95-809F-613407D0C314}" presName="arrowAndChildren" presStyleCnt="0"/>
      <dgm:spPr/>
      <dgm:t>
        <a:bodyPr/>
        <a:lstStyle/>
        <a:p>
          <a:endParaRPr lang="tr-TR"/>
        </a:p>
      </dgm:t>
    </dgm:pt>
    <dgm:pt modelId="{1FE46909-2890-44D2-B9CE-DD1C6C081BF0}" type="pres">
      <dgm:prSet presAssocID="{B7FE6552-E7BA-4D95-809F-613407D0C314}" presName="parentTextArrow" presStyleLbl="node1" presStyleIdx="2" presStyleCnt="4"/>
      <dgm:spPr/>
      <dgm:t>
        <a:bodyPr/>
        <a:lstStyle/>
        <a:p>
          <a:endParaRPr lang="tr-TR"/>
        </a:p>
      </dgm:t>
    </dgm:pt>
    <dgm:pt modelId="{A92F3FD9-88E7-4A0C-BD86-43FCE6BCCBBE}" type="pres">
      <dgm:prSet presAssocID="{81578F80-AF2B-4FC1-9C86-FA8E8EC63143}" presName="sp" presStyleCnt="0"/>
      <dgm:spPr/>
      <dgm:t>
        <a:bodyPr/>
        <a:lstStyle/>
        <a:p>
          <a:endParaRPr lang="tr-TR"/>
        </a:p>
      </dgm:t>
    </dgm:pt>
    <dgm:pt modelId="{D4FB3436-C86E-4102-9BF7-69D9A2DF834D}" type="pres">
      <dgm:prSet presAssocID="{7C2D4571-6B9B-45D9-9C86-8C20781F43A2}" presName="arrowAndChildren" presStyleCnt="0"/>
      <dgm:spPr/>
      <dgm:t>
        <a:bodyPr/>
        <a:lstStyle/>
        <a:p>
          <a:endParaRPr lang="tr-TR"/>
        </a:p>
      </dgm:t>
    </dgm:pt>
    <dgm:pt modelId="{F7316071-428F-40E1-BC77-F8FFF4CF90E0}" type="pres">
      <dgm:prSet presAssocID="{7C2D4571-6B9B-45D9-9C86-8C20781F43A2}" presName="parentTextArrow" presStyleLbl="node1" presStyleIdx="3" presStyleCnt="4"/>
      <dgm:spPr/>
      <dgm:t>
        <a:bodyPr/>
        <a:lstStyle/>
        <a:p>
          <a:endParaRPr lang="tr-TR"/>
        </a:p>
      </dgm:t>
    </dgm:pt>
  </dgm:ptLst>
  <dgm:cxnLst>
    <dgm:cxn modelId="{B42CDB44-1BA4-45F0-84BF-D644F6F64EB1}" srcId="{296EAA26-2309-406C-9DC0-E50495B333D7}" destId="{98D9D4CD-5A2E-4455-925A-418439D67020}" srcOrd="3" destOrd="0" parTransId="{189BB528-A7F9-47F5-B632-D87F0B3D7EAD}" sibTransId="{37FCA9FA-9E63-4C80-B10E-6B3F42B8DDCF}"/>
    <dgm:cxn modelId="{6313DC36-64B1-40E3-8E8C-FEC67FB316D7}" srcId="{296EAA26-2309-406C-9DC0-E50495B333D7}" destId="{F50D78E4-2B86-42B8-AE5A-739A651C2EB6}" srcOrd="2" destOrd="0" parTransId="{E173A8F4-54B6-4C73-966A-8BE30D26549E}" sibTransId="{4E9CF07A-9B0A-4C94-8B18-E82F4F1107C9}"/>
    <dgm:cxn modelId="{A08CA983-83E7-49ED-89C7-BBDF60297627}" type="presOf" srcId="{F50D78E4-2B86-42B8-AE5A-739A651C2EB6}" destId="{95E65E97-6E16-488A-A009-A3A8BFF39AFF}" srcOrd="0" destOrd="0" presId="urn:microsoft.com/office/officeart/2005/8/layout/process4"/>
    <dgm:cxn modelId="{619DE5F0-E058-4A01-98DB-213C2756359D}" srcId="{296EAA26-2309-406C-9DC0-E50495B333D7}" destId="{B7FE6552-E7BA-4D95-809F-613407D0C314}" srcOrd="1" destOrd="0" parTransId="{567E00A0-4897-48B1-96AC-D2847771A450}" sibTransId="{4B1B7D0D-1CCA-4E46-B268-267CDF84A483}"/>
    <dgm:cxn modelId="{D99A5EFF-B1A5-41F3-88A7-E847D10EEAE6}" srcId="{296EAA26-2309-406C-9DC0-E50495B333D7}" destId="{7C2D4571-6B9B-45D9-9C86-8C20781F43A2}" srcOrd="0" destOrd="0" parTransId="{A8A97285-B665-4DD6-9DF4-826079E7A8AB}" sibTransId="{81578F80-AF2B-4FC1-9C86-FA8E8EC63143}"/>
    <dgm:cxn modelId="{36CAB93D-BB33-418F-B428-EBEC12B911EB}" type="presOf" srcId="{98D9D4CD-5A2E-4455-925A-418439D67020}" destId="{2EEDA4EF-B76C-4252-9FC2-6C9D9A770585}" srcOrd="0" destOrd="0" presId="urn:microsoft.com/office/officeart/2005/8/layout/process4"/>
    <dgm:cxn modelId="{734F3F42-E722-41A2-BA14-46E4EF76DF33}" type="presOf" srcId="{B7FE6552-E7BA-4D95-809F-613407D0C314}" destId="{1FE46909-2890-44D2-B9CE-DD1C6C081BF0}" srcOrd="0" destOrd="0" presId="urn:microsoft.com/office/officeart/2005/8/layout/process4"/>
    <dgm:cxn modelId="{48BD1BD4-150B-4881-9926-778BB2C51E90}" type="presOf" srcId="{296EAA26-2309-406C-9DC0-E50495B333D7}" destId="{A01BEC00-7DEC-4923-AE00-AB73F5339526}" srcOrd="0" destOrd="0" presId="urn:microsoft.com/office/officeart/2005/8/layout/process4"/>
    <dgm:cxn modelId="{82125C4A-7456-480D-A979-554DD62FD5A3}" type="presOf" srcId="{7C2D4571-6B9B-45D9-9C86-8C20781F43A2}" destId="{F7316071-428F-40E1-BC77-F8FFF4CF90E0}" srcOrd="0" destOrd="0" presId="urn:microsoft.com/office/officeart/2005/8/layout/process4"/>
    <dgm:cxn modelId="{290A6205-2C72-4AD7-A1A2-8B1C5B9C31B1}" type="presParOf" srcId="{A01BEC00-7DEC-4923-AE00-AB73F5339526}" destId="{1BB613CF-271B-416D-9994-2AD9F98C3889}" srcOrd="0" destOrd="0" presId="urn:microsoft.com/office/officeart/2005/8/layout/process4"/>
    <dgm:cxn modelId="{9715D1BF-6459-41DF-8CF8-E4235A654394}" type="presParOf" srcId="{1BB613CF-271B-416D-9994-2AD9F98C3889}" destId="{2EEDA4EF-B76C-4252-9FC2-6C9D9A770585}" srcOrd="0" destOrd="0" presId="urn:microsoft.com/office/officeart/2005/8/layout/process4"/>
    <dgm:cxn modelId="{91898F8B-9E89-47BC-BD2F-658493D89324}" type="presParOf" srcId="{A01BEC00-7DEC-4923-AE00-AB73F5339526}" destId="{B06621AF-0E02-467E-889F-699ABBC1C394}" srcOrd="1" destOrd="0" presId="urn:microsoft.com/office/officeart/2005/8/layout/process4"/>
    <dgm:cxn modelId="{542D6619-1127-43D5-9F99-7B497CD11611}" type="presParOf" srcId="{A01BEC00-7DEC-4923-AE00-AB73F5339526}" destId="{24CC5192-F8A5-4357-94EF-27967AC046A4}" srcOrd="2" destOrd="0" presId="urn:microsoft.com/office/officeart/2005/8/layout/process4"/>
    <dgm:cxn modelId="{FFFC1CE0-C627-4A74-A39E-5A333285204D}" type="presParOf" srcId="{24CC5192-F8A5-4357-94EF-27967AC046A4}" destId="{95E65E97-6E16-488A-A009-A3A8BFF39AFF}" srcOrd="0" destOrd="0" presId="urn:microsoft.com/office/officeart/2005/8/layout/process4"/>
    <dgm:cxn modelId="{EE024E0F-0C15-4DDD-ADF7-592BB65FC779}" type="presParOf" srcId="{A01BEC00-7DEC-4923-AE00-AB73F5339526}" destId="{9E773AB6-0A91-41C6-8D91-7B9681ABCA6C}" srcOrd="3" destOrd="0" presId="urn:microsoft.com/office/officeart/2005/8/layout/process4"/>
    <dgm:cxn modelId="{129D73C6-1FF6-43C5-B22A-A8C1A60206B7}" type="presParOf" srcId="{A01BEC00-7DEC-4923-AE00-AB73F5339526}" destId="{186F5DE9-1272-4F80-AC17-435B4E36478C}" srcOrd="4" destOrd="0" presId="urn:microsoft.com/office/officeart/2005/8/layout/process4"/>
    <dgm:cxn modelId="{DA25AD89-1B95-402F-ADBD-A95C55810307}" type="presParOf" srcId="{186F5DE9-1272-4F80-AC17-435B4E36478C}" destId="{1FE46909-2890-44D2-B9CE-DD1C6C081BF0}" srcOrd="0" destOrd="0" presId="urn:microsoft.com/office/officeart/2005/8/layout/process4"/>
    <dgm:cxn modelId="{01374F20-72D2-40D0-B434-CBD1C8D424C4}" type="presParOf" srcId="{A01BEC00-7DEC-4923-AE00-AB73F5339526}" destId="{A92F3FD9-88E7-4A0C-BD86-43FCE6BCCBBE}" srcOrd="5" destOrd="0" presId="urn:microsoft.com/office/officeart/2005/8/layout/process4"/>
    <dgm:cxn modelId="{01EDCB8E-6178-4380-9E6C-93BC23F14103}" type="presParOf" srcId="{A01BEC00-7DEC-4923-AE00-AB73F5339526}" destId="{D4FB3436-C86E-4102-9BF7-69D9A2DF834D}" srcOrd="6" destOrd="0" presId="urn:microsoft.com/office/officeart/2005/8/layout/process4"/>
    <dgm:cxn modelId="{8665F596-374D-4617-8B46-F763E02C877C}" type="presParOf" srcId="{D4FB3436-C86E-4102-9BF7-69D9A2DF834D}" destId="{F7316071-428F-40E1-BC77-F8FFF4CF90E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B02E3D-94C5-4752-B353-92DA474CDA3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E34CF6DF-6C18-4C47-AD02-3F211D0C528D}">
      <dgm:prSet phldrT="[Metin]"/>
      <dgm:spPr/>
      <dgm:t>
        <a:bodyPr/>
        <a:lstStyle/>
        <a:p>
          <a:r>
            <a:rPr lang="en-GB" altLang="tr-TR" b="1" dirty="0" err="1" smtClean="0">
              <a:latin typeface="Calibri" panose="020F0502020204030204" pitchFamily="34" charset="0"/>
            </a:rPr>
            <a:t>Fiziksel</a:t>
          </a:r>
          <a:r>
            <a:rPr lang="en-GB" altLang="tr-TR" b="1" dirty="0" smtClean="0">
              <a:latin typeface="Calibri" panose="020F0502020204030204" pitchFamily="34" charset="0"/>
            </a:rPr>
            <a:t> </a:t>
          </a:r>
          <a:r>
            <a:rPr lang="en-GB" altLang="tr-TR" b="1" dirty="0" err="1" smtClean="0">
              <a:latin typeface="Calibri" panose="020F0502020204030204" pitchFamily="34" charset="0"/>
            </a:rPr>
            <a:t>istismar</a:t>
          </a:r>
          <a:endParaRPr lang="tr-TR" dirty="0"/>
        </a:p>
      </dgm:t>
    </dgm:pt>
    <dgm:pt modelId="{E631538A-DC19-44D6-B574-D08E41074C94}" type="parTrans" cxnId="{EBA0EA71-FEC3-4158-86D1-BFF10A6526D7}">
      <dgm:prSet/>
      <dgm:spPr/>
      <dgm:t>
        <a:bodyPr/>
        <a:lstStyle/>
        <a:p>
          <a:endParaRPr lang="tr-TR"/>
        </a:p>
      </dgm:t>
    </dgm:pt>
    <dgm:pt modelId="{ED609298-5FFB-4D5B-AF39-6AC8DC83B1F5}" type="sibTrans" cxnId="{EBA0EA71-FEC3-4158-86D1-BFF10A6526D7}">
      <dgm:prSet/>
      <dgm:spPr/>
      <dgm:t>
        <a:bodyPr/>
        <a:lstStyle/>
        <a:p>
          <a:endParaRPr lang="tr-TR"/>
        </a:p>
      </dgm:t>
    </dgm:pt>
    <dgm:pt modelId="{FFEA035D-C47A-413F-982B-D74C239C607E}">
      <dgm:prSet/>
      <dgm:spPr/>
      <dgm:t>
        <a:bodyPr/>
        <a:lstStyle/>
        <a:p>
          <a:r>
            <a:rPr lang="en-GB" altLang="tr-TR" b="1" dirty="0" err="1" smtClean="0">
              <a:latin typeface="Calibri" panose="020F0502020204030204" pitchFamily="34" charset="0"/>
            </a:rPr>
            <a:t>Duygusal</a:t>
          </a:r>
          <a:r>
            <a:rPr lang="en-GB" altLang="tr-TR" b="1" dirty="0" smtClean="0">
              <a:latin typeface="Calibri" panose="020F0502020204030204" pitchFamily="34" charset="0"/>
            </a:rPr>
            <a:t> </a:t>
          </a:r>
          <a:r>
            <a:rPr lang="en-GB" altLang="tr-TR" b="1" dirty="0" err="1" smtClean="0">
              <a:latin typeface="Calibri" panose="020F0502020204030204" pitchFamily="34" charset="0"/>
            </a:rPr>
            <a:t>istismar</a:t>
          </a:r>
          <a:endParaRPr lang="en-GB" altLang="tr-TR" b="1" dirty="0" smtClean="0">
            <a:latin typeface="Calibri" panose="020F0502020204030204" pitchFamily="34" charset="0"/>
          </a:endParaRPr>
        </a:p>
      </dgm:t>
    </dgm:pt>
    <dgm:pt modelId="{78C79924-45B5-440C-8FAF-4AA1853FF9B7}" type="parTrans" cxnId="{03065849-C23A-422A-944A-05EBFFB61D78}">
      <dgm:prSet/>
      <dgm:spPr/>
      <dgm:t>
        <a:bodyPr/>
        <a:lstStyle/>
        <a:p>
          <a:endParaRPr lang="tr-TR"/>
        </a:p>
      </dgm:t>
    </dgm:pt>
    <dgm:pt modelId="{49518AEF-3ABB-4CE2-AF63-B6E6143856A4}" type="sibTrans" cxnId="{03065849-C23A-422A-944A-05EBFFB61D78}">
      <dgm:prSet/>
      <dgm:spPr/>
      <dgm:t>
        <a:bodyPr/>
        <a:lstStyle/>
        <a:p>
          <a:endParaRPr lang="tr-TR"/>
        </a:p>
      </dgm:t>
    </dgm:pt>
    <dgm:pt modelId="{6A380D45-FF9C-42FB-9A37-C9D651C6548A}">
      <dgm:prSet/>
      <dgm:spPr/>
      <dgm:t>
        <a:bodyPr/>
        <a:lstStyle/>
        <a:p>
          <a:r>
            <a:rPr lang="en-GB" altLang="tr-TR" b="1" smtClean="0">
              <a:latin typeface="Calibri" panose="020F0502020204030204" pitchFamily="34" charset="0"/>
            </a:rPr>
            <a:t>Ekonomik istismar</a:t>
          </a:r>
          <a:endParaRPr lang="en-GB" altLang="tr-TR" b="1" dirty="0" smtClean="0">
            <a:latin typeface="Calibri" panose="020F0502020204030204" pitchFamily="34" charset="0"/>
          </a:endParaRPr>
        </a:p>
      </dgm:t>
    </dgm:pt>
    <dgm:pt modelId="{D328A817-3A54-4FF3-A5D3-E18C314CDF14}" type="parTrans" cxnId="{F298DCA2-75E3-4D34-867F-70CE0FAC14EC}">
      <dgm:prSet/>
      <dgm:spPr/>
      <dgm:t>
        <a:bodyPr/>
        <a:lstStyle/>
        <a:p>
          <a:endParaRPr lang="tr-TR"/>
        </a:p>
      </dgm:t>
    </dgm:pt>
    <dgm:pt modelId="{1A8AA25B-D17B-48FA-9010-59385526F153}" type="sibTrans" cxnId="{F298DCA2-75E3-4D34-867F-70CE0FAC14EC}">
      <dgm:prSet/>
      <dgm:spPr/>
      <dgm:t>
        <a:bodyPr/>
        <a:lstStyle/>
        <a:p>
          <a:endParaRPr lang="tr-TR"/>
        </a:p>
      </dgm:t>
    </dgm:pt>
    <dgm:pt modelId="{884860D4-ED5A-4A6E-882D-62EC9A8301AC}">
      <dgm:prSet/>
      <dgm:spPr/>
      <dgm:t>
        <a:bodyPr/>
        <a:lstStyle/>
        <a:p>
          <a:r>
            <a:rPr lang="en-GB" altLang="tr-TR" b="1" smtClean="0">
              <a:latin typeface="Calibri" panose="020F0502020204030204" pitchFamily="34" charset="0"/>
            </a:rPr>
            <a:t>Cinsel istismar</a:t>
          </a:r>
          <a:endParaRPr lang="en-GB" altLang="tr-TR" b="1" dirty="0" smtClean="0">
            <a:latin typeface="Calibri" panose="020F0502020204030204" pitchFamily="34" charset="0"/>
          </a:endParaRPr>
        </a:p>
      </dgm:t>
    </dgm:pt>
    <dgm:pt modelId="{DD49F5AA-00B4-4F58-B550-823A8351585D}" type="parTrans" cxnId="{099D8E16-55C4-428A-B963-37D9C8A28985}">
      <dgm:prSet/>
      <dgm:spPr/>
      <dgm:t>
        <a:bodyPr/>
        <a:lstStyle/>
        <a:p>
          <a:endParaRPr lang="tr-TR"/>
        </a:p>
      </dgm:t>
    </dgm:pt>
    <dgm:pt modelId="{9213F50F-483A-40D5-9CD0-D0548F20206D}" type="sibTrans" cxnId="{099D8E16-55C4-428A-B963-37D9C8A28985}">
      <dgm:prSet/>
      <dgm:spPr/>
      <dgm:t>
        <a:bodyPr/>
        <a:lstStyle/>
        <a:p>
          <a:endParaRPr lang="tr-TR"/>
        </a:p>
      </dgm:t>
    </dgm:pt>
    <dgm:pt modelId="{5E6C36FB-795A-4E51-9499-784E0C299A41}" type="pres">
      <dgm:prSet presAssocID="{A7B02E3D-94C5-4752-B353-92DA474CDA36}" presName="Name0" presStyleCnt="0">
        <dgm:presLayoutVars>
          <dgm:chMax val="7"/>
          <dgm:chPref val="7"/>
          <dgm:dir/>
        </dgm:presLayoutVars>
      </dgm:prSet>
      <dgm:spPr/>
      <dgm:t>
        <a:bodyPr/>
        <a:lstStyle/>
        <a:p>
          <a:endParaRPr lang="tr-TR"/>
        </a:p>
      </dgm:t>
    </dgm:pt>
    <dgm:pt modelId="{2A9005B8-7E73-4578-9872-BFD1C0ADCCBD}" type="pres">
      <dgm:prSet presAssocID="{A7B02E3D-94C5-4752-B353-92DA474CDA36}" presName="Name1" presStyleCnt="0"/>
      <dgm:spPr/>
    </dgm:pt>
    <dgm:pt modelId="{6DBFE56C-371B-4E90-8AF9-CBB19029C143}" type="pres">
      <dgm:prSet presAssocID="{A7B02E3D-94C5-4752-B353-92DA474CDA36}" presName="cycle" presStyleCnt="0"/>
      <dgm:spPr/>
    </dgm:pt>
    <dgm:pt modelId="{94F1937F-185F-4AC2-A0A0-EE61900F3FD3}" type="pres">
      <dgm:prSet presAssocID="{A7B02E3D-94C5-4752-B353-92DA474CDA36}" presName="srcNode" presStyleLbl="node1" presStyleIdx="0" presStyleCnt="4"/>
      <dgm:spPr/>
    </dgm:pt>
    <dgm:pt modelId="{9986B8B4-D4F9-432C-B0D7-4C4104944512}" type="pres">
      <dgm:prSet presAssocID="{A7B02E3D-94C5-4752-B353-92DA474CDA36}" presName="conn" presStyleLbl="parChTrans1D2" presStyleIdx="0" presStyleCnt="1"/>
      <dgm:spPr/>
      <dgm:t>
        <a:bodyPr/>
        <a:lstStyle/>
        <a:p>
          <a:endParaRPr lang="tr-TR"/>
        </a:p>
      </dgm:t>
    </dgm:pt>
    <dgm:pt modelId="{DE9726E2-6166-4375-A771-A6121D189EAE}" type="pres">
      <dgm:prSet presAssocID="{A7B02E3D-94C5-4752-B353-92DA474CDA36}" presName="extraNode" presStyleLbl="node1" presStyleIdx="0" presStyleCnt="4"/>
      <dgm:spPr/>
    </dgm:pt>
    <dgm:pt modelId="{8E7FDF45-081E-4792-B2F5-9988EAA85536}" type="pres">
      <dgm:prSet presAssocID="{A7B02E3D-94C5-4752-B353-92DA474CDA36}" presName="dstNode" presStyleLbl="node1" presStyleIdx="0" presStyleCnt="4"/>
      <dgm:spPr/>
    </dgm:pt>
    <dgm:pt modelId="{4ED5710C-A76C-4EC7-85C5-01B7FBF210C3}" type="pres">
      <dgm:prSet presAssocID="{E34CF6DF-6C18-4C47-AD02-3F211D0C528D}" presName="text_1" presStyleLbl="node1" presStyleIdx="0" presStyleCnt="4">
        <dgm:presLayoutVars>
          <dgm:bulletEnabled val="1"/>
        </dgm:presLayoutVars>
      </dgm:prSet>
      <dgm:spPr/>
      <dgm:t>
        <a:bodyPr/>
        <a:lstStyle/>
        <a:p>
          <a:endParaRPr lang="tr-TR"/>
        </a:p>
      </dgm:t>
    </dgm:pt>
    <dgm:pt modelId="{BC3661AE-387C-40C9-96DC-776053A3DE1B}" type="pres">
      <dgm:prSet presAssocID="{E34CF6DF-6C18-4C47-AD02-3F211D0C528D}" presName="accent_1" presStyleCnt="0"/>
      <dgm:spPr/>
    </dgm:pt>
    <dgm:pt modelId="{ED464133-853C-4B7D-B22B-56856C549DF8}" type="pres">
      <dgm:prSet presAssocID="{E34CF6DF-6C18-4C47-AD02-3F211D0C528D}" presName="accentRepeatNode" presStyleLbl="solidFgAcc1" presStyleIdx="0" presStyleCnt="4"/>
      <dgm:spPr/>
    </dgm:pt>
    <dgm:pt modelId="{D91FBC51-F024-4E5F-BFDB-DBB7ECBA5442}" type="pres">
      <dgm:prSet presAssocID="{FFEA035D-C47A-413F-982B-D74C239C607E}" presName="text_2" presStyleLbl="node1" presStyleIdx="1" presStyleCnt="4">
        <dgm:presLayoutVars>
          <dgm:bulletEnabled val="1"/>
        </dgm:presLayoutVars>
      </dgm:prSet>
      <dgm:spPr/>
      <dgm:t>
        <a:bodyPr/>
        <a:lstStyle/>
        <a:p>
          <a:endParaRPr lang="tr-TR"/>
        </a:p>
      </dgm:t>
    </dgm:pt>
    <dgm:pt modelId="{B217BAB7-2974-4AC7-803F-1624C31D854E}" type="pres">
      <dgm:prSet presAssocID="{FFEA035D-C47A-413F-982B-D74C239C607E}" presName="accent_2" presStyleCnt="0"/>
      <dgm:spPr/>
    </dgm:pt>
    <dgm:pt modelId="{D42BBB96-7FC7-4655-B76E-C836F5DF8253}" type="pres">
      <dgm:prSet presAssocID="{FFEA035D-C47A-413F-982B-D74C239C607E}" presName="accentRepeatNode" presStyleLbl="solidFgAcc1" presStyleIdx="1" presStyleCnt="4"/>
      <dgm:spPr/>
    </dgm:pt>
    <dgm:pt modelId="{FCE94834-35B8-44AF-A0E7-EF2FA2B1C397}" type="pres">
      <dgm:prSet presAssocID="{6A380D45-FF9C-42FB-9A37-C9D651C6548A}" presName="text_3" presStyleLbl="node1" presStyleIdx="2" presStyleCnt="4">
        <dgm:presLayoutVars>
          <dgm:bulletEnabled val="1"/>
        </dgm:presLayoutVars>
      </dgm:prSet>
      <dgm:spPr/>
      <dgm:t>
        <a:bodyPr/>
        <a:lstStyle/>
        <a:p>
          <a:endParaRPr lang="tr-TR"/>
        </a:p>
      </dgm:t>
    </dgm:pt>
    <dgm:pt modelId="{A0A44EE5-2A48-4E04-A2B4-56873D3C2E89}" type="pres">
      <dgm:prSet presAssocID="{6A380D45-FF9C-42FB-9A37-C9D651C6548A}" presName="accent_3" presStyleCnt="0"/>
      <dgm:spPr/>
    </dgm:pt>
    <dgm:pt modelId="{B8CDBC5D-CE43-4697-8E43-8261404D0254}" type="pres">
      <dgm:prSet presAssocID="{6A380D45-FF9C-42FB-9A37-C9D651C6548A}" presName="accentRepeatNode" presStyleLbl="solidFgAcc1" presStyleIdx="2" presStyleCnt="4"/>
      <dgm:spPr/>
    </dgm:pt>
    <dgm:pt modelId="{4D66F728-231E-432B-B026-59CDC8B2CA69}" type="pres">
      <dgm:prSet presAssocID="{884860D4-ED5A-4A6E-882D-62EC9A8301AC}" presName="text_4" presStyleLbl="node1" presStyleIdx="3" presStyleCnt="4">
        <dgm:presLayoutVars>
          <dgm:bulletEnabled val="1"/>
        </dgm:presLayoutVars>
      </dgm:prSet>
      <dgm:spPr/>
      <dgm:t>
        <a:bodyPr/>
        <a:lstStyle/>
        <a:p>
          <a:endParaRPr lang="tr-TR"/>
        </a:p>
      </dgm:t>
    </dgm:pt>
    <dgm:pt modelId="{869AEEDD-E794-4727-97BF-1E451E48C369}" type="pres">
      <dgm:prSet presAssocID="{884860D4-ED5A-4A6E-882D-62EC9A8301AC}" presName="accent_4" presStyleCnt="0"/>
      <dgm:spPr/>
    </dgm:pt>
    <dgm:pt modelId="{3DA7F8E0-9415-45CF-AA12-BFF7E895912F}" type="pres">
      <dgm:prSet presAssocID="{884860D4-ED5A-4A6E-882D-62EC9A8301AC}" presName="accentRepeatNode" presStyleLbl="solidFgAcc1" presStyleIdx="3" presStyleCnt="4"/>
      <dgm:spPr/>
    </dgm:pt>
  </dgm:ptLst>
  <dgm:cxnLst>
    <dgm:cxn modelId="{DE06E0E9-7F4D-42D2-9A5B-1FDB3A1A0321}" type="presOf" srcId="{ED609298-5FFB-4D5B-AF39-6AC8DC83B1F5}" destId="{9986B8B4-D4F9-432C-B0D7-4C4104944512}" srcOrd="0" destOrd="0" presId="urn:microsoft.com/office/officeart/2008/layout/VerticalCurvedList"/>
    <dgm:cxn modelId="{9A12F3F1-C340-4F71-9DA2-740FC3E60DF9}" type="presOf" srcId="{884860D4-ED5A-4A6E-882D-62EC9A8301AC}" destId="{4D66F728-231E-432B-B026-59CDC8B2CA69}" srcOrd="0" destOrd="0" presId="urn:microsoft.com/office/officeart/2008/layout/VerticalCurvedList"/>
    <dgm:cxn modelId="{03065849-C23A-422A-944A-05EBFFB61D78}" srcId="{A7B02E3D-94C5-4752-B353-92DA474CDA36}" destId="{FFEA035D-C47A-413F-982B-D74C239C607E}" srcOrd="1" destOrd="0" parTransId="{78C79924-45B5-440C-8FAF-4AA1853FF9B7}" sibTransId="{49518AEF-3ABB-4CE2-AF63-B6E6143856A4}"/>
    <dgm:cxn modelId="{24E820E1-8112-4651-A256-3DA4A77D753B}" type="presOf" srcId="{6A380D45-FF9C-42FB-9A37-C9D651C6548A}" destId="{FCE94834-35B8-44AF-A0E7-EF2FA2B1C397}" srcOrd="0" destOrd="0" presId="urn:microsoft.com/office/officeart/2008/layout/VerticalCurvedList"/>
    <dgm:cxn modelId="{F298DCA2-75E3-4D34-867F-70CE0FAC14EC}" srcId="{A7B02E3D-94C5-4752-B353-92DA474CDA36}" destId="{6A380D45-FF9C-42FB-9A37-C9D651C6548A}" srcOrd="2" destOrd="0" parTransId="{D328A817-3A54-4FF3-A5D3-E18C314CDF14}" sibTransId="{1A8AA25B-D17B-48FA-9010-59385526F153}"/>
    <dgm:cxn modelId="{AEB8F940-B62B-4E86-AC71-92CDA26398AB}" type="presOf" srcId="{E34CF6DF-6C18-4C47-AD02-3F211D0C528D}" destId="{4ED5710C-A76C-4EC7-85C5-01B7FBF210C3}" srcOrd="0" destOrd="0" presId="urn:microsoft.com/office/officeart/2008/layout/VerticalCurvedList"/>
    <dgm:cxn modelId="{099D8E16-55C4-428A-B963-37D9C8A28985}" srcId="{A7B02E3D-94C5-4752-B353-92DA474CDA36}" destId="{884860D4-ED5A-4A6E-882D-62EC9A8301AC}" srcOrd="3" destOrd="0" parTransId="{DD49F5AA-00B4-4F58-B550-823A8351585D}" sibTransId="{9213F50F-483A-40D5-9CD0-D0548F20206D}"/>
    <dgm:cxn modelId="{5ACA8079-C116-4B60-BF05-3C55E787C8CF}" type="presOf" srcId="{FFEA035D-C47A-413F-982B-D74C239C607E}" destId="{D91FBC51-F024-4E5F-BFDB-DBB7ECBA5442}" srcOrd="0" destOrd="0" presId="urn:microsoft.com/office/officeart/2008/layout/VerticalCurvedList"/>
    <dgm:cxn modelId="{21858CDF-5EC9-4D08-8724-0475AED1C73E}" type="presOf" srcId="{A7B02E3D-94C5-4752-B353-92DA474CDA36}" destId="{5E6C36FB-795A-4E51-9499-784E0C299A41}" srcOrd="0" destOrd="0" presId="urn:microsoft.com/office/officeart/2008/layout/VerticalCurvedList"/>
    <dgm:cxn modelId="{EBA0EA71-FEC3-4158-86D1-BFF10A6526D7}" srcId="{A7B02E3D-94C5-4752-B353-92DA474CDA36}" destId="{E34CF6DF-6C18-4C47-AD02-3F211D0C528D}" srcOrd="0" destOrd="0" parTransId="{E631538A-DC19-44D6-B574-D08E41074C94}" sibTransId="{ED609298-5FFB-4D5B-AF39-6AC8DC83B1F5}"/>
    <dgm:cxn modelId="{65E5BF14-B8C4-45C6-9878-9D331751D5EF}" type="presParOf" srcId="{5E6C36FB-795A-4E51-9499-784E0C299A41}" destId="{2A9005B8-7E73-4578-9872-BFD1C0ADCCBD}" srcOrd="0" destOrd="0" presId="urn:microsoft.com/office/officeart/2008/layout/VerticalCurvedList"/>
    <dgm:cxn modelId="{04F5B3E9-E019-485B-8297-FA0378ECB662}" type="presParOf" srcId="{2A9005B8-7E73-4578-9872-BFD1C0ADCCBD}" destId="{6DBFE56C-371B-4E90-8AF9-CBB19029C143}" srcOrd="0" destOrd="0" presId="urn:microsoft.com/office/officeart/2008/layout/VerticalCurvedList"/>
    <dgm:cxn modelId="{24E85DAA-C616-416A-BB25-B70EABF1F707}" type="presParOf" srcId="{6DBFE56C-371B-4E90-8AF9-CBB19029C143}" destId="{94F1937F-185F-4AC2-A0A0-EE61900F3FD3}" srcOrd="0" destOrd="0" presId="urn:microsoft.com/office/officeart/2008/layout/VerticalCurvedList"/>
    <dgm:cxn modelId="{93D2AA1F-C583-4E84-8154-765B30992F24}" type="presParOf" srcId="{6DBFE56C-371B-4E90-8AF9-CBB19029C143}" destId="{9986B8B4-D4F9-432C-B0D7-4C4104944512}" srcOrd="1" destOrd="0" presId="urn:microsoft.com/office/officeart/2008/layout/VerticalCurvedList"/>
    <dgm:cxn modelId="{5275D42A-3D15-43BC-BBC8-2FA9A1400D1B}" type="presParOf" srcId="{6DBFE56C-371B-4E90-8AF9-CBB19029C143}" destId="{DE9726E2-6166-4375-A771-A6121D189EAE}" srcOrd="2" destOrd="0" presId="urn:microsoft.com/office/officeart/2008/layout/VerticalCurvedList"/>
    <dgm:cxn modelId="{C44CA5A9-BA49-4643-A59C-A1EA50D93C1B}" type="presParOf" srcId="{6DBFE56C-371B-4E90-8AF9-CBB19029C143}" destId="{8E7FDF45-081E-4792-B2F5-9988EAA85536}" srcOrd="3" destOrd="0" presId="urn:microsoft.com/office/officeart/2008/layout/VerticalCurvedList"/>
    <dgm:cxn modelId="{E614CA1A-ADCF-44FB-906A-C1DFEC43EC0C}" type="presParOf" srcId="{2A9005B8-7E73-4578-9872-BFD1C0ADCCBD}" destId="{4ED5710C-A76C-4EC7-85C5-01B7FBF210C3}" srcOrd="1" destOrd="0" presId="urn:microsoft.com/office/officeart/2008/layout/VerticalCurvedList"/>
    <dgm:cxn modelId="{23053316-30DE-4516-890A-26FD8CC4700A}" type="presParOf" srcId="{2A9005B8-7E73-4578-9872-BFD1C0ADCCBD}" destId="{BC3661AE-387C-40C9-96DC-776053A3DE1B}" srcOrd="2" destOrd="0" presId="urn:microsoft.com/office/officeart/2008/layout/VerticalCurvedList"/>
    <dgm:cxn modelId="{CDCF8ABF-96C5-411D-8DC2-3233C0B56EB1}" type="presParOf" srcId="{BC3661AE-387C-40C9-96DC-776053A3DE1B}" destId="{ED464133-853C-4B7D-B22B-56856C549DF8}" srcOrd="0" destOrd="0" presId="urn:microsoft.com/office/officeart/2008/layout/VerticalCurvedList"/>
    <dgm:cxn modelId="{B02B7502-AC31-4C6E-8242-FDF4B57C8FC8}" type="presParOf" srcId="{2A9005B8-7E73-4578-9872-BFD1C0ADCCBD}" destId="{D91FBC51-F024-4E5F-BFDB-DBB7ECBA5442}" srcOrd="3" destOrd="0" presId="urn:microsoft.com/office/officeart/2008/layout/VerticalCurvedList"/>
    <dgm:cxn modelId="{72F89EDB-56A9-4073-B572-308B96ECA7E1}" type="presParOf" srcId="{2A9005B8-7E73-4578-9872-BFD1C0ADCCBD}" destId="{B217BAB7-2974-4AC7-803F-1624C31D854E}" srcOrd="4" destOrd="0" presId="urn:microsoft.com/office/officeart/2008/layout/VerticalCurvedList"/>
    <dgm:cxn modelId="{85EB998C-914A-428D-9644-3B4066C5E129}" type="presParOf" srcId="{B217BAB7-2974-4AC7-803F-1624C31D854E}" destId="{D42BBB96-7FC7-4655-B76E-C836F5DF8253}" srcOrd="0" destOrd="0" presId="urn:microsoft.com/office/officeart/2008/layout/VerticalCurvedList"/>
    <dgm:cxn modelId="{5885C588-31EA-4896-A77B-AECDB9E313E8}" type="presParOf" srcId="{2A9005B8-7E73-4578-9872-BFD1C0ADCCBD}" destId="{FCE94834-35B8-44AF-A0E7-EF2FA2B1C397}" srcOrd="5" destOrd="0" presId="urn:microsoft.com/office/officeart/2008/layout/VerticalCurvedList"/>
    <dgm:cxn modelId="{4BACB9FF-C290-4F94-BC76-284A58889A36}" type="presParOf" srcId="{2A9005B8-7E73-4578-9872-BFD1C0ADCCBD}" destId="{A0A44EE5-2A48-4E04-A2B4-56873D3C2E89}" srcOrd="6" destOrd="0" presId="urn:microsoft.com/office/officeart/2008/layout/VerticalCurvedList"/>
    <dgm:cxn modelId="{462798F7-A599-43F4-B16F-330AC7CEC7C1}" type="presParOf" srcId="{A0A44EE5-2A48-4E04-A2B4-56873D3C2E89}" destId="{B8CDBC5D-CE43-4697-8E43-8261404D0254}" srcOrd="0" destOrd="0" presId="urn:microsoft.com/office/officeart/2008/layout/VerticalCurvedList"/>
    <dgm:cxn modelId="{E8E02FBB-21B7-4D3D-A972-131B194C35A8}" type="presParOf" srcId="{2A9005B8-7E73-4578-9872-BFD1C0ADCCBD}" destId="{4D66F728-231E-432B-B026-59CDC8B2CA69}" srcOrd="7" destOrd="0" presId="urn:microsoft.com/office/officeart/2008/layout/VerticalCurvedList"/>
    <dgm:cxn modelId="{B302010E-54A5-4EED-A80C-A2A9F435190D}" type="presParOf" srcId="{2A9005B8-7E73-4578-9872-BFD1C0ADCCBD}" destId="{869AEEDD-E794-4727-97BF-1E451E48C369}" srcOrd="8" destOrd="0" presId="urn:microsoft.com/office/officeart/2008/layout/VerticalCurvedList"/>
    <dgm:cxn modelId="{F655ECF1-AD40-42FE-9A02-5D11B798473B}" type="presParOf" srcId="{869AEEDD-E794-4727-97BF-1E451E48C369}" destId="{3DA7F8E0-9415-45CF-AA12-BFF7E89591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FA5A1-B1A1-48B0-8A29-9D99495E1E41}">
      <dsp:nvSpPr>
        <dsp:cNvPr id="0" name=""/>
        <dsp:cNvSpPr/>
      </dsp:nvSpPr>
      <dsp:spPr>
        <a:xfrm>
          <a:off x="0" y="425040"/>
          <a:ext cx="6713751" cy="680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9520B-8646-47F2-A7E4-114B5B5155D8}">
      <dsp:nvSpPr>
        <dsp:cNvPr id="0" name=""/>
        <dsp:cNvSpPr/>
      </dsp:nvSpPr>
      <dsp:spPr>
        <a:xfrm>
          <a:off x="335687" y="26520"/>
          <a:ext cx="4699625" cy="7970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35" tIns="0" rIns="17763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altLang="tr-TR" sz="2700" kern="1200" dirty="0" smtClean="0">
              <a:latin typeface="Calibri" panose="020F0502020204030204" pitchFamily="34" charset="0"/>
            </a:rPr>
            <a:t>1. Fiziksel ihmal</a:t>
          </a:r>
        </a:p>
      </dsp:txBody>
      <dsp:txXfrm>
        <a:off x="374595" y="65428"/>
        <a:ext cx="4621809" cy="719224"/>
      </dsp:txXfrm>
    </dsp:sp>
    <dsp:sp modelId="{82FDCBB4-F8DB-4CCB-860F-DF1D8E77DA68}">
      <dsp:nvSpPr>
        <dsp:cNvPr id="0" name=""/>
        <dsp:cNvSpPr/>
      </dsp:nvSpPr>
      <dsp:spPr>
        <a:xfrm>
          <a:off x="0" y="1649760"/>
          <a:ext cx="6713751" cy="680400"/>
        </a:xfrm>
        <a:prstGeom prst="rect">
          <a:avLst/>
        </a:prstGeom>
        <a:solidFill>
          <a:schemeClr val="lt1">
            <a:alpha val="90000"/>
            <a:hueOff val="0"/>
            <a:satOff val="0"/>
            <a:lumOff val="0"/>
            <a:alphaOff val="0"/>
          </a:schemeClr>
        </a:solidFill>
        <a:ln w="15875" cap="flat" cmpd="sng" algn="ctr">
          <a:solidFill>
            <a:schemeClr val="accent3">
              <a:hueOff val="-6164083"/>
              <a:satOff val="6281"/>
              <a:lumOff val="-1177"/>
              <a:alphaOff val="0"/>
            </a:schemeClr>
          </a:solidFill>
          <a:prstDash val="solid"/>
        </a:ln>
        <a:effectLst/>
      </dsp:spPr>
      <dsp:style>
        <a:lnRef idx="2">
          <a:scrgbClr r="0" g="0" b="0"/>
        </a:lnRef>
        <a:fillRef idx="1">
          <a:scrgbClr r="0" g="0" b="0"/>
        </a:fillRef>
        <a:effectRef idx="0">
          <a:scrgbClr r="0" g="0" b="0"/>
        </a:effectRef>
        <a:fontRef idx="minor"/>
      </dsp:style>
    </dsp:sp>
    <dsp:sp modelId="{5637669B-F921-4A74-BE76-917EFF5B7520}">
      <dsp:nvSpPr>
        <dsp:cNvPr id="0" name=""/>
        <dsp:cNvSpPr/>
      </dsp:nvSpPr>
      <dsp:spPr>
        <a:xfrm>
          <a:off x="335687" y="1251240"/>
          <a:ext cx="4699625" cy="797040"/>
        </a:xfrm>
        <a:prstGeom prst="roundRect">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35" tIns="0" rIns="17763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altLang="tr-TR" sz="2700" kern="1200" dirty="0" smtClean="0">
              <a:latin typeface="Calibri" panose="020F0502020204030204" pitchFamily="34" charset="0"/>
            </a:rPr>
            <a:t>2. Eğitsel ihmal</a:t>
          </a:r>
        </a:p>
      </dsp:txBody>
      <dsp:txXfrm>
        <a:off x="374595" y="1290148"/>
        <a:ext cx="4621809" cy="719224"/>
      </dsp:txXfrm>
    </dsp:sp>
    <dsp:sp modelId="{94E08F44-2694-4BB5-89B9-A05D1C782D84}">
      <dsp:nvSpPr>
        <dsp:cNvPr id="0" name=""/>
        <dsp:cNvSpPr/>
      </dsp:nvSpPr>
      <dsp:spPr>
        <a:xfrm>
          <a:off x="0" y="2874480"/>
          <a:ext cx="6713751" cy="680400"/>
        </a:xfrm>
        <a:prstGeom prst="rect">
          <a:avLst/>
        </a:prstGeom>
        <a:solidFill>
          <a:schemeClr val="lt1">
            <a:alpha val="90000"/>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 modelId="{602711B2-0C57-4DE3-ABE1-7295EDC1B71B}">
      <dsp:nvSpPr>
        <dsp:cNvPr id="0" name=""/>
        <dsp:cNvSpPr/>
      </dsp:nvSpPr>
      <dsp:spPr>
        <a:xfrm>
          <a:off x="335687" y="2475960"/>
          <a:ext cx="4699625" cy="797040"/>
        </a:xfrm>
        <a:prstGeom prst="round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635" tIns="0" rIns="177635"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altLang="tr-TR" sz="2700" kern="1200" dirty="0" smtClean="0">
              <a:latin typeface="Calibri" panose="020F0502020204030204" pitchFamily="34" charset="0"/>
            </a:rPr>
            <a:t>3. Duygusal ihmal</a:t>
          </a:r>
        </a:p>
      </dsp:txBody>
      <dsp:txXfrm>
        <a:off x="374595" y="2514868"/>
        <a:ext cx="4621809" cy="7192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3B501-411C-4F22-BBCD-4E1F7685802F}">
      <dsp:nvSpPr>
        <dsp:cNvPr id="0" name=""/>
        <dsp:cNvSpPr/>
      </dsp:nvSpPr>
      <dsp:spPr>
        <a:xfrm>
          <a:off x="625344" y="4400"/>
          <a:ext cx="4831326" cy="2415663"/>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tr-TR" sz="2400" kern="1200" dirty="0" smtClean="0">
              <a:latin typeface="Calibri" panose="020F0502020204030204" pitchFamily="34" charset="0"/>
            </a:rPr>
            <a:t>Kanunen evlenmelerine izin verilmeyen iki kişi arasındaki cinsel ilişki </a:t>
          </a:r>
          <a:r>
            <a:rPr lang="tr-TR" sz="2400" kern="1200" dirty="0" err="1" smtClean="0">
              <a:latin typeface="Calibri" panose="020F0502020204030204" pitchFamily="34" charset="0"/>
            </a:rPr>
            <a:t>ensest</a:t>
          </a:r>
          <a:r>
            <a:rPr lang="tr-TR" sz="2400" kern="1200" dirty="0" smtClean="0">
              <a:latin typeface="Calibri" panose="020F0502020204030204" pitchFamily="34" charset="0"/>
            </a:rPr>
            <a:t> olarak tanımlanır.</a:t>
          </a:r>
          <a:endParaRPr lang="tr-TR" sz="2400" kern="1200" dirty="0">
            <a:latin typeface="Calibri" panose="020F0502020204030204" pitchFamily="34" charset="0"/>
          </a:endParaRPr>
        </a:p>
      </dsp:txBody>
      <dsp:txXfrm>
        <a:off x="696096" y="75152"/>
        <a:ext cx="4689822" cy="2274159"/>
      </dsp:txXfrm>
    </dsp:sp>
    <dsp:sp modelId="{9B11AC3F-1353-4EAC-9CE1-71E6D6705D4B}">
      <dsp:nvSpPr>
        <dsp:cNvPr id="0" name=""/>
        <dsp:cNvSpPr/>
      </dsp:nvSpPr>
      <dsp:spPr>
        <a:xfrm>
          <a:off x="1108476" y="2420063"/>
          <a:ext cx="441583" cy="1590086"/>
        </a:xfrm>
        <a:custGeom>
          <a:avLst/>
          <a:gdLst/>
          <a:ahLst/>
          <a:cxnLst/>
          <a:rect l="0" t="0" r="0" b="0"/>
          <a:pathLst>
            <a:path>
              <a:moveTo>
                <a:pt x="0" y="0"/>
              </a:moveTo>
              <a:lnTo>
                <a:pt x="0" y="1590086"/>
              </a:lnTo>
              <a:lnTo>
                <a:pt x="441583" y="159008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7C550-66F9-446F-AB31-90C27B40A623}">
      <dsp:nvSpPr>
        <dsp:cNvPr id="0" name=""/>
        <dsp:cNvSpPr/>
      </dsp:nvSpPr>
      <dsp:spPr>
        <a:xfrm>
          <a:off x="1550059" y="2802317"/>
          <a:ext cx="6056086" cy="241566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tr-TR" sz="2100" kern="1200" dirty="0" smtClean="0">
              <a:latin typeface="Calibri" panose="020F0502020204030204" pitchFamily="34" charset="0"/>
            </a:rPr>
            <a:t>Kan bağı olan baba, anne, ağabey, abla, amca, dayı, teyze, hala ve dede gibi akrabalara ek olarak, çocuk üzerinde anne-baba gibi otoritesi ve saygınlığı olan geniş bir akraba ve hısım grubu </a:t>
          </a:r>
          <a:r>
            <a:rPr lang="tr-TR" sz="2100" kern="1200" dirty="0" err="1" smtClean="0">
              <a:latin typeface="Calibri" panose="020F0502020204030204" pitchFamily="34" charset="0"/>
            </a:rPr>
            <a:t>ensest</a:t>
          </a:r>
          <a:r>
            <a:rPr lang="tr-TR" sz="2100" kern="1200" dirty="0" smtClean="0">
              <a:latin typeface="Calibri" panose="020F0502020204030204" pitchFamily="34" charset="0"/>
            </a:rPr>
            <a:t> tanımında taciz edenler arasında sayılır. </a:t>
          </a:r>
        </a:p>
        <a:p>
          <a:pPr lvl="0" algn="ctr" defTabSz="933450" rtl="0">
            <a:lnSpc>
              <a:spcPct val="90000"/>
            </a:lnSpc>
            <a:spcBef>
              <a:spcPct val="0"/>
            </a:spcBef>
            <a:spcAft>
              <a:spcPct val="35000"/>
            </a:spcAft>
          </a:pPr>
          <a:r>
            <a:rPr lang="tr-TR" sz="2100" kern="1200" dirty="0" smtClean="0">
              <a:latin typeface="Calibri" panose="020F0502020204030204" pitchFamily="34" charset="0"/>
            </a:rPr>
            <a:t>Örneğin enişte, üvey anne-baba, üvey kardeşler bu gruptadır.</a:t>
          </a:r>
          <a:endParaRPr lang="tr-TR" sz="2100" kern="1200" dirty="0">
            <a:latin typeface="Calibri" panose="020F0502020204030204" pitchFamily="34" charset="0"/>
          </a:endParaRPr>
        </a:p>
      </dsp:txBody>
      <dsp:txXfrm>
        <a:off x="1620811" y="2873069"/>
        <a:ext cx="5914582" cy="22741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529AE-67F7-4CC9-82B6-16712F593A7E}">
      <dsp:nvSpPr>
        <dsp:cNvPr id="0" name=""/>
        <dsp:cNvSpPr/>
      </dsp:nvSpPr>
      <dsp:spPr>
        <a:xfrm>
          <a:off x="-5197814" y="-796152"/>
          <a:ext cx="6189705" cy="6189705"/>
        </a:xfrm>
        <a:prstGeom prst="blockArc">
          <a:avLst>
            <a:gd name="adj1" fmla="val 18900000"/>
            <a:gd name="adj2" fmla="val 2700000"/>
            <a:gd name="adj3" fmla="val 349"/>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F301E-F96A-4BBF-85E3-6A239A84498D}">
      <dsp:nvSpPr>
        <dsp:cNvPr id="0" name=""/>
        <dsp:cNvSpPr/>
      </dsp:nvSpPr>
      <dsp:spPr>
        <a:xfrm>
          <a:off x="579630" y="339592"/>
          <a:ext cx="7545843" cy="70726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3340" rIns="53340" bIns="53340" numCol="1" spcCol="1270" anchor="ctr" anchorCtr="0">
          <a:noAutofit/>
        </a:bodyPr>
        <a:lstStyle/>
        <a:p>
          <a:pPr lvl="0" algn="l" defTabSz="933450" rtl="0">
            <a:lnSpc>
              <a:spcPct val="90000"/>
            </a:lnSpc>
            <a:spcBef>
              <a:spcPct val="0"/>
            </a:spcBef>
            <a:spcAft>
              <a:spcPct val="35000"/>
            </a:spcAft>
          </a:pPr>
          <a:r>
            <a:rPr lang="en-US" sz="2100" b="1" kern="1200" smtClean="0">
              <a:effectLst>
                <a:outerShdw blurRad="38100" dist="38100" dir="2700000" algn="tl">
                  <a:srgbClr val="000000">
                    <a:alpha val="43137"/>
                  </a:srgbClr>
                </a:outerShdw>
              </a:effectLst>
              <a:latin typeface="Calibri" panose="020F0502020204030204" pitchFamily="34" charset="0"/>
            </a:rPr>
            <a:t>Olumsuz duygusal yaşamlar ve anılar</a:t>
          </a:r>
          <a:endParaRPr lang="tr-TR" sz="2100" b="1" kern="1200">
            <a:effectLst>
              <a:outerShdw blurRad="38100" dist="38100" dir="2700000" algn="tl">
                <a:srgbClr val="000000">
                  <a:alpha val="43137"/>
                </a:srgbClr>
              </a:outerShdw>
            </a:effectLst>
            <a:latin typeface="Calibri" panose="020F0502020204030204" pitchFamily="34" charset="0"/>
          </a:endParaRPr>
        </a:p>
      </dsp:txBody>
      <dsp:txXfrm>
        <a:off x="579630" y="339592"/>
        <a:ext cx="7545843" cy="707264"/>
      </dsp:txXfrm>
    </dsp:sp>
    <dsp:sp modelId="{BFA1DD55-2777-470E-B09F-7E26463A2BFC}">
      <dsp:nvSpPr>
        <dsp:cNvPr id="0" name=""/>
        <dsp:cNvSpPr/>
      </dsp:nvSpPr>
      <dsp:spPr>
        <a:xfrm>
          <a:off x="77299" y="265040"/>
          <a:ext cx="884080" cy="884080"/>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90CF0-5D3F-4E29-AAB1-9B7BB6451AB0}">
      <dsp:nvSpPr>
        <dsp:cNvPr id="0" name=""/>
        <dsp:cNvSpPr/>
      </dsp:nvSpPr>
      <dsp:spPr>
        <a:xfrm>
          <a:off x="924829" y="1414528"/>
          <a:ext cx="7140353" cy="707264"/>
        </a:xfrm>
        <a:prstGeom prst="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3340" rIns="53340" bIns="53340" numCol="1" spcCol="1270" anchor="ctr" anchorCtr="0">
          <a:noAutofit/>
        </a:bodyPr>
        <a:lstStyle/>
        <a:p>
          <a:pPr lvl="0" algn="l" defTabSz="933450" rtl="0">
            <a:lnSpc>
              <a:spcPct val="90000"/>
            </a:lnSpc>
            <a:spcBef>
              <a:spcPct val="0"/>
            </a:spcBef>
            <a:spcAft>
              <a:spcPct val="35000"/>
            </a:spcAft>
          </a:pPr>
          <a:r>
            <a:rPr lang="tr-TR" sz="2100" b="1" kern="1200" dirty="0" smtClean="0">
              <a:effectLst>
                <a:outerShdw blurRad="38100" dist="38100" dir="2700000" algn="tl">
                  <a:srgbClr val="000000">
                    <a:alpha val="43137"/>
                  </a:srgbClr>
                </a:outerShdw>
              </a:effectLst>
              <a:latin typeface="Calibri" panose="020F0502020204030204" pitchFamily="34" charset="0"/>
            </a:rPr>
            <a:t>Gelecekte sağlıklı bir ilişki sürdürebilme güçlüğü</a:t>
          </a:r>
          <a:endParaRPr lang="tr-TR" sz="2100" b="1" kern="1200" dirty="0">
            <a:effectLst>
              <a:outerShdw blurRad="38100" dist="38100" dir="2700000" algn="tl">
                <a:srgbClr val="000000">
                  <a:alpha val="43137"/>
                </a:srgbClr>
              </a:outerShdw>
            </a:effectLst>
            <a:latin typeface="Calibri" panose="020F0502020204030204" pitchFamily="34" charset="0"/>
          </a:endParaRPr>
        </a:p>
      </dsp:txBody>
      <dsp:txXfrm>
        <a:off x="924829" y="1414528"/>
        <a:ext cx="7140353" cy="707264"/>
      </dsp:txXfrm>
    </dsp:sp>
    <dsp:sp modelId="{EDF68091-4995-4855-9508-A51B16A7C6DF}">
      <dsp:nvSpPr>
        <dsp:cNvPr id="0" name=""/>
        <dsp:cNvSpPr/>
      </dsp:nvSpPr>
      <dsp:spPr>
        <a:xfrm>
          <a:off x="482789" y="1326120"/>
          <a:ext cx="884080" cy="884080"/>
        </a:xfrm>
        <a:prstGeom prst="ellipse">
          <a:avLst/>
        </a:prstGeom>
        <a:solidFill>
          <a:schemeClr val="lt1">
            <a:hueOff val="0"/>
            <a:satOff val="0"/>
            <a:lumOff val="0"/>
            <a:alphaOff val="0"/>
          </a:schemeClr>
        </a:solidFill>
        <a:ln w="15875" cap="flat" cmpd="sng" algn="ctr">
          <a:solidFill>
            <a:schemeClr val="accent3">
              <a:hueOff val="-4109389"/>
              <a:satOff val="4187"/>
              <a:lumOff val="-785"/>
              <a:alphaOff val="0"/>
            </a:schemeClr>
          </a:solidFill>
          <a:prstDash val="solid"/>
        </a:ln>
        <a:effectLst/>
      </dsp:spPr>
      <dsp:style>
        <a:lnRef idx="2">
          <a:scrgbClr r="0" g="0" b="0"/>
        </a:lnRef>
        <a:fillRef idx="1">
          <a:scrgbClr r="0" g="0" b="0"/>
        </a:fillRef>
        <a:effectRef idx="0">
          <a:scrgbClr r="0" g="0" b="0"/>
        </a:effectRef>
        <a:fontRef idx="minor"/>
      </dsp:style>
    </dsp:sp>
    <dsp:sp modelId="{FBC3B5A5-2E55-4EEA-A8FA-1AA7644F7CCA}">
      <dsp:nvSpPr>
        <dsp:cNvPr id="0" name=""/>
        <dsp:cNvSpPr/>
      </dsp:nvSpPr>
      <dsp:spPr>
        <a:xfrm>
          <a:off x="924829" y="2475607"/>
          <a:ext cx="7140353" cy="707264"/>
        </a:xfrm>
        <a:prstGeom prst="rect">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3340" rIns="53340" bIns="53340" numCol="1" spcCol="1270" anchor="ctr" anchorCtr="0">
          <a:noAutofit/>
        </a:bodyPr>
        <a:lstStyle/>
        <a:p>
          <a:pPr lvl="0" algn="l" defTabSz="933450" rtl="0">
            <a:lnSpc>
              <a:spcPct val="90000"/>
            </a:lnSpc>
            <a:spcBef>
              <a:spcPct val="0"/>
            </a:spcBef>
            <a:spcAft>
              <a:spcPct val="35000"/>
            </a:spcAft>
          </a:pPr>
          <a:r>
            <a:rPr lang="tr-TR" sz="2100" b="1" kern="1200" dirty="0" smtClean="0">
              <a:effectLst>
                <a:outerShdw blurRad="38100" dist="38100" dir="2700000" algn="tl">
                  <a:srgbClr val="000000">
                    <a:alpha val="43137"/>
                  </a:srgbClr>
                </a:outerShdw>
              </a:effectLst>
              <a:latin typeface="Calibri" panose="020F0502020204030204" pitchFamily="34" charset="0"/>
            </a:rPr>
            <a:t>Riskli cinsel davranışlar </a:t>
          </a:r>
          <a:r>
            <a:rPr lang="tr-TR" sz="2100" b="1" kern="1200" smtClean="0">
              <a:effectLst>
                <a:outerShdw blurRad="38100" dist="38100" dir="2700000" algn="tl">
                  <a:srgbClr val="000000">
                    <a:alpha val="43137"/>
                  </a:srgbClr>
                </a:outerShdw>
              </a:effectLst>
              <a:latin typeface="Calibri" panose="020F0502020204030204" pitchFamily="34" charset="0"/>
            </a:rPr>
            <a:t>sergileme olasılığı</a:t>
          </a:r>
          <a:endParaRPr lang="tr-TR" sz="2100" b="1" kern="1200" dirty="0">
            <a:effectLst>
              <a:outerShdw blurRad="38100" dist="38100" dir="2700000" algn="tl">
                <a:srgbClr val="000000">
                  <a:alpha val="43137"/>
                </a:srgbClr>
              </a:outerShdw>
            </a:effectLst>
            <a:latin typeface="Calibri" panose="020F0502020204030204" pitchFamily="34" charset="0"/>
          </a:endParaRPr>
        </a:p>
      </dsp:txBody>
      <dsp:txXfrm>
        <a:off x="924829" y="2475607"/>
        <a:ext cx="7140353" cy="707264"/>
      </dsp:txXfrm>
    </dsp:sp>
    <dsp:sp modelId="{0714527C-B7B0-433F-A156-CCD91FA1605D}">
      <dsp:nvSpPr>
        <dsp:cNvPr id="0" name=""/>
        <dsp:cNvSpPr/>
      </dsp:nvSpPr>
      <dsp:spPr>
        <a:xfrm>
          <a:off x="482789" y="2387199"/>
          <a:ext cx="884080" cy="884080"/>
        </a:xfrm>
        <a:prstGeom prst="ellipse">
          <a:avLst/>
        </a:prstGeom>
        <a:solidFill>
          <a:schemeClr val="lt1">
            <a:hueOff val="0"/>
            <a:satOff val="0"/>
            <a:lumOff val="0"/>
            <a:alphaOff val="0"/>
          </a:schemeClr>
        </a:solidFill>
        <a:ln w="15875" cap="flat" cmpd="sng" algn="ctr">
          <a:solidFill>
            <a:schemeClr val="accent3">
              <a:hueOff val="-8218778"/>
              <a:satOff val="8375"/>
              <a:lumOff val="-1569"/>
              <a:alphaOff val="0"/>
            </a:schemeClr>
          </a:solidFill>
          <a:prstDash val="solid"/>
        </a:ln>
        <a:effectLst/>
      </dsp:spPr>
      <dsp:style>
        <a:lnRef idx="2">
          <a:scrgbClr r="0" g="0" b="0"/>
        </a:lnRef>
        <a:fillRef idx="1">
          <a:scrgbClr r="0" g="0" b="0"/>
        </a:fillRef>
        <a:effectRef idx="0">
          <a:scrgbClr r="0" g="0" b="0"/>
        </a:effectRef>
        <a:fontRef idx="minor"/>
      </dsp:style>
    </dsp:sp>
    <dsp:sp modelId="{7C86BE6A-4379-42DB-828B-1E45583A4CDA}">
      <dsp:nvSpPr>
        <dsp:cNvPr id="0" name=""/>
        <dsp:cNvSpPr/>
      </dsp:nvSpPr>
      <dsp:spPr>
        <a:xfrm>
          <a:off x="519339" y="3536687"/>
          <a:ext cx="7545843" cy="707264"/>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3340" rIns="53340" bIns="53340" numCol="1" spcCol="1270" anchor="ctr" anchorCtr="0">
          <a:noAutofit/>
        </a:bodyPr>
        <a:lstStyle/>
        <a:p>
          <a:pPr lvl="0" algn="l" defTabSz="933450" rtl="0">
            <a:lnSpc>
              <a:spcPct val="90000"/>
            </a:lnSpc>
            <a:spcBef>
              <a:spcPct val="0"/>
            </a:spcBef>
            <a:spcAft>
              <a:spcPct val="35000"/>
            </a:spcAft>
          </a:pPr>
          <a:r>
            <a:rPr lang="en-US" sz="2100" b="1" kern="1200" smtClean="0">
              <a:effectLst>
                <a:outerShdw blurRad="38100" dist="38100" dir="2700000" algn="tl">
                  <a:srgbClr val="000000">
                    <a:alpha val="43137"/>
                  </a:srgbClr>
                </a:outerShdw>
              </a:effectLst>
              <a:latin typeface="Calibri" panose="020F0502020204030204" pitchFamily="34" charset="0"/>
            </a:rPr>
            <a:t>Cinselliğini sevgi elde etmek, insanları man</a:t>
          </a:r>
          <a:r>
            <a:rPr lang="tr-TR" sz="2100" b="1" kern="1200" smtClean="0">
              <a:effectLst>
                <a:outerShdw blurRad="38100" dist="38100" dir="2700000" algn="tl">
                  <a:srgbClr val="000000">
                    <a:alpha val="43137"/>
                  </a:srgbClr>
                </a:outerShdw>
              </a:effectLst>
              <a:latin typeface="Calibri" panose="020F0502020204030204" pitchFamily="34" charset="0"/>
            </a:rPr>
            <a:t>i</a:t>
          </a:r>
          <a:r>
            <a:rPr lang="en-US" sz="2100" b="1" kern="1200" smtClean="0">
              <a:effectLst>
                <a:outerShdw blurRad="38100" dist="38100" dir="2700000" algn="tl">
                  <a:srgbClr val="000000">
                    <a:alpha val="43137"/>
                  </a:srgbClr>
                </a:outerShdw>
              </a:effectLst>
              <a:latin typeface="Calibri" panose="020F0502020204030204" pitchFamily="34" charset="0"/>
            </a:rPr>
            <a:t>p</a:t>
          </a:r>
          <a:r>
            <a:rPr lang="tr-TR" sz="2100" b="1" kern="1200" smtClean="0">
              <a:effectLst>
                <a:outerShdw blurRad="38100" dist="38100" dir="2700000" algn="tl">
                  <a:srgbClr val="000000">
                    <a:alpha val="43137"/>
                  </a:srgbClr>
                </a:outerShdw>
              </a:effectLst>
              <a:latin typeface="Calibri" panose="020F0502020204030204" pitchFamily="34" charset="0"/>
            </a:rPr>
            <a:t>ü</a:t>
          </a:r>
          <a:r>
            <a:rPr lang="en-US" sz="2100" b="1" kern="1200" smtClean="0">
              <a:effectLst>
                <a:outerShdw blurRad="38100" dist="38100" dir="2700000" algn="tl">
                  <a:srgbClr val="000000">
                    <a:alpha val="43137"/>
                  </a:srgbClr>
                </a:outerShdw>
              </a:effectLst>
              <a:latin typeface="Calibri" panose="020F0502020204030204" pitchFamily="34" charset="0"/>
            </a:rPr>
            <a:t>le etmek ve kimi zaman yaşamını idame ettirmek için kullanma</a:t>
          </a:r>
          <a:r>
            <a:rPr lang="tr-TR" sz="2100" b="1" kern="1200" smtClean="0">
              <a:effectLst>
                <a:outerShdw blurRad="38100" dist="38100" dir="2700000" algn="tl">
                  <a:srgbClr val="000000">
                    <a:alpha val="43137"/>
                  </a:srgbClr>
                </a:outerShdw>
              </a:effectLst>
              <a:latin typeface="Calibri" panose="020F0502020204030204" pitchFamily="34" charset="0"/>
            </a:rPr>
            <a:t> davranışı</a:t>
          </a:r>
          <a:endParaRPr lang="tr-TR" sz="2100" b="1" kern="1200">
            <a:effectLst>
              <a:outerShdw blurRad="38100" dist="38100" dir="2700000" algn="tl">
                <a:srgbClr val="000000">
                  <a:alpha val="43137"/>
                </a:srgbClr>
              </a:outerShdw>
            </a:effectLst>
            <a:latin typeface="Calibri" panose="020F0502020204030204" pitchFamily="34" charset="0"/>
          </a:endParaRPr>
        </a:p>
      </dsp:txBody>
      <dsp:txXfrm>
        <a:off x="519339" y="3536687"/>
        <a:ext cx="7545843" cy="707264"/>
      </dsp:txXfrm>
    </dsp:sp>
    <dsp:sp modelId="{F714B95D-AE45-446B-A407-93C668D9B71C}">
      <dsp:nvSpPr>
        <dsp:cNvPr id="0" name=""/>
        <dsp:cNvSpPr/>
      </dsp:nvSpPr>
      <dsp:spPr>
        <a:xfrm>
          <a:off x="77299" y="3448279"/>
          <a:ext cx="884080" cy="884080"/>
        </a:xfrm>
        <a:prstGeom prst="ellipse">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7AF46-7E06-4DC0-91A8-CDE90692D01A}">
      <dsp:nvSpPr>
        <dsp:cNvPr id="0" name=""/>
        <dsp:cNvSpPr/>
      </dsp:nvSpPr>
      <dsp:spPr>
        <a:xfrm>
          <a:off x="0" y="13188"/>
          <a:ext cx="8285018" cy="1160640"/>
        </a:xfrm>
        <a:prstGeom prst="round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0" kern="1200" dirty="0" smtClean="0">
              <a:effectLst>
                <a:outerShdw blurRad="38100" dist="38100" dir="2700000" algn="tl">
                  <a:srgbClr val="000000">
                    <a:alpha val="43137"/>
                  </a:srgbClr>
                </a:outerShdw>
              </a:effectLst>
              <a:latin typeface="Calibri" panose="020F0502020204030204" pitchFamily="34" charset="0"/>
            </a:rPr>
            <a:t>Bu belirtilerden hiç biri çocuk istismarının kesin ve net göstergesi değildir. </a:t>
          </a:r>
          <a:endParaRPr lang="tr-TR" sz="2800" b="0" kern="1200" dirty="0">
            <a:effectLst>
              <a:outerShdw blurRad="38100" dist="38100" dir="2700000" algn="tl">
                <a:srgbClr val="000000">
                  <a:alpha val="43137"/>
                </a:srgbClr>
              </a:outerShdw>
            </a:effectLst>
            <a:latin typeface="Calibri" panose="020F0502020204030204" pitchFamily="34" charset="0"/>
          </a:endParaRPr>
        </a:p>
      </dsp:txBody>
      <dsp:txXfrm>
        <a:off x="56658" y="69846"/>
        <a:ext cx="8171702" cy="1047324"/>
      </dsp:txXfrm>
    </dsp:sp>
    <dsp:sp modelId="{13DE63E0-9475-4D0A-A135-F808A94EE18B}">
      <dsp:nvSpPr>
        <dsp:cNvPr id="0" name=""/>
        <dsp:cNvSpPr/>
      </dsp:nvSpPr>
      <dsp:spPr>
        <a:xfrm>
          <a:off x="0" y="1352388"/>
          <a:ext cx="8285018" cy="1160640"/>
        </a:xfrm>
        <a:prstGeom prst="round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0" kern="1200" dirty="0" smtClean="0">
              <a:effectLst>
                <a:outerShdw blurRad="38100" dist="38100" dir="2700000" algn="tl">
                  <a:srgbClr val="000000">
                    <a:alpha val="43137"/>
                  </a:srgbClr>
                </a:outerShdw>
              </a:effectLst>
              <a:latin typeface="Calibri" panose="020F0502020204030204" pitchFamily="34" charset="0"/>
            </a:rPr>
            <a:t>Çocuklar farklı sebeplerle de böyle davranabilir, patolojik davranış değişiklikleri gösterebilir. </a:t>
          </a:r>
          <a:endParaRPr lang="tr-TR" sz="2800" b="0" kern="1200" dirty="0">
            <a:effectLst>
              <a:outerShdw blurRad="38100" dist="38100" dir="2700000" algn="tl">
                <a:srgbClr val="000000">
                  <a:alpha val="43137"/>
                </a:srgbClr>
              </a:outerShdw>
            </a:effectLst>
            <a:latin typeface="Calibri" panose="020F0502020204030204" pitchFamily="34" charset="0"/>
          </a:endParaRPr>
        </a:p>
      </dsp:txBody>
      <dsp:txXfrm>
        <a:off x="56658" y="1409046"/>
        <a:ext cx="8171702" cy="1047324"/>
      </dsp:txXfrm>
    </dsp:sp>
    <dsp:sp modelId="{8E21EE94-D4DB-4CD7-86AB-DF779A1E9677}">
      <dsp:nvSpPr>
        <dsp:cNvPr id="0" name=""/>
        <dsp:cNvSpPr/>
      </dsp:nvSpPr>
      <dsp:spPr>
        <a:xfrm>
          <a:off x="0" y="2691589"/>
          <a:ext cx="8285018" cy="1160640"/>
        </a:xfrm>
        <a:prstGeom prst="roundRect">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0" kern="1200" dirty="0" smtClean="0">
              <a:effectLst>
                <a:outerShdw blurRad="38100" dist="38100" dir="2700000" algn="tl">
                  <a:srgbClr val="000000">
                    <a:alpha val="43137"/>
                  </a:srgbClr>
                </a:outerShdw>
              </a:effectLst>
              <a:latin typeface="Calibri" panose="020F0502020204030204" pitchFamily="34" charset="0"/>
            </a:rPr>
            <a:t>Ancak, bu belirtilerin fark edilmesi halinde istismar olasılığını da düşünmek gerekir. </a:t>
          </a:r>
          <a:endParaRPr lang="tr-TR" sz="2800" b="0" kern="1200" dirty="0">
            <a:effectLst>
              <a:outerShdw blurRad="38100" dist="38100" dir="2700000" algn="tl">
                <a:srgbClr val="000000">
                  <a:alpha val="43137"/>
                </a:srgbClr>
              </a:outerShdw>
            </a:effectLst>
            <a:latin typeface="Calibri" panose="020F0502020204030204" pitchFamily="34" charset="0"/>
          </a:endParaRPr>
        </a:p>
      </dsp:txBody>
      <dsp:txXfrm>
        <a:off x="56658" y="2748247"/>
        <a:ext cx="8171702" cy="10473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F99B4-9769-4AD9-B366-A55F3A86B647}">
      <dsp:nvSpPr>
        <dsp:cNvPr id="0" name=""/>
        <dsp:cNvSpPr/>
      </dsp:nvSpPr>
      <dsp:spPr>
        <a:xfrm>
          <a:off x="856304" y="0"/>
          <a:ext cx="7029749" cy="1438400"/>
        </a:xfrm>
        <a:prstGeom prst="roundRect">
          <a:avLst>
            <a:gd name="adj" fmla="val 10000"/>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C00000"/>
              </a:solidFill>
              <a:latin typeface="Calibri" panose="020F0502020204030204" pitchFamily="34" charset="0"/>
            </a:rPr>
            <a:t>BİLDİRİM YÜKÜMLÜLÜĞÜ</a:t>
          </a:r>
        </a:p>
      </dsp:txBody>
      <dsp:txXfrm>
        <a:off x="898433" y="42129"/>
        <a:ext cx="6945491" cy="1354142"/>
      </dsp:txXfrm>
    </dsp:sp>
    <dsp:sp modelId="{B3D65655-183A-47C6-B1E4-1C7B75E1647D}">
      <dsp:nvSpPr>
        <dsp:cNvPr id="0" name=""/>
        <dsp:cNvSpPr/>
      </dsp:nvSpPr>
      <dsp:spPr>
        <a:xfrm>
          <a:off x="1559279" y="1438400"/>
          <a:ext cx="715126" cy="872050"/>
        </a:xfrm>
        <a:custGeom>
          <a:avLst/>
          <a:gdLst/>
          <a:ahLst/>
          <a:cxnLst/>
          <a:rect l="0" t="0" r="0" b="0"/>
          <a:pathLst>
            <a:path>
              <a:moveTo>
                <a:pt x="0" y="0"/>
              </a:moveTo>
              <a:lnTo>
                <a:pt x="0" y="872050"/>
              </a:lnTo>
              <a:lnTo>
                <a:pt x="715126" y="87205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75694-A60A-49F3-BCFD-2CA0987E6FC8}">
      <dsp:nvSpPr>
        <dsp:cNvPr id="0" name=""/>
        <dsp:cNvSpPr/>
      </dsp:nvSpPr>
      <dsp:spPr>
        <a:xfrm>
          <a:off x="2274405" y="1591250"/>
          <a:ext cx="4728332" cy="1438400"/>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anose="020F0502020204030204" pitchFamily="34" charset="0"/>
            </a:rPr>
            <a:t>Suçu bildirme</a:t>
          </a:r>
        </a:p>
        <a:p>
          <a:pPr lvl="0" algn="ctr" defTabSz="1066800">
            <a:lnSpc>
              <a:spcPct val="90000"/>
            </a:lnSpc>
            <a:spcBef>
              <a:spcPct val="0"/>
            </a:spcBef>
            <a:spcAft>
              <a:spcPct val="35000"/>
            </a:spcAft>
          </a:pPr>
          <a:r>
            <a:rPr lang="tr-TR" sz="2400" b="0" kern="1200" dirty="0" smtClean="0">
              <a:latin typeface="Calibri" panose="020F0502020204030204" pitchFamily="34" charset="0"/>
            </a:rPr>
            <a:t>TCK 278., 279., 280. maddeler   </a:t>
          </a:r>
          <a:endParaRPr lang="tr-TR" sz="2400" b="0" kern="1200" dirty="0">
            <a:latin typeface="Calibri" panose="020F0502020204030204" pitchFamily="34" charset="0"/>
          </a:endParaRPr>
        </a:p>
      </dsp:txBody>
      <dsp:txXfrm>
        <a:off x="2316534" y="1633379"/>
        <a:ext cx="4644074" cy="1354142"/>
      </dsp:txXfrm>
    </dsp:sp>
    <dsp:sp modelId="{A997C40A-1BAB-4766-8D10-D4E8FFBEF3E3}">
      <dsp:nvSpPr>
        <dsp:cNvPr id="0" name=""/>
        <dsp:cNvSpPr/>
      </dsp:nvSpPr>
      <dsp:spPr>
        <a:xfrm>
          <a:off x="1559279" y="1438400"/>
          <a:ext cx="675242" cy="2741035"/>
        </a:xfrm>
        <a:custGeom>
          <a:avLst/>
          <a:gdLst/>
          <a:ahLst/>
          <a:cxnLst/>
          <a:rect l="0" t="0" r="0" b="0"/>
          <a:pathLst>
            <a:path>
              <a:moveTo>
                <a:pt x="0" y="0"/>
              </a:moveTo>
              <a:lnTo>
                <a:pt x="0" y="2741035"/>
              </a:lnTo>
              <a:lnTo>
                <a:pt x="675242" y="274103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32795-E7B1-4334-AECA-8EA6587515ED}">
      <dsp:nvSpPr>
        <dsp:cNvPr id="0" name=""/>
        <dsp:cNvSpPr/>
      </dsp:nvSpPr>
      <dsp:spPr>
        <a:xfrm>
          <a:off x="2234521" y="3277199"/>
          <a:ext cx="4738182" cy="180447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anose="020F0502020204030204" pitchFamily="34" charset="0"/>
            </a:rPr>
            <a:t>Korunma gereksinimini bildirme</a:t>
          </a:r>
        </a:p>
        <a:p>
          <a:pPr lvl="0" algn="ctr" defTabSz="1066800">
            <a:lnSpc>
              <a:spcPct val="90000"/>
            </a:lnSpc>
            <a:spcBef>
              <a:spcPct val="0"/>
            </a:spcBef>
            <a:spcAft>
              <a:spcPct val="35000"/>
            </a:spcAft>
          </a:pPr>
          <a:r>
            <a:rPr lang="tr-TR" sz="2400" b="0" kern="1200" dirty="0" smtClean="0">
              <a:latin typeface="Calibri" panose="020F0502020204030204" pitchFamily="34" charset="0"/>
            </a:rPr>
            <a:t>TCK  98. madde </a:t>
          </a:r>
        </a:p>
        <a:p>
          <a:pPr lvl="0" algn="ctr" defTabSz="1066800">
            <a:lnSpc>
              <a:spcPct val="90000"/>
            </a:lnSpc>
            <a:spcBef>
              <a:spcPct val="0"/>
            </a:spcBef>
            <a:spcAft>
              <a:spcPct val="35000"/>
            </a:spcAft>
          </a:pPr>
          <a:r>
            <a:rPr lang="tr-TR" sz="2400" b="0" kern="1200" dirty="0" smtClean="0">
              <a:latin typeface="Calibri" panose="020F0502020204030204" pitchFamily="34" charset="0"/>
            </a:rPr>
            <a:t>SHÇEK  Kanunu 21. madde</a:t>
          </a:r>
        </a:p>
        <a:p>
          <a:pPr lvl="0" algn="ctr" defTabSz="1066800">
            <a:lnSpc>
              <a:spcPct val="90000"/>
            </a:lnSpc>
            <a:spcBef>
              <a:spcPct val="0"/>
            </a:spcBef>
            <a:spcAft>
              <a:spcPct val="35000"/>
            </a:spcAft>
          </a:pPr>
          <a:r>
            <a:rPr lang="tr-TR" sz="2400" b="0" kern="1200" dirty="0" smtClean="0">
              <a:latin typeface="Calibri" panose="020F0502020204030204" pitchFamily="34" charset="0"/>
            </a:rPr>
            <a:t>Çocuk Koruma Kanunu 6. madde</a:t>
          </a:r>
          <a:endParaRPr lang="tr-TR" sz="2400" b="0" kern="1200" dirty="0">
            <a:latin typeface="Calibri" panose="020F0502020204030204" pitchFamily="34" charset="0"/>
          </a:endParaRPr>
        </a:p>
      </dsp:txBody>
      <dsp:txXfrm>
        <a:off x="2287372" y="3330050"/>
        <a:ext cx="4632480" cy="16987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B12E2-7AC7-4242-8A78-35451A49E8C4}">
      <dsp:nvSpPr>
        <dsp:cNvPr id="0" name=""/>
        <dsp:cNvSpPr/>
      </dsp:nvSpPr>
      <dsp:spPr>
        <a:xfrm>
          <a:off x="0" y="400400"/>
          <a:ext cx="9961418" cy="579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10E84-A804-47DB-B887-16605CACEF41}">
      <dsp:nvSpPr>
        <dsp:cNvPr id="0" name=""/>
        <dsp:cNvSpPr/>
      </dsp:nvSpPr>
      <dsp:spPr>
        <a:xfrm>
          <a:off x="498070" y="60920"/>
          <a:ext cx="9217459" cy="6789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563" tIns="0" rIns="263563" bIns="0" numCol="1" spcCol="1270" anchor="ctr" anchorCtr="0">
          <a:noAutofit/>
        </a:bodyPr>
        <a:lstStyle/>
        <a:p>
          <a:pPr lvl="0" algn="l" defTabSz="622300" rtl="0">
            <a:lnSpc>
              <a:spcPct val="100000"/>
            </a:lnSpc>
            <a:spcBef>
              <a:spcPct val="0"/>
            </a:spcBef>
            <a:spcAft>
              <a:spcPct val="35000"/>
            </a:spcAft>
          </a:pPr>
          <a:r>
            <a:rPr lang="tr-TR" sz="1400" kern="1200" dirty="0" smtClean="0">
              <a:latin typeface="Calibri" panose="020F0502020204030204" pitchFamily="34" charset="0"/>
            </a:rPr>
            <a:t>(1) </a:t>
          </a:r>
          <a:r>
            <a:rPr lang="tr-TR" sz="1800" kern="1200" dirty="0" smtClean="0">
              <a:latin typeface="Calibri" panose="020F0502020204030204" pitchFamily="34" charset="0"/>
            </a:rPr>
            <a:t>İşlenmekte olan bir suçu yetkili makamlara bildirmeyen kişi, bir yıla kadar hapis cezası ile cezalandırılır.</a:t>
          </a:r>
          <a:endParaRPr lang="tr-TR" sz="1800" kern="1200" dirty="0">
            <a:latin typeface="Calibri" panose="020F0502020204030204" pitchFamily="34" charset="0"/>
          </a:endParaRPr>
        </a:p>
      </dsp:txBody>
      <dsp:txXfrm>
        <a:off x="531214" y="94064"/>
        <a:ext cx="9151171" cy="612672"/>
      </dsp:txXfrm>
    </dsp:sp>
    <dsp:sp modelId="{FC108E2E-237B-472C-8D6D-6039C6C1194A}">
      <dsp:nvSpPr>
        <dsp:cNvPr id="0" name=""/>
        <dsp:cNvSpPr/>
      </dsp:nvSpPr>
      <dsp:spPr>
        <a:xfrm>
          <a:off x="0" y="1686170"/>
          <a:ext cx="9961418" cy="579600"/>
        </a:xfrm>
        <a:prstGeom prst="rect">
          <a:avLst/>
        </a:prstGeom>
        <a:solidFill>
          <a:schemeClr val="lt1">
            <a:alpha val="90000"/>
            <a:hueOff val="0"/>
            <a:satOff val="0"/>
            <a:lumOff val="0"/>
            <a:alphaOff val="0"/>
          </a:schemeClr>
        </a:solidFill>
        <a:ln w="15875" cap="flat" cmpd="sng" algn="ctr">
          <a:solidFill>
            <a:schemeClr val="accent3">
              <a:hueOff val="-4109389"/>
              <a:satOff val="4187"/>
              <a:lumOff val="-785"/>
              <a:alphaOff val="0"/>
            </a:schemeClr>
          </a:solidFill>
          <a:prstDash val="solid"/>
        </a:ln>
        <a:effectLst/>
      </dsp:spPr>
      <dsp:style>
        <a:lnRef idx="2">
          <a:scrgbClr r="0" g="0" b="0"/>
        </a:lnRef>
        <a:fillRef idx="1">
          <a:scrgbClr r="0" g="0" b="0"/>
        </a:fillRef>
        <a:effectRef idx="0">
          <a:scrgbClr r="0" g="0" b="0"/>
        </a:effectRef>
        <a:fontRef idx="minor"/>
      </dsp:style>
    </dsp:sp>
    <dsp:sp modelId="{87E30AA9-98E2-4983-A599-ACFD1E6470A2}">
      <dsp:nvSpPr>
        <dsp:cNvPr id="0" name=""/>
        <dsp:cNvSpPr/>
      </dsp:nvSpPr>
      <dsp:spPr>
        <a:xfrm>
          <a:off x="498070" y="1104200"/>
          <a:ext cx="9217459" cy="921450"/>
        </a:xfrm>
        <a:prstGeom prst="round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563" tIns="0" rIns="263563" bIns="0" numCol="1" spcCol="1270" anchor="ctr" anchorCtr="0">
          <a:noAutofit/>
        </a:bodyPr>
        <a:lstStyle/>
        <a:p>
          <a:pPr lvl="0" algn="l" defTabSz="622300" rtl="0">
            <a:lnSpc>
              <a:spcPct val="100000"/>
            </a:lnSpc>
            <a:spcBef>
              <a:spcPct val="0"/>
            </a:spcBef>
            <a:spcAft>
              <a:spcPct val="35000"/>
            </a:spcAft>
          </a:pPr>
          <a:r>
            <a:rPr lang="tr-TR" sz="1400" kern="1200" dirty="0" smtClean="0">
              <a:latin typeface="Calibri" panose="020F0502020204030204" pitchFamily="34" charset="0"/>
            </a:rPr>
            <a:t>(</a:t>
          </a:r>
          <a:r>
            <a:rPr lang="tr-TR" sz="1800" kern="1200" dirty="0" smtClean="0">
              <a:latin typeface="Calibri" panose="020F0502020204030204" pitchFamily="34" charset="0"/>
            </a:rPr>
            <a:t>2) İşlenmiş olmakla birlikte, sebebiyet verdiği neticelerin sınırlandırılması halen mümkün bulunan bir suçu yetkili makamlara bildirmeyen kişi, yukarıdaki fıkra hükmüne göre cezalandırılır.</a:t>
          </a:r>
          <a:endParaRPr lang="tr-TR" sz="1800" kern="1200" dirty="0">
            <a:latin typeface="Calibri" panose="020F0502020204030204" pitchFamily="34" charset="0"/>
          </a:endParaRPr>
        </a:p>
      </dsp:txBody>
      <dsp:txXfrm>
        <a:off x="543051" y="1149181"/>
        <a:ext cx="9127497" cy="831488"/>
      </dsp:txXfrm>
    </dsp:sp>
    <dsp:sp modelId="{1F010E71-DC4C-4497-9FBD-D4F49F49A920}">
      <dsp:nvSpPr>
        <dsp:cNvPr id="0" name=""/>
        <dsp:cNvSpPr/>
      </dsp:nvSpPr>
      <dsp:spPr>
        <a:xfrm>
          <a:off x="0" y="2987679"/>
          <a:ext cx="9961418" cy="579600"/>
        </a:xfrm>
        <a:prstGeom prst="rect">
          <a:avLst/>
        </a:prstGeom>
        <a:solidFill>
          <a:schemeClr val="lt1">
            <a:alpha val="90000"/>
            <a:hueOff val="0"/>
            <a:satOff val="0"/>
            <a:lumOff val="0"/>
            <a:alphaOff val="0"/>
          </a:schemeClr>
        </a:solidFill>
        <a:ln w="15875" cap="flat" cmpd="sng" algn="ctr">
          <a:solidFill>
            <a:schemeClr val="accent3">
              <a:hueOff val="-8218778"/>
              <a:satOff val="8375"/>
              <a:lumOff val="-1569"/>
              <a:alphaOff val="0"/>
            </a:schemeClr>
          </a:solidFill>
          <a:prstDash val="solid"/>
        </a:ln>
        <a:effectLst/>
      </dsp:spPr>
      <dsp:style>
        <a:lnRef idx="2">
          <a:scrgbClr r="0" g="0" b="0"/>
        </a:lnRef>
        <a:fillRef idx="1">
          <a:scrgbClr r="0" g="0" b="0"/>
        </a:fillRef>
        <a:effectRef idx="0">
          <a:scrgbClr r="0" g="0" b="0"/>
        </a:effectRef>
        <a:fontRef idx="minor"/>
      </dsp:style>
    </dsp:sp>
    <dsp:sp modelId="{A4836813-2544-4E4D-B73C-C62892F64702}">
      <dsp:nvSpPr>
        <dsp:cNvPr id="0" name=""/>
        <dsp:cNvSpPr/>
      </dsp:nvSpPr>
      <dsp:spPr>
        <a:xfrm>
          <a:off x="498070" y="2389970"/>
          <a:ext cx="9217459" cy="937188"/>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563" tIns="0" rIns="263563" bIns="0" numCol="1" spcCol="1270" anchor="ctr" anchorCtr="0">
          <a:noAutofit/>
        </a:bodyPr>
        <a:lstStyle/>
        <a:p>
          <a:pPr lvl="0" algn="l" defTabSz="533400" rtl="0">
            <a:lnSpc>
              <a:spcPct val="100000"/>
            </a:lnSpc>
            <a:spcBef>
              <a:spcPct val="0"/>
            </a:spcBef>
            <a:spcAft>
              <a:spcPct val="35000"/>
            </a:spcAft>
          </a:pPr>
          <a:r>
            <a:rPr lang="tr-TR" sz="1200" kern="1200" dirty="0" smtClean="0">
              <a:latin typeface="Calibri" panose="020F0502020204030204" pitchFamily="34" charset="0"/>
            </a:rPr>
            <a:t>(3) </a:t>
          </a:r>
          <a:r>
            <a:rPr lang="tr-TR" sz="1600" kern="1200" dirty="0" smtClean="0">
              <a:latin typeface="Calibri" panose="020F0502020204030204" pitchFamily="34" charset="0"/>
            </a:rPr>
            <a:t>Mağdurun </a:t>
          </a:r>
          <a:r>
            <a:rPr lang="tr-TR" sz="1600" kern="1200" dirty="0" err="1" smtClean="0">
              <a:latin typeface="Calibri" panose="020F0502020204030204" pitchFamily="34" charset="0"/>
            </a:rPr>
            <a:t>onbeşyaşını</a:t>
          </a:r>
          <a:r>
            <a:rPr lang="tr-TR" sz="1600" kern="1200" dirty="0" smtClean="0">
              <a:latin typeface="Calibri" panose="020F0502020204030204" pitchFamily="34" charset="0"/>
            </a:rPr>
            <a:t> bitirmemiş bir çocuk, bedensel veya ruhsal bakımdan engelli olan ya da hamileliği nedeniyle kendisini savunamayacak durumda bulunan kimse olması halinde, yukarıdaki fıkralara göre verilecek ceza, yarı oranında artırılır.</a:t>
          </a:r>
          <a:endParaRPr lang="tr-TR" sz="1600" kern="1200" dirty="0">
            <a:latin typeface="Calibri" panose="020F0502020204030204" pitchFamily="34" charset="0"/>
          </a:endParaRPr>
        </a:p>
      </dsp:txBody>
      <dsp:txXfrm>
        <a:off x="543820" y="2435720"/>
        <a:ext cx="9125959" cy="845688"/>
      </dsp:txXfrm>
    </dsp:sp>
    <dsp:sp modelId="{32FC722D-3E0A-4F82-A926-38C5AABF5280}">
      <dsp:nvSpPr>
        <dsp:cNvPr id="0" name=""/>
        <dsp:cNvSpPr/>
      </dsp:nvSpPr>
      <dsp:spPr>
        <a:xfrm>
          <a:off x="0" y="4180860"/>
          <a:ext cx="9961418" cy="579600"/>
        </a:xfrm>
        <a:prstGeom prst="rect">
          <a:avLst/>
        </a:prstGeom>
        <a:solidFill>
          <a:schemeClr val="lt1">
            <a:alpha val="90000"/>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 modelId="{A42EBD7A-D4EA-4B29-B940-6212871F4F15}">
      <dsp:nvSpPr>
        <dsp:cNvPr id="0" name=""/>
        <dsp:cNvSpPr/>
      </dsp:nvSpPr>
      <dsp:spPr>
        <a:xfrm>
          <a:off x="498070" y="3691479"/>
          <a:ext cx="9217459" cy="828860"/>
        </a:xfrm>
        <a:prstGeom prst="round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563" tIns="0" rIns="263563" bIns="0" numCol="1" spcCol="1270" anchor="ctr" anchorCtr="0">
          <a:noAutofit/>
        </a:bodyPr>
        <a:lstStyle/>
        <a:p>
          <a:pPr lvl="0" algn="l" defTabSz="755650" rtl="0">
            <a:lnSpc>
              <a:spcPct val="100000"/>
            </a:lnSpc>
            <a:spcBef>
              <a:spcPct val="0"/>
            </a:spcBef>
            <a:spcAft>
              <a:spcPct val="35000"/>
            </a:spcAft>
          </a:pPr>
          <a:r>
            <a:rPr lang="tr-TR" sz="1700" kern="1200" dirty="0" smtClean="0">
              <a:latin typeface="Calibri" panose="020F0502020204030204" pitchFamily="34" charset="0"/>
            </a:rPr>
            <a:t>(4</a:t>
          </a:r>
          <a:r>
            <a:rPr lang="tr-TR" sz="1800" kern="1200" dirty="0" smtClean="0">
              <a:latin typeface="Calibri" panose="020F0502020204030204" pitchFamily="34" charset="0"/>
            </a:rPr>
            <a:t>) Tanıklıktan çekinebilecek olan kişiler bakımından cezaya hükmolunmaz. Ancak, suçu önleme yükümlülüğünün varlığı dolayısıyla ceza sorumluluğuna ilişkin hükümler saklıdır.</a:t>
          </a:r>
          <a:endParaRPr lang="tr-TR" sz="1800" kern="1200" dirty="0">
            <a:latin typeface="Calibri" panose="020F0502020204030204" pitchFamily="34" charset="0"/>
          </a:endParaRPr>
        </a:p>
      </dsp:txBody>
      <dsp:txXfrm>
        <a:off x="538532" y="3731941"/>
        <a:ext cx="9136535" cy="7479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A5F62-6066-471A-96C9-045915D23E70}">
      <dsp:nvSpPr>
        <dsp:cNvPr id="0" name=""/>
        <dsp:cNvSpPr/>
      </dsp:nvSpPr>
      <dsp:spPr>
        <a:xfrm>
          <a:off x="0" y="0"/>
          <a:ext cx="7625296" cy="5442636"/>
        </a:xfrm>
        <a:prstGeom prst="triangle">
          <a:avLst/>
        </a:prstGeom>
        <a:blipFill rotWithShape="0">
          <a:blip xmlns:r="http://schemas.openxmlformats.org/officeDocument/2006/relationships" r:embed="rId1"/>
          <a:tile tx="0" ty="0" sx="100000" sy="100000" flip="none" algn="tl"/>
        </a:blip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EF86DD6-F62A-432F-AF84-0BA53BAC71E5}">
      <dsp:nvSpPr>
        <dsp:cNvPr id="0" name=""/>
        <dsp:cNvSpPr/>
      </dsp:nvSpPr>
      <dsp:spPr>
        <a:xfrm>
          <a:off x="2243372" y="645552"/>
          <a:ext cx="3184578" cy="10396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TCK Madde 98 -</a:t>
          </a:r>
          <a:endParaRPr lang="tr-TR" sz="2000" kern="1200" dirty="0"/>
        </a:p>
      </dsp:txBody>
      <dsp:txXfrm>
        <a:off x="2294122" y="696302"/>
        <a:ext cx="3083078" cy="938128"/>
      </dsp:txXfrm>
    </dsp:sp>
    <dsp:sp modelId="{6ADCFD04-1EDF-4A47-B6A6-2A532ECB0F4B}">
      <dsp:nvSpPr>
        <dsp:cNvPr id="0" name=""/>
        <dsp:cNvSpPr/>
      </dsp:nvSpPr>
      <dsp:spPr>
        <a:xfrm>
          <a:off x="1167890" y="1849308"/>
          <a:ext cx="5508042" cy="188270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(1</a:t>
          </a:r>
          <a:r>
            <a:rPr lang="tr-TR" sz="2000" kern="1200" dirty="0" smtClean="0"/>
            <a:t>) Yaşı, hastalığı veya yaralanması dolayısıyla ya da başka herhangi bir nedenle kendini idare edemeyecek durumda olan kimseye hâl ve koşulların elverdiği ölçüde yardım etmeyen ya da durumu derhâl ilgili makamlara bildirmeyen kişi, bir yıla kadar hapis veya adlî para cezası ile cezalandırılır. </a:t>
          </a:r>
          <a:endParaRPr lang="tr-TR" sz="2000" kern="1200" dirty="0"/>
        </a:p>
      </dsp:txBody>
      <dsp:txXfrm>
        <a:off x="1259796" y="1941214"/>
        <a:ext cx="5324230" cy="1698892"/>
      </dsp:txXfrm>
    </dsp:sp>
    <dsp:sp modelId="{DCE52059-E4DE-4014-B91A-327B843B47B4}">
      <dsp:nvSpPr>
        <dsp:cNvPr id="0" name=""/>
        <dsp:cNvSpPr/>
      </dsp:nvSpPr>
      <dsp:spPr>
        <a:xfrm>
          <a:off x="929536" y="4093076"/>
          <a:ext cx="5990339" cy="10396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tr-TR" sz="2200" kern="1200" dirty="0" smtClean="0"/>
            <a:t>(2) </a:t>
          </a:r>
          <a:r>
            <a:rPr lang="tr-TR" sz="2000" kern="1200" dirty="0" smtClean="0"/>
            <a:t>Yardım veya bildirim yükümlülüğünün yerine getirilmemesi dolayısıyla kişinin ölmesi durumunda, bir yıldan üç yıla kadar hapis cezasına hükmolunur. </a:t>
          </a:r>
          <a:endParaRPr lang="tr-TR" sz="2000" kern="1200" dirty="0"/>
        </a:p>
      </dsp:txBody>
      <dsp:txXfrm>
        <a:off x="980286" y="4143826"/>
        <a:ext cx="5888839" cy="9381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E4DDD-7B53-4E9D-8AA1-533E99EB885E}">
      <dsp:nvSpPr>
        <dsp:cNvPr id="0" name=""/>
        <dsp:cNvSpPr/>
      </dsp:nvSpPr>
      <dsp:spPr>
        <a:xfrm>
          <a:off x="-5038753" y="-777784"/>
          <a:ext cx="6046174" cy="6046174"/>
        </a:xfrm>
        <a:prstGeom prst="blockArc">
          <a:avLst>
            <a:gd name="adj1" fmla="val 18900000"/>
            <a:gd name="adj2" fmla="val 2700000"/>
            <a:gd name="adj3" fmla="val 357"/>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80114-5E00-48F5-82E0-DD3C0683797D}">
      <dsp:nvSpPr>
        <dsp:cNvPr id="0" name=""/>
        <dsp:cNvSpPr/>
      </dsp:nvSpPr>
      <dsp:spPr>
        <a:xfrm>
          <a:off x="825485" y="484908"/>
          <a:ext cx="8563943" cy="15961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283" tIns="38100" rIns="38100" bIns="38100" numCol="1" spcCol="1270" anchor="ctr" anchorCtr="0">
          <a:noAutofit/>
        </a:bodyPr>
        <a:lstStyle/>
        <a:p>
          <a:pPr lvl="0" algn="l" defTabSz="666750" rtl="0">
            <a:lnSpc>
              <a:spcPct val="90000"/>
            </a:lnSpc>
            <a:spcBef>
              <a:spcPct val="0"/>
            </a:spcBef>
            <a:spcAft>
              <a:spcPct val="35000"/>
            </a:spcAft>
          </a:pPr>
          <a:r>
            <a:rPr lang="tr-TR" altLang="tr-TR" sz="1500" kern="1200" dirty="0" smtClean="0">
              <a:latin typeface="Calibri" panose="020F0502020204030204" pitchFamily="34" charset="0"/>
            </a:rPr>
            <a:t>(1</a:t>
          </a:r>
          <a:r>
            <a:rPr lang="tr-TR" altLang="tr-TR" sz="1800" kern="1200" dirty="0" smtClean="0">
              <a:latin typeface="Calibri" panose="020F0502020204030204" pitchFamily="34" charset="0"/>
            </a:rPr>
            <a:t>) Adlî ve idarî merciler, kolluk görevlileri, sağlık ve eğitim kuruluşları, sivil toplum kuruluşları, korunma ihtiyacı olan çocuğu Sosyal Hizmetler ve Çocuk Esirgeme Kurumuna bildirmekle yükümlüdür. Çocuk ile çocuğun bakımından sorumlu kimseler çocuğun korunma altına alınması amacıyla Sosyal Hizmetler ve Çocuk Esirgeme Kurumuna başvurabilir.</a:t>
          </a:r>
          <a:endParaRPr lang="tr-TR" sz="1800" kern="1200" dirty="0">
            <a:latin typeface="Calibri" panose="020F0502020204030204" pitchFamily="34" charset="0"/>
          </a:endParaRPr>
        </a:p>
      </dsp:txBody>
      <dsp:txXfrm>
        <a:off x="825485" y="484908"/>
        <a:ext cx="8563943" cy="1596116"/>
      </dsp:txXfrm>
    </dsp:sp>
    <dsp:sp modelId="{1BFAC63F-FA21-443B-8188-F476314BE29D}">
      <dsp:nvSpPr>
        <dsp:cNvPr id="0" name=""/>
        <dsp:cNvSpPr/>
      </dsp:nvSpPr>
      <dsp:spPr>
        <a:xfrm>
          <a:off x="23687" y="481168"/>
          <a:ext cx="1603595" cy="1603595"/>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901B91-D8CE-425A-AB39-56F23EF70DBC}">
      <dsp:nvSpPr>
        <dsp:cNvPr id="0" name=""/>
        <dsp:cNvSpPr/>
      </dsp:nvSpPr>
      <dsp:spPr>
        <a:xfrm>
          <a:off x="825485" y="2409581"/>
          <a:ext cx="8563943" cy="1596116"/>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283" tIns="50800" rIns="50800" bIns="50800" numCol="1" spcCol="1270" anchor="ctr" anchorCtr="0">
          <a:noAutofit/>
        </a:bodyPr>
        <a:lstStyle/>
        <a:p>
          <a:pPr lvl="0" algn="l" defTabSz="889000" rtl="0">
            <a:lnSpc>
              <a:spcPct val="90000"/>
            </a:lnSpc>
            <a:spcBef>
              <a:spcPct val="0"/>
            </a:spcBef>
            <a:spcAft>
              <a:spcPct val="35000"/>
            </a:spcAft>
          </a:pPr>
          <a:r>
            <a:rPr lang="tr-TR" altLang="tr-TR" sz="2000" kern="1200" dirty="0" smtClean="0">
              <a:latin typeface="Calibri" panose="020F0502020204030204" pitchFamily="34" charset="0"/>
            </a:rPr>
            <a:t>(2) </a:t>
          </a:r>
          <a:r>
            <a:rPr lang="tr-TR" altLang="tr-TR" sz="1800" kern="1200" dirty="0" smtClean="0">
              <a:latin typeface="Calibri" panose="020F0502020204030204" pitchFamily="34" charset="0"/>
            </a:rPr>
            <a:t>Sosyal Hizmetler ve Çocuk Esirgeme Kurumu kendisine bildirilen olaylarla ilgili olarak gerekli araştırmayı derhâl yapar.</a:t>
          </a:r>
          <a:endParaRPr lang="tr-TR" sz="1800" kern="1200" dirty="0">
            <a:latin typeface="Calibri" panose="020F0502020204030204" pitchFamily="34" charset="0"/>
          </a:endParaRPr>
        </a:p>
      </dsp:txBody>
      <dsp:txXfrm>
        <a:off x="825485" y="2409581"/>
        <a:ext cx="8563943" cy="1596116"/>
      </dsp:txXfrm>
    </dsp:sp>
    <dsp:sp modelId="{B29B4B65-6E0B-41B4-9679-3F26146E9484}">
      <dsp:nvSpPr>
        <dsp:cNvPr id="0" name=""/>
        <dsp:cNvSpPr/>
      </dsp:nvSpPr>
      <dsp:spPr>
        <a:xfrm>
          <a:off x="23687" y="2405842"/>
          <a:ext cx="1603595" cy="1603595"/>
        </a:xfrm>
        <a:prstGeom prst="ellipse">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826F4-2DAF-4A91-BB7D-469469C7DCD3}">
      <dsp:nvSpPr>
        <dsp:cNvPr id="0" name=""/>
        <dsp:cNvSpPr/>
      </dsp:nvSpPr>
      <dsp:spPr>
        <a:xfrm>
          <a:off x="3384878" y="8581"/>
          <a:ext cx="5020473" cy="5020473"/>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tr-TR" sz="3800" b="1" i="1" kern="1200" dirty="0" smtClean="0">
              <a:solidFill>
                <a:srgbClr val="FFFF00"/>
              </a:solidFill>
              <a:effectLst>
                <a:outerShdw blurRad="38100" dist="38100" dir="2700000" algn="tl">
                  <a:srgbClr val="000000">
                    <a:alpha val="43137"/>
                  </a:srgbClr>
                </a:outerShdw>
              </a:effectLst>
              <a:latin typeface="Calibri" panose="020F0502020204030204" pitchFamily="34" charset="0"/>
            </a:rPr>
            <a:t>İhmal ve istismar şüphesi </a:t>
          </a:r>
          <a:r>
            <a:rPr lang="tr-TR" sz="3800" b="1" i="1" kern="1200" dirty="0" smtClean="0">
              <a:effectLst>
                <a:outerShdw blurRad="38100" dist="38100" dir="2700000" algn="tl">
                  <a:srgbClr val="000000">
                    <a:alpha val="43137"/>
                  </a:srgbClr>
                </a:outerShdw>
              </a:effectLst>
              <a:latin typeface="Calibri" panose="020F0502020204030204" pitchFamily="34" charset="0"/>
            </a:rPr>
            <a:t>bildirim yükümlülüğünün yerine getirilmesi için yeterlidir.</a:t>
          </a:r>
          <a:r>
            <a:rPr lang="tr-TR" sz="3800" b="1" kern="1200" dirty="0" smtClean="0">
              <a:effectLst>
                <a:outerShdw blurRad="38100" dist="38100" dir="2700000" algn="tl">
                  <a:srgbClr val="000000">
                    <a:alpha val="43137"/>
                  </a:srgbClr>
                </a:outerShdw>
              </a:effectLst>
              <a:latin typeface="Calibri" panose="020F0502020204030204" pitchFamily="34" charset="0"/>
            </a:rPr>
            <a:t> </a:t>
          </a:r>
          <a:endParaRPr lang="tr-TR" sz="3800" kern="1200" dirty="0">
            <a:effectLst>
              <a:outerShdw blurRad="38100" dist="38100" dir="2700000" algn="tl">
                <a:srgbClr val="000000">
                  <a:alpha val="43137"/>
                </a:srgbClr>
              </a:outerShdw>
            </a:effectLst>
            <a:latin typeface="Calibri" panose="020F0502020204030204" pitchFamily="34" charset="0"/>
          </a:endParaRPr>
        </a:p>
      </dsp:txBody>
      <dsp:txXfrm>
        <a:off x="4120109" y="743812"/>
        <a:ext cx="3550011" cy="3550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937C2-583E-4980-B206-B53FDD164D48}">
      <dsp:nvSpPr>
        <dsp:cNvPr id="0" name=""/>
        <dsp:cNvSpPr/>
      </dsp:nvSpPr>
      <dsp:spPr>
        <a:xfrm>
          <a:off x="1479343" y="2738506"/>
          <a:ext cx="1742662" cy="1495874"/>
        </a:xfrm>
        <a:prstGeom prst="hexagon">
          <a:avLst>
            <a:gd name="adj" fmla="val 25000"/>
            <a:gd name="vf" fmla="val 115470"/>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tr-TR" sz="2100" b="1" kern="1200" dirty="0" smtClean="0"/>
            <a:t>Toplumsal</a:t>
          </a:r>
          <a:endParaRPr lang="tr-TR" sz="2100" b="1" kern="1200" dirty="0"/>
        </a:p>
      </dsp:txBody>
      <dsp:txXfrm>
        <a:off x="1749221" y="2970165"/>
        <a:ext cx="1202906" cy="1032556"/>
      </dsp:txXfrm>
    </dsp:sp>
    <dsp:sp modelId="{2A18BFE7-EF81-49EA-939D-BAE5A9D1EED0}">
      <dsp:nvSpPr>
        <dsp:cNvPr id="0" name=""/>
        <dsp:cNvSpPr/>
      </dsp:nvSpPr>
      <dsp:spPr>
        <a:xfrm>
          <a:off x="1533849" y="3399520"/>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E2931A1-2627-46CC-AACA-F748483A2A72}">
      <dsp:nvSpPr>
        <dsp:cNvPr id="0" name=""/>
        <dsp:cNvSpPr/>
      </dsp:nvSpPr>
      <dsp:spPr>
        <a:xfrm>
          <a:off x="0" y="1925376"/>
          <a:ext cx="1742662" cy="1495874"/>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914AF93-6F42-47B0-97E0-16055B815138}">
      <dsp:nvSpPr>
        <dsp:cNvPr id="0" name=""/>
        <dsp:cNvSpPr/>
      </dsp:nvSpPr>
      <dsp:spPr>
        <a:xfrm>
          <a:off x="1179943" y="3213820"/>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B02B3B6-A85A-4EF7-8413-CE257B6F3681}">
      <dsp:nvSpPr>
        <dsp:cNvPr id="0" name=""/>
        <dsp:cNvSpPr/>
      </dsp:nvSpPr>
      <dsp:spPr>
        <a:xfrm>
          <a:off x="2957151" y="1913918"/>
          <a:ext cx="1742662" cy="1495874"/>
        </a:xfrm>
        <a:prstGeom prst="hexagon">
          <a:avLst>
            <a:gd name="adj" fmla="val 25000"/>
            <a:gd name="vf" fmla="val 115470"/>
          </a:avLst>
        </a:prstGeom>
        <a:solidFill>
          <a:schemeClr val="accent3">
            <a:hueOff val="-4109389"/>
            <a:satOff val="4187"/>
            <a:lumOff val="-78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tr-TR" sz="2100" b="1" kern="1200" dirty="0" smtClean="0"/>
            <a:t>Çevresel</a:t>
          </a:r>
          <a:endParaRPr lang="tr-TR" sz="2100" b="1" kern="1200" dirty="0"/>
        </a:p>
      </dsp:txBody>
      <dsp:txXfrm>
        <a:off x="3227029" y="2145577"/>
        <a:ext cx="1202906" cy="1032556"/>
      </dsp:txXfrm>
    </dsp:sp>
    <dsp:sp modelId="{3F1A7A09-20FB-4745-BA26-8DB25B18D174}">
      <dsp:nvSpPr>
        <dsp:cNvPr id="0" name=""/>
        <dsp:cNvSpPr/>
      </dsp:nvSpPr>
      <dsp:spPr>
        <a:xfrm>
          <a:off x="4150913" y="3200781"/>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5E88A8C-0675-42A8-A8A6-CB65706EA503}">
      <dsp:nvSpPr>
        <dsp:cNvPr id="0" name=""/>
        <dsp:cNvSpPr/>
      </dsp:nvSpPr>
      <dsp:spPr>
        <a:xfrm>
          <a:off x="4442637" y="2736136"/>
          <a:ext cx="1742662" cy="1495874"/>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2951FB-5E7C-4BCD-A2FF-5C95DB41E907}">
      <dsp:nvSpPr>
        <dsp:cNvPr id="0" name=""/>
        <dsp:cNvSpPr/>
      </dsp:nvSpPr>
      <dsp:spPr>
        <a:xfrm>
          <a:off x="4482557" y="3406237"/>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DE389B7-FA64-4010-B58C-385A58B68A47}">
      <dsp:nvSpPr>
        <dsp:cNvPr id="0" name=""/>
        <dsp:cNvSpPr/>
      </dsp:nvSpPr>
      <dsp:spPr>
        <a:xfrm>
          <a:off x="1479343" y="1107900"/>
          <a:ext cx="1742662" cy="1495874"/>
        </a:xfrm>
        <a:prstGeom prst="hexagon">
          <a:avLst>
            <a:gd name="adj" fmla="val 25000"/>
            <a:gd name="vf" fmla="val 115470"/>
          </a:avLst>
        </a:prstGeom>
        <a:solidFill>
          <a:schemeClr val="accent3">
            <a:hueOff val="-8218778"/>
            <a:satOff val="8375"/>
            <a:lumOff val="-156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tr-TR" sz="2100" b="1" kern="1200" dirty="0" smtClean="0"/>
            <a:t>İlişkisel</a:t>
          </a:r>
          <a:endParaRPr lang="tr-TR" sz="2100" b="1" kern="1200" dirty="0"/>
        </a:p>
      </dsp:txBody>
      <dsp:txXfrm>
        <a:off x="1749221" y="1339559"/>
        <a:ext cx="1202906" cy="1032556"/>
      </dsp:txXfrm>
    </dsp:sp>
    <dsp:sp modelId="{EF2B8483-9890-4F7D-9BC8-ED00500A2F93}">
      <dsp:nvSpPr>
        <dsp:cNvPr id="0" name=""/>
        <dsp:cNvSpPr/>
      </dsp:nvSpPr>
      <dsp:spPr>
        <a:xfrm>
          <a:off x="2665428" y="1138719"/>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BDD2054-9D33-42B8-8A43-E7BE8E8CED4B}">
      <dsp:nvSpPr>
        <dsp:cNvPr id="0" name=""/>
        <dsp:cNvSpPr/>
      </dsp:nvSpPr>
      <dsp:spPr>
        <a:xfrm>
          <a:off x="2957151" y="283312"/>
          <a:ext cx="1742662" cy="1495874"/>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F6CB8F-7927-41F9-A319-CDD3D02189F6}">
      <dsp:nvSpPr>
        <dsp:cNvPr id="0" name=""/>
        <dsp:cNvSpPr/>
      </dsp:nvSpPr>
      <dsp:spPr>
        <a:xfrm>
          <a:off x="2997071" y="946302"/>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938B1A0-FDE0-4A7E-BA36-0038FC91929A}">
      <dsp:nvSpPr>
        <dsp:cNvPr id="0" name=""/>
        <dsp:cNvSpPr/>
      </dsp:nvSpPr>
      <dsp:spPr>
        <a:xfrm>
          <a:off x="4442637" y="1105530"/>
          <a:ext cx="1742662" cy="1495874"/>
        </a:xfrm>
        <a:prstGeom prst="hexagon">
          <a:avLst>
            <a:gd name="adj" fmla="val 25000"/>
            <a:gd name="vf" fmla="val 115470"/>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tr-TR" sz="2100" b="1" kern="1200" dirty="0" smtClean="0"/>
            <a:t>Kişisel</a:t>
          </a:r>
          <a:endParaRPr lang="tr-TR" sz="2100" b="1" kern="1200" dirty="0"/>
        </a:p>
      </dsp:txBody>
      <dsp:txXfrm>
        <a:off x="4712515" y="1337189"/>
        <a:ext cx="1202906" cy="1032556"/>
      </dsp:txXfrm>
    </dsp:sp>
    <dsp:sp modelId="{3001A712-F7CC-42E8-8633-6B4DF0DF5256}">
      <dsp:nvSpPr>
        <dsp:cNvPr id="0" name=""/>
        <dsp:cNvSpPr/>
      </dsp:nvSpPr>
      <dsp:spPr>
        <a:xfrm>
          <a:off x="5941173" y="1765753"/>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F355046-F586-4A65-8179-BFAEFC7D12F2}">
      <dsp:nvSpPr>
        <dsp:cNvPr id="0" name=""/>
        <dsp:cNvSpPr/>
      </dsp:nvSpPr>
      <dsp:spPr>
        <a:xfrm>
          <a:off x="5934263" y="1927747"/>
          <a:ext cx="1742662" cy="1495874"/>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18BF450-2B11-48EB-8139-8AF1710D9C5F}">
      <dsp:nvSpPr>
        <dsp:cNvPr id="0" name=""/>
        <dsp:cNvSpPr/>
      </dsp:nvSpPr>
      <dsp:spPr>
        <a:xfrm>
          <a:off x="6285867" y="1954219"/>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796C5-9980-454C-89AE-7F6F4607B0D8}">
      <dsp:nvSpPr>
        <dsp:cNvPr id="0" name=""/>
        <dsp:cNvSpPr/>
      </dsp:nvSpPr>
      <dsp:spPr>
        <a:xfrm>
          <a:off x="0" y="229956"/>
          <a:ext cx="9632984" cy="84443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latin typeface="Calibri" panose="020F0502020204030204" pitchFamily="34" charset="0"/>
            </a:rPr>
            <a:t>Kişisel</a:t>
          </a:r>
          <a:endParaRPr lang="tr-TR" sz="2800" b="1" kern="1200" dirty="0">
            <a:latin typeface="Calibri" panose="020F0502020204030204" pitchFamily="34" charset="0"/>
          </a:endParaRPr>
        </a:p>
      </dsp:txBody>
      <dsp:txXfrm>
        <a:off x="0" y="229956"/>
        <a:ext cx="9632984" cy="844430"/>
      </dsp:txXfrm>
    </dsp:sp>
    <dsp:sp modelId="{6790AFA2-89DA-4C8D-AA66-4A06DDAFF83C}">
      <dsp:nvSpPr>
        <dsp:cNvPr id="0" name=""/>
        <dsp:cNvSpPr/>
      </dsp:nvSpPr>
      <dsp:spPr>
        <a:xfrm>
          <a:off x="0" y="1468768"/>
          <a:ext cx="9632984" cy="3822945"/>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ct val="35000"/>
            </a:spcAft>
          </a:pPr>
          <a:r>
            <a:rPr lang="tr-TR" sz="2400" b="0" u="sng" kern="1200" dirty="0" smtClean="0">
              <a:solidFill>
                <a:srgbClr val="C00000"/>
              </a:solidFill>
              <a:effectLst>
                <a:outerShdw blurRad="38100" dist="38100" dir="2700000" algn="tl">
                  <a:srgbClr val="000000">
                    <a:alpha val="43137"/>
                  </a:srgbClr>
                </a:outerShdw>
              </a:effectLst>
              <a:latin typeface="Calibri" panose="020F0502020204030204" pitchFamily="34" charset="0"/>
            </a:rPr>
            <a:t>Çocukla ilişkili</a:t>
          </a:r>
        </a:p>
        <a:p>
          <a:pPr lvl="0" algn="l" defTabSz="1066800">
            <a:lnSpc>
              <a:spcPct val="100000"/>
            </a:lnSpc>
            <a:spcBef>
              <a:spcPct val="0"/>
            </a:spcBef>
            <a:spcAft>
              <a:spcPct val="35000"/>
            </a:spcAft>
          </a:pPr>
          <a:r>
            <a:rPr lang="tr-TR" sz="2000" b="0" kern="1200" dirty="0" smtClean="0">
              <a:latin typeface="Calibri" panose="020F0502020204030204" pitchFamily="34" charset="0"/>
              <a:cs typeface="Lucida Sans Unicode" pitchFamily="34" charset="0"/>
            </a:rPr>
            <a:t>*</a:t>
          </a:r>
          <a:r>
            <a:rPr lang="en-GB" sz="2000" b="0" kern="1200" dirty="0" err="1" smtClean="0">
              <a:latin typeface="Calibri" panose="020F0502020204030204" pitchFamily="34" charset="0"/>
              <a:cs typeface="Lucida Sans Unicode" pitchFamily="34" charset="0"/>
            </a:rPr>
            <a:t>İstenmeyen</a:t>
          </a:r>
          <a:r>
            <a:rPr lang="en-GB" sz="2000" b="0" kern="1200" dirty="0" smtClean="0">
              <a:latin typeface="Calibri" panose="020F0502020204030204" pitchFamily="34" charset="0"/>
              <a:cs typeface="Lucida Sans Unicode" pitchFamily="34" charset="0"/>
            </a:rPr>
            <a:t> </a:t>
          </a:r>
          <a:r>
            <a:rPr lang="tr-TR" sz="2000" b="0" kern="1200" dirty="0" smtClean="0">
              <a:latin typeface="Calibri" panose="020F0502020204030204" pitchFamily="34" charset="0"/>
              <a:cs typeface="Lucida Sans Unicode" pitchFamily="34" charset="0"/>
            </a:rPr>
            <a:t>çocuklar ya da istenmeyen </a:t>
          </a:r>
          <a:r>
            <a:rPr lang="tr-TR" sz="2000" b="0" kern="1200" dirty="0" smtClean="0">
              <a:latin typeface="Calibri" panose="020F0502020204030204" pitchFamily="34" charset="0"/>
              <a:ea typeface="+mn-ea"/>
              <a:cs typeface="+mn-cs"/>
            </a:rPr>
            <a:t>cinsiyette çocuklar, doğum anomaliler, mizaç vb. nedenlerle ailenin beklentilerini karşılayamayan çocuklar,</a:t>
          </a:r>
        </a:p>
        <a:p>
          <a:pPr lvl="0" algn="l" defTabSz="1066800">
            <a:lnSpc>
              <a:spcPct val="100000"/>
            </a:lnSpc>
            <a:spcBef>
              <a:spcPct val="0"/>
            </a:spcBef>
            <a:spcAft>
              <a:spcPct val="35000"/>
            </a:spcAft>
          </a:pPr>
          <a:r>
            <a:rPr lang="tr-TR" sz="2000" b="0" kern="1200" dirty="0" smtClean="0">
              <a:latin typeface="Calibri" panose="020F0502020204030204" pitchFamily="34" charset="0"/>
              <a:ea typeface="+mn-ea"/>
              <a:cs typeface="+mn-cs"/>
            </a:rPr>
            <a:t>* </a:t>
          </a:r>
          <a:r>
            <a:rPr lang="tr-TR" sz="2000" b="0" kern="1200" dirty="0" smtClean="0">
              <a:latin typeface="Calibri" panose="020F0502020204030204" pitchFamily="34" charset="0"/>
              <a:cs typeface="Lucida Sans Unicode" pitchFamily="34" charset="0"/>
            </a:rPr>
            <a:t>Zihinsel gerilik, erken doğum, k</a:t>
          </a:r>
          <a:r>
            <a:rPr lang="en-GB" sz="2000" b="0" kern="1200" dirty="0" err="1" smtClean="0">
              <a:latin typeface="Calibri" panose="020F0502020204030204" pitchFamily="34" charset="0"/>
              <a:cs typeface="Lucida Sans Unicode" pitchFamily="34" charset="0"/>
            </a:rPr>
            <a:t>ronik</a:t>
          </a:r>
          <a:r>
            <a:rPr lang="en-GB" sz="2000" b="0" kern="1200" dirty="0" smtClean="0">
              <a:latin typeface="Calibri" panose="020F0502020204030204" pitchFamily="34" charset="0"/>
              <a:cs typeface="Lucida Sans Unicode" pitchFamily="34" charset="0"/>
            </a:rPr>
            <a:t> </a:t>
          </a:r>
          <a:r>
            <a:rPr lang="en-GB" sz="2000" b="0" kern="1200" dirty="0" err="1" smtClean="0">
              <a:latin typeface="Calibri" panose="020F0502020204030204" pitchFamily="34" charset="0"/>
              <a:cs typeface="Lucida Sans Unicode" pitchFamily="34" charset="0"/>
            </a:rPr>
            <a:t>hastalık</a:t>
          </a:r>
          <a:r>
            <a:rPr lang="tr-TR" sz="2000" b="0" kern="1200" dirty="0" smtClean="0">
              <a:latin typeface="Calibri" panose="020F0502020204030204" pitchFamily="34" charset="0"/>
              <a:cs typeface="Lucida Sans Unicode" pitchFamily="34" charset="0"/>
            </a:rPr>
            <a:t> gibi nedenlerle sürekli bakım gerektiren çocuklar,</a:t>
          </a:r>
        </a:p>
        <a:p>
          <a:pPr lvl="0" algn="l" defTabSz="1066800">
            <a:lnSpc>
              <a:spcPct val="100000"/>
            </a:lnSpc>
            <a:spcBef>
              <a:spcPct val="0"/>
            </a:spcBef>
            <a:spcAft>
              <a:spcPct val="35000"/>
            </a:spcAft>
          </a:pPr>
          <a:r>
            <a:rPr lang="tr-TR" sz="2000" b="0" kern="1200" dirty="0" smtClean="0">
              <a:latin typeface="Calibri" panose="020F0502020204030204" pitchFamily="34" charset="0"/>
              <a:cs typeface="Lucida Sans Unicode" pitchFamily="34" charset="0"/>
            </a:rPr>
            <a:t>* Engelli çocuklar,</a:t>
          </a:r>
        </a:p>
        <a:p>
          <a:pPr lvl="0" algn="l" defTabSz="1066800">
            <a:lnSpc>
              <a:spcPct val="100000"/>
            </a:lnSpc>
            <a:spcBef>
              <a:spcPct val="0"/>
            </a:spcBef>
            <a:spcAft>
              <a:spcPct val="35000"/>
            </a:spcAft>
          </a:pPr>
          <a:r>
            <a:rPr lang="tr-TR" sz="2000" b="0" kern="1200" dirty="0" smtClean="0">
              <a:latin typeface="Calibri" panose="020F0502020204030204" pitchFamily="34" charset="0"/>
              <a:cs typeface="Lucida Sans Unicode" pitchFamily="34" charset="0"/>
            </a:rPr>
            <a:t>* H</a:t>
          </a:r>
          <a:r>
            <a:rPr lang="en-GB" sz="2000" b="0" kern="1200" dirty="0" err="1" smtClean="0">
              <a:latin typeface="Calibri" panose="020F0502020204030204" pitchFamily="34" charset="0"/>
              <a:cs typeface="Lucida Sans Unicode" pitchFamily="34" charset="0"/>
            </a:rPr>
            <a:t>iperaktivite</a:t>
          </a:r>
          <a:r>
            <a:rPr lang="tr-TR" sz="2000" b="0" kern="1200" dirty="0" smtClean="0">
              <a:latin typeface="Calibri" panose="020F0502020204030204" pitchFamily="34" charset="0"/>
              <a:cs typeface="Lucida Sans Unicode" pitchFamily="34" charset="0"/>
            </a:rPr>
            <a:t>si, t</a:t>
          </a:r>
          <a:r>
            <a:rPr lang="tr-TR" sz="2000" b="0" kern="1200" dirty="0" smtClean="0">
              <a:latin typeface="Calibri" panose="020F0502020204030204" pitchFamily="34" charset="0"/>
              <a:ea typeface="+mn-ea"/>
              <a:cs typeface="+mn-cs"/>
            </a:rPr>
            <a:t>ehlikeli davranış sorunları olan çocuklar,</a:t>
          </a:r>
        </a:p>
        <a:p>
          <a:pPr lvl="0" algn="l" defTabSz="1066800">
            <a:lnSpc>
              <a:spcPct val="100000"/>
            </a:lnSpc>
            <a:spcBef>
              <a:spcPct val="0"/>
            </a:spcBef>
            <a:spcAft>
              <a:spcPct val="35000"/>
            </a:spcAft>
          </a:pPr>
          <a:r>
            <a:rPr lang="tr-TR" sz="2000" b="0" kern="1200" dirty="0" smtClean="0">
              <a:latin typeface="Calibri" panose="020F0502020204030204" pitchFamily="34" charset="0"/>
              <a:ea typeface="+mn-ea"/>
              <a:cs typeface="+mn-cs"/>
            </a:rPr>
            <a:t>* </a:t>
          </a:r>
          <a:r>
            <a:rPr lang="en-GB" sz="2000" b="0" kern="1200" dirty="0" err="1" smtClean="0">
              <a:latin typeface="Calibri" panose="020F0502020204030204" pitchFamily="34" charset="0"/>
              <a:cs typeface="Lucida Sans Unicode" pitchFamily="34" charset="0"/>
            </a:rPr>
            <a:t>Üvey</a:t>
          </a:r>
          <a:r>
            <a:rPr lang="en-GB" sz="2000" b="0" kern="1200" dirty="0" smtClean="0">
              <a:latin typeface="Calibri" panose="020F0502020204030204" pitchFamily="34" charset="0"/>
              <a:cs typeface="Lucida Sans Unicode" pitchFamily="34" charset="0"/>
            </a:rPr>
            <a:t> </a:t>
          </a:r>
          <a:r>
            <a:rPr lang="en-GB" sz="2000" b="0" kern="1200" dirty="0" err="1" smtClean="0">
              <a:latin typeface="Calibri" panose="020F0502020204030204" pitchFamily="34" charset="0"/>
              <a:cs typeface="Lucida Sans Unicode" pitchFamily="34" charset="0"/>
            </a:rPr>
            <a:t>çocuk</a:t>
          </a:r>
          <a:r>
            <a:rPr lang="tr-TR" sz="2000" b="0" kern="1200" dirty="0" err="1" smtClean="0">
              <a:latin typeface="Calibri" panose="020F0502020204030204" pitchFamily="34" charset="0"/>
              <a:cs typeface="Lucida Sans Unicode" pitchFamily="34" charset="0"/>
            </a:rPr>
            <a:t>lar</a:t>
          </a:r>
          <a:r>
            <a:rPr lang="tr-TR" sz="2000" b="0" kern="1200" dirty="0" smtClean="0">
              <a:latin typeface="Calibri" panose="020F0502020204030204" pitchFamily="34" charset="0"/>
              <a:cs typeface="Lucida Sans Unicode" pitchFamily="34" charset="0"/>
            </a:rPr>
            <a:t>,</a:t>
          </a:r>
        </a:p>
        <a:p>
          <a:pPr lvl="0" algn="l" defTabSz="1066800">
            <a:lnSpc>
              <a:spcPct val="100000"/>
            </a:lnSpc>
            <a:spcBef>
              <a:spcPct val="0"/>
            </a:spcBef>
            <a:spcAft>
              <a:spcPct val="35000"/>
            </a:spcAft>
          </a:pPr>
          <a:r>
            <a:rPr lang="tr-TR" sz="2000" b="0" kern="1200" dirty="0" smtClean="0">
              <a:latin typeface="Calibri" panose="020F0502020204030204" pitchFamily="34" charset="0"/>
              <a:cs typeface="Lucida Sans Unicode" pitchFamily="34" charset="0"/>
            </a:rPr>
            <a:t>* Sık</a:t>
          </a:r>
          <a:r>
            <a:rPr lang="en-GB" sz="2000" b="0" kern="1200" dirty="0" smtClean="0">
              <a:latin typeface="Calibri" panose="020F0502020204030204" pitchFamily="34" charset="0"/>
              <a:cs typeface="Lucida Sans Unicode" pitchFamily="34" charset="0"/>
            </a:rPr>
            <a:t> </a:t>
          </a:r>
          <a:r>
            <a:rPr lang="tr-TR" sz="2000" b="0" kern="1200" dirty="0" smtClean="0">
              <a:latin typeface="Calibri" panose="020F0502020204030204" pitchFamily="34" charset="0"/>
              <a:cs typeface="Lucida Sans Unicode" pitchFamily="34" charset="0"/>
            </a:rPr>
            <a:t>ve uzun süre </a:t>
          </a:r>
          <a:r>
            <a:rPr lang="en-GB" sz="2000" b="0" kern="1200" dirty="0" err="1" smtClean="0">
              <a:latin typeface="Calibri" panose="020F0502020204030204" pitchFamily="34" charset="0"/>
              <a:cs typeface="Lucida Sans Unicode" pitchFamily="34" charset="0"/>
            </a:rPr>
            <a:t>ağlayan</a:t>
          </a:r>
          <a:r>
            <a:rPr lang="en-GB" sz="2000" b="0" kern="1200" dirty="0" smtClean="0">
              <a:latin typeface="Calibri" panose="020F0502020204030204" pitchFamily="34" charset="0"/>
              <a:cs typeface="Lucida Sans Unicode" pitchFamily="34" charset="0"/>
            </a:rPr>
            <a:t> </a:t>
          </a:r>
          <a:r>
            <a:rPr lang="en-GB" sz="2000" b="0" kern="1200" dirty="0" err="1" smtClean="0">
              <a:latin typeface="Calibri" panose="020F0502020204030204" pitchFamily="34" charset="0"/>
              <a:cs typeface="Lucida Sans Unicode" pitchFamily="34" charset="0"/>
            </a:rPr>
            <a:t>çocuk</a:t>
          </a:r>
          <a:r>
            <a:rPr lang="tr-TR" sz="2000" b="0" kern="1200" dirty="0" err="1" smtClean="0">
              <a:latin typeface="Calibri" panose="020F0502020204030204" pitchFamily="34" charset="0"/>
              <a:cs typeface="Lucida Sans Unicode" pitchFamily="34" charset="0"/>
            </a:rPr>
            <a:t>lar</a:t>
          </a:r>
          <a:r>
            <a:rPr lang="tr-TR" sz="2000" b="0" kern="1200" dirty="0" smtClean="0">
              <a:latin typeface="Calibri" panose="020F0502020204030204" pitchFamily="34" charset="0"/>
              <a:cs typeface="Lucida Sans Unicode" pitchFamily="34" charset="0"/>
            </a:rPr>
            <a:t>.</a:t>
          </a:r>
          <a:endParaRPr lang="tr-TR" sz="2400" b="0" u="sng" kern="1200" dirty="0">
            <a:solidFill>
              <a:srgbClr val="C00000"/>
            </a:solidFill>
            <a:effectLst>
              <a:outerShdw blurRad="38100" dist="38100" dir="2700000" algn="tl">
                <a:srgbClr val="000000">
                  <a:alpha val="43137"/>
                </a:srgbClr>
              </a:outerShdw>
            </a:effectLst>
            <a:latin typeface="Calibri" panose="020F0502020204030204" pitchFamily="34" charset="0"/>
          </a:endParaRPr>
        </a:p>
        <a:p>
          <a:pPr marL="228600" lvl="1" indent="-228600" algn="l" defTabSz="889000">
            <a:lnSpc>
              <a:spcPct val="90000"/>
            </a:lnSpc>
            <a:spcBef>
              <a:spcPct val="0"/>
            </a:spcBef>
            <a:spcAft>
              <a:spcPct val="15000"/>
            </a:spcAft>
            <a:buChar char="••"/>
          </a:pPr>
          <a:endParaRPr lang="en-GB" sz="2000" b="1" kern="1200" dirty="0">
            <a:latin typeface="Calibri" panose="020F0502020204030204" pitchFamily="34" charset="0"/>
            <a:cs typeface="Lucida Sans Unicode" pitchFamily="34" charset="0"/>
          </a:endParaRPr>
        </a:p>
        <a:p>
          <a:pPr marL="228600" lvl="1" indent="-228600" algn="l" defTabSz="889000">
            <a:lnSpc>
              <a:spcPct val="90000"/>
            </a:lnSpc>
            <a:spcBef>
              <a:spcPct val="0"/>
            </a:spcBef>
            <a:spcAft>
              <a:spcPct val="15000"/>
            </a:spcAft>
            <a:buChar char="••"/>
          </a:pPr>
          <a:endParaRPr lang="en-GB" sz="2000" b="1" kern="1200" dirty="0">
            <a:latin typeface="Calibri" panose="020F0502020204030204" pitchFamily="34" charset="0"/>
            <a:cs typeface="Lucida Sans Unicode" pitchFamily="34" charset="0"/>
          </a:endParaRPr>
        </a:p>
        <a:p>
          <a:pPr marL="285750" lvl="1" indent="-285750" algn="l" defTabSz="1600200">
            <a:lnSpc>
              <a:spcPct val="90000"/>
            </a:lnSpc>
            <a:spcBef>
              <a:spcPct val="0"/>
            </a:spcBef>
            <a:spcAft>
              <a:spcPct val="15000"/>
            </a:spcAft>
            <a:buChar char="••"/>
          </a:pPr>
          <a:endParaRPr lang="tr-TR" sz="3600" kern="1200" dirty="0">
            <a:latin typeface="+mj-lt"/>
          </a:endParaRPr>
        </a:p>
      </dsp:txBody>
      <dsp:txXfrm>
        <a:off x="0" y="1468768"/>
        <a:ext cx="9632984" cy="3822945"/>
      </dsp:txXfrm>
    </dsp:sp>
    <dsp:sp modelId="{76E980E9-3FEA-4D08-8C7E-8361C73FF1EE}">
      <dsp:nvSpPr>
        <dsp:cNvPr id="0" name=""/>
        <dsp:cNvSpPr/>
      </dsp:nvSpPr>
      <dsp:spPr>
        <a:xfrm flipV="1">
          <a:off x="0" y="5101176"/>
          <a:ext cx="9632984" cy="47698"/>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796C5-9980-454C-89AE-7F6F4607B0D8}">
      <dsp:nvSpPr>
        <dsp:cNvPr id="0" name=""/>
        <dsp:cNvSpPr/>
      </dsp:nvSpPr>
      <dsp:spPr>
        <a:xfrm>
          <a:off x="0" y="197989"/>
          <a:ext cx="6357276" cy="888127"/>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u="sng" kern="1200" dirty="0" smtClean="0">
              <a:latin typeface="Calibri" panose="020F0502020204030204" pitchFamily="34" charset="0"/>
            </a:rPr>
            <a:t>Anne-baba  ya da bakım veren kişi ile ilişkili</a:t>
          </a:r>
          <a:endParaRPr lang="tr-TR" sz="2800" kern="1200" dirty="0">
            <a:latin typeface="Calibri" panose="020F0502020204030204" pitchFamily="34" charset="0"/>
          </a:endParaRPr>
        </a:p>
      </dsp:txBody>
      <dsp:txXfrm>
        <a:off x="0" y="197989"/>
        <a:ext cx="6357276" cy="888127"/>
      </dsp:txXfrm>
    </dsp:sp>
    <dsp:sp modelId="{6790AFA2-89DA-4C8D-AA66-4A06DDAFF83C}">
      <dsp:nvSpPr>
        <dsp:cNvPr id="0" name=""/>
        <dsp:cNvSpPr/>
      </dsp:nvSpPr>
      <dsp:spPr>
        <a:xfrm>
          <a:off x="0" y="1185820"/>
          <a:ext cx="6357276" cy="3695903"/>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Genç</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ebeveyn</a:t>
          </a:r>
          <a:r>
            <a:rPr lang="tr-TR" sz="2200" kern="1200" dirty="0" smtClean="0">
              <a:latin typeface="Calibri" panose="020F0502020204030204" pitchFamily="34" charset="0"/>
              <a:cs typeface="Lucida Sans Unicode" pitchFamily="34" charset="0"/>
            </a:rPr>
            <a:t>, y</a:t>
          </a:r>
          <a:r>
            <a:rPr lang="en-GB" sz="2200" kern="1200" dirty="0" err="1" smtClean="0">
              <a:latin typeface="Calibri" panose="020F0502020204030204" pitchFamily="34" charset="0"/>
              <a:cs typeface="Lucida Sans Unicode" pitchFamily="34" charset="0"/>
            </a:rPr>
            <a:t>alnız</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yaşayan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ebeveyn</a:t>
          </a:r>
          <a:r>
            <a:rPr lang="tr-TR" sz="2200" kern="1200" dirty="0" smtClean="0">
              <a:latin typeface="Calibri" panose="020F0502020204030204" pitchFamily="34" charset="0"/>
              <a:cs typeface="Lucida Sans Unicode" pitchFamily="34" charset="0"/>
            </a:rPr>
            <a:t>,</a:t>
          </a:r>
          <a:endParaRPr lang="tr-TR" sz="2200" kern="1200" dirty="0" smtClean="0">
            <a:latin typeface="Calibri" panose="020F0502020204030204"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Eğitim</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eksikliği</a:t>
          </a:r>
          <a:r>
            <a:rPr lang="tr-TR"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rPr>
            <a:t>Çocuk gelişimi hakkında bilgisizlik, bilinçsizlik),</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Alkol</a:t>
          </a:r>
          <a:r>
            <a:rPr lang="tr-TR" sz="2200" kern="1200" dirty="0" smtClean="0">
              <a:latin typeface="Calibri" panose="020F0502020204030204" pitchFamily="34" charset="0"/>
              <a:cs typeface="Lucida Sans Unicode" pitchFamily="34" charset="0"/>
            </a:rPr>
            <a:t> ve/veya </a:t>
          </a:r>
          <a:r>
            <a:rPr lang="en-GB" sz="2200" kern="1200" dirty="0" err="1" smtClean="0">
              <a:latin typeface="Calibri" panose="020F0502020204030204" pitchFamily="34" charset="0"/>
              <a:cs typeface="Lucida Sans Unicode" pitchFamily="34" charset="0"/>
            </a:rPr>
            <a:t>uyuşturucu</a:t>
          </a:r>
          <a:r>
            <a:rPr lang="en-GB"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cs typeface="Lucida Sans Unicode" pitchFamily="34" charset="0"/>
            </a:rPr>
            <a:t>kullanıyor olmak,</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Çocukken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istismara</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uğramış</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olmak</a:t>
          </a:r>
          <a:r>
            <a:rPr lang="tr-TR" sz="2200" kern="1200" dirty="0" smtClean="0">
              <a:latin typeface="Calibri" panose="020F0502020204030204" pitchFamily="34" charset="0"/>
              <a:cs typeface="Lucida Sans Unicode" pitchFamily="34" charset="0"/>
            </a:rPr>
            <a:t>,</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Fiziksel</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veya</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psik</a:t>
          </a:r>
          <a:r>
            <a:rPr lang="tr-TR" sz="2200" kern="1200" dirty="0" err="1" smtClean="0">
              <a:latin typeface="Calibri" panose="020F0502020204030204" pitchFamily="34" charset="0"/>
              <a:cs typeface="Lucida Sans Unicode" pitchFamily="34" charset="0"/>
            </a:rPr>
            <a:t>iy</a:t>
          </a:r>
          <a:r>
            <a:rPr lang="en-GB" sz="2200" kern="1200" dirty="0" err="1" smtClean="0">
              <a:latin typeface="Calibri" panose="020F0502020204030204" pitchFamily="34" charset="0"/>
              <a:cs typeface="Lucida Sans Unicode" pitchFamily="34" charset="0"/>
            </a:rPr>
            <a:t>atrik</a:t>
          </a:r>
          <a:r>
            <a:rPr lang="en-GB"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cs typeface="Lucida Sans Unicode" pitchFamily="34" charset="0"/>
            </a:rPr>
            <a:t> bir </a:t>
          </a:r>
          <a:r>
            <a:rPr lang="en-GB" sz="2200" kern="1200" dirty="0" smtClean="0">
              <a:latin typeface="Calibri" panose="020F0502020204030204" pitchFamily="34" charset="0"/>
              <a:cs typeface="Lucida Sans Unicode" pitchFamily="34" charset="0"/>
            </a:rPr>
            <a:t>hast</a:t>
          </a:r>
          <a:r>
            <a:rPr lang="tr-TR" sz="2200" kern="1200" dirty="0" smtClean="0">
              <a:latin typeface="Calibri" panose="020F0502020204030204" pitchFamily="34" charset="0"/>
              <a:cs typeface="Lucida Sans Unicode" pitchFamily="34" charset="0"/>
            </a:rPr>
            <a:t>alık varlığı,</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rPr>
            <a:t>* Dürtü ve öfke kontrolünün yetersizliği,</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rPr>
            <a:t>* Toplumsal iletişim becerilerinin yetersizliği.</a:t>
          </a:r>
          <a:endParaRPr lang="tr-TR" sz="2200" b="1" u="sng" kern="1200" dirty="0">
            <a:latin typeface="Calibri" panose="020F0502020204030204" pitchFamily="34" charset="0"/>
          </a:endParaRPr>
        </a:p>
        <a:p>
          <a:pPr marL="285750" lvl="1" indent="-285750" algn="l" defTabSz="1600200">
            <a:lnSpc>
              <a:spcPct val="90000"/>
            </a:lnSpc>
            <a:spcBef>
              <a:spcPct val="0"/>
            </a:spcBef>
            <a:spcAft>
              <a:spcPct val="15000"/>
            </a:spcAft>
            <a:buChar char="••"/>
          </a:pPr>
          <a:endParaRPr lang="tr-TR" sz="3600" kern="1200" dirty="0">
            <a:latin typeface="+mj-lt"/>
          </a:endParaRPr>
        </a:p>
      </dsp:txBody>
      <dsp:txXfrm>
        <a:off x="0" y="1185820"/>
        <a:ext cx="6357276" cy="3695903"/>
      </dsp:txXfrm>
    </dsp:sp>
    <dsp:sp modelId="{76E980E9-3FEA-4D08-8C7E-8361C73FF1EE}">
      <dsp:nvSpPr>
        <dsp:cNvPr id="0" name=""/>
        <dsp:cNvSpPr/>
      </dsp:nvSpPr>
      <dsp:spPr>
        <a:xfrm flipV="1">
          <a:off x="0" y="4690941"/>
          <a:ext cx="6357276" cy="44003"/>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62448-9CFE-434D-B16B-2E74D59D01C2}">
      <dsp:nvSpPr>
        <dsp:cNvPr id="0" name=""/>
        <dsp:cNvSpPr/>
      </dsp:nvSpPr>
      <dsp:spPr>
        <a:xfrm>
          <a:off x="0" y="160312"/>
          <a:ext cx="8001056" cy="861996"/>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İlişkisel</a:t>
          </a:r>
          <a:endParaRPr lang="tr-TR" sz="2800" b="1" kern="1200" dirty="0">
            <a:effectLst>
              <a:outerShdw blurRad="38100" dist="38100" dir="2700000" algn="tl">
                <a:srgbClr val="000000">
                  <a:alpha val="43137"/>
                </a:srgbClr>
              </a:outerShdw>
            </a:effectLst>
          </a:endParaRPr>
        </a:p>
      </dsp:txBody>
      <dsp:txXfrm>
        <a:off x="0" y="160312"/>
        <a:ext cx="8001056" cy="861996"/>
      </dsp:txXfrm>
    </dsp:sp>
    <dsp:sp modelId="{87490F92-EC8C-4CC8-890F-66D9A6F2822A}">
      <dsp:nvSpPr>
        <dsp:cNvPr id="0" name=""/>
        <dsp:cNvSpPr/>
      </dsp:nvSpPr>
      <dsp:spPr>
        <a:xfrm>
          <a:off x="0" y="1277318"/>
          <a:ext cx="8001056" cy="349567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tr-TR" sz="2200" kern="1200" dirty="0" smtClean="0">
              <a:latin typeface="Calibri" panose="020F0502020204030204" pitchFamily="34" charset="0"/>
            </a:rPr>
            <a:t>* Ebeveyn ve çocuk bağının kopuk olması ve bağın kurulamaması,</a:t>
          </a:r>
        </a:p>
        <a:p>
          <a:pPr lvl="0" algn="just"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çocuklu</a:t>
          </a:r>
          <a:r>
            <a:rPr lang="tr-TR" sz="2200" kern="1200" dirty="0" smtClean="0">
              <a:latin typeface="Calibri" panose="020F0502020204030204" pitchFamily="34" charset="0"/>
              <a:cs typeface="Lucida Sans Unicode" pitchFamily="34" charset="0"/>
            </a:rPr>
            <a:t>, k</a:t>
          </a:r>
          <a:r>
            <a:rPr lang="en-GB" sz="2200" kern="1200" dirty="0" err="1" smtClean="0">
              <a:latin typeface="Calibri" panose="020F0502020204030204" pitchFamily="34" charset="0"/>
              <a:cs typeface="Lucida Sans Unicode" pitchFamily="34" charset="0"/>
            </a:rPr>
            <a:t>atı</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disiplin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uygulayan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aileler</a:t>
          </a:r>
          <a:r>
            <a:rPr lang="tr-TR" sz="2200" kern="1200" dirty="0" smtClean="0">
              <a:latin typeface="Calibri" panose="020F0502020204030204" pitchFamily="34" charset="0"/>
              <a:cs typeface="Lucida Sans Unicode" pitchFamily="34" charset="0"/>
            </a:rPr>
            <a:t>,</a:t>
          </a:r>
        </a:p>
        <a:p>
          <a:pPr lvl="0" algn="just"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Ekonomik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sıkıntı</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işsizlik</a:t>
          </a:r>
          <a:r>
            <a:rPr lang="tr-TR" sz="2200" kern="1200" dirty="0" smtClean="0">
              <a:latin typeface="Calibri" panose="020F0502020204030204" pitchFamily="34" charset="0"/>
              <a:cs typeface="Lucida Sans Unicode" pitchFamily="34" charset="0"/>
            </a:rPr>
            <a:t>, a</a:t>
          </a:r>
          <a:r>
            <a:rPr lang="en-GB" sz="2200" kern="1200" dirty="0" err="1" smtClean="0">
              <a:latin typeface="Calibri" panose="020F0502020204030204" pitchFamily="34" charset="0"/>
              <a:cs typeface="Lucida Sans Unicode" pitchFamily="34" charset="0"/>
            </a:rPr>
            <a:t>ile</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içi</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şiddet</a:t>
          </a:r>
          <a:r>
            <a:rPr lang="tr-TR" sz="2200" kern="1200" dirty="0" smtClean="0">
              <a:latin typeface="Calibri" panose="020F0502020204030204" pitchFamily="34" charset="0"/>
              <a:cs typeface="Lucida Sans Unicode" pitchFamily="34" charset="0"/>
            </a:rPr>
            <a:t> varlığı, </a:t>
          </a:r>
        </a:p>
        <a:p>
          <a:pPr lvl="0" algn="just"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Sosyal</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destek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sistemlerin</a:t>
          </a:r>
          <a:r>
            <a:rPr lang="tr-TR" sz="2200" kern="1200" dirty="0" smtClean="0">
              <a:latin typeface="Calibri" panose="020F0502020204030204" pitchFamily="34" charset="0"/>
              <a:cs typeface="Lucida Sans Unicode" pitchFamily="34" charset="0"/>
            </a:rPr>
            <a:t>in yetersizliği,</a:t>
          </a:r>
        </a:p>
        <a:p>
          <a:pPr lvl="0" algn="just"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rPr>
            <a:t>Evlilikteki veya yakın ilişkilerdeki sorunlar nedeniyle aile yapısının bozulması, bunun sonucunda çocukta veya erişkinde duygusal ve zihinsel sorunların ortaya çıkması,</a:t>
          </a:r>
        </a:p>
        <a:p>
          <a:pPr lvl="0" algn="just" defTabSz="977900">
            <a:lnSpc>
              <a:spcPct val="90000"/>
            </a:lnSpc>
            <a:spcBef>
              <a:spcPct val="0"/>
            </a:spcBef>
            <a:spcAft>
              <a:spcPct val="35000"/>
            </a:spcAft>
          </a:pPr>
          <a:r>
            <a:rPr lang="tr-TR" sz="2200" kern="1200" dirty="0" smtClean="0">
              <a:latin typeface="Calibri" panose="020F0502020204030204" pitchFamily="34" charset="0"/>
            </a:rPr>
            <a:t>*Aile bireyleri arasındaki bağın zayıf olması, sözel ve psikolojik çatışmaların sık  yaşanması.</a:t>
          </a:r>
          <a:endParaRPr lang="tr-TR" sz="2400" b="1" u="sng" kern="1200" dirty="0">
            <a:latin typeface="Calibri" panose="020F0502020204030204" pitchFamily="34" charset="0"/>
          </a:endParaRPr>
        </a:p>
      </dsp:txBody>
      <dsp:txXfrm>
        <a:off x="0" y="1277318"/>
        <a:ext cx="8001056" cy="3495674"/>
      </dsp:txXfrm>
    </dsp:sp>
    <dsp:sp modelId="{43A58EDB-3F88-4659-ADA1-5079E5D18EFB}">
      <dsp:nvSpPr>
        <dsp:cNvPr id="0" name=""/>
        <dsp:cNvSpPr/>
      </dsp:nvSpPr>
      <dsp:spPr>
        <a:xfrm flipV="1">
          <a:off x="0" y="5005052"/>
          <a:ext cx="8001056" cy="62891"/>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C68BF-1E8D-4AE4-A472-BBF52384EA9D}">
      <dsp:nvSpPr>
        <dsp:cNvPr id="0" name=""/>
        <dsp:cNvSpPr/>
      </dsp:nvSpPr>
      <dsp:spPr>
        <a:xfrm>
          <a:off x="0" y="278920"/>
          <a:ext cx="8072494" cy="1040018"/>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Çevresel</a:t>
          </a:r>
          <a:endParaRPr lang="tr-TR" sz="2800" b="1" kern="1200" dirty="0">
            <a:effectLst>
              <a:outerShdw blurRad="38100" dist="38100" dir="2700000" algn="tl">
                <a:srgbClr val="000000">
                  <a:alpha val="43137"/>
                </a:srgbClr>
              </a:outerShdw>
            </a:effectLst>
          </a:endParaRPr>
        </a:p>
      </dsp:txBody>
      <dsp:txXfrm>
        <a:off x="0" y="278920"/>
        <a:ext cx="8072494" cy="1040018"/>
      </dsp:txXfrm>
    </dsp:sp>
    <dsp:sp modelId="{3754657C-E199-48D8-BB71-4E00C63B90EB}">
      <dsp:nvSpPr>
        <dsp:cNvPr id="0" name=""/>
        <dsp:cNvSpPr/>
      </dsp:nvSpPr>
      <dsp:spPr>
        <a:xfrm>
          <a:off x="0" y="1475407"/>
          <a:ext cx="8072494" cy="392355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0" kern="1200" dirty="0" smtClean="0">
              <a:latin typeface="Calibri" panose="020F0502020204030204" pitchFamily="34" charset="0"/>
            </a:rPr>
            <a:t>* Uygun beslenme, barınma ve bakım olanaklarının yetersizliği,</a:t>
          </a:r>
        </a:p>
        <a:p>
          <a:pPr lvl="0" algn="l" defTabSz="1066800">
            <a:lnSpc>
              <a:spcPct val="90000"/>
            </a:lnSpc>
            <a:spcBef>
              <a:spcPct val="0"/>
            </a:spcBef>
            <a:spcAft>
              <a:spcPct val="35000"/>
            </a:spcAft>
          </a:pPr>
          <a:r>
            <a:rPr lang="tr-TR" sz="2400" b="0" kern="1200" dirty="0" smtClean="0">
              <a:latin typeface="Calibri" panose="020F0502020204030204" pitchFamily="34" charset="0"/>
            </a:rPr>
            <a:t>* İşsizlik oranlarının yüksek,  geçim sıkıntısının yaygın olması</a:t>
          </a:r>
        </a:p>
        <a:p>
          <a:pPr lvl="0" algn="l" defTabSz="1066800">
            <a:lnSpc>
              <a:spcPct val="90000"/>
            </a:lnSpc>
            <a:spcBef>
              <a:spcPct val="0"/>
            </a:spcBef>
            <a:spcAft>
              <a:spcPct val="35000"/>
            </a:spcAft>
          </a:pPr>
          <a:r>
            <a:rPr lang="tr-TR" sz="2400" b="0" kern="1200" dirty="0" smtClean="0">
              <a:latin typeface="Calibri" panose="020F0502020204030204" pitchFamily="34" charset="0"/>
            </a:rPr>
            <a:t>* Uyuşturucu ticaretinin varlığı,</a:t>
          </a:r>
        </a:p>
        <a:p>
          <a:pPr lvl="0" algn="l" defTabSz="1066800">
            <a:lnSpc>
              <a:spcPct val="90000"/>
            </a:lnSpc>
            <a:spcBef>
              <a:spcPct val="0"/>
            </a:spcBef>
            <a:spcAft>
              <a:spcPct val="35000"/>
            </a:spcAft>
          </a:pPr>
          <a:r>
            <a:rPr lang="tr-TR" sz="2400" b="0" kern="1200" dirty="0" smtClean="0">
              <a:latin typeface="Calibri" panose="020F0502020204030204" pitchFamily="34" charset="0"/>
            </a:rPr>
            <a:t>* Çocuğun savunuculuğunu yapacak kurum ve yapıların yetersizliği,</a:t>
          </a:r>
        </a:p>
        <a:p>
          <a:pPr lvl="0" algn="l" defTabSz="1066800">
            <a:lnSpc>
              <a:spcPct val="90000"/>
            </a:lnSpc>
            <a:spcBef>
              <a:spcPct val="0"/>
            </a:spcBef>
            <a:spcAft>
              <a:spcPct val="35000"/>
            </a:spcAft>
          </a:pPr>
          <a:r>
            <a:rPr lang="tr-TR" sz="2400" b="0" kern="1200" dirty="0" smtClean="0">
              <a:latin typeface="Calibri" panose="020F0502020204030204" pitchFamily="34" charset="0"/>
            </a:rPr>
            <a:t>* Çocuk işçiliği konusunda denetleme ve rehabilitasyonun yetersizliği.</a:t>
          </a:r>
          <a:endParaRPr lang="tr-TR" sz="2400" b="0" kern="1200" dirty="0">
            <a:latin typeface="Calibri" panose="020F0502020204030204" pitchFamily="34" charset="0"/>
          </a:endParaRPr>
        </a:p>
      </dsp:txBody>
      <dsp:txXfrm>
        <a:off x="0" y="1475407"/>
        <a:ext cx="8072494" cy="3923554"/>
      </dsp:txXfrm>
    </dsp:sp>
    <dsp:sp modelId="{66256B17-E3F0-4E71-B730-3E79470E537E}">
      <dsp:nvSpPr>
        <dsp:cNvPr id="0" name=""/>
        <dsp:cNvSpPr/>
      </dsp:nvSpPr>
      <dsp:spPr>
        <a:xfrm>
          <a:off x="0" y="5479664"/>
          <a:ext cx="8072494" cy="7644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D2445-6A16-485D-A7CA-0F4EC3201FF8}">
      <dsp:nvSpPr>
        <dsp:cNvPr id="0" name=""/>
        <dsp:cNvSpPr/>
      </dsp:nvSpPr>
      <dsp:spPr>
        <a:xfrm>
          <a:off x="0" y="26948"/>
          <a:ext cx="8143932" cy="986178"/>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Toplumsal</a:t>
          </a:r>
          <a:endParaRPr lang="tr-TR" sz="2800" b="1" kern="1200" dirty="0">
            <a:effectLst>
              <a:outerShdw blurRad="38100" dist="38100" dir="2700000" algn="tl">
                <a:srgbClr val="000000">
                  <a:alpha val="43137"/>
                </a:srgbClr>
              </a:outerShdw>
            </a:effectLst>
          </a:endParaRPr>
        </a:p>
      </dsp:txBody>
      <dsp:txXfrm>
        <a:off x="0" y="26948"/>
        <a:ext cx="8143932" cy="986178"/>
      </dsp:txXfrm>
    </dsp:sp>
    <dsp:sp modelId="{627ACD1D-6AB2-4E57-8CBB-AEB85C62A9F7}">
      <dsp:nvSpPr>
        <dsp:cNvPr id="0" name=""/>
        <dsp:cNvSpPr/>
      </dsp:nvSpPr>
      <dsp:spPr>
        <a:xfrm>
          <a:off x="0" y="1328996"/>
          <a:ext cx="8143932" cy="328117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Çocuğu</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koruyan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yasaların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yetersizliği</a:t>
          </a:r>
          <a:r>
            <a:rPr lang="tr-TR" sz="2200" kern="1200" dirty="0" smtClean="0">
              <a:latin typeface="Calibri" panose="020F0502020204030204" pitchFamily="34" charset="0"/>
              <a:cs typeface="Lucida Sans Unicode" pitchFamily="34" charset="0"/>
            </a:rPr>
            <a:t>,</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Çocuğa</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verilen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değerin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düşük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olması</a:t>
          </a:r>
          <a:r>
            <a:rPr lang="tr-TR" sz="2200" kern="1200" dirty="0" smtClean="0">
              <a:latin typeface="Calibri" panose="020F0502020204030204" pitchFamily="34" charset="0"/>
              <a:cs typeface="Lucida Sans Unicode" pitchFamily="34" charset="0"/>
            </a:rPr>
            <a:t>,</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rPr>
            <a:t>Cinsel ayrımcılık ve toplumsal eşitsizlik,</a:t>
          </a:r>
        </a:p>
        <a:p>
          <a:pPr lvl="0" algn="l" defTabSz="977900">
            <a:lnSpc>
              <a:spcPct val="90000"/>
            </a:lnSpc>
            <a:spcBef>
              <a:spcPct val="0"/>
            </a:spcBef>
            <a:spcAft>
              <a:spcPct val="35000"/>
            </a:spcAft>
          </a:pPr>
          <a:r>
            <a:rPr lang="tr-TR" sz="2200" kern="1200" dirty="0" smtClean="0">
              <a:latin typeface="Calibri" panose="020F0502020204030204" pitchFamily="34" charset="0"/>
            </a:rPr>
            <a:t>* Şiddetin kabul edilir olması, hoş görüyle karşılanması , o</a:t>
          </a:r>
          <a:r>
            <a:rPr lang="en-GB" sz="2200" kern="1200" dirty="0" err="1" smtClean="0">
              <a:latin typeface="Calibri" panose="020F0502020204030204" pitchFamily="34" charset="0"/>
              <a:cs typeface="Lucida Sans Unicode" pitchFamily="34" charset="0"/>
            </a:rPr>
            <a:t>rganize</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şiddet</a:t>
          </a:r>
          <a:r>
            <a:rPr lang="tr-TR" sz="2200" kern="1200" dirty="0" smtClean="0">
              <a:latin typeface="Calibri" panose="020F0502020204030204" pitchFamily="34" charset="0"/>
              <a:cs typeface="Lucida Sans Unicode" pitchFamily="34" charset="0"/>
            </a:rPr>
            <a:t>in varlığı</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savaş</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terör</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yüksek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suç</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oranları</a:t>
          </a:r>
          <a:r>
            <a:rPr lang="en-GB" sz="2200" kern="1200" dirty="0" smtClean="0">
              <a:latin typeface="Calibri" panose="020F0502020204030204" pitchFamily="34" charset="0"/>
              <a:cs typeface="Lucida Sans Unicode" pitchFamily="34" charset="0"/>
            </a:rPr>
            <a:t>)</a:t>
          </a:r>
          <a:r>
            <a:rPr lang="tr-TR" sz="2200" kern="1200" dirty="0" smtClean="0">
              <a:latin typeface="Calibri" panose="020F0502020204030204" pitchFamily="34" charset="0"/>
              <a:cs typeface="Lucida Sans Unicode" pitchFamily="34" charset="0"/>
            </a:rPr>
            <a:t>,</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Pedofili</a:t>
          </a:r>
          <a:r>
            <a:rPr lang="en-GB"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cs typeface="Lucida Sans Unicode" pitchFamily="34" charset="0"/>
            </a:rPr>
            <a:t>,</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K</a:t>
          </a:r>
          <a:r>
            <a:rPr lang="en-GB" sz="2200" kern="1200" dirty="0" err="1" smtClean="0">
              <a:latin typeface="Calibri" panose="020F0502020204030204" pitchFamily="34" charset="0"/>
              <a:cs typeface="Lucida Sans Unicode" pitchFamily="34" charset="0"/>
            </a:rPr>
            <a:t>ontrolsüz</a:t>
          </a:r>
          <a:r>
            <a:rPr lang="en-GB" sz="2200" kern="1200" dirty="0" smtClean="0">
              <a:latin typeface="Calibri" panose="020F0502020204030204" pitchFamily="34" charset="0"/>
              <a:cs typeface="Lucida Sans Unicode" pitchFamily="34" charset="0"/>
            </a:rPr>
            <a:t> internet</a:t>
          </a:r>
          <a:r>
            <a:rPr lang="tr-TR" sz="2200" kern="1200" dirty="0" smtClean="0">
              <a:latin typeface="Calibri" panose="020F0502020204030204" pitchFamily="34" charset="0"/>
              <a:cs typeface="Lucida Sans Unicode" pitchFamily="34" charset="0"/>
            </a:rPr>
            <a:t>, </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Kültürel</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normlar</a:t>
          </a:r>
          <a:r>
            <a:rPr lang="tr-TR" sz="2200" kern="1200" dirty="0" smtClean="0">
              <a:latin typeface="Calibri" panose="020F0502020204030204" pitchFamily="34" charset="0"/>
              <a:cs typeface="Lucida Sans Unicode" pitchFamily="34" charset="0"/>
            </a:rPr>
            <a:t>.</a:t>
          </a:r>
          <a:endParaRPr lang="tr-TR" sz="2200" b="1" u="sng" kern="1200" dirty="0">
            <a:latin typeface="+mn-lt"/>
          </a:endParaRPr>
        </a:p>
      </dsp:txBody>
      <dsp:txXfrm>
        <a:off x="0" y="1328996"/>
        <a:ext cx="8143932" cy="3281178"/>
      </dsp:txXfrm>
    </dsp:sp>
    <dsp:sp modelId="{F9C7154F-8942-4057-AD8D-C458A841180B}">
      <dsp:nvSpPr>
        <dsp:cNvPr id="0" name=""/>
        <dsp:cNvSpPr/>
      </dsp:nvSpPr>
      <dsp:spPr>
        <a:xfrm flipV="1">
          <a:off x="0" y="5029161"/>
          <a:ext cx="8143932" cy="70773"/>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DA4EF-B76C-4252-9FC2-6C9D9A770585}">
      <dsp:nvSpPr>
        <dsp:cNvPr id="0" name=""/>
        <dsp:cNvSpPr/>
      </dsp:nvSpPr>
      <dsp:spPr>
        <a:xfrm>
          <a:off x="0" y="3962272"/>
          <a:ext cx="7543800" cy="86684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tr-TR" sz="2200" kern="1200" dirty="0" smtClean="0"/>
            <a:t>İşverenler ve diğer çocuklar olabilir.</a:t>
          </a:r>
          <a:endParaRPr lang="tr-TR" sz="2200" kern="1200" dirty="0"/>
        </a:p>
      </dsp:txBody>
      <dsp:txXfrm>
        <a:off x="0" y="3962272"/>
        <a:ext cx="7543800" cy="866848"/>
      </dsp:txXfrm>
    </dsp:sp>
    <dsp:sp modelId="{95E65E97-6E16-488A-A009-A3A8BFF39AFF}">
      <dsp:nvSpPr>
        <dsp:cNvPr id="0" name=""/>
        <dsp:cNvSpPr/>
      </dsp:nvSpPr>
      <dsp:spPr>
        <a:xfrm rot="10800000">
          <a:off x="0" y="2642062"/>
          <a:ext cx="7543800" cy="1333212"/>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dirty="0" smtClean="0"/>
            <a:t>Arkadaşlar, akrabalar, yabancılar, çocukla ilişkisi olabilen görevliler.</a:t>
          </a:r>
          <a:endParaRPr lang="tr-TR" sz="2200" kern="1200" dirty="0"/>
        </a:p>
      </dsp:txBody>
      <dsp:txXfrm rot="10800000">
        <a:off x="0" y="2642062"/>
        <a:ext cx="7543800" cy="866281"/>
      </dsp:txXfrm>
    </dsp:sp>
    <dsp:sp modelId="{1FE46909-2890-44D2-B9CE-DD1C6C081BF0}">
      <dsp:nvSpPr>
        <dsp:cNvPr id="0" name=""/>
        <dsp:cNvSpPr/>
      </dsp:nvSpPr>
      <dsp:spPr>
        <a:xfrm rot="10800000">
          <a:off x="0" y="1321852"/>
          <a:ext cx="7543800" cy="1333212"/>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smtClean="0"/>
            <a:t>Aile bireyleri ve çocuğun bakımından sorumlu olan kişiler.</a:t>
          </a:r>
        </a:p>
        <a:p>
          <a:pPr lvl="0" algn="ctr" defTabSz="622300">
            <a:lnSpc>
              <a:spcPct val="90000"/>
            </a:lnSpc>
            <a:spcBef>
              <a:spcPct val="0"/>
            </a:spcBef>
            <a:spcAft>
              <a:spcPct val="35000"/>
            </a:spcAft>
          </a:pPr>
          <a:endParaRPr lang="tr-TR" sz="1700" kern="1200" dirty="0"/>
        </a:p>
      </dsp:txBody>
      <dsp:txXfrm rot="10800000">
        <a:off x="0" y="1321852"/>
        <a:ext cx="7543800" cy="866281"/>
      </dsp:txXfrm>
    </dsp:sp>
    <dsp:sp modelId="{F7316071-428F-40E1-BC77-F8FFF4CF90E0}">
      <dsp:nvSpPr>
        <dsp:cNvPr id="0" name=""/>
        <dsp:cNvSpPr/>
      </dsp:nvSpPr>
      <dsp:spPr>
        <a:xfrm rot="10800000">
          <a:off x="0" y="1642"/>
          <a:ext cx="7543800" cy="1333212"/>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tr-TR" sz="3200" b="1" kern="1200" dirty="0" smtClean="0"/>
            <a:t>Çocuk istismarcıları  </a:t>
          </a:r>
          <a:endParaRPr lang="tr-TR" sz="3200" kern="1200" dirty="0"/>
        </a:p>
      </dsp:txBody>
      <dsp:txXfrm rot="10800000">
        <a:off x="0" y="1642"/>
        <a:ext cx="7543800" cy="8662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6B8B4-D4F9-432C-B0D7-4C4104944512}">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5710C-A76C-4EC7-85C5-01B7FBF210C3}">
      <dsp:nvSpPr>
        <dsp:cNvPr id="0" name=""/>
        <dsp:cNvSpPr/>
      </dsp:nvSpPr>
      <dsp:spPr>
        <a:xfrm>
          <a:off x="610504" y="416587"/>
          <a:ext cx="5864618" cy="83360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GB" altLang="tr-TR" sz="4300" b="1" kern="1200" dirty="0" err="1" smtClean="0">
              <a:latin typeface="Calibri" panose="020F0502020204030204" pitchFamily="34" charset="0"/>
            </a:rPr>
            <a:t>Fiziksel</a:t>
          </a:r>
          <a:r>
            <a:rPr lang="en-GB" altLang="tr-TR" sz="4300" b="1" kern="1200" dirty="0" smtClean="0">
              <a:latin typeface="Calibri" panose="020F0502020204030204" pitchFamily="34" charset="0"/>
            </a:rPr>
            <a:t> </a:t>
          </a:r>
          <a:r>
            <a:rPr lang="en-GB" altLang="tr-TR" sz="4300" b="1" kern="1200" dirty="0" err="1" smtClean="0">
              <a:latin typeface="Calibri" panose="020F0502020204030204" pitchFamily="34" charset="0"/>
            </a:rPr>
            <a:t>istismar</a:t>
          </a:r>
          <a:endParaRPr lang="tr-TR" sz="4300" kern="1200" dirty="0"/>
        </a:p>
      </dsp:txBody>
      <dsp:txXfrm>
        <a:off x="610504" y="416587"/>
        <a:ext cx="5864618" cy="833607"/>
      </dsp:txXfrm>
    </dsp:sp>
    <dsp:sp modelId="{ED464133-853C-4B7D-B22B-56856C549DF8}">
      <dsp:nvSpPr>
        <dsp:cNvPr id="0" name=""/>
        <dsp:cNvSpPr/>
      </dsp:nvSpPr>
      <dsp:spPr>
        <a:xfrm>
          <a:off x="89500" y="312386"/>
          <a:ext cx="1042009" cy="1042009"/>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1FBC51-F024-4E5F-BFDB-DBB7ECBA5442}">
      <dsp:nvSpPr>
        <dsp:cNvPr id="0" name=""/>
        <dsp:cNvSpPr/>
      </dsp:nvSpPr>
      <dsp:spPr>
        <a:xfrm>
          <a:off x="1088431" y="1667215"/>
          <a:ext cx="5386691" cy="833607"/>
        </a:xfrm>
        <a:prstGeom prst="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GB" altLang="tr-TR" sz="4300" b="1" kern="1200" dirty="0" err="1" smtClean="0">
              <a:latin typeface="Calibri" panose="020F0502020204030204" pitchFamily="34" charset="0"/>
            </a:rPr>
            <a:t>Duygusal</a:t>
          </a:r>
          <a:r>
            <a:rPr lang="en-GB" altLang="tr-TR" sz="4300" b="1" kern="1200" dirty="0" smtClean="0">
              <a:latin typeface="Calibri" panose="020F0502020204030204" pitchFamily="34" charset="0"/>
            </a:rPr>
            <a:t> </a:t>
          </a:r>
          <a:r>
            <a:rPr lang="en-GB" altLang="tr-TR" sz="4300" b="1" kern="1200" dirty="0" err="1" smtClean="0">
              <a:latin typeface="Calibri" panose="020F0502020204030204" pitchFamily="34" charset="0"/>
            </a:rPr>
            <a:t>istismar</a:t>
          </a:r>
          <a:endParaRPr lang="en-GB" altLang="tr-TR" sz="4300" b="1" kern="1200" dirty="0" smtClean="0">
            <a:latin typeface="Calibri" panose="020F0502020204030204" pitchFamily="34" charset="0"/>
          </a:endParaRPr>
        </a:p>
      </dsp:txBody>
      <dsp:txXfrm>
        <a:off x="1088431" y="1667215"/>
        <a:ext cx="5386691" cy="833607"/>
      </dsp:txXfrm>
    </dsp:sp>
    <dsp:sp modelId="{D42BBB96-7FC7-4655-B76E-C836F5DF8253}">
      <dsp:nvSpPr>
        <dsp:cNvPr id="0" name=""/>
        <dsp:cNvSpPr/>
      </dsp:nvSpPr>
      <dsp:spPr>
        <a:xfrm>
          <a:off x="567426" y="1563014"/>
          <a:ext cx="1042009" cy="1042009"/>
        </a:xfrm>
        <a:prstGeom prst="ellipse">
          <a:avLst/>
        </a:prstGeom>
        <a:solidFill>
          <a:schemeClr val="lt1">
            <a:hueOff val="0"/>
            <a:satOff val="0"/>
            <a:lumOff val="0"/>
            <a:alphaOff val="0"/>
          </a:schemeClr>
        </a:solidFill>
        <a:ln w="15875" cap="flat" cmpd="sng" algn="ctr">
          <a:solidFill>
            <a:schemeClr val="accent3">
              <a:hueOff val="-4109389"/>
              <a:satOff val="4187"/>
              <a:lumOff val="-785"/>
              <a:alphaOff val="0"/>
            </a:schemeClr>
          </a:solidFill>
          <a:prstDash val="solid"/>
        </a:ln>
        <a:effectLst/>
      </dsp:spPr>
      <dsp:style>
        <a:lnRef idx="2">
          <a:scrgbClr r="0" g="0" b="0"/>
        </a:lnRef>
        <a:fillRef idx="1">
          <a:scrgbClr r="0" g="0" b="0"/>
        </a:fillRef>
        <a:effectRef idx="0">
          <a:scrgbClr r="0" g="0" b="0"/>
        </a:effectRef>
        <a:fontRef idx="minor"/>
      </dsp:style>
    </dsp:sp>
    <dsp:sp modelId="{FCE94834-35B8-44AF-A0E7-EF2FA2B1C397}">
      <dsp:nvSpPr>
        <dsp:cNvPr id="0" name=""/>
        <dsp:cNvSpPr/>
      </dsp:nvSpPr>
      <dsp:spPr>
        <a:xfrm>
          <a:off x="1088431" y="2917843"/>
          <a:ext cx="5386691" cy="833607"/>
        </a:xfrm>
        <a:prstGeom prst="rect">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GB" altLang="tr-TR" sz="4300" b="1" kern="1200" smtClean="0">
              <a:latin typeface="Calibri" panose="020F0502020204030204" pitchFamily="34" charset="0"/>
            </a:rPr>
            <a:t>Ekonomik istismar</a:t>
          </a:r>
          <a:endParaRPr lang="en-GB" altLang="tr-TR" sz="4300" b="1" kern="1200" dirty="0" smtClean="0">
            <a:latin typeface="Calibri" panose="020F0502020204030204" pitchFamily="34" charset="0"/>
          </a:endParaRPr>
        </a:p>
      </dsp:txBody>
      <dsp:txXfrm>
        <a:off x="1088431" y="2917843"/>
        <a:ext cx="5386691" cy="833607"/>
      </dsp:txXfrm>
    </dsp:sp>
    <dsp:sp modelId="{B8CDBC5D-CE43-4697-8E43-8261404D0254}">
      <dsp:nvSpPr>
        <dsp:cNvPr id="0" name=""/>
        <dsp:cNvSpPr/>
      </dsp:nvSpPr>
      <dsp:spPr>
        <a:xfrm>
          <a:off x="567426" y="2813642"/>
          <a:ext cx="1042009" cy="1042009"/>
        </a:xfrm>
        <a:prstGeom prst="ellipse">
          <a:avLst/>
        </a:prstGeom>
        <a:solidFill>
          <a:schemeClr val="lt1">
            <a:hueOff val="0"/>
            <a:satOff val="0"/>
            <a:lumOff val="0"/>
            <a:alphaOff val="0"/>
          </a:schemeClr>
        </a:solidFill>
        <a:ln w="15875" cap="flat" cmpd="sng" algn="ctr">
          <a:solidFill>
            <a:schemeClr val="accent3">
              <a:hueOff val="-8218778"/>
              <a:satOff val="8375"/>
              <a:lumOff val="-1569"/>
              <a:alphaOff val="0"/>
            </a:schemeClr>
          </a:solidFill>
          <a:prstDash val="solid"/>
        </a:ln>
        <a:effectLst/>
      </dsp:spPr>
      <dsp:style>
        <a:lnRef idx="2">
          <a:scrgbClr r="0" g="0" b="0"/>
        </a:lnRef>
        <a:fillRef idx="1">
          <a:scrgbClr r="0" g="0" b="0"/>
        </a:fillRef>
        <a:effectRef idx="0">
          <a:scrgbClr r="0" g="0" b="0"/>
        </a:effectRef>
        <a:fontRef idx="minor"/>
      </dsp:style>
    </dsp:sp>
    <dsp:sp modelId="{4D66F728-231E-432B-B026-59CDC8B2CA69}">
      <dsp:nvSpPr>
        <dsp:cNvPr id="0" name=""/>
        <dsp:cNvSpPr/>
      </dsp:nvSpPr>
      <dsp:spPr>
        <a:xfrm>
          <a:off x="610504" y="4168472"/>
          <a:ext cx="5864618" cy="833607"/>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GB" altLang="tr-TR" sz="4300" b="1" kern="1200" smtClean="0">
              <a:latin typeface="Calibri" panose="020F0502020204030204" pitchFamily="34" charset="0"/>
            </a:rPr>
            <a:t>Cinsel istismar</a:t>
          </a:r>
          <a:endParaRPr lang="en-GB" altLang="tr-TR" sz="4300" b="1" kern="1200" dirty="0" smtClean="0">
            <a:latin typeface="Calibri" panose="020F0502020204030204" pitchFamily="34" charset="0"/>
          </a:endParaRPr>
        </a:p>
      </dsp:txBody>
      <dsp:txXfrm>
        <a:off x="610504" y="4168472"/>
        <a:ext cx="5864618" cy="833607"/>
      </dsp:txXfrm>
    </dsp:sp>
    <dsp:sp modelId="{3DA7F8E0-9415-45CF-AA12-BFF7E895912F}">
      <dsp:nvSpPr>
        <dsp:cNvPr id="0" name=""/>
        <dsp:cNvSpPr/>
      </dsp:nvSpPr>
      <dsp:spPr>
        <a:xfrm>
          <a:off x="89500" y="4064271"/>
          <a:ext cx="1042009" cy="1042009"/>
        </a:xfrm>
        <a:prstGeom prst="ellipse">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A5FEA-BC4A-4FAE-A345-7F856483E5EE}" type="datetimeFigureOut">
              <a:rPr lang="tr-TR" smtClean="0"/>
              <a:t>21.11.2017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9DD5C-280E-4535-85D5-8CB4AC726B68}" type="slidenum">
              <a:rPr lang="tr-TR" smtClean="0"/>
              <a:t>‹#›</a:t>
            </a:fld>
            <a:endParaRPr lang="tr-TR"/>
          </a:p>
        </p:txBody>
      </p:sp>
    </p:spTree>
    <p:extLst>
      <p:ext uri="{BB962C8B-B14F-4D97-AF65-F5344CB8AC3E}">
        <p14:creationId xmlns:p14="http://schemas.microsoft.com/office/powerpoint/2010/main" val="252467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smtClean="0"/>
              <a:t>Çocuklara kötü muamele olasılığını artıran etmenler risk faktörü olarak tanımlanır. </a:t>
            </a:r>
          </a:p>
          <a:p>
            <a:r>
              <a:rPr lang="tr-TR" altLang="tr-TR" dirty="0" smtClean="0"/>
              <a:t>Çocuklara karşı uygulanan şiddetin ve kötü muamelenin risk faktörleri incelenirken ilk basamakta kişisel faktörleri değerlendirmek gerekir.</a:t>
            </a:r>
          </a:p>
          <a:p>
            <a:r>
              <a:rPr lang="tr-TR" altLang="tr-TR" dirty="0" smtClean="0"/>
              <a:t>İkinci basamakta ilişkisel risk faktörleri yer alır. Bu kapsamda  çocuğun ve mağdur edenin ilişkisel özellikleri söz konusudur.</a:t>
            </a:r>
          </a:p>
          <a:p>
            <a:r>
              <a:rPr lang="tr-TR" altLang="tr-TR" dirty="0" smtClean="0"/>
              <a:t>Üçüncü basamakta çevresel, dördüncü basamakta toplumsal düzeydeki risk faktörleri yer alır. </a:t>
            </a:r>
          </a:p>
        </p:txBody>
      </p:sp>
      <p:sp>
        <p:nvSpPr>
          <p:cNvPr id="327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519804-26B9-4C26-B641-25A79FA1EE65}" type="slidenum">
              <a:rPr lang="tr-TR" altLang="tr-TR" smtClean="0"/>
              <a:pPr>
                <a:spcBef>
                  <a:spcPct val="0"/>
                </a:spcBef>
              </a:pPr>
              <a:t>9</a:t>
            </a:fld>
            <a:endParaRPr lang="tr-TR" altLang="tr-TR" smtClean="0"/>
          </a:p>
        </p:txBody>
      </p:sp>
    </p:spTree>
    <p:extLst>
      <p:ext uri="{BB962C8B-B14F-4D97-AF65-F5344CB8AC3E}">
        <p14:creationId xmlns:p14="http://schemas.microsoft.com/office/powerpoint/2010/main" val="28843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7AAF28-783A-4386-AE2B-6F5C5797E1CB}" type="slidenum">
              <a:rPr lang="tr-TR" altLang="tr-TR" smtClean="0"/>
              <a:pPr>
                <a:spcBef>
                  <a:spcPct val="0"/>
                </a:spcBef>
              </a:pPr>
              <a:t>52</a:t>
            </a:fld>
            <a:endParaRPr lang="tr-TR" altLang="tr-TR" smtClean="0"/>
          </a:p>
        </p:txBody>
      </p:sp>
    </p:spTree>
    <p:extLst>
      <p:ext uri="{BB962C8B-B14F-4D97-AF65-F5344CB8AC3E}">
        <p14:creationId xmlns:p14="http://schemas.microsoft.com/office/powerpoint/2010/main" val="287447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DC5560-F7CF-4481-9114-D4FF59CA297F}" type="slidenum">
              <a:rPr lang="tr-TR" altLang="tr-TR" smtClean="0"/>
              <a:pPr>
                <a:spcBef>
                  <a:spcPct val="0"/>
                </a:spcBef>
              </a:pPr>
              <a:t>53</a:t>
            </a:fld>
            <a:endParaRPr lang="tr-TR" altLang="tr-TR" smtClean="0"/>
          </a:p>
        </p:txBody>
      </p:sp>
    </p:spTree>
    <p:extLst>
      <p:ext uri="{BB962C8B-B14F-4D97-AF65-F5344CB8AC3E}">
        <p14:creationId xmlns:p14="http://schemas.microsoft.com/office/powerpoint/2010/main" val="308882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cs typeface="Arial" panose="020B0604020202020204" pitchFamily="34" charset="0"/>
              </a:rPr>
              <a:t>Çocuklar sırlarını en yakın arkadaşları ile paylaşmak isteyebilir;</a:t>
            </a:r>
          </a:p>
          <a:p>
            <a:endParaRPr lang="tr-TR" altLang="tr-TR" smtClean="0"/>
          </a:p>
        </p:txBody>
      </p:sp>
    </p:spTree>
    <p:extLst>
      <p:ext uri="{BB962C8B-B14F-4D97-AF65-F5344CB8AC3E}">
        <p14:creationId xmlns:p14="http://schemas.microsoft.com/office/powerpoint/2010/main" val="184541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Bu nedenle cinsel istismar edildiğine dair bilgi veren çocukla, konusunda profesyonel kişilerin görüşmesi büyük önem taşır.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D1AAE7-5F72-4817-AD86-7ECF7FE22DFF}" type="slidenum">
              <a:rPr lang="tr-TR" altLang="tr-TR" smtClean="0"/>
              <a:pPr>
                <a:spcBef>
                  <a:spcPct val="0"/>
                </a:spcBef>
              </a:pPr>
              <a:t>58</a:t>
            </a:fld>
            <a:endParaRPr lang="tr-TR" altLang="tr-TR" smtClean="0"/>
          </a:p>
        </p:txBody>
      </p:sp>
    </p:spTree>
    <p:extLst>
      <p:ext uri="{BB962C8B-B14F-4D97-AF65-F5344CB8AC3E}">
        <p14:creationId xmlns:p14="http://schemas.microsoft.com/office/powerpoint/2010/main" val="327682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altLang="tr-TR" smtClean="0"/>
              <a:t>Birçok aile için çocuğuyla cinsel konuları paylaşımda bulunmak güç bir durumdur.Kimi aileler çocukları ile bu konuyu hiç konuşmazken kimi aileler de çocuğun cinsel konulara ait sorularını “Aa ne kadar ayıp!”diye nitelemelerle çocuğu kınamakta ve suçlamaktadır. Neticede çocuk cinsel öğeler içeren konularda aileden yardım için geride duracaktır. Okul öncesi dönemde aileler çocuğun cinselliğe ait merakını giderirken detaya inmeden,cinsel organların değerli olduğu,vücutta birtakım fonksiyonlarının olduğu ve bu sayede kız-erkek,anne-baba gibi özelliklerinin oluştuğu anlatılmalıdır</a:t>
            </a:r>
          </a:p>
          <a:p>
            <a:endParaRPr lang="tr-TR" altLang="tr-TR" smtClean="0"/>
          </a:p>
        </p:txBody>
      </p:sp>
    </p:spTree>
    <p:extLst>
      <p:ext uri="{BB962C8B-B14F-4D97-AF65-F5344CB8AC3E}">
        <p14:creationId xmlns:p14="http://schemas.microsoft.com/office/powerpoint/2010/main" val="127544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i="1" smtClean="0"/>
              <a:t>Çocukla ilişkili risk etmenleri:</a:t>
            </a:r>
            <a:endParaRPr lang="tr-TR" altLang="tr-TR" smtClean="0"/>
          </a:p>
          <a:p>
            <a:r>
              <a:rPr lang="tr-TR" altLang="tr-TR" smtClean="0"/>
              <a:t>Bazı çocuklar birtakım kişisel özellikleri nedeni ile istismar ve ihmale daha açıktır. Bu risk faktörlerinin varlığı nedeniyle çocuğu maruz kaldığı kötü muamelenin sorumlusu olarak düşünmek mümkün değildir. Bu faktörler koruyucu önlemler açısından öncelikli grubu belirleyebilmek ve istismar ve ihmal edilen çocuğu daha erken tanıyabilmek için göz önünde bulundurulmalıdır. </a:t>
            </a:r>
          </a:p>
          <a:p>
            <a:endParaRPr lang="tr-TR" altLang="tr-TR" smtClean="0"/>
          </a:p>
          <a:p>
            <a:endParaRPr lang="tr-TR" altLang="tr-TR" smtClean="0"/>
          </a:p>
        </p:txBody>
      </p:sp>
      <p:sp>
        <p:nvSpPr>
          <p:cNvPr id="348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6C3B93-AC22-40B6-9E3C-A3955D19075F}" type="slidenum">
              <a:rPr lang="tr-TR" altLang="tr-TR" smtClean="0"/>
              <a:pPr>
                <a:spcBef>
                  <a:spcPct val="0"/>
                </a:spcBef>
              </a:pPr>
              <a:t>10</a:t>
            </a:fld>
            <a:endParaRPr lang="tr-TR" altLang="tr-TR" smtClean="0"/>
          </a:p>
        </p:txBody>
      </p:sp>
    </p:spTree>
    <p:extLst>
      <p:ext uri="{BB962C8B-B14F-4D97-AF65-F5344CB8AC3E}">
        <p14:creationId xmlns:p14="http://schemas.microsoft.com/office/powerpoint/2010/main" val="62511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Ailelerin yapısı (çekirdek aile, geniş aile, parçalanmış aile vb) aileyi oluşturan bireylerin kişisel koşullarına ve toplumun normlarına göre farklılıklar gösterebilir. Bu noktada kişiler arası ilişkiler son derece önemlidir. Aile bireyleri arasındaki bağın zayıf olması, sözel ve psikolojik çatışmaların sık  yaşanması, ailenin toplumda yalıtılmış olarak yaşaması, sosyal destek sistemlerine ulaşamaması, aileye stresli veya güç dönemlerinde, sıkıntılı durumlarda yardım edecek destek mekanizmalarının olmaması riskleri artırır.</a:t>
            </a:r>
          </a:p>
          <a:p>
            <a:endParaRPr lang="tr-TR" altLang="tr-TR" smtClean="0"/>
          </a:p>
        </p:txBody>
      </p:sp>
      <p:sp>
        <p:nvSpPr>
          <p:cNvPr id="378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80B106-C405-47D8-80BD-F3A1E21933D4}" type="slidenum">
              <a:rPr lang="tr-TR" altLang="tr-TR" smtClean="0"/>
              <a:pPr>
                <a:spcBef>
                  <a:spcPct val="0"/>
                </a:spcBef>
              </a:pPr>
              <a:t>12</a:t>
            </a:fld>
            <a:endParaRPr lang="tr-TR" altLang="tr-TR" smtClean="0"/>
          </a:p>
        </p:txBody>
      </p:sp>
    </p:spTree>
    <p:extLst>
      <p:ext uri="{BB962C8B-B14F-4D97-AF65-F5344CB8AC3E}">
        <p14:creationId xmlns:p14="http://schemas.microsoft.com/office/powerpoint/2010/main" val="415392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8498AF-F6B4-4032-A5B8-874B1868362B}" type="slidenum">
              <a:rPr lang="tr-TR" altLang="tr-TR" smtClean="0"/>
              <a:pPr>
                <a:spcBef>
                  <a:spcPct val="0"/>
                </a:spcBef>
              </a:pPr>
              <a:t>14</a:t>
            </a:fld>
            <a:endParaRPr lang="tr-TR" altLang="tr-TR" smtClean="0"/>
          </a:p>
        </p:txBody>
      </p:sp>
    </p:spTree>
    <p:extLst>
      <p:ext uri="{BB962C8B-B14F-4D97-AF65-F5344CB8AC3E}">
        <p14:creationId xmlns:p14="http://schemas.microsoft.com/office/powerpoint/2010/main" val="409363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bwMode="auto">
          <a:xfrm>
            <a:off x="2286000" y="522288"/>
            <a:ext cx="4572000" cy="2571750"/>
          </a:xfrm>
          <a:solidFill>
            <a:srgbClr val="FFFFFF"/>
          </a:solidFill>
          <a:ln>
            <a:solidFill>
              <a:srgbClr val="000000"/>
            </a:solidFill>
            <a:miter lim="800000"/>
            <a:headEnd/>
            <a:tailEnd/>
          </a:ln>
        </p:spPr>
      </p:sp>
      <p:sp>
        <p:nvSpPr>
          <p:cNvPr id="83971"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375390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bwMode="auto">
          <a:xfrm>
            <a:off x="2286000" y="522288"/>
            <a:ext cx="4572000" cy="2571750"/>
          </a:xfrm>
          <a:solidFill>
            <a:srgbClr val="FFFFFF"/>
          </a:solidFill>
          <a:ln>
            <a:solidFill>
              <a:srgbClr val="000000"/>
            </a:solidFill>
            <a:miter lim="800000"/>
            <a:headEnd/>
            <a:tailEnd/>
          </a:ln>
        </p:spPr>
      </p:sp>
      <p:sp>
        <p:nvSpPr>
          <p:cNvPr id="84995"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115319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2286000" y="522288"/>
            <a:ext cx="4572000" cy="2571750"/>
          </a:xfrm>
          <a:solidFill>
            <a:srgbClr val="FFFFFF"/>
          </a:solidFill>
          <a:ln>
            <a:solidFill>
              <a:srgbClr val="000000"/>
            </a:solidFill>
            <a:miter lim="800000"/>
            <a:headEnd/>
            <a:tailEnd/>
          </a:ln>
        </p:spPr>
      </p:sp>
      <p:sp>
        <p:nvSpPr>
          <p:cNvPr id="88067"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184559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2286000" y="522288"/>
            <a:ext cx="4572000" cy="2571750"/>
          </a:xfrm>
          <a:solidFill>
            <a:srgbClr val="FFFFFF"/>
          </a:solidFill>
          <a:ln>
            <a:solidFill>
              <a:srgbClr val="000000"/>
            </a:solidFill>
            <a:miter lim="800000"/>
            <a:headEnd/>
            <a:tailEnd/>
          </a:ln>
        </p:spPr>
      </p:sp>
      <p:sp>
        <p:nvSpPr>
          <p:cNvPr id="89091"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dirty="0" smtClean="0"/>
          </a:p>
        </p:txBody>
      </p:sp>
    </p:spTree>
    <p:extLst>
      <p:ext uri="{BB962C8B-B14F-4D97-AF65-F5344CB8AC3E}">
        <p14:creationId xmlns:p14="http://schemas.microsoft.com/office/powerpoint/2010/main" val="323957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b="1" smtClean="0"/>
              <a:t>Ensest</a:t>
            </a:r>
            <a:r>
              <a:rPr lang="tr-TR" altLang="tr-TR" smtClean="0"/>
              <a:t> cinsel istismar kapsamında bir saldırı tipidir. Ensestin tek ve kesin bir tanımını yapmak zordur. Son çalışmalarda üzerinde fikir birliğine varılan tanıma göre ensest; birbiriyle evli olanlar dışındaki aile üyeleri arasında sözlü-sözsüz, fiziksel, görsel her türlü erotik davranıştır.  Ensest için kabul edilen taciz, taciz edenin cinsel uyarılması ya da tatmini için çocuğa veya gence yönelmiş her türlü fiziksel ya da fiziksel olmayan cinsel davranışı içerir. </a:t>
            </a:r>
          </a:p>
        </p:txBody>
      </p:sp>
      <p:sp>
        <p:nvSpPr>
          <p:cNvPr id="174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D76FCB-E1FC-4784-A835-1FD4AE7C119D}" type="slidenum">
              <a:rPr lang="tr-TR" altLang="tr-TR" smtClean="0"/>
              <a:pPr>
                <a:spcBef>
                  <a:spcPct val="0"/>
                </a:spcBef>
              </a:pPr>
              <a:t>43</a:t>
            </a:fld>
            <a:endParaRPr lang="tr-TR" altLang="tr-TR" smtClean="0"/>
          </a:p>
        </p:txBody>
      </p:sp>
    </p:spTree>
    <p:extLst>
      <p:ext uri="{BB962C8B-B14F-4D97-AF65-F5344CB8AC3E}">
        <p14:creationId xmlns:p14="http://schemas.microsoft.com/office/powerpoint/2010/main" val="1799809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90819248-B64D-4513-A178-6BD1B1C604A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9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EBD5D43-54FF-45C7-A40D-C08D9F697908}" type="datetimeFigureOut">
              <a:rPr lang="tr-TR" smtClean="0"/>
              <a:t>21.11.2017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16034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35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404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131173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76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72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178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79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ÇANKAYA REHBERLİK VE ARAŞTIRMA MERKEZİ</a:t>
            </a:r>
          </a:p>
        </p:txBody>
      </p:sp>
      <p:sp>
        <p:nvSpPr>
          <p:cNvPr id="7" name="Rectangle 6"/>
          <p:cNvSpPr>
            <a:spLocks noGrp="1" noChangeArrowheads="1"/>
          </p:cNvSpPr>
          <p:nvPr>
            <p:ph type="sldNum" sz="quarter" idx="12"/>
          </p:nvPr>
        </p:nvSpPr>
        <p:spPr>
          <a:ln/>
        </p:spPr>
        <p:txBody>
          <a:bodyPr/>
          <a:lstStyle>
            <a:lvl1pPr>
              <a:defRPr/>
            </a:lvl1pPr>
          </a:lstStyle>
          <a:p>
            <a:fld id="{35172F8D-2242-4DE0-9D47-A76BDC8ABB80}" type="slidenum">
              <a:rPr lang="tr-TR" altLang="tr-TR"/>
              <a:pPr/>
              <a:t>‹#›</a:t>
            </a:fld>
            <a:endParaRPr lang="tr-TR" altLang="tr-TR"/>
          </a:p>
        </p:txBody>
      </p:sp>
    </p:spTree>
    <p:extLst>
      <p:ext uri="{BB962C8B-B14F-4D97-AF65-F5344CB8AC3E}">
        <p14:creationId xmlns:p14="http://schemas.microsoft.com/office/powerpoint/2010/main" val="17077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latin typeface="Calibri" panose="020F050202020403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33291842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83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EBD5D43-54FF-45C7-A40D-C08D9F697908}" type="datetimeFigureOut">
              <a:rPr lang="tr-TR" smtClean="0"/>
              <a:t>21.11.2017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171145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EBD5D43-54FF-45C7-A40D-C08D9F697908}" type="datetimeFigureOut">
              <a:rPr lang="tr-TR" smtClean="0"/>
              <a:t>21.11.2017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19248-B64D-4513-A178-6BD1B1C604A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43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EBD5D43-54FF-45C7-A40D-C08D9F697908}" type="datetimeFigureOut">
              <a:rPr lang="tr-TR" smtClean="0"/>
              <a:t>21.11.2017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819248-B64D-4513-A178-6BD1B1C604A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66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D5D43-54FF-45C7-A40D-C08D9F697908}" type="datetimeFigureOut">
              <a:rPr lang="tr-TR" smtClean="0"/>
              <a:t>21.11.2017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262111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EBD5D43-54FF-45C7-A40D-C08D9F697908}" type="datetimeFigureOut">
              <a:rPr lang="tr-TR" smtClean="0"/>
              <a:t>21.11.2017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819248-B64D-4513-A178-6BD1B1C604A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04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EBD5D43-54FF-45C7-A40D-C08D9F697908}" type="datetimeFigureOut">
              <a:rPr lang="tr-TR" smtClean="0"/>
              <a:t>21.11.2017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198330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BD5D43-54FF-45C7-A40D-C08D9F697908}" type="datetimeFigureOut">
              <a:rPr lang="tr-TR" smtClean="0"/>
              <a:t>21.11.2017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819248-B64D-4513-A178-6BD1B1C604A4}" type="slidenum">
              <a:rPr lang="tr-TR" smtClean="0"/>
              <a:t>‹#›</a:t>
            </a:fld>
            <a:endParaRPr lang="tr-TR"/>
          </a:p>
        </p:txBody>
      </p:sp>
    </p:spTree>
    <p:extLst>
      <p:ext uri="{BB962C8B-B14F-4D97-AF65-F5344CB8AC3E}">
        <p14:creationId xmlns:p14="http://schemas.microsoft.com/office/powerpoint/2010/main" val="1272279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images.google.com.tr/imgres?imgurl=http://unyezile.com/tel.gif&amp;imgrefurl=http://www.bloggertr.com/yazi/turktelekom-web-sitelerine-erisimi-engelliyor/&amp;usg=__pmPJdoxQL8h-rBHF5HLNc7FuNlA=&amp;h=382&amp;w=491&amp;sz=12&amp;hl=tr&amp;start=226&amp;um=1&amp;tbnid=_VdYqwvLY2PMVM:&amp;tbnh=101&amp;tbnw=130&amp;prev=/images?q=%C3%A7ocuk+istismar%C4%B1&amp;ndsp=20&amp;hl=tr&amp;sa=N&amp;start=220&amp;um=1"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00559" y="1915662"/>
            <a:ext cx="7739669" cy="1515533"/>
          </a:xfrm>
        </p:spPr>
        <p:txBody>
          <a:bodyPr/>
          <a:lstStyle/>
          <a:p>
            <a:r>
              <a:rPr lang="tr-TR" sz="2800" b="1" dirty="0">
                <a:solidFill>
                  <a:srgbClr val="C00000"/>
                </a:solidFill>
                <a:latin typeface="Calibri" panose="020F0502020204030204" pitchFamily="34" charset="0"/>
              </a:rPr>
              <a:t>T.C.</a:t>
            </a:r>
            <a:br>
              <a:rPr lang="tr-TR" sz="2800" b="1" dirty="0">
                <a:solidFill>
                  <a:srgbClr val="C00000"/>
                </a:solidFill>
                <a:latin typeface="Calibri" panose="020F0502020204030204" pitchFamily="34" charset="0"/>
              </a:rPr>
            </a:br>
            <a:r>
              <a:rPr lang="tr-TR" sz="2800" b="1" dirty="0">
                <a:solidFill>
                  <a:srgbClr val="C00000"/>
                </a:solidFill>
                <a:effectLst>
                  <a:outerShdw blurRad="38100" dist="38100" dir="2700000" algn="tl">
                    <a:srgbClr val="000000">
                      <a:alpha val="43137"/>
                    </a:srgbClr>
                  </a:outerShdw>
                </a:effectLst>
                <a:latin typeface="Calibri" panose="020F0502020204030204" pitchFamily="34" charset="0"/>
              </a:rPr>
              <a:t>SEYHAN </a:t>
            </a:r>
            <a:r>
              <a:rPr lang="tr-TR" sz="2800" b="1" dirty="0" smtClean="0">
                <a:solidFill>
                  <a:srgbClr val="C00000"/>
                </a:solidFill>
                <a:effectLst>
                  <a:outerShdw blurRad="38100" dist="38100" dir="2700000" algn="tl">
                    <a:srgbClr val="000000">
                      <a:alpha val="43137"/>
                    </a:srgbClr>
                  </a:outerShdw>
                </a:effectLst>
                <a:latin typeface="Calibri" panose="020F0502020204030204" pitchFamily="34" charset="0"/>
              </a:rPr>
              <a:t>KAYMAKAMLIĞI</a:t>
            </a:r>
            <a:br>
              <a:rPr lang="tr-TR" sz="2800"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tr-TR" sz="2800" b="1" dirty="0" smtClean="0">
                <a:solidFill>
                  <a:srgbClr val="C00000"/>
                </a:solidFill>
                <a:effectLst>
                  <a:outerShdw blurRad="38100" dist="38100" dir="2700000" algn="tl">
                    <a:srgbClr val="000000">
                      <a:alpha val="43137"/>
                    </a:srgbClr>
                  </a:outerShdw>
                </a:effectLst>
                <a:latin typeface="Calibri" panose="020F0502020204030204" pitchFamily="34" charset="0"/>
              </a:rPr>
              <a:t>Seyhan İlçe </a:t>
            </a:r>
            <a:r>
              <a:rPr lang="tr-TR" sz="2800" b="1" dirty="0">
                <a:solidFill>
                  <a:srgbClr val="C00000"/>
                </a:solidFill>
                <a:effectLst>
                  <a:outerShdw blurRad="38100" dist="38100" dir="2700000" algn="tl">
                    <a:srgbClr val="000000">
                      <a:alpha val="43137"/>
                    </a:srgbClr>
                  </a:outerShdw>
                </a:effectLst>
                <a:latin typeface="Calibri" panose="020F0502020204030204" pitchFamily="34" charset="0"/>
              </a:rPr>
              <a:t>Milli Eğitim </a:t>
            </a:r>
            <a:r>
              <a:rPr lang="tr-TR" sz="2800" b="1" dirty="0" smtClean="0">
                <a:solidFill>
                  <a:srgbClr val="C00000"/>
                </a:solidFill>
                <a:effectLst>
                  <a:outerShdw blurRad="38100" dist="38100" dir="2700000" algn="tl">
                    <a:srgbClr val="000000">
                      <a:alpha val="43137"/>
                    </a:srgbClr>
                  </a:outerShdw>
                </a:effectLst>
                <a:latin typeface="Calibri" panose="020F0502020204030204" pitchFamily="34" charset="0"/>
              </a:rPr>
              <a:t>Müdürlüğü</a:t>
            </a:r>
            <a:br>
              <a:rPr lang="tr-TR" sz="2800"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tr-TR" sz="2800" b="1" dirty="0" smtClean="0">
                <a:solidFill>
                  <a:srgbClr val="C00000"/>
                </a:solidFill>
                <a:effectLst>
                  <a:outerShdw blurRad="38100" dist="38100" dir="2700000" algn="tl">
                    <a:srgbClr val="000000">
                      <a:alpha val="43137"/>
                    </a:srgbClr>
                  </a:outerShdw>
                </a:effectLst>
                <a:latin typeface="Calibri" panose="020F0502020204030204" pitchFamily="34" charset="0"/>
              </a:rPr>
              <a:t>Seyhan Rehberlik ve Araştırma Merkezi</a:t>
            </a:r>
            <a:endParaRPr lang="tr-TR" sz="2800" b="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3" name="Alt Başlık 2"/>
          <p:cNvSpPr>
            <a:spLocks noGrp="1"/>
          </p:cNvSpPr>
          <p:nvPr>
            <p:ph type="subTitle" idx="1"/>
          </p:nvPr>
        </p:nvSpPr>
        <p:spPr>
          <a:xfrm>
            <a:off x="2211155" y="3948262"/>
            <a:ext cx="7739669" cy="1376773"/>
          </a:xfrm>
        </p:spPr>
        <p:txBody>
          <a:bodyPr>
            <a:normAutofit/>
          </a:bodyPr>
          <a:lstStyle/>
          <a:p>
            <a:endParaRPr lang="tr-TR" b="1" dirty="0">
              <a:latin typeface="Calibri" panose="020F0502020204030204" pitchFamily="34" charset="0"/>
            </a:endParaRPr>
          </a:p>
        </p:txBody>
      </p:sp>
      <p:pic>
        <p:nvPicPr>
          <p:cNvPr id="1026" name="Picture 2" descr="Logo"/>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071847" y="1592520"/>
            <a:ext cx="1542408" cy="1440838"/>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804" b="96920" l="9752" r="89783">
                        <a14:foregroundMark x1="47368" y1="12681" x2="47368" y2="12681"/>
                        <a14:foregroundMark x1="44582" y1="15217" x2="44582" y2="15217"/>
                        <a14:foregroundMark x1="41331" y1="14674" x2="41331" y2="14674"/>
                        <a14:foregroundMark x1="59288" y1="17210" x2="59288" y2="17210"/>
                        <a14:foregroundMark x1="53560" y1="11413" x2="53560" y2="11413"/>
                        <a14:foregroundMark x1="60062" y1="14130" x2="60062" y2="14130"/>
                        <a14:foregroundMark x1="84365" y1="57971" x2="84365" y2="57971"/>
                        <a14:foregroundMark x1="84830" y1="59058" x2="84830" y2="59058"/>
                        <a14:foregroundMark x1="84365" y1="60870" x2="84365" y2="60870"/>
                        <a14:foregroundMark x1="48916" y1="15761" x2="48916" y2="15761"/>
                        <a14:foregroundMark x1="17028" y1="63043" x2="17028" y2="63043"/>
                        <a14:foregroundMark x1="36842" y1="14674" x2="36842" y2="14674"/>
                      </a14:backgroundRemoval>
                    </a14:imgEffect>
                  </a14:imgLayer>
                </a14:imgProps>
              </a:ext>
              <a:ext uri="{28A0092B-C50C-407E-A947-70E740481C1C}">
                <a14:useLocalDpi xmlns:a14="http://schemas.microsoft.com/office/drawing/2010/main" val="0"/>
              </a:ext>
            </a:extLst>
          </a:blip>
          <a:stretch>
            <a:fillRect/>
          </a:stretch>
        </p:blipFill>
        <p:spPr>
          <a:xfrm>
            <a:off x="335743" y="1389285"/>
            <a:ext cx="2070032" cy="1773778"/>
          </a:xfrm>
          <a:prstGeom prst="rect">
            <a:avLst/>
          </a:prstGeom>
          <a:effectLst>
            <a:outerShdw blurRad="50800" dist="38100" dir="2700000" algn="tl" rotWithShape="0">
              <a:prstClr val="black">
                <a:alpha val="40000"/>
              </a:prstClr>
            </a:outerShdw>
          </a:effectLst>
        </p:spPr>
      </p:pic>
      <p:pic>
        <p:nvPicPr>
          <p:cNvPr id="1027" name="Picture 3" descr="logo_kaymakamlık"/>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195" b="98049" l="0" r="100000">
                        <a14:foregroundMark x1="16979" y1="77317" x2="17096" y2="77561"/>
                        <a14:foregroundMark x1="19555" y1="88293" x2="19555" y2="88293"/>
                        <a14:foregroundMark x1="27635" y1="77561" x2="27635" y2="77561"/>
                        <a14:foregroundMark x1="28454" y1="73902" x2="30445" y2="74146"/>
                        <a14:foregroundMark x1="39930" y1="74146" x2="42272" y2="80244"/>
                        <a14:foregroundMark x1="54098" y1="77805" x2="58314" y2="77561"/>
                        <a14:foregroundMark x1="68618" y1="80976" x2="70609" y2="74634"/>
                        <a14:foregroundMark x1="82670" y1="75366" x2="82787" y2="80244"/>
                        <a14:foregroundMark x1="21780" y1="94390" x2="23888" y2="87317"/>
                        <a14:foregroundMark x1="28571" y1="88780" x2="30445" y2="92927"/>
                        <a14:foregroundMark x1="35246" y1="88293" x2="37471" y2="93415"/>
                        <a14:foregroundMark x1="43677" y1="94146" x2="45316" y2="88049"/>
                        <a14:foregroundMark x1="50937" y1="93415" x2="50937" y2="86585"/>
                        <a14:foregroundMark x1="57143" y1="94146" x2="58782" y2="88537"/>
                        <a14:foregroundMark x1="64637" y1="88780" x2="66979" y2="93659"/>
                        <a14:foregroundMark x1="72951" y1="94390" x2="72834" y2="89268"/>
                        <a14:foregroundMark x1="78337" y1="89024" x2="78689" y2="93659"/>
                        <a14:foregroundMark x1="81148" y1="89268" x2="82436" y2="87073"/>
                        <a14:foregroundMark x1="88290" y1="89024" x2="88525" y2="93902"/>
                        <a14:backgroundMark x1="23770" y1="91220" x2="23770" y2="91220"/>
                        <a14:backgroundMark x1="46019" y1="90976" x2="46019" y2="90976"/>
                        <a14:backgroundMark x1="59368" y1="90976" x2="59368" y2="90976"/>
                        <a14:backgroundMark x1="71311" y1="77561" x2="71311" y2="77561"/>
                      </a14:backgroundRemoval>
                    </a14:imgEffect>
                  </a14:imgLayer>
                </a14:imgProps>
              </a:ext>
              <a:ext uri="{28A0092B-C50C-407E-A947-70E740481C1C}">
                <a14:useLocalDpi xmlns:a14="http://schemas.microsoft.com/office/drawing/2010/main" val="0"/>
              </a:ext>
            </a:extLst>
          </a:blip>
          <a:srcRect/>
          <a:stretch>
            <a:fillRect/>
          </a:stretch>
        </p:blipFill>
        <p:spPr bwMode="auto">
          <a:xfrm>
            <a:off x="4654911" y="0"/>
            <a:ext cx="2830963" cy="14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rotWithShape="1">
          <a:blip r:embed="rId8">
            <a:extLst>
              <a:ext uri="{28A0092B-C50C-407E-A947-70E740481C1C}">
                <a14:useLocalDpi xmlns:a14="http://schemas.microsoft.com/office/drawing/2010/main" val="0"/>
              </a:ext>
            </a:extLst>
          </a:blip>
          <a:srcRect t="18614"/>
          <a:stretch/>
        </p:blipFill>
        <p:spPr>
          <a:xfrm>
            <a:off x="3569556" y="3431195"/>
            <a:ext cx="4625340" cy="1893839"/>
          </a:xfrm>
          <a:prstGeom prst="rect">
            <a:avLst/>
          </a:prstGeom>
        </p:spPr>
      </p:pic>
    </p:spTree>
    <p:extLst>
      <p:ext uri="{BB962C8B-B14F-4D97-AF65-F5344CB8AC3E}">
        <p14:creationId xmlns:p14="http://schemas.microsoft.com/office/powerpoint/2010/main" val="49767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p14="http://schemas.microsoft.com/office/powerpoint/2010/main" val="3634023019"/>
              </p:ext>
            </p:extLst>
          </p:nvPr>
        </p:nvGraphicFramePr>
        <p:xfrm>
          <a:off x="1519925" y="984395"/>
          <a:ext cx="9632984" cy="529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Başlık 1"/>
          <p:cNvSpPr>
            <a:spLocks noGrp="1"/>
          </p:cNvSpPr>
          <p:nvPr>
            <p:ph type="title"/>
          </p:nvPr>
        </p:nvSpPr>
        <p:spPr>
          <a:xfrm>
            <a:off x="2047876" y="595744"/>
            <a:ext cx="8289925" cy="665741"/>
          </a:xfrm>
        </p:spPr>
        <p:txBody>
          <a:bodyPr rtlCol="0">
            <a:normAutofit fontScale="90000"/>
          </a:bodyPr>
          <a:lstStyle/>
          <a:p>
            <a:pPr>
              <a:defRPr/>
            </a:pPr>
            <a:r>
              <a:rPr lang="tr-TR" dirty="0" smtClean="0">
                <a:solidFill>
                  <a:srgbClr val="C00000"/>
                </a:solidFill>
                <a:effectLst>
                  <a:outerShdw blurRad="38100" dist="38100" dir="2700000" algn="tl">
                    <a:srgbClr val="000000">
                      <a:alpha val="43137"/>
                    </a:srgbClr>
                  </a:outerShdw>
                </a:effectLst>
                <a:latin typeface="Calibri" panose="020F0502020204030204" pitchFamily="34" charset="0"/>
              </a:rPr>
              <a:t>RİSKLER</a:t>
            </a:r>
          </a:p>
        </p:txBody>
      </p:sp>
    </p:spTree>
    <p:extLst>
      <p:ext uri="{BB962C8B-B14F-4D97-AF65-F5344CB8AC3E}">
        <p14:creationId xmlns:p14="http://schemas.microsoft.com/office/powerpoint/2010/main" val="631085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yagram"/>
          <p:cNvGraphicFramePr/>
          <p:nvPr>
            <p:extLst>
              <p:ext uri="{D42A27DB-BD31-4B8C-83A1-F6EECF244321}">
                <p14:modId xmlns:p14="http://schemas.microsoft.com/office/powerpoint/2010/main" val="1604138992"/>
              </p:ext>
            </p:extLst>
          </p:nvPr>
        </p:nvGraphicFramePr>
        <p:xfrm>
          <a:off x="1484396" y="1332175"/>
          <a:ext cx="6357276" cy="4881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aşlık 1"/>
          <p:cNvSpPr>
            <a:spLocks noGrp="1"/>
          </p:cNvSpPr>
          <p:nvPr>
            <p:ph type="title"/>
          </p:nvPr>
        </p:nvSpPr>
        <p:spPr>
          <a:xfrm>
            <a:off x="2095205" y="481275"/>
            <a:ext cx="8289925" cy="850900"/>
          </a:xfrm>
        </p:spPr>
        <p:txBody>
          <a:bodyPr rtlCol="0">
            <a:normAutofit/>
          </a:bodyPr>
          <a:lstStyle/>
          <a:p>
            <a:pPr>
              <a:defRPr/>
            </a:pPr>
            <a:r>
              <a:rPr lang="tr-TR" dirty="0" smtClean="0">
                <a:solidFill>
                  <a:srgbClr val="C00000"/>
                </a:solidFill>
                <a:effectLst>
                  <a:outerShdw blurRad="38100" dist="38100" dir="2700000" algn="tl">
                    <a:srgbClr val="000000">
                      <a:alpha val="43137"/>
                    </a:srgbClr>
                  </a:outerShdw>
                </a:effectLst>
                <a:latin typeface="Calibri" panose="020F0502020204030204" pitchFamily="34" charset="0"/>
              </a:rPr>
              <a:t>RİSKLER</a:t>
            </a: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2327" y="1649921"/>
            <a:ext cx="2673928" cy="45005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607137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p14="http://schemas.microsoft.com/office/powerpoint/2010/main" val="1608772231"/>
              </p:ext>
            </p:extLst>
          </p:nvPr>
        </p:nvGraphicFramePr>
        <p:xfrm>
          <a:off x="2207568" y="1268760"/>
          <a:ext cx="8001056" cy="5067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Başlık 1"/>
          <p:cNvSpPr>
            <a:spLocks noGrp="1"/>
          </p:cNvSpPr>
          <p:nvPr>
            <p:ph type="title"/>
          </p:nvPr>
        </p:nvSpPr>
        <p:spPr>
          <a:xfrm>
            <a:off x="2055813" y="581891"/>
            <a:ext cx="8229600" cy="618260"/>
          </a:xfrm>
        </p:spPr>
        <p:txBody>
          <a:bodyPr rtlCol="0">
            <a:normAutofit fontScale="90000"/>
          </a:bodyPr>
          <a:lstStyle/>
          <a:p>
            <a:pPr>
              <a:defRPr/>
            </a:pPr>
            <a:r>
              <a:rPr lang="tr-TR" dirty="0" smtClean="0">
                <a:solidFill>
                  <a:srgbClr val="C00000"/>
                </a:solidFill>
                <a:effectLst>
                  <a:outerShdw blurRad="38100" dist="38100" dir="2700000" algn="tl">
                    <a:srgbClr val="000000">
                      <a:alpha val="43137"/>
                    </a:srgbClr>
                  </a:outerShdw>
                </a:effectLst>
              </a:rPr>
              <a:t>RİSKLER</a:t>
            </a:r>
          </a:p>
        </p:txBody>
      </p:sp>
    </p:spTree>
    <p:extLst>
      <p:ext uri="{BB962C8B-B14F-4D97-AF65-F5344CB8AC3E}">
        <p14:creationId xmlns:p14="http://schemas.microsoft.com/office/powerpoint/2010/main" val="504530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913284150"/>
              </p:ext>
            </p:extLst>
          </p:nvPr>
        </p:nvGraphicFramePr>
        <p:xfrm>
          <a:off x="2063552" y="1124744"/>
          <a:ext cx="8072494"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Başlık 1"/>
          <p:cNvSpPr>
            <a:spLocks noGrp="1"/>
          </p:cNvSpPr>
          <p:nvPr>
            <p:ph type="title"/>
          </p:nvPr>
        </p:nvSpPr>
        <p:spPr>
          <a:xfrm>
            <a:off x="2055813" y="382589"/>
            <a:ext cx="8229600" cy="866775"/>
          </a:xfrm>
        </p:spPr>
        <p:txBody>
          <a:bodyPr rtlCol="0">
            <a:normAutofit/>
          </a:bodyPr>
          <a:lstStyle/>
          <a:p>
            <a:pPr>
              <a:defRPr/>
            </a:pPr>
            <a:r>
              <a:rPr lang="tr-TR" dirty="0" smtClean="0">
                <a:solidFill>
                  <a:srgbClr val="C00000"/>
                </a:solidFill>
                <a:latin typeface="Calibri" panose="020F0502020204030204" pitchFamily="34" charset="0"/>
              </a:rPr>
              <a:t>RİSKLER</a:t>
            </a:r>
          </a:p>
        </p:txBody>
      </p:sp>
    </p:spTree>
    <p:extLst>
      <p:ext uri="{BB962C8B-B14F-4D97-AF65-F5344CB8AC3E}">
        <p14:creationId xmlns:p14="http://schemas.microsoft.com/office/powerpoint/2010/main" val="222563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4142213512"/>
              </p:ext>
            </p:extLst>
          </p:nvPr>
        </p:nvGraphicFramePr>
        <p:xfrm>
          <a:off x="2135560" y="1196752"/>
          <a:ext cx="814393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Başlık 1"/>
          <p:cNvSpPr>
            <a:spLocks noGrp="1"/>
          </p:cNvSpPr>
          <p:nvPr>
            <p:ph type="title"/>
          </p:nvPr>
        </p:nvSpPr>
        <p:spPr>
          <a:xfrm>
            <a:off x="2055813" y="404814"/>
            <a:ext cx="8229600" cy="866775"/>
          </a:xfrm>
        </p:spPr>
        <p:txBody>
          <a:bodyPr rtlCol="0">
            <a:normAutofit/>
          </a:bodyPr>
          <a:lstStyle/>
          <a:p>
            <a:pPr>
              <a:defRPr/>
            </a:pPr>
            <a:r>
              <a:rPr lang="tr-TR" dirty="0" smtClean="0">
                <a:solidFill>
                  <a:srgbClr val="C00000"/>
                </a:solidFill>
                <a:latin typeface="Calibri" panose="020F0502020204030204" pitchFamily="34" charset="0"/>
              </a:rPr>
              <a:t>RİSKLER</a:t>
            </a:r>
          </a:p>
        </p:txBody>
      </p:sp>
    </p:spTree>
    <p:extLst>
      <p:ext uri="{BB962C8B-B14F-4D97-AF65-F5344CB8AC3E}">
        <p14:creationId xmlns:p14="http://schemas.microsoft.com/office/powerpoint/2010/main" val="658448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tr-TR" altLang="tr-TR" b="1" dirty="0" smtClean="0">
                <a:latin typeface="Calibri" panose="020F0502020204030204" pitchFamily="34" charset="0"/>
              </a:rPr>
              <a:t>Bir çocuğun ihmal edildiğini nasıl anlarız?</a:t>
            </a:r>
          </a:p>
        </p:txBody>
      </p:sp>
      <p:sp>
        <p:nvSpPr>
          <p:cNvPr id="8195" name="Rectangle 3"/>
          <p:cNvSpPr>
            <a:spLocks noGrp="1" noChangeArrowheads="1"/>
          </p:cNvSpPr>
          <p:nvPr>
            <p:ph type="body" idx="1"/>
          </p:nvPr>
        </p:nvSpPr>
        <p:spPr/>
        <p:txBody>
          <a:bodyPr>
            <a:normAutofit lnSpcReduction="10000"/>
          </a:bodyPr>
          <a:lstStyle/>
          <a:p>
            <a:r>
              <a:rPr lang="tr-TR" altLang="tr-TR" dirty="0" smtClean="0">
                <a:latin typeface="Calibri" panose="020F0502020204030204" pitchFamily="34" charset="0"/>
              </a:rPr>
              <a:t>Okul devamsızlığı çok fazlaysa,</a:t>
            </a:r>
          </a:p>
          <a:p>
            <a:r>
              <a:rPr lang="tr-TR" altLang="tr-TR" dirty="0" smtClean="0">
                <a:latin typeface="Calibri" panose="020F0502020204030204" pitchFamily="34" charset="0"/>
              </a:rPr>
              <a:t>Sürekli kıyafetleri kirli ve kötü kokuyorsa,</a:t>
            </a:r>
          </a:p>
          <a:p>
            <a:r>
              <a:rPr lang="tr-TR" altLang="tr-TR" dirty="0" smtClean="0">
                <a:latin typeface="Calibri" panose="020F0502020204030204" pitchFamily="34" charset="0"/>
              </a:rPr>
              <a:t>Vücudu aşırı derecede zayıf düşmüşse,</a:t>
            </a:r>
          </a:p>
          <a:p>
            <a:r>
              <a:rPr lang="tr-TR" altLang="tr-TR" dirty="0" smtClean="0">
                <a:latin typeface="Calibri" panose="020F0502020204030204" pitchFamily="34" charset="0"/>
              </a:rPr>
              <a:t>Yemek veya para için dilencilik yapıyor veya çalışıyorsa,</a:t>
            </a:r>
          </a:p>
          <a:p>
            <a:r>
              <a:rPr lang="tr-TR" altLang="tr-TR" dirty="0" smtClean="0">
                <a:latin typeface="Calibri" panose="020F0502020204030204" pitchFamily="34" charset="0"/>
              </a:rPr>
              <a:t>Tıbbi destekten mahrumsa,</a:t>
            </a:r>
          </a:p>
          <a:p>
            <a:r>
              <a:rPr lang="tr-TR" altLang="tr-TR" dirty="0" smtClean="0">
                <a:latin typeface="Calibri" panose="020F0502020204030204" pitchFamily="34" charset="0"/>
              </a:rPr>
              <a:t>Madde kullanımı, kendine zarar verme gibi alışkanlıkları varsa çocuğun ihmale maruz kaldığını düşünebiliriz.</a:t>
            </a:r>
          </a:p>
        </p:txBody>
      </p:sp>
      <p:sp>
        <p:nvSpPr>
          <p:cNvPr id="8196" name="Altbilgi Yer Tutucusu 1"/>
          <p:cNvSpPr>
            <a:spLocks noGrp="1"/>
          </p:cNvSpPr>
          <p:nvPr>
            <p:ph type="ftr" sz="quarter" idx="11"/>
          </p:nvPr>
        </p:nvSpPr>
        <p:spPr>
          <a:xfrm>
            <a:off x="6629400" y="6367463"/>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anose="02040503050406030204" pitchFamily="18" charset="0"/>
              </a:defRPr>
            </a:lvl1pPr>
            <a:lvl2pPr marL="742950" indent="-285750" eaLnBrk="0" hangingPunct="0">
              <a:defRPr>
                <a:solidFill>
                  <a:schemeClr val="tx1"/>
                </a:solidFill>
                <a:latin typeface="Cambria" panose="02040503050406030204" pitchFamily="18" charset="0"/>
              </a:defRPr>
            </a:lvl2pPr>
            <a:lvl3pPr marL="1143000" indent="-228600" eaLnBrk="0" hangingPunct="0">
              <a:defRPr>
                <a:solidFill>
                  <a:schemeClr val="tx1"/>
                </a:solidFill>
                <a:latin typeface="Cambria" panose="02040503050406030204" pitchFamily="18" charset="0"/>
              </a:defRPr>
            </a:lvl3pPr>
            <a:lvl4pPr marL="1600200" indent="-228600" eaLnBrk="0" hangingPunct="0">
              <a:defRPr>
                <a:solidFill>
                  <a:schemeClr val="tx1"/>
                </a:solidFill>
                <a:latin typeface="Cambria" panose="02040503050406030204" pitchFamily="18" charset="0"/>
              </a:defRPr>
            </a:lvl4pPr>
            <a:lvl5pPr marL="2057400" indent="-228600" eaLnBrk="0" hangingPunct="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eaLnBrk="1" hangingPunct="1"/>
            <a:endParaRPr lang="tr-TR" altLang="tr-TR" dirty="0" smtClean="0">
              <a:latin typeface="Arial" panose="020B0604020202020204" pitchFamily="34" charset="0"/>
            </a:endParaRPr>
          </a:p>
        </p:txBody>
      </p:sp>
    </p:spTree>
    <p:extLst>
      <p:ext uri="{BB962C8B-B14F-4D97-AF65-F5344CB8AC3E}">
        <p14:creationId xmlns:p14="http://schemas.microsoft.com/office/powerpoint/2010/main" val="313732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199" y="812843"/>
            <a:ext cx="8229600" cy="1350962"/>
          </a:xfrm>
        </p:spPr>
        <p:txBody>
          <a:bodyPr>
            <a:normAutofit fontScale="90000"/>
          </a:bodyPr>
          <a:lstStyle/>
          <a:p>
            <a:r>
              <a:rPr lang="tr-TR" altLang="tr-TR" b="1" dirty="0" smtClean="0">
                <a:latin typeface="Calibri" panose="020F0502020204030204" pitchFamily="34" charset="0"/>
              </a:rPr>
              <a:t>İhmalin Çocuk </a:t>
            </a:r>
            <a:r>
              <a:rPr lang="tr-TR" altLang="tr-TR" b="1" dirty="0"/>
              <a:t>Ü</a:t>
            </a:r>
            <a:r>
              <a:rPr lang="tr-TR" altLang="tr-TR" b="1" dirty="0" smtClean="0">
                <a:latin typeface="Calibri" panose="020F0502020204030204" pitchFamily="34" charset="0"/>
              </a:rPr>
              <a:t>zerindeki </a:t>
            </a:r>
            <a:r>
              <a:rPr lang="tr-TR" altLang="tr-TR" b="1" dirty="0"/>
              <a:t>E</a:t>
            </a:r>
            <a:r>
              <a:rPr lang="tr-TR" altLang="tr-TR" b="1" dirty="0" smtClean="0">
                <a:latin typeface="Calibri" panose="020F0502020204030204" pitchFamily="34" charset="0"/>
              </a:rPr>
              <a:t>tkileri </a:t>
            </a:r>
            <a:r>
              <a:rPr lang="tr-TR" altLang="tr-TR" b="1" dirty="0"/>
              <a:t>N</a:t>
            </a:r>
            <a:r>
              <a:rPr lang="tr-TR" altLang="tr-TR" b="1" dirty="0" smtClean="0">
                <a:latin typeface="Calibri" panose="020F0502020204030204" pitchFamily="34" charset="0"/>
              </a:rPr>
              <a:t>elerdir?</a:t>
            </a:r>
          </a:p>
        </p:txBody>
      </p:sp>
      <p:sp>
        <p:nvSpPr>
          <p:cNvPr id="10243" name="Rectangle 3"/>
          <p:cNvSpPr>
            <a:spLocks noGrp="1" noChangeArrowheads="1"/>
          </p:cNvSpPr>
          <p:nvPr>
            <p:ph type="body" idx="1"/>
          </p:nvPr>
        </p:nvSpPr>
        <p:spPr/>
        <p:txBody>
          <a:bodyPr>
            <a:normAutofit lnSpcReduction="10000"/>
          </a:bodyPr>
          <a:lstStyle/>
          <a:p>
            <a:r>
              <a:rPr lang="tr-TR" altLang="tr-TR" dirty="0" smtClean="0">
                <a:latin typeface="Calibri" panose="020F0502020204030204" pitchFamily="34" charset="0"/>
              </a:rPr>
              <a:t>Gelişim geriliği</a:t>
            </a:r>
          </a:p>
          <a:p>
            <a:r>
              <a:rPr lang="tr-TR" altLang="tr-TR" dirty="0" smtClean="0">
                <a:latin typeface="Calibri" panose="020F0502020204030204" pitchFamily="34" charset="0"/>
              </a:rPr>
              <a:t>Ölüme kadar varabilen sağlık problemleri</a:t>
            </a:r>
          </a:p>
          <a:p>
            <a:r>
              <a:rPr lang="tr-TR" altLang="tr-TR" dirty="0" smtClean="0">
                <a:latin typeface="Calibri" panose="020F0502020204030204" pitchFamily="34" charset="0"/>
              </a:rPr>
              <a:t>Davranış problemleri</a:t>
            </a:r>
          </a:p>
          <a:p>
            <a:r>
              <a:rPr lang="tr-TR" altLang="tr-TR" dirty="0" smtClean="0">
                <a:latin typeface="Calibri" panose="020F0502020204030204" pitchFamily="34" charset="0"/>
              </a:rPr>
              <a:t>İletişim problemleri</a:t>
            </a:r>
          </a:p>
          <a:p>
            <a:r>
              <a:rPr lang="tr-TR" altLang="tr-TR" dirty="0" smtClean="0">
                <a:latin typeface="Calibri" panose="020F0502020204030204" pitchFamily="34" charset="0"/>
              </a:rPr>
              <a:t>Yalnızlık ve korunmasızlık hissi</a:t>
            </a:r>
          </a:p>
          <a:p>
            <a:r>
              <a:rPr lang="tr-TR" altLang="tr-TR" dirty="0" smtClean="0">
                <a:latin typeface="Calibri" panose="020F0502020204030204" pitchFamily="34" charset="0"/>
              </a:rPr>
              <a:t>Eşya, alkol ve madde bağımlılığı</a:t>
            </a:r>
          </a:p>
          <a:p>
            <a:r>
              <a:rPr lang="tr-TR" altLang="tr-TR" dirty="0" smtClean="0">
                <a:latin typeface="Calibri" panose="020F0502020204030204" pitchFamily="34" charset="0"/>
              </a:rPr>
              <a:t>Suça yönelme riski</a:t>
            </a:r>
          </a:p>
        </p:txBody>
      </p:sp>
      <p:pic>
        <p:nvPicPr>
          <p:cNvPr id="4" name="Picture 4" descr="chil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488324"/>
            <a:ext cx="3732213" cy="47867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169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1992313" y="915193"/>
            <a:ext cx="8001000" cy="771623"/>
          </a:xfrm>
          <a:noFill/>
        </p:spPr>
        <p:txBody>
          <a:bodyPr vert="horz"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dirty="0" smtClean="0"/>
              <a:t>Çocuk </a:t>
            </a:r>
            <a:r>
              <a:rPr lang="tr-TR" altLang="tr-TR" b="1" dirty="0"/>
              <a:t>İ</a:t>
            </a:r>
            <a:r>
              <a:rPr lang="tr-TR" altLang="tr-TR" b="1" dirty="0" smtClean="0"/>
              <a:t>stismarı Nedir?</a:t>
            </a:r>
            <a:endParaRPr lang="en-GB" altLang="tr-TR" b="1" dirty="0" smtClean="0"/>
          </a:p>
        </p:txBody>
      </p:sp>
      <p:sp>
        <p:nvSpPr>
          <p:cNvPr id="11267" name="Rectangle 2"/>
          <p:cNvSpPr>
            <a:spLocks noGrp="1" noChangeArrowheads="1"/>
          </p:cNvSpPr>
          <p:nvPr>
            <p:ph type="body" idx="1"/>
          </p:nvPr>
        </p:nvSpPr>
        <p:spPr>
          <a:xfrm>
            <a:off x="1311501" y="1887984"/>
            <a:ext cx="7924800" cy="3295390"/>
          </a:xfrm>
        </p:spPr>
        <p:txBody>
          <a:bodyPr vert="horz" lIns="90000" tIns="46800" rIns="90000" bIns="46800" rtlCol="0" anchor="t">
            <a:spAutoFit/>
          </a:bodyPr>
          <a:lstStyle/>
          <a:p>
            <a:pPr>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dirty="0" smtClean="0">
                <a:latin typeface="Calibri" panose="020F0502020204030204" pitchFamily="34" charset="0"/>
              </a:rPr>
              <a:t>0-18 </a:t>
            </a:r>
            <a:r>
              <a:rPr lang="en-GB" altLang="tr-TR" dirty="0" err="1" smtClean="0">
                <a:latin typeface="Calibri" panose="020F0502020204030204" pitchFamily="34" charset="0"/>
              </a:rPr>
              <a:t>yaş</a:t>
            </a:r>
            <a:r>
              <a:rPr lang="en-GB" altLang="tr-TR" dirty="0" smtClean="0">
                <a:latin typeface="Calibri" panose="020F0502020204030204" pitchFamily="34" charset="0"/>
              </a:rPr>
              <a:t> </a:t>
            </a:r>
            <a:r>
              <a:rPr lang="en-GB" altLang="tr-TR" dirty="0" err="1" smtClean="0">
                <a:latin typeface="Calibri" panose="020F0502020204030204" pitchFamily="34" charset="0"/>
              </a:rPr>
              <a:t>grubundaki</a:t>
            </a:r>
            <a:r>
              <a:rPr lang="en-GB" altLang="tr-TR" dirty="0" smtClean="0">
                <a:latin typeface="Calibri" panose="020F0502020204030204" pitchFamily="34" charset="0"/>
              </a:rPr>
              <a:t> </a:t>
            </a:r>
            <a:r>
              <a:rPr lang="en-GB" altLang="tr-TR" dirty="0" err="1" smtClean="0">
                <a:latin typeface="Calibri" panose="020F0502020204030204" pitchFamily="34" charset="0"/>
              </a:rPr>
              <a:t>çocuğun</a:t>
            </a:r>
            <a:r>
              <a:rPr lang="tr-TR" altLang="tr-TR" dirty="0" smtClean="0">
                <a:latin typeface="Calibri" panose="020F0502020204030204" pitchFamily="34" charset="0"/>
              </a:rPr>
              <a:t>;</a:t>
            </a:r>
            <a:r>
              <a:rPr lang="en-GB" altLang="tr-TR" dirty="0" smtClean="0">
                <a:latin typeface="Calibri" panose="020F0502020204030204" pitchFamily="34" charset="0"/>
              </a:rPr>
              <a:t> </a:t>
            </a:r>
            <a:endParaRPr lang="tr-TR" altLang="tr-TR" dirty="0" smtClean="0">
              <a:latin typeface="Calibri" panose="020F0502020204030204" pitchFamily="34" charset="0"/>
            </a:endParaRPr>
          </a:p>
          <a:p>
            <a:pPr>
              <a:spcBef>
                <a:spcPts val="600"/>
              </a:spcBef>
              <a:buFont typeface="Wingdings" panose="05000000000000000000"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dirty="0" smtClean="0">
                <a:latin typeface="Calibri" panose="020F0502020204030204" pitchFamily="34" charset="0"/>
              </a:rPr>
              <a:t>Sağlığını,</a:t>
            </a:r>
          </a:p>
          <a:p>
            <a:pPr>
              <a:spcBef>
                <a:spcPts val="600"/>
              </a:spcBef>
              <a:buFont typeface="Wingdings" panose="05000000000000000000"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dirty="0" smtClean="0">
                <a:latin typeface="Calibri" panose="020F0502020204030204" pitchFamily="34" charset="0"/>
              </a:rPr>
              <a:t>Fiziksel gelişimini,</a:t>
            </a:r>
          </a:p>
          <a:p>
            <a:pPr>
              <a:spcBef>
                <a:spcPts val="600"/>
              </a:spcBef>
              <a:buFont typeface="Wingdings" panose="05000000000000000000"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dirty="0" err="1" smtClean="0">
                <a:latin typeface="Calibri" panose="020F0502020204030204" pitchFamily="34" charset="0"/>
              </a:rPr>
              <a:t>Psiko</a:t>
            </a:r>
            <a:r>
              <a:rPr lang="tr-TR" altLang="tr-TR" dirty="0" smtClean="0">
                <a:latin typeface="Calibri" panose="020F0502020204030204" pitchFamily="34" charset="0"/>
              </a:rPr>
              <a:t>-sosyal gelişimini</a:t>
            </a:r>
          </a:p>
          <a:p>
            <a:pPr>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dirty="0" smtClean="0">
                <a:latin typeface="Calibri" panose="020F0502020204030204" pitchFamily="34" charset="0"/>
              </a:rPr>
              <a:t>	olumsuz etkileyen bir yetişkin, toplum yada devlet ta</a:t>
            </a:r>
            <a:r>
              <a:rPr lang="en-GB" altLang="tr-TR" dirty="0" err="1" smtClean="0">
                <a:latin typeface="Calibri" panose="020F0502020204030204" pitchFamily="34" charset="0"/>
              </a:rPr>
              <a:t>rafından</a:t>
            </a:r>
            <a:r>
              <a:rPr lang="en-GB" altLang="tr-TR" dirty="0" smtClean="0">
                <a:latin typeface="Calibri" panose="020F0502020204030204" pitchFamily="34" charset="0"/>
              </a:rPr>
              <a:t> </a:t>
            </a:r>
            <a:r>
              <a:rPr lang="tr-TR" altLang="tr-TR" dirty="0" smtClean="0">
                <a:latin typeface="Calibri" panose="020F0502020204030204" pitchFamily="34" charset="0"/>
              </a:rPr>
              <a:t>bilerek veya bilmeyerek gerçekleştirilen</a:t>
            </a:r>
            <a:r>
              <a:rPr lang="en-GB" altLang="tr-TR" dirty="0" smtClean="0">
                <a:latin typeface="Calibri" panose="020F0502020204030204" pitchFamily="34" charset="0"/>
              </a:rPr>
              <a:t> </a:t>
            </a:r>
            <a:r>
              <a:rPr lang="tr-TR" altLang="tr-TR" dirty="0" smtClean="0">
                <a:latin typeface="Calibri" panose="020F0502020204030204" pitchFamily="34" charset="0"/>
              </a:rPr>
              <a:t>her türlü harekete </a:t>
            </a:r>
            <a:r>
              <a:rPr lang="en-GB" altLang="tr-TR" dirty="0" err="1" smtClean="0">
                <a:latin typeface="Calibri" panose="020F0502020204030204" pitchFamily="34" charset="0"/>
              </a:rPr>
              <a:t>maruz</a:t>
            </a:r>
            <a:r>
              <a:rPr lang="en-GB" altLang="tr-TR" dirty="0" smtClean="0">
                <a:latin typeface="Calibri" panose="020F0502020204030204" pitchFamily="34" charset="0"/>
              </a:rPr>
              <a:t> </a:t>
            </a:r>
            <a:r>
              <a:rPr lang="en-GB" altLang="tr-TR" dirty="0" err="1" smtClean="0">
                <a:latin typeface="Calibri" panose="020F0502020204030204" pitchFamily="34" charset="0"/>
              </a:rPr>
              <a:t>kalmasıdır</a:t>
            </a:r>
            <a:r>
              <a:rPr lang="en-GB" altLang="tr-TR" dirty="0" smtClean="0">
                <a:latin typeface="Calibri" panose="020F0502020204030204" pitchFamily="34" charset="0"/>
              </a:rPr>
              <a:t>.</a:t>
            </a:r>
          </a:p>
        </p:txBody>
      </p:sp>
    </p:spTree>
    <p:extLst>
      <p:ext uri="{BB962C8B-B14F-4D97-AF65-F5344CB8AC3E}">
        <p14:creationId xmlns:p14="http://schemas.microsoft.com/office/powerpoint/2010/main" val="54293715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982663"/>
            <a:ext cx="9601200" cy="1303337"/>
          </a:xfrm>
        </p:spPr>
        <p:txBody>
          <a:bodyPr rtlCol="0">
            <a:normAutofit fontScale="90000"/>
          </a:bodyPr>
          <a:lstStyle/>
          <a:p>
            <a:pPr>
              <a:defRPr/>
            </a:pPr>
            <a:r>
              <a:rPr lang="tr-TR" dirty="0" smtClean="0">
                <a:solidFill>
                  <a:schemeClr val="tx1">
                    <a:lumMod val="85000"/>
                    <a:lumOff val="15000"/>
                  </a:schemeClr>
                </a:solidFill>
              </a:rPr>
              <a:t/>
            </a:r>
            <a:br>
              <a:rPr lang="tr-TR" dirty="0" smtClean="0">
                <a:solidFill>
                  <a:schemeClr val="tx1">
                    <a:lumMod val="85000"/>
                    <a:lumOff val="15000"/>
                  </a:schemeClr>
                </a:solidFill>
              </a:rPr>
            </a:br>
            <a:endParaRPr lang="tr-TR" dirty="0">
              <a:solidFill>
                <a:schemeClr val="tx1">
                  <a:lumMod val="85000"/>
                  <a:lumOff val="15000"/>
                </a:schemeClr>
              </a:solidFill>
            </a:endParaRPr>
          </a:p>
        </p:txBody>
      </p:sp>
      <p:graphicFrame>
        <p:nvGraphicFramePr>
          <p:cNvPr id="4" name="3 İçerik Yer Tutucusu"/>
          <p:cNvGraphicFramePr>
            <a:graphicFrameLocks noGrp="1"/>
          </p:cNvGraphicFramePr>
          <p:nvPr>
            <p:ph idx="4294967295"/>
            <p:extLst>
              <p:ext uri="{D42A27DB-BD31-4B8C-83A1-F6EECF244321}">
                <p14:modId xmlns:p14="http://schemas.microsoft.com/office/powerpoint/2010/main" val="2730073342"/>
              </p:ext>
            </p:extLst>
          </p:nvPr>
        </p:nvGraphicFramePr>
        <p:xfrm>
          <a:off x="2407023" y="982663"/>
          <a:ext cx="75438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458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1210235" y="2364773"/>
            <a:ext cx="3052483" cy="2125839"/>
          </a:xfrm>
        </p:spPr>
        <p:txBody>
          <a:bodyPr vert="horz" wrap="square"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İ</a:t>
            </a:r>
            <a:r>
              <a:rPr lang="en-GB"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ST</a:t>
            </a: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İ</a:t>
            </a:r>
            <a:r>
              <a:rPr lang="en-GB"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SMAR</a:t>
            </a: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
            </a:r>
            <a:b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ÇEŞİTLERİ </a:t>
            </a:r>
            <a:b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NELERDİR?</a:t>
            </a:r>
            <a:endParaRPr lang="en-GB" altLang="tr-TR" b="1" dirty="0" smtClean="0">
              <a:solidFill>
                <a:srgbClr val="C00000"/>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3" name="Diyagram 2"/>
          <p:cNvGraphicFramePr/>
          <p:nvPr>
            <p:extLst>
              <p:ext uri="{D42A27DB-BD31-4B8C-83A1-F6EECF244321}">
                <p14:modId xmlns:p14="http://schemas.microsoft.com/office/powerpoint/2010/main" val="631302376"/>
              </p:ext>
            </p:extLst>
          </p:nvPr>
        </p:nvGraphicFramePr>
        <p:xfrm>
          <a:off x="4536889" y="827244"/>
          <a:ext cx="655170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081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effectLst>
                  <a:outerShdw blurRad="38100" dist="38100" dir="2700000" algn="tl">
                    <a:srgbClr val="000000">
                      <a:alpha val="43137"/>
                    </a:srgbClr>
                  </a:outerShdw>
                </a:effectLst>
                <a:latin typeface="Calibri" panose="020F0502020204030204" pitchFamily="34" charset="0"/>
              </a:rPr>
              <a:t>ÇOCUK İHMAL VE İSTİSMARI</a:t>
            </a:r>
          </a:p>
        </p:txBody>
      </p:sp>
      <p:sp>
        <p:nvSpPr>
          <p:cNvPr id="4" name="İçerik Yer Tutucusu 3"/>
          <p:cNvSpPr>
            <a:spLocks noGrp="1"/>
          </p:cNvSpPr>
          <p:nvPr>
            <p:ph idx="1"/>
          </p:nvPr>
        </p:nvSpPr>
        <p:spPr>
          <a:xfrm>
            <a:off x="3200117" y="5279147"/>
            <a:ext cx="4876800" cy="983674"/>
          </a:xfrm>
        </p:spPr>
        <p:txBody>
          <a:bodyPr>
            <a:normAutofit fontScale="92500" lnSpcReduction="10000"/>
          </a:bodyPr>
          <a:lstStyle/>
          <a:p>
            <a:endParaRPr lang="tr-TR" dirty="0" smtClean="0"/>
          </a:p>
          <a:p>
            <a:pPr marL="0" indent="0">
              <a:buNone/>
            </a:pPr>
            <a:r>
              <a:rPr lang="tr-TR" sz="3200" b="1" dirty="0" smtClean="0">
                <a:solidFill>
                  <a:srgbClr val="00B0F0"/>
                </a:solidFill>
                <a:latin typeface="Calibri" panose="020F0502020204030204" pitchFamily="34" charset="0"/>
              </a:rPr>
              <a:t>                      VELİ SUNUSU</a:t>
            </a:r>
          </a:p>
        </p:txBody>
      </p:sp>
      <p:pic>
        <p:nvPicPr>
          <p:cNvPr id="6" name="Picture 2" descr="C:\Users\can\Desktop\3.jpg"/>
          <p:cNvPicPr>
            <a:picLocks noChangeAspect="1" noChangeArrowheads="1"/>
          </p:cNvPicPr>
          <p:nvPr/>
        </p:nvPicPr>
        <p:blipFill rotWithShape="1">
          <a:blip r:embed="rId2"/>
          <a:srcRect l="7660" r="44316"/>
          <a:stretch/>
        </p:blipFill>
        <p:spPr bwMode="auto">
          <a:xfrm>
            <a:off x="3685309" y="2431039"/>
            <a:ext cx="4821382" cy="30415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90217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14387" y="602681"/>
            <a:ext cx="10472738" cy="5030788"/>
          </a:xfrm>
        </p:spPr>
        <p:txBody>
          <a:bodyPr>
            <a:noAutofit/>
          </a:bodyPr>
          <a:lstStyle/>
          <a:p>
            <a:pPr marL="0" indent="0">
              <a:lnSpc>
                <a:spcPct val="150000"/>
              </a:lnSpc>
              <a:spcBef>
                <a:spcPts val="0"/>
              </a:spcBef>
              <a:spcAft>
                <a:spcPts val="0"/>
              </a:spcAft>
              <a:buNone/>
            </a:pPr>
            <a:r>
              <a:rPr lang="en-GB" b="1" dirty="0" smtClean="0">
                <a:solidFill>
                  <a:schemeClr val="accent4"/>
                </a:solidFill>
                <a:latin typeface="Calibri" panose="020F0502020204030204" pitchFamily="34" charset="0"/>
              </a:rPr>
              <a:t>FİZİKSEL İSTİSMAR </a:t>
            </a:r>
            <a:r>
              <a:rPr lang="tr-TR" b="1" dirty="0" smtClean="0">
                <a:solidFill>
                  <a:schemeClr val="accent4"/>
                </a:solidFill>
                <a:latin typeface="Calibri" panose="020F0502020204030204" pitchFamily="34" charset="0"/>
              </a:rPr>
              <a:t>:</a:t>
            </a:r>
            <a:r>
              <a:rPr lang="en-GB" dirty="0" err="1" smtClean="0">
                <a:solidFill>
                  <a:schemeClr val="tx1"/>
                </a:solidFill>
                <a:latin typeface="Calibri" panose="020F0502020204030204" pitchFamily="34" charset="0"/>
              </a:rPr>
              <a:t>Çocuğun</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kaza</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dışı</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sebeple</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bir</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yetişkin</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tarafından</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yaralanması</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ve</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örselenmesidir</a:t>
            </a:r>
            <a:r>
              <a:rPr lang="tr-TR" dirty="0" smtClean="0">
                <a:solidFill>
                  <a:schemeClr val="tx1"/>
                </a:solidFill>
                <a:latin typeface="Calibri" panose="020F0502020204030204" pitchFamily="34" charset="0"/>
              </a:rPr>
              <a:t>.</a:t>
            </a:r>
            <a:r>
              <a:rPr lang="en-GB" dirty="0" smtClean="0">
                <a:solidFill>
                  <a:schemeClr val="tx1"/>
                </a:solidFill>
                <a:latin typeface="Calibri" panose="020F0502020204030204" pitchFamily="34" charset="0"/>
              </a:rPr>
              <a:t/>
            </a:r>
            <a:br>
              <a:rPr lang="en-GB" dirty="0" smtClean="0">
                <a:solidFill>
                  <a:schemeClr val="tx1"/>
                </a:solidFill>
                <a:latin typeface="Calibri" panose="020F0502020204030204" pitchFamily="34" charset="0"/>
              </a:rPr>
            </a:br>
            <a:r>
              <a:rPr lang="en-GB" dirty="0" err="1" smtClean="0">
                <a:solidFill>
                  <a:schemeClr val="tx1"/>
                </a:solidFill>
                <a:latin typeface="Calibri" panose="020F0502020204030204" pitchFamily="34" charset="0"/>
                <a:cs typeface="Times New Roman" pitchFamily="18" charset="0"/>
              </a:rPr>
              <a:t>Bir</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tokattan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başlayarak</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çeşitli</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aletlerin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kullanılmasına</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kadar</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devam</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edebilir</a:t>
            </a:r>
            <a:r>
              <a:rPr lang="tr-TR" dirty="0" smtClean="0">
                <a:solidFill>
                  <a:schemeClr val="tx1"/>
                </a:solidFill>
                <a:latin typeface="Calibri" panose="020F0502020204030204" pitchFamily="34" charset="0"/>
                <a:cs typeface="Times New Roman" pitchFamily="18" charset="0"/>
              </a:rPr>
              <a:t>.</a:t>
            </a:r>
            <a:br>
              <a:rPr lang="tr-TR" dirty="0" smtClean="0">
                <a:solidFill>
                  <a:schemeClr val="tx1"/>
                </a:solidFill>
                <a:latin typeface="Calibri" panose="020F0502020204030204" pitchFamily="34" charset="0"/>
                <a:cs typeface="Times New Roman" pitchFamily="18" charset="0"/>
              </a:rPr>
            </a:br>
            <a:r>
              <a:rPr lang="en-GB" dirty="0" err="1" smtClean="0">
                <a:solidFill>
                  <a:schemeClr val="tx1"/>
                </a:solidFill>
                <a:latin typeface="Calibri" panose="020F0502020204030204" pitchFamily="34" charset="0"/>
                <a:cs typeface="Times New Roman" pitchFamily="18" charset="0"/>
              </a:rPr>
              <a:t>En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yaygın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rastlan</a:t>
            </a:r>
            <a:r>
              <a:rPr lang="en-GB" dirty="0" err="1" smtClean="0">
                <a:solidFill>
                  <a:schemeClr val="tx1"/>
                </a:solidFill>
                <a:latin typeface="Calibri" panose="020F0502020204030204" pitchFamily="34" charset="0"/>
              </a:rPr>
              <a:t>ı</a:t>
            </a:r>
            <a:r>
              <a:rPr lang="en-GB" dirty="0" err="1" smtClean="0">
                <a:solidFill>
                  <a:schemeClr val="tx1"/>
                </a:solidFill>
                <a:latin typeface="Calibri" panose="020F0502020204030204" pitchFamily="34" charset="0"/>
                <a:cs typeface="Times New Roman" pitchFamily="18" charset="0"/>
              </a:rPr>
              <a:t>lan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ve</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belirlenmesi</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en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kolay</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olan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istismar</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ti</a:t>
            </a:r>
            <a:r>
              <a:rPr lang="tr-TR" dirty="0" err="1" smtClean="0">
                <a:solidFill>
                  <a:schemeClr val="tx1"/>
                </a:solidFill>
                <a:latin typeface="Calibri" panose="020F0502020204030204" pitchFamily="34" charset="0"/>
                <a:cs typeface="Times New Roman" pitchFamily="18" charset="0"/>
              </a:rPr>
              <a:t>pidir</a:t>
            </a:r>
            <a:r>
              <a:rPr lang="tr-TR" dirty="0" smtClean="0">
                <a:solidFill>
                  <a:schemeClr val="tx1"/>
                </a:solidFill>
                <a:latin typeface="Calibri" panose="020F0502020204030204" pitchFamily="34" charset="0"/>
                <a:cs typeface="Times New Roman" pitchFamily="18" charset="0"/>
              </a:rPr>
              <a:t>.</a:t>
            </a:r>
            <a:r>
              <a:rPr lang="en-GB" dirty="0" smtClean="0">
                <a:solidFill>
                  <a:schemeClr val="tx1"/>
                </a:solidFill>
                <a:latin typeface="Calibri" panose="020F0502020204030204" pitchFamily="34" charset="0"/>
                <a:cs typeface="Times New Roman" pitchFamily="18" charset="0"/>
              </a:rPr>
              <a:t> </a:t>
            </a:r>
            <a:endParaRPr lang="tr-TR" dirty="0" smtClean="0">
              <a:solidFill>
                <a:schemeClr val="tx1"/>
              </a:solidFill>
              <a:latin typeface="Calibri" panose="020F0502020204030204" pitchFamily="34" charset="0"/>
              <a:cs typeface="Times New Roman" pitchFamily="18" charset="0"/>
            </a:endParaRPr>
          </a:p>
          <a:p>
            <a:pPr marL="0" indent="0">
              <a:lnSpc>
                <a:spcPct val="150000"/>
              </a:lnSpc>
              <a:spcBef>
                <a:spcPts val="0"/>
              </a:spcBef>
              <a:spcAft>
                <a:spcPts val="0"/>
              </a:spcAft>
              <a:buNone/>
            </a:pPr>
            <a:r>
              <a:rPr lang="en-GB" b="1" dirty="0" smtClean="0">
                <a:solidFill>
                  <a:schemeClr val="accent4"/>
                </a:solidFill>
                <a:latin typeface="Calibri" panose="020F0502020204030204" pitchFamily="34" charset="0"/>
                <a:cs typeface="Times New Roman" pitchFamily="18" charset="0"/>
              </a:rPr>
              <a:t>DUYGUSAL İSTİSMAR</a:t>
            </a:r>
            <a:r>
              <a:rPr lang="tr-TR" b="1" dirty="0" smtClean="0">
                <a:solidFill>
                  <a:schemeClr val="accent4"/>
                </a:solidFill>
                <a:latin typeface="Calibri" panose="020F0502020204030204" pitchFamily="34" charset="0"/>
                <a:cs typeface="Times New Roman" pitchFamily="18" charset="0"/>
              </a:rPr>
              <a:t>: </a:t>
            </a:r>
            <a:r>
              <a:rPr lang="tr-TR" dirty="0" smtClean="0">
                <a:solidFill>
                  <a:schemeClr val="tx1"/>
                </a:solidFill>
                <a:latin typeface="Calibri" panose="020F0502020204030204" pitchFamily="34" charset="0"/>
                <a:cs typeface="Times New Roman" pitchFamily="18" charset="0"/>
              </a:rPr>
              <a:t>Çocuğun gereksinim duyduğu ilgi, sevgi ve bakımdan yoksun bırakılarak psikolojik hasara </a:t>
            </a:r>
            <a:r>
              <a:rPr lang="tr-TR" dirty="0" err="1" smtClean="0">
                <a:solidFill>
                  <a:schemeClr val="tx1"/>
                </a:solidFill>
                <a:latin typeface="Calibri" panose="020F0502020204030204" pitchFamily="34" charset="0"/>
                <a:cs typeface="Times New Roman" pitchFamily="18" charset="0"/>
              </a:rPr>
              <a:t>uğratılmsıdır</a:t>
            </a:r>
            <a:r>
              <a:rPr lang="tr-TR" dirty="0" smtClean="0">
                <a:solidFill>
                  <a:schemeClr val="tx1"/>
                </a:solidFill>
                <a:latin typeface="Calibri" panose="020F0502020204030204" pitchFamily="34" charset="0"/>
                <a:cs typeface="Times New Roman" pitchFamily="18" charset="0"/>
              </a:rPr>
              <a:t>.</a:t>
            </a:r>
          </a:p>
          <a:p>
            <a:pPr marL="0" indent="0">
              <a:lnSpc>
                <a:spcPct val="150000"/>
              </a:lnSpc>
              <a:spcBef>
                <a:spcPts val="0"/>
              </a:spcBef>
              <a:spcAft>
                <a:spcPts val="0"/>
              </a:spcAft>
              <a:buNone/>
            </a:pPr>
            <a:r>
              <a:rPr lang="tr-TR" dirty="0" smtClean="0">
                <a:solidFill>
                  <a:schemeClr val="tx1"/>
                </a:solidFill>
                <a:latin typeface="Calibri" panose="020F0502020204030204" pitchFamily="34" charset="0"/>
                <a:cs typeface="Times New Roman" pitchFamily="18" charset="0"/>
              </a:rPr>
              <a:t>Tanımlanması en zor ancak en sık gerçekleşen istismar türüdür.</a:t>
            </a:r>
            <a:endParaRPr lang="tr-TR" b="1" dirty="0" smtClean="0">
              <a:solidFill>
                <a:schemeClr val="tx1"/>
              </a:solidFill>
              <a:latin typeface="Calibri" panose="020F0502020204030204" pitchFamily="34" charset="0"/>
              <a:cs typeface="Times New Roman" pitchFamily="18" charset="0"/>
            </a:endParaRPr>
          </a:p>
          <a:p>
            <a:pPr marL="0" indent="0">
              <a:lnSpc>
                <a:spcPct val="150000"/>
              </a:lnSpc>
              <a:spcBef>
                <a:spcPts val="0"/>
              </a:spcBef>
              <a:spcAft>
                <a:spcPts val="0"/>
              </a:spcAft>
              <a:buNone/>
            </a:pPr>
            <a:r>
              <a:rPr lang="tr-TR" dirty="0" smtClean="0">
                <a:solidFill>
                  <a:schemeClr val="tx1"/>
                </a:solidFill>
                <a:latin typeface="Calibri" panose="020F0502020204030204" pitchFamily="34" charset="0"/>
              </a:rPr>
              <a:t>Çocuğun kişiliğini zedeleyici, duygusal gelişimini engelleyici eylemlerdir.</a:t>
            </a:r>
          </a:p>
          <a:p>
            <a:pPr marL="0" indent="0">
              <a:lnSpc>
                <a:spcPct val="150000"/>
              </a:lnSpc>
              <a:spcBef>
                <a:spcPts val="0"/>
              </a:spcBef>
              <a:spcAft>
                <a:spcPts val="0"/>
              </a:spcAft>
              <a:buNone/>
            </a:pPr>
            <a:r>
              <a:rPr lang="tr-TR" b="1" dirty="0">
                <a:solidFill>
                  <a:schemeClr val="accent4"/>
                </a:solidFill>
                <a:latin typeface="Calibri" panose="020F0502020204030204" pitchFamily="34" charset="0"/>
              </a:rPr>
              <a:t>EKONOMİK İSTİSMAR: </a:t>
            </a:r>
            <a:r>
              <a:rPr lang="tr-TR" dirty="0">
                <a:solidFill>
                  <a:schemeClr val="tx1"/>
                </a:solidFill>
                <a:latin typeface="Calibri" panose="020F0502020204030204" pitchFamily="34" charset="0"/>
              </a:rPr>
              <a:t>Çocuğun gelişimini engelleyici, haklarını ihlal edici işlerde ya da düşük ücretli iş gücü olarak çalışması veya çalıştırılmasıdır</a:t>
            </a:r>
            <a:r>
              <a:rPr lang="tr-TR" b="1" dirty="0">
                <a:solidFill>
                  <a:schemeClr val="tx1"/>
                </a:solidFill>
                <a:latin typeface="Calibri" panose="020F0502020204030204" pitchFamily="34" charset="0"/>
              </a:rPr>
              <a:t>.</a:t>
            </a:r>
            <a:br>
              <a:rPr lang="tr-TR" b="1" dirty="0">
                <a:solidFill>
                  <a:schemeClr val="tx1"/>
                </a:solidFill>
                <a:latin typeface="Calibri" panose="020F0502020204030204" pitchFamily="34" charset="0"/>
              </a:rPr>
            </a:br>
            <a:r>
              <a:rPr lang="en-GB" dirty="0" smtClean="0">
                <a:solidFill>
                  <a:schemeClr val="tx1"/>
                </a:solidFill>
                <a:cs typeface="Times New Roman" pitchFamily="18" charset="0"/>
              </a:rPr>
              <a:t/>
            </a:r>
            <a:br>
              <a:rPr lang="en-GB" dirty="0" smtClean="0">
                <a:solidFill>
                  <a:schemeClr val="tx1"/>
                </a:solidFill>
                <a:cs typeface="Times New Roman" pitchFamily="18" charset="0"/>
              </a:rPr>
            </a:br>
            <a:r>
              <a:rPr lang="tr-TR" dirty="0" smtClean="0">
                <a:solidFill>
                  <a:srgbClr val="002060"/>
                </a:solidFill>
              </a:rPr>
              <a:t/>
            </a:r>
            <a:br>
              <a:rPr lang="tr-TR" dirty="0" smtClean="0">
                <a:solidFill>
                  <a:srgbClr val="002060"/>
                </a:solidFill>
              </a:rPr>
            </a:br>
            <a:endParaRPr lang="tr-TR" dirty="0"/>
          </a:p>
        </p:txBody>
      </p:sp>
    </p:spTree>
    <p:extLst>
      <p:ext uri="{BB962C8B-B14F-4D97-AF65-F5344CB8AC3E}">
        <p14:creationId xmlns:p14="http://schemas.microsoft.com/office/powerpoint/2010/main" val="1943408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81052" y="810682"/>
            <a:ext cx="9601196" cy="1303867"/>
          </a:xfrm>
        </p:spPr>
        <p:txBody>
          <a:bodyPr>
            <a:normAutofit fontScale="90000"/>
          </a:bodyPr>
          <a:lstStyle/>
          <a:p>
            <a:r>
              <a:rPr lang="tr-TR" altLang="tr-TR" b="1" dirty="0" smtClean="0"/>
              <a:t>Fiziksel İstismarda Risk Faktörleri</a:t>
            </a:r>
            <a:br>
              <a:rPr lang="tr-TR" altLang="tr-TR" b="1" dirty="0" smtClean="0"/>
            </a:br>
            <a:r>
              <a:rPr lang="tr-TR" altLang="tr-TR" b="1" dirty="0" smtClean="0"/>
              <a:t>(Çocuk ile ilgili)</a:t>
            </a:r>
          </a:p>
        </p:txBody>
      </p:sp>
      <p:sp>
        <p:nvSpPr>
          <p:cNvPr id="14339" name="Rectangle 3"/>
          <p:cNvSpPr>
            <a:spLocks noGrp="1" noChangeArrowheads="1"/>
          </p:cNvSpPr>
          <p:nvPr>
            <p:ph type="body" idx="1"/>
          </p:nvPr>
        </p:nvSpPr>
        <p:spPr>
          <a:xfrm>
            <a:off x="781052" y="2556932"/>
            <a:ext cx="7448548" cy="3318936"/>
          </a:xfrm>
        </p:spPr>
        <p:txBody>
          <a:bodyPr>
            <a:normAutofit/>
          </a:bodyPr>
          <a:lstStyle/>
          <a:p>
            <a:pPr lvl="1"/>
            <a:r>
              <a:rPr lang="en-AU" altLang="tr-TR" sz="2400" dirty="0" err="1" smtClean="0">
                <a:latin typeface="Calibri" panose="020F0502020204030204" pitchFamily="34" charset="0"/>
              </a:rPr>
              <a:t>Hiperaktif</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çocuk</a:t>
            </a:r>
            <a:endParaRPr lang="tr-TR" altLang="tr-TR" sz="2400" dirty="0" smtClean="0">
              <a:latin typeface="Calibri" panose="020F0502020204030204" pitchFamily="34" charset="0"/>
            </a:endParaRPr>
          </a:p>
          <a:p>
            <a:pPr lvl="1"/>
            <a:r>
              <a:rPr lang="tr-TR" altLang="tr-TR" sz="2400" dirty="0" smtClean="0">
                <a:latin typeface="Calibri" panose="020F0502020204030204" pitchFamily="34" charset="0"/>
              </a:rPr>
              <a:t>İstenmeyen bir gebelik sonrası dünyaya gelen çocuk</a:t>
            </a:r>
          </a:p>
          <a:p>
            <a:pPr lvl="1"/>
            <a:r>
              <a:rPr lang="tr-TR" altLang="tr-TR" sz="2400" dirty="0" smtClean="0">
                <a:latin typeface="Calibri" panose="020F0502020204030204" pitchFamily="34" charset="0"/>
              </a:rPr>
              <a:t>Engelli</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çocuk</a:t>
            </a:r>
            <a:endParaRPr lang="en-AU" altLang="tr-TR" sz="2400" dirty="0" smtClean="0">
              <a:latin typeface="Calibri" panose="020F0502020204030204" pitchFamily="34" charset="0"/>
            </a:endParaRPr>
          </a:p>
          <a:p>
            <a:pPr lvl="1"/>
            <a:r>
              <a:rPr lang="en-AU" altLang="tr-TR" sz="2400" dirty="0" err="1" smtClean="0">
                <a:latin typeface="Calibri" panose="020F0502020204030204" pitchFamily="34" charset="0"/>
              </a:rPr>
              <a:t>Özel</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bir</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bakım</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gerektiren</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örn</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çok</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küçük</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prematüre</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hastalığı</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olan</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çocuk</a:t>
            </a:r>
            <a:endParaRPr lang="tr-TR" altLang="tr-TR" sz="2400" dirty="0" smtClean="0">
              <a:latin typeface="Calibri" panose="020F0502020204030204" pitchFamily="34" charset="0"/>
            </a:endParaRPr>
          </a:p>
        </p:txBody>
      </p:sp>
      <p:pic>
        <p:nvPicPr>
          <p:cNvPr id="5" name="Picture 4" descr="C:\Users\müşteba\Downloads\Outlook\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001" y="1634922"/>
            <a:ext cx="2222976" cy="4438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79000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2" y="982133"/>
            <a:ext cx="9601196" cy="898426"/>
          </a:xfrm>
        </p:spPr>
        <p:txBody>
          <a:bodyPr>
            <a:normAutofit fontScale="90000"/>
          </a:bodyPr>
          <a:lstStyle/>
          <a:p>
            <a:r>
              <a:rPr lang="tr-TR" altLang="tr-TR" b="1" dirty="0" smtClean="0"/>
              <a:t>Fiziksel İstismarda Risk Faktörleri</a:t>
            </a:r>
            <a:br>
              <a:rPr lang="tr-TR" altLang="tr-TR" b="1" dirty="0" smtClean="0"/>
            </a:br>
            <a:r>
              <a:rPr lang="tr-TR" altLang="tr-TR" b="1" dirty="0" smtClean="0"/>
              <a:t>(Aile ile ilgili)</a:t>
            </a:r>
          </a:p>
        </p:txBody>
      </p:sp>
      <p:sp>
        <p:nvSpPr>
          <p:cNvPr id="15363" name="Rectangle 3"/>
          <p:cNvSpPr>
            <a:spLocks noGrp="1" noChangeArrowheads="1"/>
          </p:cNvSpPr>
          <p:nvPr>
            <p:ph type="body" idx="1"/>
          </p:nvPr>
        </p:nvSpPr>
        <p:spPr>
          <a:xfrm>
            <a:off x="983673" y="2342464"/>
            <a:ext cx="9912925" cy="3614991"/>
          </a:xfrm>
        </p:spPr>
        <p:txBody>
          <a:bodyPr>
            <a:normAutofit fontScale="92500" lnSpcReduction="20000"/>
          </a:bodyPr>
          <a:lstStyle/>
          <a:p>
            <a:pPr lvl="1"/>
            <a:r>
              <a:rPr lang="tr-TR" altLang="tr-TR" sz="2600" dirty="0" smtClean="0">
                <a:latin typeface="Calibri" panose="020F0502020204030204" pitchFamily="34" charset="0"/>
              </a:rPr>
              <a:t>Psikiyatrik sorunlu ebeveyn</a:t>
            </a:r>
          </a:p>
          <a:p>
            <a:pPr lvl="1"/>
            <a:r>
              <a:rPr lang="tr-TR" altLang="tr-TR" sz="2600" dirty="0" smtClean="0">
                <a:latin typeface="Calibri" panose="020F0502020204030204" pitchFamily="34" charset="0"/>
              </a:rPr>
              <a:t>Üvey ebeveyn </a:t>
            </a:r>
          </a:p>
          <a:p>
            <a:pPr lvl="1"/>
            <a:r>
              <a:rPr lang="tr-TR" altLang="tr-TR" sz="2600" dirty="0" smtClean="0">
                <a:latin typeface="Calibri" panose="020F0502020204030204" pitchFamily="34" charset="0"/>
              </a:rPr>
              <a:t>Alkol ve/veya uyuşturucu bağımlısı ebeveyn</a:t>
            </a:r>
          </a:p>
          <a:p>
            <a:pPr lvl="1"/>
            <a:r>
              <a:rPr lang="tr-TR" altLang="tr-TR" sz="2600" dirty="0" smtClean="0">
                <a:latin typeface="Calibri" panose="020F0502020204030204" pitchFamily="34" charset="0"/>
              </a:rPr>
              <a:t>Çocuk sayısının fazla olması </a:t>
            </a:r>
          </a:p>
          <a:p>
            <a:pPr lvl="1"/>
            <a:r>
              <a:rPr lang="tr-TR" altLang="tr-TR" sz="2600" dirty="0" smtClean="0">
                <a:latin typeface="Calibri" panose="020F0502020204030204" pitchFamily="34" charset="0"/>
              </a:rPr>
              <a:t>Küçük yaşta anne-baba olunması</a:t>
            </a:r>
          </a:p>
          <a:p>
            <a:pPr lvl="1"/>
            <a:r>
              <a:rPr lang="tr-TR" altLang="tr-TR" sz="2600" dirty="0" smtClean="0">
                <a:latin typeface="Calibri" panose="020F0502020204030204" pitchFamily="34" charset="0"/>
              </a:rPr>
              <a:t>Aile içi geçimsizlik ve şiddet </a:t>
            </a:r>
          </a:p>
          <a:p>
            <a:pPr lvl="1"/>
            <a:r>
              <a:rPr lang="tr-TR" altLang="tr-TR" sz="2600" dirty="0" smtClean="0">
                <a:latin typeface="Calibri" panose="020F0502020204030204" pitchFamily="34" charset="0"/>
              </a:rPr>
              <a:t>İşsizlik-Ekonomik sıkıntılar </a:t>
            </a:r>
          </a:p>
          <a:p>
            <a:pPr lvl="1"/>
            <a:r>
              <a:rPr lang="tr-TR" altLang="tr-TR" sz="2600" dirty="0" smtClean="0">
                <a:latin typeface="Calibri" panose="020F0502020204030204" pitchFamily="34" charset="0"/>
              </a:rPr>
              <a:t>Eğitimsizlik </a:t>
            </a:r>
          </a:p>
          <a:p>
            <a:endParaRPr lang="tr-TR" altLang="tr-TR" dirty="0" smtClean="0"/>
          </a:p>
        </p:txBody>
      </p:sp>
      <p:pic>
        <p:nvPicPr>
          <p:cNvPr id="4" name="Picture 2" descr="C:\Users\müşteba\Downloads\Outlook\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014" y="2208432"/>
            <a:ext cx="2595624" cy="3883053"/>
          </a:xfrm>
          <a:prstGeom prst="ellipse">
            <a:avLst/>
          </a:prstGeom>
          <a:ln>
            <a:noFill/>
          </a:ln>
          <a:effectLst>
            <a:softEdge rad="112500"/>
          </a:effectLst>
          <a:extLst/>
        </p:spPr>
      </p:pic>
    </p:spTree>
    <p:extLst>
      <p:ext uri="{BB962C8B-B14F-4D97-AF65-F5344CB8AC3E}">
        <p14:creationId xmlns:p14="http://schemas.microsoft.com/office/powerpoint/2010/main" val="2524034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914400"/>
            <a:ext cx="9601196" cy="1025237"/>
          </a:xfrm>
        </p:spPr>
        <p:txBody>
          <a:bodyPr>
            <a:normAutofit fontScale="90000"/>
          </a:bodyPr>
          <a:lstStyle/>
          <a:p>
            <a:r>
              <a:rPr lang="tr-TR" b="1" dirty="0" smtClean="0">
                <a:cs typeface="Times New Roman" panose="02020603050405020304" pitchFamily="18" charset="0"/>
              </a:rPr>
              <a:t>Fiziksel İstismara Uğramış Çocukların Özellikleri</a:t>
            </a:r>
            <a:r>
              <a:rPr lang="tr-TR" b="1" dirty="0">
                <a:cs typeface="Times New Roman" panose="02020603050405020304" pitchFamily="18" charset="0"/>
              </a:rPr>
              <a:t/>
            </a:r>
            <a:br>
              <a:rPr lang="tr-TR" b="1" dirty="0">
                <a:cs typeface="Times New Roman" panose="02020603050405020304" pitchFamily="18" charset="0"/>
              </a:rPr>
            </a:br>
            <a:endParaRPr lang="tr-TR" dirty="0"/>
          </a:p>
        </p:txBody>
      </p:sp>
      <p:sp>
        <p:nvSpPr>
          <p:cNvPr id="3" name="İçerik Yer Tutucusu 2"/>
          <p:cNvSpPr>
            <a:spLocks noGrp="1"/>
          </p:cNvSpPr>
          <p:nvPr>
            <p:ph idx="1"/>
          </p:nvPr>
        </p:nvSpPr>
        <p:spPr/>
        <p:txBody>
          <a:bodyPr>
            <a:normAutofit lnSpcReduction="10000"/>
          </a:bodyPr>
          <a:lstStyle/>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Sosyal </a:t>
            </a:r>
            <a:r>
              <a:rPr lang="tr-TR" altLang="tr-TR" dirty="0" smtClean="0">
                <a:latin typeface="Calibri" panose="020F0502020204030204" pitchFamily="34" charset="0"/>
                <a:cs typeface="Times New Roman" panose="02020603050405020304" pitchFamily="18" charset="0"/>
              </a:rPr>
              <a:t>ilişkilerde olumsuzluk (</a:t>
            </a:r>
            <a:r>
              <a:rPr lang="tr-TR" altLang="tr-TR" dirty="0" err="1">
                <a:latin typeface="Calibri" panose="020F0502020204030204" pitchFamily="34" charset="0"/>
                <a:cs typeface="Times New Roman" panose="02020603050405020304" pitchFamily="18" charset="0"/>
              </a:rPr>
              <a:t>antisosyal</a:t>
            </a:r>
            <a:r>
              <a:rPr lang="tr-TR" altLang="tr-TR" dirty="0">
                <a:latin typeface="Calibri" panose="020F0502020204030204" pitchFamily="34" charset="0"/>
                <a:cs typeface="Times New Roman" panose="02020603050405020304" pitchFamily="18" charset="0"/>
              </a:rPr>
              <a:t> kişilik</a:t>
            </a:r>
            <a:r>
              <a:rPr lang="tr-TR" altLang="tr-TR" dirty="0" smtClean="0">
                <a:latin typeface="Calibri" panose="020F0502020204030204" pitchFamily="34" charset="0"/>
                <a:cs typeface="Times New Roman" panose="02020603050405020304" pitchFamily="18" charset="0"/>
              </a:rPr>
              <a:t>),</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Evden </a:t>
            </a:r>
            <a:r>
              <a:rPr lang="tr-TR" altLang="tr-TR" dirty="0" smtClean="0">
                <a:latin typeface="Calibri" panose="020F0502020204030204" pitchFamily="34" charset="0"/>
                <a:cs typeface="Times New Roman" panose="02020603050405020304" pitchFamily="18" charset="0"/>
              </a:rPr>
              <a:t>kaçma,</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Korku, çaresiz- değersizlik </a:t>
            </a:r>
            <a:r>
              <a:rPr lang="tr-TR" altLang="tr-TR" dirty="0" smtClean="0">
                <a:latin typeface="Calibri" panose="020F0502020204030204" pitchFamily="34" charset="0"/>
                <a:cs typeface="Times New Roman" panose="02020603050405020304" pitchFamily="18" charset="0"/>
              </a:rPr>
              <a:t>hissi,</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İleride yoğun kaygı ve </a:t>
            </a:r>
            <a:r>
              <a:rPr lang="tr-TR" altLang="tr-TR" dirty="0" smtClean="0">
                <a:latin typeface="Calibri" panose="020F0502020204030204" pitchFamily="34" charset="0"/>
                <a:cs typeface="Times New Roman" panose="02020603050405020304" pitchFamily="18" charset="0"/>
              </a:rPr>
              <a:t>depresyon,</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Saldırganlık ve şiddet, </a:t>
            </a:r>
            <a:r>
              <a:rPr lang="tr-TR" altLang="tr-TR" dirty="0" smtClean="0">
                <a:latin typeface="Calibri" panose="020F0502020204030204" pitchFamily="34" charset="0"/>
                <a:cs typeface="Times New Roman" panose="02020603050405020304" pitchFamily="18" charset="0"/>
              </a:rPr>
              <a:t>cinayet,</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Görmüş olduğu </a:t>
            </a:r>
            <a:r>
              <a:rPr lang="tr-TR" altLang="tr-TR" dirty="0" smtClean="0">
                <a:latin typeface="Calibri" panose="020F0502020204030204" pitchFamily="34" charset="0"/>
                <a:cs typeface="Times New Roman" panose="02020603050405020304" pitchFamily="18" charset="0"/>
              </a:rPr>
              <a:t>şiddeti arkadaşları, ilerde kendi </a:t>
            </a:r>
            <a:r>
              <a:rPr lang="tr-TR" altLang="tr-TR" dirty="0">
                <a:latin typeface="Calibri" panose="020F0502020204030204" pitchFamily="34" charset="0"/>
                <a:cs typeface="Times New Roman" panose="02020603050405020304" pitchFamily="18" charset="0"/>
              </a:rPr>
              <a:t>çocukları ve eşi üzerinde 5 kat daha </a:t>
            </a:r>
            <a:r>
              <a:rPr lang="tr-TR" altLang="tr-TR" dirty="0" smtClean="0">
                <a:latin typeface="Calibri" panose="020F0502020204030204" pitchFamily="34" charset="0"/>
                <a:cs typeface="Times New Roman" panose="02020603050405020304" pitchFamily="18" charset="0"/>
              </a:rPr>
              <a:t>fazlasıyla uygulayabilir.</a:t>
            </a:r>
            <a:endParaRPr lang="tr-TR" altLang="tr-TR" dirty="0">
              <a:latin typeface="Calibri" panose="020F0502020204030204" pitchFamily="34" charset="0"/>
              <a:cs typeface="Times New Roman" panose="02020603050405020304" pitchFamily="18" charset="0"/>
            </a:endParaRPr>
          </a:p>
          <a:p>
            <a:endParaRPr lang="tr-TR" dirty="0"/>
          </a:p>
        </p:txBody>
      </p:sp>
      <p:pic>
        <p:nvPicPr>
          <p:cNvPr id="4" name="Resim 3"/>
          <p:cNvPicPr>
            <a:picLocks noChangeAspect="1"/>
          </p:cNvPicPr>
          <p:nvPr/>
        </p:nvPicPr>
        <p:blipFill>
          <a:blip r:embed="rId2"/>
          <a:stretch>
            <a:fillRect/>
          </a:stretch>
        </p:blipFill>
        <p:spPr>
          <a:xfrm>
            <a:off x="8036150" y="1178496"/>
            <a:ext cx="3584188" cy="3393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70084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133600" y="753598"/>
            <a:ext cx="8001000" cy="1448731"/>
          </a:xfrm>
        </p:spPr>
        <p:txBody>
          <a:bodyPr vert="horz"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dirty="0" smtClean="0">
                <a:latin typeface="Calibri" panose="020F0502020204030204" pitchFamily="34" charset="0"/>
              </a:rPr>
              <a:t>Duygusal </a:t>
            </a:r>
            <a:r>
              <a:rPr lang="en-GB" altLang="tr-TR" b="1" dirty="0" err="1" smtClean="0">
                <a:latin typeface="Calibri" panose="020F0502020204030204" pitchFamily="34" charset="0"/>
              </a:rPr>
              <a:t>İstismar</a:t>
            </a:r>
            <a:r>
              <a:rPr lang="tr-TR" altLang="tr-TR" b="1" dirty="0" smtClean="0">
                <a:latin typeface="Calibri" panose="020F0502020204030204" pitchFamily="34" charset="0"/>
              </a:rPr>
              <a:t> Çeşitleri Nelerdir?</a:t>
            </a:r>
            <a:endParaRPr lang="en-GB" altLang="tr-TR" b="1" dirty="0" smtClean="0">
              <a:latin typeface="Calibri" panose="020F0502020204030204" pitchFamily="34" charset="0"/>
            </a:endParaRPr>
          </a:p>
        </p:txBody>
      </p:sp>
      <p:sp>
        <p:nvSpPr>
          <p:cNvPr id="17411" name="Rectangle 2"/>
          <p:cNvSpPr>
            <a:spLocks noGrp="1" noChangeArrowheads="1"/>
          </p:cNvSpPr>
          <p:nvPr>
            <p:ph type="body" idx="1"/>
          </p:nvPr>
        </p:nvSpPr>
        <p:spPr>
          <a:xfrm>
            <a:off x="829704" y="2409954"/>
            <a:ext cx="6995262" cy="4892751"/>
          </a:xfrm>
        </p:spPr>
        <p:txBody>
          <a:bodyPr vert="horz" wrap="square" lIns="90000" tIns="46800" rIns="90000" bIns="46800" rtlCol="0" anchor="t">
            <a:spAutoFit/>
          </a:bodyPr>
          <a:lstStyle/>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200" dirty="0" smtClean="0">
                <a:latin typeface="Calibri" panose="020F0502020204030204" pitchFamily="34" charset="0"/>
              </a:rPr>
              <a:t>Aşırı baskı ve otorite kurma,</a:t>
            </a:r>
          </a:p>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200" dirty="0" err="1" smtClean="0">
                <a:latin typeface="Calibri" panose="020F0502020204030204" pitchFamily="34" charset="0"/>
              </a:rPr>
              <a:t>Aşağılama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yalnız</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bırakma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ayırma</a:t>
            </a:r>
            <a:r>
              <a:rPr lang="en-GB" altLang="tr-TR" sz="2200" dirty="0" smtClean="0">
                <a:latin typeface="Calibri" panose="020F0502020204030204" pitchFamily="34" charset="0"/>
              </a:rPr>
              <a:t>, </a:t>
            </a:r>
          </a:p>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200" dirty="0" err="1" smtClean="0">
                <a:latin typeface="Calibri" panose="020F0502020204030204" pitchFamily="34" charset="0"/>
              </a:rPr>
              <a:t>Korkutma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yıldırma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tehdit</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etme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suça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yöneltme</a:t>
            </a:r>
            <a:r>
              <a:rPr lang="en-GB" altLang="tr-TR" sz="2200" dirty="0" smtClean="0">
                <a:latin typeface="Calibri" panose="020F0502020204030204" pitchFamily="34" charset="0"/>
              </a:rPr>
              <a:t>, </a:t>
            </a:r>
          </a:p>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200" dirty="0" err="1" smtClean="0">
                <a:latin typeface="Calibri" panose="020F0502020204030204" pitchFamily="34" charset="0"/>
              </a:rPr>
              <a:t>Önemsememe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küçük</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düşürme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alaylı</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konuşma</a:t>
            </a:r>
            <a:r>
              <a:rPr lang="en-GB" altLang="tr-TR" sz="2200" dirty="0" smtClean="0">
                <a:latin typeface="Calibri" panose="020F0502020204030204" pitchFamily="34" charset="0"/>
              </a:rPr>
              <a:t>, </a:t>
            </a:r>
          </a:p>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200" dirty="0" err="1" smtClean="0">
                <a:latin typeface="Calibri" panose="020F0502020204030204" pitchFamily="34" charset="0"/>
              </a:rPr>
              <a:t>Lakap</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takma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aşırı</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baskı</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ve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otorite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kurma</a:t>
            </a:r>
            <a:r>
              <a:rPr lang="tr-TR" altLang="tr-TR" sz="2200" dirty="0" smtClean="0">
                <a:latin typeface="Calibri" panose="020F0502020204030204" pitchFamily="34" charset="0"/>
              </a:rPr>
              <a:t>,</a:t>
            </a:r>
          </a:p>
          <a:p>
            <a:pPr>
              <a:spcBef>
                <a:spcPts val="625"/>
              </a:spcBef>
            </a:pPr>
            <a:r>
              <a:rPr lang="en-GB" altLang="tr-TR" sz="2200" dirty="0">
                <a:latin typeface="Calibri" panose="020F0502020204030204" pitchFamily="34" charset="0"/>
              </a:rPr>
              <a:t>Duygusal </a:t>
            </a:r>
            <a:r>
              <a:rPr lang="en-GB" altLang="tr-TR" sz="2200" dirty="0" err="1">
                <a:latin typeface="Calibri" panose="020F0502020204030204" pitchFamily="34" charset="0"/>
              </a:rPr>
              <a:t>bakımdan</a:t>
            </a:r>
            <a:r>
              <a:rPr lang="en-GB" altLang="tr-TR" sz="2200" dirty="0">
                <a:latin typeface="Calibri" panose="020F0502020204030204" pitchFamily="34" charset="0"/>
              </a:rPr>
              <a:t> </a:t>
            </a:r>
            <a:r>
              <a:rPr lang="en-GB" altLang="tr-TR" sz="2200" dirty="0" err="1">
                <a:latin typeface="Calibri" panose="020F0502020204030204" pitchFamily="34" charset="0"/>
              </a:rPr>
              <a:t>gereksinimlerin</a:t>
            </a:r>
            <a:r>
              <a:rPr lang="en-GB" altLang="tr-TR" sz="2200" dirty="0">
                <a:latin typeface="Calibri" panose="020F0502020204030204" pitchFamily="34" charset="0"/>
              </a:rPr>
              <a:t> </a:t>
            </a:r>
            <a:r>
              <a:rPr lang="en-GB" altLang="tr-TR" sz="2200" dirty="0" err="1">
                <a:latin typeface="Calibri" panose="020F0502020204030204" pitchFamily="34" charset="0"/>
              </a:rPr>
              <a:t>karşılanmaması</a:t>
            </a:r>
            <a:r>
              <a:rPr lang="en-GB" altLang="tr-TR" sz="2200" dirty="0">
                <a:latin typeface="Calibri" panose="020F0502020204030204" pitchFamily="34" charset="0"/>
              </a:rPr>
              <a:t>, </a:t>
            </a:r>
          </a:p>
          <a:p>
            <a:pPr>
              <a:spcBef>
                <a:spcPts val="625"/>
              </a:spcBef>
            </a:pPr>
            <a:r>
              <a:rPr lang="en-GB" altLang="tr-TR" sz="2200" dirty="0" err="1">
                <a:latin typeface="Calibri" panose="020F0502020204030204" pitchFamily="34" charset="0"/>
              </a:rPr>
              <a:t>Sık</a:t>
            </a:r>
            <a:r>
              <a:rPr lang="en-GB" altLang="tr-TR" sz="2200" dirty="0">
                <a:latin typeface="Calibri" panose="020F0502020204030204" pitchFamily="34" charset="0"/>
              </a:rPr>
              <a:t> </a:t>
            </a:r>
            <a:r>
              <a:rPr lang="en-GB" altLang="tr-TR" sz="2200" dirty="0" err="1">
                <a:latin typeface="Calibri" panose="020F0502020204030204" pitchFamily="34" charset="0"/>
              </a:rPr>
              <a:t>eleştirme</a:t>
            </a:r>
            <a:r>
              <a:rPr lang="en-GB" altLang="tr-TR" sz="2200" dirty="0">
                <a:latin typeface="Calibri" panose="020F0502020204030204" pitchFamily="34" charset="0"/>
              </a:rPr>
              <a:t>, </a:t>
            </a:r>
            <a:r>
              <a:rPr lang="en-GB" altLang="tr-TR" sz="2200" dirty="0" err="1">
                <a:latin typeface="Calibri" panose="020F0502020204030204" pitchFamily="34" charset="0"/>
              </a:rPr>
              <a:t>yaşının</a:t>
            </a:r>
            <a:r>
              <a:rPr lang="en-GB" altLang="tr-TR" sz="2200" dirty="0">
                <a:latin typeface="Calibri" panose="020F0502020204030204" pitchFamily="34" charset="0"/>
              </a:rPr>
              <a:t> </a:t>
            </a:r>
            <a:r>
              <a:rPr lang="en-GB" altLang="tr-TR" sz="2200" dirty="0" err="1">
                <a:latin typeface="Calibri" panose="020F0502020204030204" pitchFamily="34" charset="0"/>
              </a:rPr>
              <a:t>üstünde</a:t>
            </a:r>
            <a:r>
              <a:rPr lang="en-GB" altLang="tr-TR" sz="2200" dirty="0">
                <a:latin typeface="Calibri" panose="020F0502020204030204" pitchFamily="34" charset="0"/>
              </a:rPr>
              <a:t> </a:t>
            </a:r>
            <a:r>
              <a:rPr lang="en-GB" altLang="tr-TR" sz="2200" dirty="0" err="1">
                <a:latin typeface="Calibri" panose="020F0502020204030204" pitchFamily="34" charset="0"/>
              </a:rPr>
              <a:t>sorumluluklar</a:t>
            </a:r>
            <a:r>
              <a:rPr lang="en-GB" altLang="tr-TR" sz="2200" dirty="0">
                <a:latin typeface="Calibri" panose="020F0502020204030204" pitchFamily="34" charset="0"/>
              </a:rPr>
              <a:t> </a:t>
            </a:r>
            <a:r>
              <a:rPr lang="en-GB" altLang="tr-TR" sz="2200" dirty="0" err="1">
                <a:latin typeface="Calibri" panose="020F0502020204030204" pitchFamily="34" charset="0"/>
              </a:rPr>
              <a:t>bekleme</a:t>
            </a:r>
            <a:r>
              <a:rPr lang="en-GB" altLang="tr-TR" sz="2200" dirty="0">
                <a:latin typeface="Calibri" panose="020F0502020204030204" pitchFamily="34" charset="0"/>
              </a:rPr>
              <a:t>, </a:t>
            </a:r>
          </a:p>
          <a:p>
            <a:pPr>
              <a:spcBef>
                <a:spcPts val="625"/>
              </a:spcBef>
            </a:pPr>
            <a:r>
              <a:rPr lang="en-GB" altLang="tr-TR" sz="2200" dirty="0" err="1">
                <a:latin typeface="Calibri" panose="020F0502020204030204" pitchFamily="34" charset="0"/>
              </a:rPr>
              <a:t>Kardeşler</a:t>
            </a:r>
            <a:r>
              <a:rPr lang="en-GB" altLang="tr-TR" sz="2200" dirty="0">
                <a:latin typeface="Calibri" panose="020F0502020204030204" pitchFamily="34" charset="0"/>
              </a:rPr>
              <a:t> </a:t>
            </a:r>
            <a:r>
              <a:rPr lang="en-GB" altLang="tr-TR" sz="2200" dirty="0" err="1">
                <a:latin typeface="Calibri" panose="020F0502020204030204" pitchFamily="34" charset="0"/>
              </a:rPr>
              <a:t>arasında</a:t>
            </a:r>
            <a:r>
              <a:rPr lang="en-GB" altLang="tr-TR" sz="2200" dirty="0">
                <a:latin typeface="Calibri" panose="020F0502020204030204" pitchFamily="34" charset="0"/>
              </a:rPr>
              <a:t> </a:t>
            </a:r>
            <a:r>
              <a:rPr lang="en-GB" altLang="tr-TR" sz="2200" dirty="0" err="1">
                <a:latin typeface="Calibri" panose="020F0502020204030204" pitchFamily="34" charset="0"/>
              </a:rPr>
              <a:t>ayrım</a:t>
            </a:r>
            <a:r>
              <a:rPr lang="en-GB" altLang="tr-TR" sz="2200" dirty="0">
                <a:latin typeface="Calibri" panose="020F0502020204030204" pitchFamily="34" charset="0"/>
              </a:rPr>
              <a:t> </a:t>
            </a:r>
            <a:r>
              <a:rPr lang="en-GB" altLang="tr-TR" sz="2200" dirty="0" err="1">
                <a:latin typeface="Calibri" panose="020F0502020204030204" pitchFamily="34" charset="0"/>
              </a:rPr>
              <a:t>yapma</a:t>
            </a:r>
            <a:r>
              <a:rPr lang="en-GB" altLang="tr-TR" sz="2200" dirty="0">
                <a:latin typeface="Calibri" panose="020F0502020204030204" pitchFamily="34" charset="0"/>
              </a:rPr>
              <a:t>, </a:t>
            </a:r>
            <a:r>
              <a:rPr lang="en-GB" altLang="tr-TR" sz="2200" dirty="0" err="1">
                <a:latin typeface="Calibri" panose="020F0502020204030204" pitchFamily="34" charset="0"/>
              </a:rPr>
              <a:t>değer</a:t>
            </a:r>
            <a:r>
              <a:rPr lang="en-GB" altLang="tr-TR" sz="2200" dirty="0">
                <a:latin typeface="Calibri" panose="020F0502020204030204" pitchFamily="34" charset="0"/>
              </a:rPr>
              <a:t> </a:t>
            </a:r>
            <a:r>
              <a:rPr lang="en-GB" altLang="tr-TR" sz="2200" dirty="0" err="1" smtClean="0">
                <a:latin typeface="Calibri" panose="020F0502020204030204" pitchFamily="34" charset="0"/>
              </a:rPr>
              <a:t>vermeme</a:t>
            </a:r>
            <a:r>
              <a:rPr lang="tr-TR" altLang="tr-TR" sz="2200" dirty="0">
                <a:latin typeface="Calibri" panose="020F0502020204030204" pitchFamily="34" charset="0"/>
              </a:rPr>
              <a:t>.</a:t>
            </a:r>
            <a:endParaRPr lang="tr-TR" altLang="tr-TR" sz="2200" dirty="0" smtClean="0">
              <a:latin typeface="Calibri" panose="020F0502020204030204" pitchFamily="34" charset="0"/>
            </a:endParaRPr>
          </a:p>
          <a:p>
            <a:pPr>
              <a:spcBef>
                <a:spcPts val="625"/>
              </a:spcBef>
            </a:pPr>
            <a:endParaRPr lang="en-GB" altLang="tr-TR" sz="2200" dirty="0">
              <a:latin typeface="Calibri" panose="020F0502020204030204" pitchFamily="34" charset="0"/>
            </a:endParaRPr>
          </a:p>
          <a:p>
            <a:pPr marL="0" indent="0">
              <a:buNone/>
            </a:pPr>
            <a:endParaRPr lang="tr-TR" altLang="tr-TR" dirty="0"/>
          </a:p>
        </p:txBody>
      </p:sp>
      <p:pic>
        <p:nvPicPr>
          <p:cNvPr id="2" name="Resim 1"/>
          <p:cNvPicPr>
            <a:picLocks noChangeAspect="1"/>
          </p:cNvPicPr>
          <p:nvPr/>
        </p:nvPicPr>
        <p:blipFill>
          <a:blip r:embed="rId3"/>
          <a:stretch>
            <a:fillRect/>
          </a:stretch>
        </p:blipFill>
        <p:spPr>
          <a:xfrm>
            <a:off x="7824966" y="2409954"/>
            <a:ext cx="3812851" cy="3854008"/>
          </a:xfrm>
          <a:prstGeom prst="ellipse">
            <a:avLst/>
          </a:prstGeom>
          <a:ln>
            <a:noFill/>
          </a:ln>
          <a:effectLst>
            <a:softEdge rad="112500"/>
          </a:effectLst>
        </p:spPr>
      </p:pic>
    </p:spTree>
    <p:extLst>
      <p:ext uri="{BB962C8B-B14F-4D97-AF65-F5344CB8AC3E}">
        <p14:creationId xmlns:p14="http://schemas.microsoft.com/office/powerpoint/2010/main" val="413894446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sman\Desktop\cocuk_duygusal_istism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36" y="0"/>
            <a:ext cx="113468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85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036618" y="428376"/>
            <a:ext cx="8229600" cy="894733"/>
          </a:xfrm>
        </p:spPr>
        <p:txBody>
          <a:bodyPr vert="horz"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r>
              <a:rPr lang="tr-TR" sz="2800" b="1" dirty="0" smtClean="0">
                <a:solidFill>
                  <a:schemeClr val="accent4"/>
                </a:solidFill>
                <a:latin typeface="Calibri" panose="020F0502020204030204" pitchFamily="34" charset="0"/>
                <a:cs typeface="Times New Roman" panose="02020603050405020304" pitchFamily="18" charset="0"/>
              </a:rPr>
              <a:t>Duygusal İstismara Uğramış Çocukların Özellikleri</a:t>
            </a:r>
            <a:endParaRPr lang="en-GB" altLang="tr-TR" b="1" dirty="0" smtClean="0">
              <a:solidFill>
                <a:schemeClr val="accent4"/>
              </a:solidFill>
              <a:latin typeface="Calibri" panose="020F0502020204030204" pitchFamily="34" charset="0"/>
            </a:endParaRPr>
          </a:p>
        </p:txBody>
      </p:sp>
      <p:sp>
        <p:nvSpPr>
          <p:cNvPr id="20483" name="Rectangle 2"/>
          <p:cNvSpPr>
            <a:spLocks noGrp="1" noChangeArrowheads="1"/>
          </p:cNvSpPr>
          <p:nvPr>
            <p:ph type="body" sz="half" idx="1"/>
          </p:nvPr>
        </p:nvSpPr>
        <p:spPr>
          <a:xfrm>
            <a:off x="969818" y="1323109"/>
            <a:ext cx="9651129" cy="5329793"/>
          </a:xfrm>
        </p:spPr>
        <p:txBody>
          <a:bodyPr vert="horz" wrap="square" lIns="90000" tIns="46800" rIns="90000" bIns="46800" rtlCol="0" anchor="t">
            <a:spAutoFit/>
          </a:bodyPr>
          <a:lstStyle/>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a:latin typeface="Calibri" panose="020F0502020204030204" pitchFamily="34" charset="0"/>
              </a:rPr>
              <a:t>Pasif kişilik</a:t>
            </a:r>
            <a:r>
              <a:rPr lang="tr-TR" altLang="tr-TR" sz="1600" dirty="0" smtClean="0">
                <a:latin typeface="Calibri" panose="020F0502020204030204" pitchFamily="34" charset="0"/>
              </a:rPr>
              <a:t>, bağımlı </a:t>
            </a:r>
            <a:r>
              <a:rPr lang="tr-TR" altLang="tr-TR" sz="1600" dirty="0">
                <a:latin typeface="Calibri" panose="020F0502020204030204" pitchFamily="34" charset="0"/>
              </a:rPr>
              <a:t>kişilik, anti sosyal kişilik</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Kendine</a:t>
            </a:r>
            <a:r>
              <a:rPr lang="en-GB" altLang="tr-TR" sz="1600" dirty="0">
                <a:latin typeface="Calibri" panose="020F0502020204030204" pitchFamily="34" charset="0"/>
              </a:rPr>
              <a:t> </a:t>
            </a:r>
            <a:r>
              <a:rPr lang="tr-TR" altLang="tr-TR" sz="1600" dirty="0" smtClean="0">
                <a:latin typeface="Calibri" panose="020F0502020204030204" pitchFamily="34" charset="0"/>
              </a:rPr>
              <a:t>ve başkalarına </a:t>
            </a:r>
            <a:r>
              <a:rPr lang="en-GB" altLang="tr-TR" sz="1600" dirty="0" err="1" smtClean="0">
                <a:latin typeface="Calibri" panose="020F0502020204030204" pitchFamily="34" charset="0"/>
              </a:rPr>
              <a:t>güvensizlik</a:t>
            </a:r>
            <a:endParaRPr lang="tr-TR" altLang="tr-TR" sz="1600" dirty="0" smtClean="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smtClean="0">
                <a:latin typeface="Calibri" panose="020F0502020204030204" pitchFamily="34" charset="0"/>
              </a:rPr>
              <a:t>Zayıf benlik saygısı</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Dünyaya</a:t>
            </a:r>
            <a:r>
              <a:rPr lang="en-GB" altLang="tr-TR" sz="1600" dirty="0">
                <a:latin typeface="Calibri" panose="020F0502020204030204" pitchFamily="34" charset="0"/>
              </a:rPr>
              <a:t> </a:t>
            </a:r>
            <a:r>
              <a:rPr lang="en-GB" altLang="tr-TR" sz="1600" dirty="0" err="1">
                <a:latin typeface="Calibri" panose="020F0502020204030204" pitchFamily="34" charset="0"/>
              </a:rPr>
              <a:t>karşı</a:t>
            </a:r>
            <a:r>
              <a:rPr lang="en-GB" altLang="tr-TR" sz="1600" dirty="0">
                <a:latin typeface="Calibri" panose="020F0502020204030204" pitchFamily="34" charset="0"/>
              </a:rPr>
              <a:t> belli </a:t>
            </a:r>
            <a:r>
              <a:rPr lang="en-GB" altLang="tr-TR" sz="1600" dirty="0" err="1">
                <a:latin typeface="Calibri" panose="020F0502020204030204" pitchFamily="34" charset="0"/>
              </a:rPr>
              <a:t>bir</a:t>
            </a:r>
            <a:r>
              <a:rPr lang="en-GB" altLang="tr-TR" sz="1600" dirty="0">
                <a:latin typeface="Calibri" panose="020F0502020204030204" pitchFamily="34" charset="0"/>
              </a:rPr>
              <a:t> </a:t>
            </a:r>
            <a:r>
              <a:rPr lang="en-GB" altLang="tr-TR" sz="1600" dirty="0" err="1" smtClean="0">
                <a:latin typeface="Calibri" panose="020F0502020204030204" pitchFamily="34" charset="0"/>
              </a:rPr>
              <a:t>ilgisizlik</a:t>
            </a:r>
            <a:endParaRPr lang="tr-TR" altLang="tr-TR" sz="1600" dirty="0" smtClean="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smtClean="0">
                <a:latin typeface="Calibri" panose="020F0502020204030204" pitchFamily="34" charset="0"/>
              </a:rPr>
              <a:t>Temel becerilerin gelişmemesi</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Depresif</a:t>
            </a:r>
            <a:r>
              <a:rPr lang="en-GB" altLang="tr-TR" sz="1600" dirty="0">
                <a:latin typeface="Calibri" panose="020F0502020204030204" pitchFamily="34" charset="0"/>
              </a:rPr>
              <a:t> </a:t>
            </a:r>
            <a:r>
              <a:rPr lang="en-GB" altLang="tr-TR" sz="1600" dirty="0" err="1">
                <a:latin typeface="Calibri" panose="020F0502020204030204" pitchFamily="34" charset="0"/>
              </a:rPr>
              <a:t>ve</a:t>
            </a:r>
            <a:r>
              <a:rPr lang="en-GB" altLang="tr-TR" sz="1600" dirty="0">
                <a:latin typeface="Calibri" panose="020F0502020204030204" pitchFamily="34" charset="0"/>
              </a:rPr>
              <a:t> </a:t>
            </a:r>
            <a:r>
              <a:rPr lang="en-GB" altLang="tr-TR" sz="1600" dirty="0" err="1">
                <a:latin typeface="Calibri" panose="020F0502020204030204" pitchFamily="34" charset="0"/>
              </a:rPr>
              <a:t>pasif</a:t>
            </a:r>
            <a:r>
              <a:rPr lang="en-GB" altLang="tr-TR" sz="1600" dirty="0">
                <a:latin typeface="Calibri" panose="020F0502020204030204" pitchFamily="34" charset="0"/>
              </a:rPr>
              <a:t> </a:t>
            </a:r>
            <a:r>
              <a:rPr lang="en-GB" altLang="tr-TR" sz="1600" dirty="0" err="1">
                <a:latin typeface="Calibri" panose="020F0502020204030204" pitchFamily="34" charset="0"/>
              </a:rPr>
              <a:t>davranış</a:t>
            </a:r>
            <a:r>
              <a:rPr lang="tr-TR" altLang="tr-TR" sz="1600" dirty="0" err="1">
                <a:latin typeface="Calibri" panose="020F0502020204030204" pitchFamily="34" charset="0"/>
              </a:rPr>
              <a:t>lar</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Karşısındakine</a:t>
            </a:r>
            <a:r>
              <a:rPr lang="en-GB" altLang="tr-TR" sz="1600" dirty="0">
                <a:latin typeface="Calibri" panose="020F0502020204030204" pitchFamily="34" charset="0"/>
              </a:rPr>
              <a:t> </a:t>
            </a:r>
            <a:r>
              <a:rPr lang="en-GB" altLang="tr-TR" sz="1600" dirty="0" err="1">
                <a:latin typeface="Calibri" panose="020F0502020204030204" pitchFamily="34" charset="0"/>
              </a:rPr>
              <a:t>çok</a:t>
            </a:r>
            <a:r>
              <a:rPr lang="en-GB" altLang="tr-TR" sz="1600" dirty="0">
                <a:latin typeface="Calibri" panose="020F0502020204030204" pitchFamily="34" charset="0"/>
              </a:rPr>
              <a:t> </a:t>
            </a:r>
            <a:r>
              <a:rPr lang="en-GB" altLang="tr-TR" sz="1600" dirty="0" err="1">
                <a:latin typeface="Calibri" panose="020F0502020204030204" pitchFamily="34" charset="0"/>
              </a:rPr>
              <a:t>ihtiyatlı</a:t>
            </a:r>
            <a:r>
              <a:rPr lang="en-GB" altLang="tr-TR" sz="1600" dirty="0">
                <a:latin typeface="Calibri" panose="020F0502020204030204" pitchFamily="34" charset="0"/>
              </a:rPr>
              <a:t> </a:t>
            </a:r>
            <a:r>
              <a:rPr lang="en-GB" altLang="tr-TR" sz="1600" dirty="0" err="1">
                <a:latin typeface="Calibri" panose="020F0502020204030204" pitchFamily="34" charset="0"/>
              </a:rPr>
              <a:t>yaklaşmak</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Korku</a:t>
            </a:r>
            <a:endParaRPr lang="tr-TR"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a:latin typeface="Calibri" panose="020F0502020204030204" pitchFamily="34" charset="0"/>
              </a:rPr>
              <a:t>Hayal aleminde yaşaması</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a:latin typeface="Calibri" panose="020F0502020204030204" pitchFamily="34" charset="0"/>
              </a:rPr>
              <a:t>Çok yalan söylemesi ,hırsızlık </a:t>
            </a:r>
            <a:r>
              <a:rPr lang="tr-TR" altLang="tr-TR" sz="1600" dirty="0" smtClean="0">
                <a:latin typeface="Calibri" panose="020F0502020204030204" pitchFamily="34" charset="0"/>
              </a:rPr>
              <a:t>yapması</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smtClean="0">
                <a:latin typeface="Calibri" panose="020F0502020204030204" pitchFamily="34" charset="0"/>
              </a:rPr>
              <a:t>Alkol ya da madde bağımlılığı</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smtClean="0">
                <a:latin typeface="Calibri" panose="020F0502020204030204" pitchFamily="34" charset="0"/>
              </a:rPr>
              <a:t>İntihar ve ilişki kurmada zorluk</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Küçük</a:t>
            </a:r>
            <a:r>
              <a:rPr lang="en-GB" altLang="tr-TR" sz="1600" dirty="0">
                <a:latin typeface="Calibri" panose="020F0502020204030204" pitchFamily="34" charset="0"/>
              </a:rPr>
              <a:t> </a:t>
            </a:r>
            <a:r>
              <a:rPr lang="en-GB" altLang="tr-TR" sz="1600" dirty="0" err="1">
                <a:latin typeface="Calibri" panose="020F0502020204030204" pitchFamily="34" charset="0"/>
              </a:rPr>
              <a:t>yaşlardaki</a:t>
            </a:r>
            <a:r>
              <a:rPr lang="en-GB" altLang="tr-TR" sz="1600" dirty="0">
                <a:latin typeface="Calibri" panose="020F0502020204030204" pitchFamily="34" charset="0"/>
              </a:rPr>
              <a:t> </a:t>
            </a:r>
            <a:r>
              <a:rPr lang="en-GB" altLang="tr-TR" sz="1600" dirty="0" err="1">
                <a:latin typeface="Calibri" panose="020F0502020204030204" pitchFamily="34" charset="0"/>
              </a:rPr>
              <a:t>davranışlara</a:t>
            </a:r>
            <a:r>
              <a:rPr lang="en-GB" altLang="tr-TR" sz="1600" dirty="0">
                <a:latin typeface="Calibri" panose="020F0502020204030204" pitchFamily="34" charset="0"/>
              </a:rPr>
              <a:t> </a:t>
            </a:r>
            <a:r>
              <a:rPr lang="en-GB" altLang="tr-TR" sz="1600" dirty="0" err="1">
                <a:latin typeface="Calibri" panose="020F0502020204030204" pitchFamily="34" charset="0"/>
              </a:rPr>
              <a:t>dönüş</a:t>
            </a:r>
            <a:endParaRPr lang="en-GB" altLang="tr-TR" sz="1600" dirty="0">
              <a:latin typeface="Calibri" panose="020F0502020204030204" pitchFamily="34"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dirty="0"/>
          </a:p>
        </p:txBody>
      </p:sp>
      <p:pic>
        <p:nvPicPr>
          <p:cNvPr id="5" name="Picture 4" descr="C:\Users\müşteba\Downloads\Outloo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584" y="1660850"/>
            <a:ext cx="3376824" cy="3974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120761359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Picture 2" descr="http://www.herkeserehberlik.com/wp-content/uploads/2014/08/%C5%9Fiddet-%C5%9Fiddeti-do%C4%9Furur-700-x-3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92" y="116633"/>
            <a:ext cx="11308702"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894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78459" y="1210542"/>
            <a:ext cx="7999412" cy="682625"/>
          </a:xfrm>
        </p:spPr>
        <p:txBody>
          <a:bodyPr>
            <a:normAutofit fontScale="90000"/>
          </a:bodyPr>
          <a:lstStyle/>
          <a:p>
            <a:r>
              <a:rPr lang="tr-TR" altLang="tr-TR" b="1" dirty="0" smtClean="0"/>
              <a:t>Ekonomik</a:t>
            </a:r>
            <a:r>
              <a:rPr lang="en-GB" altLang="tr-TR" b="1" dirty="0" smtClean="0"/>
              <a:t> </a:t>
            </a:r>
            <a:r>
              <a:rPr lang="en-GB" altLang="tr-TR" b="1" dirty="0" err="1" smtClean="0"/>
              <a:t>İstismar</a:t>
            </a:r>
            <a:r>
              <a:rPr lang="tr-TR" altLang="tr-TR" b="1" dirty="0" smtClean="0"/>
              <a:t> Nedenleri</a:t>
            </a:r>
          </a:p>
        </p:txBody>
      </p:sp>
      <p:sp>
        <p:nvSpPr>
          <p:cNvPr id="19459" name="Rectangle 3"/>
          <p:cNvSpPr>
            <a:spLocks noGrp="1" noChangeArrowheads="1"/>
          </p:cNvSpPr>
          <p:nvPr>
            <p:ph type="body" idx="1"/>
          </p:nvPr>
        </p:nvSpPr>
        <p:spPr/>
        <p:txBody>
          <a:bodyPr/>
          <a:lstStyle/>
          <a:p>
            <a:pPr>
              <a:lnSpc>
                <a:spcPct val="90000"/>
              </a:lnSpc>
              <a:spcBef>
                <a:spcPts val="625"/>
              </a:spcBef>
            </a:pPr>
            <a:r>
              <a:rPr lang="tr-TR" altLang="tr-TR" dirty="0" smtClean="0">
                <a:latin typeface="Calibri" panose="020F0502020204030204" pitchFamily="34" charset="0"/>
              </a:rPr>
              <a:t>Sosyal, ekonomik ve kültürel sorunlar,</a:t>
            </a:r>
          </a:p>
          <a:p>
            <a:pPr>
              <a:lnSpc>
                <a:spcPct val="90000"/>
              </a:lnSpc>
              <a:spcBef>
                <a:spcPts val="625"/>
              </a:spcBef>
            </a:pPr>
            <a:r>
              <a:rPr lang="tr-TR" altLang="tr-TR" dirty="0" smtClean="0">
                <a:latin typeface="Calibri" panose="020F0502020204030204" pitchFamily="34" charset="0"/>
              </a:rPr>
              <a:t>Gelir dağılımındaki adaletsizlik,</a:t>
            </a:r>
          </a:p>
          <a:p>
            <a:pPr>
              <a:lnSpc>
                <a:spcPct val="90000"/>
              </a:lnSpc>
              <a:spcBef>
                <a:spcPts val="625"/>
              </a:spcBef>
            </a:pPr>
            <a:r>
              <a:rPr lang="tr-TR" altLang="tr-TR" dirty="0" smtClean="0">
                <a:latin typeface="Calibri" panose="020F0502020204030204" pitchFamily="34" charset="0"/>
              </a:rPr>
              <a:t>Yoksulluğun artışı,</a:t>
            </a:r>
          </a:p>
          <a:p>
            <a:pPr>
              <a:lnSpc>
                <a:spcPct val="90000"/>
              </a:lnSpc>
              <a:spcBef>
                <a:spcPts val="625"/>
              </a:spcBef>
            </a:pPr>
            <a:r>
              <a:rPr lang="tr-TR" altLang="tr-TR" dirty="0" smtClean="0">
                <a:latin typeface="Calibri" panose="020F0502020204030204" pitchFamily="34" charset="0"/>
              </a:rPr>
              <a:t>Köyden kente göçler,</a:t>
            </a:r>
          </a:p>
          <a:p>
            <a:pPr>
              <a:lnSpc>
                <a:spcPct val="90000"/>
              </a:lnSpc>
              <a:spcBef>
                <a:spcPts val="625"/>
              </a:spcBef>
            </a:pPr>
            <a:r>
              <a:rPr lang="tr-TR" altLang="tr-TR" dirty="0" smtClean="0">
                <a:latin typeface="Calibri" panose="020F0502020204030204" pitchFamily="34" charset="0"/>
              </a:rPr>
              <a:t>Kaçak işçilik,</a:t>
            </a:r>
          </a:p>
          <a:p>
            <a:pPr>
              <a:lnSpc>
                <a:spcPct val="90000"/>
              </a:lnSpc>
              <a:spcBef>
                <a:spcPts val="625"/>
              </a:spcBef>
            </a:pPr>
            <a:r>
              <a:rPr lang="tr-TR" altLang="tr-TR" dirty="0" smtClean="0">
                <a:latin typeface="Calibri" panose="020F0502020204030204" pitchFamily="34" charset="0"/>
              </a:rPr>
              <a:t>Çocuk emeğinin ucuz olması</a:t>
            </a:r>
          </a:p>
          <a:p>
            <a:pPr>
              <a:lnSpc>
                <a:spcPct val="90000"/>
              </a:lnSpc>
              <a:spcBef>
                <a:spcPts val="625"/>
              </a:spcBef>
            </a:pPr>
            <a:r>
              <a:rPr lang="tr-TR" altLang="tr-TR" dirty="0" smtClean="0">
                <a:latin typeface="Calibri" panose="020F0502020204030204" pitchFamily="34" charset="0"/>
              </a:rPr>
              <a:t>İşverenin ucuz işgücünü tercih etmesi</a:t>
            </a:r>
            <a:r>
              <a:rPr lang="tr-TR" altLang="tr-TR" dirty="0" smtClean="0">
                <a:latin typeface="Times New Roman" panose="02020603050405020304" pitchFamily="18" charset="0"/>
              </a:rPr>
              <a:t>.</a:t>
            </a:r>
          </a:p>
        </p:txBody>
      </p:sp>
      <p:pic>
        <p:nvPicPr>
          <p:cNvPr id="5" name="Picture 5" descr="an-international-labour-organisation-photo-of-uzbek-children-working-the-cotton-fields-in-2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467" y="2556932"/>
            <a:ext cx="4371975" cy="37168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550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865329"/>
          </a:xfrm>
        </p:spPr>
        <p:txBody>
          <a:bodyPr/>
          <a:lstStyle/>
          <a:p>
            <a:r>
              <a:rPr lang="tr-TR" altLang="tr-TR" b="1" dirty="0"/>
              <a:t>Ekonomik</a:t>
            </a:r>
            <a:r>
              <a:rPr lang="en-GB" altLang="tr-TR" b="1" dirty="0"/>
              <a:t> </a:t>
            </a:r>
            <a:r>
              <a:rPr lang="en-GB" altLang="tr-TR" b="1" dirty="0" err="1" smtClean="0"/>
              <a:t>İstismar</a:t>
            </a:r>
            <a:r>
              <a:rPr lang="tr-TR" altLang="tr-TR" b="1" dirty="0" err="1" smtClean="0"/>
              <a:t>ın</a:t>
            </a:r>
            <a:r>
              <a:rPr lang="tr-TR" altLang="tr-TR" b="1" dirty="0" smtClean="0"/>
              <a:t> Sonuçları</a:t>
            </a:r>
            <a:endParaRPr lang="tr-TR" dirty="0"/>
          </a:p>
        </p:txBody>
      </p:sp>
      <p:sp>
        <p:nvSpPr>
          <p:cNvPr id="5" name="İçerik Yer Tutucusu 4"/>
          <p:cNvSpPr>
            <a:spLocks noGrp="1"/>
          </p:cNvSpPr>
          <p:nvPr>
            <p:ph idx="1"/>
          </p:nvPr>
        </p:nvSpPr>
        <p:spPr>
          <a:xfrm>
            <a:off x="877078" y="2108718"/>
            <a:ext cx="6811346" cy="4037244"/>
          </a:xfrm>
        </p:spPr>
        <p:txBody>
          <a:bodyPr>
            <a:normAutofit fontScale="92500"/>
          </a:bodyPr>
          <a:lstStyle/>
          <a:p>
            <a:pPr marL="0" indent="0">
              <a:buNone/>
            </a:pPr>
            <a:endParaRPr lang="tr-TR" dirty="0" smtClean="0"/>
          </a:p>
          <a:p>
            <a:r>
              <a:rPr lang="tr-TR" sz="2600" dirty="0">
                <a:latin typeface="Calibri" panose="020F0502020204030204" pitchFamily="34" charset="0"/>
              </a:rPr>
              <a:t>Çocuklar çocukluklarını yaşayacakları, eğitim görecekleri yaşlarda bu haklardan yoksun kalmaktadırlar. </a:t>
            </a:r>
          </a:p>
          <a:p>
            <a:r>
              <a:rPr lang="tr-TR" sz="2600" dirty="0" smtClean="0">
                <a:latin typeface="Calibri" panose="020F0502020204030204" pitchFamily="34" charset="0"/>
              </a:rPr>
              <a:t>Sağlıksız </a:t>
            </a:r>
            <a:r>
              <a:rPr lang="tr-TR" sz="2600" dirty="0">
                <a:latin typeface="Calibri" panose="020F0502020204030204" pitchFamily="34" charset="0"/>
              </a:rPr>
              <a:t>koşullarda çalıştırılmaları nedeniyle sağlık sorunları yaşayabilmektedirler. </a:t>
            </a:r>
          </a:p>
          <a:p>
            <a:r>
              <a:rPr lang="tr-TR" sz="2600" dirty="0" smtClean="0">
                <a:latin typeface="Calibri" panose="020F0502020204030204" pitchFamily="34" charset="0"/>
              </a:rPr>
              <a:t>Çocukların </a:t>
            </a:r>
            <a:r>
              <a:rPr lang="tr-TR" sz="2600" dirty="0">
                <a:latin typeface="Calibri" panose="020F0502020204030204" pitchFamily="34" charset="0"/>
              </a:rPr>
              <a:t>küçük yaşlarda, uygun olmayan çalışma koşullarına sahip iş yerlerinde çalışmaları gelişimlerini olumsuz yönde etkileyebilmektedir</a:t>
            </a:r>
            <a:r>
              <a:rPr lang="tr-TR" sz="2600" dirty="0"/>
              <a:t>. </a:t>
            </a:r>
          </a:p>
          <a:p>
            <a:endParaRPr lang="tr-TR" sz="2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807" y="3582150"/>
            <a:ext cx="3286125" cy="2563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66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489719"/>
            <a:ext cx="9601196" cy="1131264"/>
          </a:xfrm>
        </p:spPr>
        <p:txBody>
          <a:bodyPr>
            <a:normAutofit/>
          </a:bodyPr>
          <a:lstStyle/>
          <a:p>
            <a:r>
              <a:rPr lang="tr-TR" sz="4000" b="1" dirty="0">
                <a:solidFill>
                  <a:srgbClr val="C00000"/>
                </a:solidFill>
                <a:effectLst>
                  <a:outerShdw blurRad="38100" dist="38100" dir="2700000" algn="tl">
                    <a:srgbClr val="000000">
                      <a:alpha val="43137"/>
                    </a:srgbClr>
                  </a:outerShdw>
                </a:effectLst>
                <a:latin typeface="Calibri" panose="020F0502020204030204" pitchFamily="34" charset="0"/>
              </a:rPr>
              <a:t>Çocuk İhmali </a:t>
            </a:r>
            <a:r>
              <a:rPr lang="tr-TR" sz="4000" b="1" dirty="0" smtClean="0">
                <a:solidFill>
                  <a:srgbClr val="C00000"/>
                </a:solidFill>
                <a:effectLst>
                  <a:outerShdw blurRad="38100" dist="38100" dir="2700000" algn="tl">
                    <a:srgbClr val="000000">
                      <a:alpha val="43137"/>
                    </a:srgbClr>
                  </a:outerShdw>
                </a:effectLst>
                <a:latin typeface="Calibri" panose="020F0502020204030204" pitchFamily="34" charset="0"/>
              </a:rPr>
              <a:t>Nedir</a:t>
            </a:r>
            <a:r>
              <a:rPr lang="tr-TR" sz="4000" b="1" dirty="0">
                <a:solidFill>
                  <a:srgbClr val="C00000"/>
                </a:solidFill>
                <a:effectLst>
                  <a:outerShdw blurRad="38100" dist="38100" dir="2700000" algn="tl">
                    <a:srgbClr val="000000">
                      <a:alpha val="43137"/>
                    </a:srgbClr>
                  </a:outerShdw>
                </a:effectLst>
                <a:latin typeface="Calibri" panose="020F0502020204030204" pitchFamily="34" charset="0"/>
              </a:rPr>
              <a:t>?</a:t>
            </a:r>
            <a:endParaRPr lang="tr-TR" sz="4000"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3" name="İçerik Yer Tutucusu 2"/>
          <p:cNvSpPr>
            <a:spLocks noGrp="1"/>
          </p:cNvSpPr>
          <p:nvPr>
            <p:ph idx="1"/>
          </p:nvPr>
        </p:nvSpPr>
        <p:spPr>
          <a:xfrm>
            <a:off x="1094510" y="1413164"/>
            <a:ext cx="4959926" cy="4724399"/>
          </a:xfrm>
        </p:spPr>
        <p:txBody>
          <a:bodyPr>
            <a:normAutofit/>
          </a:bodyPr>
          <a:lstStyle/>
          <a:p>
            <a:pPr marL="0" indent="0">
              <a:buNone/>
            </a:pPr>
            <a:endParaRPr lang="tr-TR" dirty="0"/>
          </a:p>
          <a:p>
            <a:pPr marL="0" indent="0">
              <a:buNone/>
            </a:pPr>
            <a:r>
              <a:rPr lang="tr-TR" dirty="0">
                <a:latin typeface="Calibri" panose="020F0502020204030204" pitchFamily="34" charset="0"/>
              </a:rPr>
              <a:t>Çocuk ihmali başta anne babaları olmak üzere, kendilerine bakmakla yükümlü kimseler ve diğer yetişkinlerin çocuğun beslenme, giyinme, barınma, eğitim, sağlık ve sevgi gibi temel gereksinimlerini ihmal etmeleri sonucu çocuğun bedensel, duygusal, zihinsel ve toplumsal gelişimlerinin engellenmesidir. </a:t>
            </a:r>
            <a:r>
              <a:rPr lang="tr-TR" altLang="tr-TR" dirty="0" smtClean="0">
                <a:latin typeface="Calibri" panose="020F0502020204030204" pitchFamily="34" charset="0"/>
              </a:rPr>
              <a:t>	</a:t>
            </a:r>
            <a:endParaRPr lang="tr-TR" dirty="0">
              <a:latin typeface="Calibri" panose="020F0502020204030204" pitchFamily="34" charset="0"/>
            </a:endParaRPr>
          </a:p>
        </p:txBody>
      </p:sp>
      <p:pic>
        <p:nvPicPr>
          <p:cNvPr id="5" name="Resim 4"/>
          <p:cNvPicPr>
            <a:picLocks noChangeAspect="1"/>
          </p:cNvPicPr>
          <p:nvPr/>
        </p:nvPicPr>
        <p:blipFill>
          <a:blip r:embed="rId2"/>
          <a:stretch>
            <a:fillRect/>
          </a:stretch>
        </p:blipFill>
        <p:spPr>
          <a:xfrm>
            <a:off x="6373091" y="1620982"/>
            <a:ext cx="5334000" cy="4267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7282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CİNSEL İSTİSMAR </a:t>
            </a:r>
            <a:endParaRPr lang="tr-TR" dirty="0"/>
          </a:p>
        </p:txBody>
      </p:sp>
      <p:sp>
        <p:nvSpPr>
          <p:cNvPr id="3" name="İçerik Yer Tutucusu 2"/>
          <p:cNvSpPr>
            <a:spLocks noGrp="1"/>
          </p:cNvSpPr>
          <p:nvPr>
            <p:ph idx="1"/>
          </p:nvPr>
        </p:nvSpPr>
        <p:spPr>
          <a:xfrm>
            <a:off x="4673599" y="2556932"/>
            <a:ext cx="6519333" cy="3703908"/>
          </a:xfrm>
        </p:spPr>
        <p:txBody>
          <a:bodyPr/>
          <a:lstStyle/>
          <a:p>
            <a:pPr marL="0" indent="0">
              <a:buNone/>
            </a:pPr>
            <a:endParaRPr lang="tr-TR" dirty="0"/>
          </a:p>
          <a:p>
            <a:pPr marL="0" indent="0">
              <a:buNone/>
            </a:pPr>
            <a:r>
              <a:rPr lang="tr-TR" sz="2800" dirty="0" smtClean="0">
                <a:latin typeface="Calibri" panose="020F0502020204030204" pitchFamily="34" charset="0"/>
              </a:rPr>
              <a:t>Çocuğun </a:t>
            </a:r>
            <a:r>
              <a:rPr lang="tr-TR" sz="2800" dirty="0">
                <a:latin typeface="Calibri" panose="020F0502020204030204" pitchFamily="34" charset="0"/>
              </a:rPr>
              <a:t>bir erişkinin cinsel gereksinim ya da isteklerinin doyumu için cinsel nesne olarak kullanılması ya da kullanılmasına göz yumulması şeklinde tanımlanmaktadır. </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5" y="2425959"/>
            <a:ext cx="3097763" cy="38348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809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343891"/>
            <a:ext cx="9601196" cy="942108"/>
          </a:xfrm>
        </p:spPr>
        <p:txBody>
          <a:bodyPr>
            <a:normAutofit fontScale="90000"/>
          </a:bodyPr>
          <a:lstStyle/>
          <a:p>
            <a:r>
              <a:rPr lang="tr-TR" b="1" dirty="0">
                <a:cs typeface="Times New Roman" panose="02020603050405020304" pitchFamily="18" charset="0"/>
              </a:rPr>
              <a:t>CİNSEL İSTİSMAR ÇEŞİTLERİ </a:t>
            </a:r>
            <a:br>
              <a:rPr lang="tr-TR" b="1" dirty="0">
                <a:cs typeface="Times New Roman" panose="02020603050405020304" pitchFamily="18" charset="0"/>
              </a:rPr>
            </a:br>
            <a:endParaRPr lang="tr-TR" dirty="0"/>
          </a:p>
        </p:txBody>
      </p:sp>
      <p:sp>
        <p:nvSpPr>
          <p:cNvPr id="3" name="İçerik Yer Tutucusu 2"/>
          <p:cNvSpPr>
            <a:spLocks noGrp="1"/>
          </p:cNvSpPr>
          <p:nvPr>
            <p:ph idx="1"/>
          </p:nvPr>
        </p:nvSpPr>
        <p:spPr/>
        <p:txBody>
          <a:bodyPr/>
          <a:lstStyle/>
          <a:p>
            <a:pPr marL="514350" indent="-514350">
              <a:buFont typeface="+mj-lt"/>
              <a:buAutoNum type="arabicPeriod"/>
            </a:pPr>
            <a:r>
              <a:rPr lang="tr-TR" b="1" dirty="0">
                <a:solidFill>
                  <a:schemeClr val="tx1">
                    <a:lumMod val="95000"/>
                    <a:lumOff val="5000"/>
                  </a:schemeClr>
                </a:solidFill>
                <a:latin typeface="Calibri" panose="020F0502020204030204" pitchFamily="34" charset="0"/>
                <a:cs typeface="Times New Roman" panose="02020603050405020304" pitchFamily="18" charset="0"/>
              </a:rPr>
              <a:t>Temas İçermeyen İstismar</a:t>
            </a:r>
          </a:p>
          <a:p>
            <a:pPr marL="514350" indent="-514350">
              <a:buFont typeface="+mj-lt"/>
              <a:buAutoNum type="arabicPeriod"/>
            </a:pPr>
            <a:r>
              <a:rPr lang="tr-TR" b="1" dirty="0">
                <a:solidFill>
                  <a:schemeClr val="tx1">
                    <a:lumMod val="95000"/>
                    <a:lumOff val="5000"/>
                  </a:schemeClr>
                </a:solidFill>
                <a:latin typeface="Calibri" panose="020F0502020204030204" pitchFamily="34" charset="0"/>
                <a:cs typeface="Times New Roman" panose="02020603050405020304" pitchFamily="18" charset="0"/>
              </a:rPr>
              <a:t>Cinsel İlişki İçermeyen Dokunma</a:t>
            </a:r>
          </a:p>
          <a:p>
            <a:pPr marL="514350" indent="-514350">
              <a:buFont typeface="+mj-lt"/>
              <a:buAutoNum type="arabicPeriod"/>
            </a:pPr>
            <a:r>
              <a:rPr lang="tr-TR" b="1" dirty="0">
                <a:solidFill>
                  <a:schemeClr val="tx1">
                    <a:lumMod val="95000"/>
                    <a:lumOff val="5000"/>
                  </a:schemeClr>
                </a:solidFill>
                <a:latin typeface="Calibri" panose="020F0502020204030204" pitchFamily="34" charset="0"/>
                <a:cs typeface="Times New Roman" panose="02020603050405020304" pitchFamily="18" charset="0"/>
              </a:rPr>
              <a:t>İstismarcının Çocuğun Vücuduna Yönelik Eylemleri</a:t>
            </a:r>
          </a:p>
          <a:p>
            <a:pPr marL="514350" indent="-514350">
              <a:buFont typeface="+mj-lt"/>
              <a:buAutoNum type="arabicPeriod"/>
            </a:pPr>
            <a:r>
              <a:rPr lang="tr-TR" b="1" dirty="0">
                <a:solidFill>
                  <a:schemeClr val="tx1">
                    <a:lumMod val="95000"/>
                    <a:lumOff val="5000"/>
                  </a:schemeClr>
                </a:solidFill>
                <a:latin typeface="Calibri" panose="020F0502020204030204" pitchFamily="34" charset="0"/>
                <a:cs typeface="Times New Roman" panose="02020603050405020304" pitchFamily="18" charset="0"/>
              </a:rPr>
              <a:t>Cinsel Sömürü</a:t>
            </a:r>
          </a:p>
          <a:p>
            <a:endParaRPr lang="tr-TR" dirty="0"/>
          </a:p>
        </p:txBody>
      </p:sp>
    </p:spTree>
    <p:extLst>
      <p:ext uri="{BB962C8B-B14F-4D97-AF65-F5344CB8AC3E}">
        <p14:creationId xmlns:p14="http://schemas.microsoft.com/office/powerpoint/2010/main" val="405605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600" b="1" dirty="0">
                <a:solidFill>
                  <a:srgbClr val="00B0F0"/>
                </a:solidFill>
                <a:effectLst/>
                <a:cs typeface="Times New Roman" panose="02020603050405020304" pitchFamily="18" charset="0"/>
              </a:rPr>
              <a:t>1. </a:t>
            </a:r>
            <a:r>
              <a:rPr lang="tr-TR" altLang="tr-TR" sz="3600" b="1" dirty="0" smtClean="0">
                <a:solidFill>
                  <a:srgbClr val="00B0F0"/>
                </a:solidFill>
                <a:effectLst/>
                <a:cs typeface="Times New Roman" panose="02020603050405020304" pitchFamily="18" charset="0"/>
              </a:rPr>
              <a:t>Temas İçermeyen İstismar</a:t>
            </a:r>
            <a:endParaRPr lang="tr-TR" sz="3600" dirty="0">
              <a:effectLst/>
            </a:endParaRPr>
          </a:p>
        </p:txBody>
      </p:sp>
      <p:sp>
        <p:nvSpPr>
          <p:cNvPr id="3" name="İçerik Yer Tutucusu 2"/>
          <p:cNvSpPr>
            <a:spLocks noGrp="1"/>
          </p:cNvSpPr>
          <p:nvPr>
            <p:ph idx="1"/>
          </p:nvPr>
        </p:nvSpPr>
        <p:spPr>
          <a:xfrm>
            <a:off x="1018310" y="2570787"/>
            <a:ext cx="7807035" cy="3318936"/>
          </a:xfrm>
        </p:spPr>
        <p:txBody>
          <a:bodyPr>
            <a:normAutofit lnSpcReduction="10000"/>
          </a:bodyPr>
          <a:lstStyle/>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İstismarcının  çocuğun  cinsel özelliklerine yönelik olarak seksi konuşması, </a:t>
            </a: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Cinsel organları gösterme (</a:t>
            </a:r>
            <a:r>
              <a:rPr lang="tr-TR" altLang="tr-TR" dirty="0">
                <a:solidFill>
                  <a:srgbClr val="FF0000"/>
                </a:solidFill>
                <a:latin typeface="Calibri" panose="020F0502020204030204" pitchFamily="34" charset="0"/>
                <a:cs typeface="Times New Roman" panose="02020603050405020304" pitchFamily="18" charset="0"/>
              </a:rPr>
              <a:t>teşhircilik</a:t>
            </a:r>
            <a:r>
              <a:rPr lang="tr-TR" altLang="tr-TR" dirty="0">
                <a:latin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Pornografik resim gösterme,</a:t>
            </a: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Açıkça veya gizlice çocuğu çıplakken gözlemek gibi </a:t>
            </a:r>
            <a:r>
              <a:rPr lang="tr-TR" altLang="tr-TR" dirty="0">
                <a:solidFill>
                  <a:srgbClr val="FF0000"/>
                </a:solidFill>
                <a:latin typeface="Calibri" panose="020F0502020204030204" pitchFamily="34" charset="0"/>
                <a:cs typeface="Times New Roman" panose="02020603050405020304" pitchFamily="18" charset="0"/>
              </a:rPr>
              <a:t>röntgencilik</a:t>
            </a:r>
            <a:r>
              <a:rPr lang="tr-TR" altLang="tr-TR" dirty="0">
                <a:latin typeface="Calibri" panose="020F0502020204030204" pitchFamily="34" charset="0"/>
                <a:cs typeface="Times New Roman" panose="02020603050405020304" pitchFamily="18" charset="0"/>
              </a:rPr>
              <a:t> eylemleri</a:t>
            </a: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Cinsel içerikli küfür edilmesi</a:t>
            </a:r>
          </a:p>
          <a:p>
            <a:endParaRPr lang="tr-TR" dirty="0"/>
          </a:p>
        </p:txBody>
      </p:sp>
      <p:pic>
        <p:nvPicPr>
          <p:cNvPr id="5" name="Resim 4"/>
          <p:cNvPicPr>
            <a:picLocks noChangeAspect="1"/>
          </p:cNvPicPr>
          <p:nvPr/>
        </p:nvPicPr>
        <p:blipFill>
          <a:blip r:embed="rId2"/>
          <a:stretch>
            <a:fillRect/>
          </a:stretch>
        </p:blipFill>
        <p:spPr>
          <a:xfrm>
            <a:off x="8825345" y="2285999"/>
            <a:ext cx="2867350" cy="4081756"/>
          </a:xfrm>
          <a:prstGeom prst="rect">
            <a:avLst/>
          </a:prstGeom>
        </p:spPr>
      </p:pic>
    </p:spTree>
    <p:extLst>
      <p:ext uri="{BB962C8B-B14F-4D97-AF65-F5344CB8AC3E}">
        <p14:creationId xmlns:p14="http://schemas.microsoft.com/office/powerpoint/2010/main" val="3349728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smtClean="0">
                <a:solidFill>
                  <a:srgbClr val="00B0F0"/>
                </a:solidFill>
                <a:cs typeface="Times New Roman" panose="02020603050405020304" pitchFamily="18" charset="0"/>
              </a:rPr>
              <a:t>2. Cinsel İlişki İçermeyen Dokunma</a:t>
            </a:r>
            <a:endParaRPr lang="tr-TR" sz="3200" dirty="0">
              <a:solidFill>
                <a:srgbClr val="00B0F0"/>
              </a:solidFill>
            </a:endParaRPr>
          </a:p>
        </p:txBody>
      </p:sp>
      <p:sp>
        <p:nvSpPr>
          <p:cNvPr id="3" name="İçerik Yer Tutucusu 2"/>
          <p:cNvSpPr>
            <a:spLocks noGrp="1"/>
          </p:cNvSpPr>
          <p:nvPr>
            <p:ph idx="1"/>
          </p:nvPr>
        </p:nvSpPr>
        <p:spPr>
          <a:xfrm>
            <a:off x="1083733" y="2082799"/>
            <a:ext cx="6045200" cy="4104387"/>
          </a:xfrm>
        </p:spPr>
        <p:txBody>
          <a:bodyPr/>
          <a:lstStyle/>
          <a:p>
            <a:endParaRPr lang="tr-TR" dirty="0"/>
          </a:p>
          <a:p>
            <a:pPr marL="0" indent="0">
              <a:buNone/>
            </a:pPr>
            <a:r>
              <a:rPr lang="tr-TR" dirty="0" smtClean="0">
                <a:latin typeface="Calibri" panose="020F0502020204030204" pitchFamily="34" charset="0"/>
              </a:rPr>
              <a:t>	Dokunarak </a:t>
            </a:r>
            <a:r>
              <a:rPr lang="tr-TR" dirty="0">
                <a:latin typeface="Calibri" panose="020F0502020204030204" pitchFamily="34" charset="0"/>
              </a:rPr>
              <a:t>yapılan cinsel istismarda genellikle bir yetişkinin bir çocuğun vücuduna cinsel amaçlı dokunması söz konusudur. Çocuğu cinsel amaçla doğrudan kullanma. </a:t>
            </a:r>
          </a:p>
        </p:txBody>
      </p:sp>
      <p:pic>
        <p:nvPicPr>
          <p:cNvPr id="4" name="Picture 2" descr="C:\Users\Osman\Desktop\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9945" y="2556931"/>
            <a:ext cx="3909505" cy="3630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37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342900" indent="-342900"/>
            <a:r>
              <a:rPr lang="tr-TR" altLang="tr-TR" sz="3100" b="1" dirty="0" smtClean="0">
                <a:solidFill>
                  <a:schemeClr val="accent4"/>
                </a:solidFill>
                <a:cs typeface="Times New Roman" panose="02020603050405020304" pitchFamily="18" charset="0"/>
              </a:rPr>
              <a:t/>
            </a:r>
            <a:br>
              <a:rPr lang="tr-TR" altLang="tr-TR" sz="3100" b="1" dirty="0" smtClean="0">
                <a:solidFill>
                  <a:schemeClr val="accent4"/>
                </a:solidFill>
                <a:cs typeface="Times New Roman" panose="02020603050405020304" pitchFamily="18" charset="0"/>
              </a:rPr>
            </a:br>
            <a:r>
              <a:rPr lang="tr-TR" altLang="tr-TR" sz="3100" b="1" dirty="0">
                <a:solidFill>
                  <a:schemeClr val="accent4"/>
                </a:solidFill>
                <a:cs typeface="Times New Roman" panose="02020603050405020304" pitchFamily="18" charset="0"/>
              </a:rPr>
              <a:t/>
            </a:r>
            <a:br>
              <a:rPr lang="tr-TR" altLang="tr-TR" sz="3100" b="1" dirty="0">
                <a:solidFill>
                  <a:schemeClr val="accent4"/>
                </a:solidFill>
                <a:cs typeface="Times New Roman" panose="02020603050405020304" pitchFamily="18" charset="0"/>
              </a:rPr>
            </a:br>
            <a:r>
              <a:rPr lang="tr-TR" altLang="tr-TR" sz="3100" b="1" dirty="0" smtClean="0">
                <a:solidFill>
                  <a:schemeClr val="accent4"/>
                </a:solidFill>
                <a:cs typeface="Times New Roman" panose="02020603050405020304" pitchFamily="18" charset="0"/>
              </a:rPr>
              <a:t/>
            </a:r>
            <a:br>
              <a:rPr lang="tr-TR" altLang="tr-TR" sz="3100" b="1" dirty="0" smtClean="0">
                <a:solidFill>
                  <a:schemeClr val="accent4"/>
                </a:solidFill>
                <a:cs typeface="Times New Roman" panose="02020603050405020304" pitchFamily="18" charset="0"/>
              </a:rPr>
            </a:br>
            <a:r>
              <a:rPr lang="tr-TR" altLang="tr-TR" sz="3600" b="1" dirty="0" smtClean="0">
                <a:solidFill>
                  <a:srgbClr val="00B0F0"/>
                </a:solidFill>
                <a:cs typeface="Times New Roman" panose="02020603050405020304" pitchFamily="18" charset="0"/>
              </a:rPr>
              <a:t>3. İstismarcının Çocuğun Vücuduna Yönelik Eylemleri</a:t>
            </a:r>
            <a:r>
              <a:rPr lang="tr-TR" altLang="tr-TR" sz="3600" b="1" dirty="0">
                <a:solidFill>
                  <a:schemeClr val="accent4"/>
                </a:solidFill>
                <a:cs typeface="Times New Roman" panose="02020603050405020304" pitchFamily="18" charset="0"/>
              </a:rPr>
              <a:t>	</a:t>
            </a:r>
            <a:br>
              <a:rPr lang="tr-TR" altLang="tr-TR" sz="3600" b="1" dirty="0">
                <a:solidFill>
                  <a:schemeClr val="accent4"/>
                </a:solidFill>
                <a:cs typeface="Times New Roman" panose="02020603050405020304" pitchFamily="18" charset="0"/>
              </a:rPr>
            </a:br>
            <a:r>
              <a:rPr lang="tr-TR" altLang="tr-TR" sz="4900" b="1" dirty="0">
                <a:latin typeface="Times New Roman" panose="02020603050405020304" pitchFamily="18" charset="0"/>
                <a:cs typeface="Times New Roman" panose="02020603050405020304" pitchFamily="18" charset="0"/>
              </a:rPr>
              <a:t> </a:t>
            </a:r>
            <a:br>
              <a:rPr lang="tr-TR" altLang="tr-TR" sz="4900" b="1" dirty="0">
                <a:latin typeface="Times New Roman" panose="02020603050405020304" pitchFamily="18" charset="0"/>
                <a:cs typeface="Times New Roman" panose="02020603050405020304" pitchFamily="18" charset="0"/>
              </a:rPr>
            </a:br>
            <a:endParaRPr lang="tr-TR" dirty="0"/>
          </a:p>
        </p:txBody>
      </p:sp>
      <p:sp>
        <p:nvSpPr>
          <p:cNvPr id="3" name="İçerik Yer Tutucusu 2"/>
          <p:cNvSpPr>
            <a:spLocks noGrp="1"/>
          </p:cNvSpPr>
          <p:nvPr>
            <p:ph idx="1"/>
          </p:nvPr>
        </p:nvSpPr>
        <p:spPr>
          <a:xfrm>
            <a:off x="863600" y="2489200"/>
            <a:ext cx="6714835" cy="3702223"/>
          </a:xfrm>
        </p:spPr>
        <p:txBody>
          <a:bodyPr>
            <a:normAutofit/>
          </a:bodyPr>
          <a:lstStyle/>
          <a:p>
            <a:endParaRPr lang="tr-TR" dirty="0"/>
          </a:p>
          <a:p>
            <a:pPr marL="0" indent="0">
              <a:buNone/>
            </a:pPr>
            <a:r>
              <a:rPr lang="tr-TR" dirty="0">
                <a:latin typeface="Calibri" panose="020F0502020204030204" pitchFamily="34" charset="0"/>
              </a:rPr>
              <a:t>Şiddet kullanılarak yapılan istismar içinde ırza geçme öldürmede yer almaktadır. </a:t>
            </a:r>
            <a:r>
              <a:rPr lang="tr-TR" altLang="tr-TR" dirty="0">
                <a:latin typeface="Calibri" panose="020F0502020204030204" pitchFamily="34" charset="0"/>
                <a:cs typeface="Times New Roman" panose="02020603050405020304" pitchFamily="18" charset="0"/>
              </a:rPr>
              <a:t>Cinsel ilişki ve tatmin edici diğer eylemler</a:t>
            </a:r>
            <a:endParaRPr lang="tr-TR" dirty="0" smtClean="0">
              <a:latin typeface="Calibri" panose="020F0502020204030204" pitchFamily="34" charset="0"/>
            </a:endParaRPr>
          </a:p>
          <a:p>
            <a:pPr marL="0" indent="0">
              <a:buNone/>
            </a:pPr>
            <a:r>
              <a:rPr lang="tr-TR" dirty="0" smtClean="0">
                <a:latin typeface="Calibri" panose="020F0502020204030204" pitchFamily="34" charset="0"/>
              </a:rPr>
              <a:t>	Çocukta </a:t>
            </a:r>
            <a:r>
              <a:rPr lang="tr-TR" dirty="0">
                <a:latin typeface="Calibri" panose="020F0502020204030204" pitchFamily="34" charset="0"/>
              </a:rPr>
              <a:t>yaşam boyu sürebilecek ve tedavi </a:t>
            </a:r>
            <a:r>
              <a:rPr lang="tr-TR" dirty="0" smtClean="0">
                <a:latin typeface="Calibri" panose="020F0502020204030204" pitchFamily="34" charset="0"/>
              </a:rPr>
              <a:t>	gerektirecek </a:t>
            </a:r>
            <a:r>
              <a:rPr lang="tr-TR" dirty="0">
                <a:latin typeface="Calibri" panose="020F0502020204030204" pitchFamily="34" charset="0"/>
              </a:rPr>
              <a:t>bir zedelenme oluşturmakta ve </a:t>
            </a:r>
            <a:r>
              <a:rPr lang="tr-TR" dirty="0" smtClean="0">
                <a:latin typeface="Calibri" panose="020F0502020204030204" pitchFamily="34" charset="0"/>
              </a:rPr>
              <a:t>	hemen müdahale </a:t>
            </a:r>
            <a:r>
              <a:rPr lang="tr-TR" dirty="0">
                <a:latin typeface="Calibri" panose="020F0502020204030204" pitchFamily="34" charset="0"/>
              </a:rPr>
              <a:t>gerektirmektedir. </a:t>
            </a:r>
            <a:endParaRPr lang="tr-TR" altLang="tr-TR" dirty="0" smtClean="0">
              <a:latin typeface="Calibri" panose="020F0502020204030204" pitchFamily="34" charset="0"/>
              <a:cs typeface="Times New Roman" panose="02020603050405020304" pitchFamily="18" charset="0"/>
            </a:endParaRPr>
          </a:p>
          <a:p>
            <a:pPr marL="0" indent="0">
              <a:buNone/>
            </a:pPr>
            <a:endParaRPr lang="tr-TR" altLang="tr-TR" dirty="0">
              <a:latin typeface="Calibri" panose="020F0502020204030204" pitchFamily="34" charset="0"/>
              <a:cs typeface="Times New Roman" panose="02020603050405020304" pitchFamily="18" charset="0"/>
            </a:endParaRPr>
          </a:p>
          <a:p>
            <a:endParaRPr lang="tr-TR" dirty="0"/>
          </a:p>
        </p:txBody>
      </p:sp>
      <p:pic>
        <p:nvPicPr>
          <p:cNvPr id="4" name="Picture 3" descr="C:\Users\Osman\Desktop\fft99_mf557295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8436" y="2681617"/>
            <a:ext cx="3779930" cy="3509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11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039091"/>
            <a:ext cx="9192489" cy="1246908"/>
          </a:xfrm>
        </p:spPr>
        <p:txBody>
          <a:bodyPr>
            <a:normAutofit fontScale="90000"/>
          </a:bodyPr>
          <a:lstStyle/>
          <a:p>
            <a:pPr marL="342900" indent="-342900"/>
            <a:r>
              <a:rPr lang="tr-TR" altLang="tr-TR" sz="2800" b="1" dirty="0">
                <a:solidFill>
                  <a:srgbClr val="FF0000"/>
                </a:solidFill>
                <a:cs typeface="Times New Roman" panose="02020603050405020304" pitchFamily="18" charset="0"/>
              </a:rPr>
              <a:t/>
            </a:r>
            <a:br>
              <a:rPr lang="tr-TR" altLang="tr-TR" sz="2800" b="1" dirty="0">
                <a:solidFill>
                  <a:srgbClr val="FF0000"/>
                </a:solidFill>
                <a:cs typeface="Times New Roman" panose="02020603050405020304" pitchFamily="18" charset="0"/>
              </a:rPr>
            </a:br>
            <a:r>
              <a:rPr lang="tr-TR" altLang="tr-TR" sz="4000" b="1" dirty="0" smtClean="0">
                <a:solidFill>
                  <a:srgbClr val="00B0F0"/>
                </a:solidFill>
                <a:cs typeface="Times New Roman" panose="02020603050405020304" pitchFamily="18" charset="0"/>
              </a:rPr>
              <a:t>4. Cinsel Sömürü</a:t>
            </a:r>
            <a:r>
              <a:rPr lang="tr-TR" altLang="tr-TR" sz="4000" b="1" dirty="0">
                <a:cs typeface="Times New Roman" panose="02020603050405020304" pitchFamily="18" charset="0"/>
              </a:rPr>
              <a:t/>
            </a:r>
            <a:br>
              <a:rPr lang="tr-TR" altLang="tr-TR" sz="4000" b="1" dirty="0">
                <a:cs typeface="Times New Roman" panose="02020603050405020304" pitchFamily="18" charset="0"/>
              </a:rPr>
            </a:br>
            <a:endParaRPr lang="tr-TR" sz="3100" dirty="0"/>
          </a:p>
        </p:txBody>
      </p:sp>
      <p:sp>
        <p:nvSpPr>
          <p:cNvPr id="3" name="İçerik Yer Tutucusu 2"/>
          <p:cNvSpPr>
            <a:spLocks noGrp="1"/>
          </p:cNvSpPr>
          <p:nvPr>
            <p:ph idx="1"/>
          </p:nvPr>
        </p:nvSpPr>
        <p:spPr>
          <a:xfrm>
            <a:off x="1295400" y="2556932"/>
            <a:ext cx="6837217" cy="3318936"/>
          </a:xfrm>
        </p:spPr>
        <p:txBody>
          <a:bodyPr/>
          <a:lstStyle/>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Çocuğa veya üçüncü kişilere para ve benzeri şeylerin verilmesi karşılığında çocuğun yetişkin tarafından cinsel olarak kullanılmasıdır. </a:t>
            </a: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(Fuhuş, pornografi, cinsel sömürü amaçlı kullanma, çocuk seksi turizmi, erken evlendirme,….)</a:t>
            </a:r>
          </a:p>
          <a:p>
            <a:endParaRPr lang="tr-TR" dirty="0"/>
          </a:p>
        </p:txBody>
      </p:sp>
      <p:pic>
        <p:nvPicPr>
          <p:cNvPr id="4" name="Picture 2" descr="C:\Users\Osman\Desktop\16c_c3d0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754"/>
          <a:stretch/>
        </p:blipFill>
        <p:spPr bwMode="auto">
          <a:xfrm>
            <a:off x="9060279" y="2632224"/>
            <a:ext cx="2051070" cy="3499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431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981200" y="2272145"/>
            <a:ext cx="8229600" cy="3244418"/>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4000" dirty="0">
                <a:solidFill>
                  <a:srgbClr val="FF0000"/>
                </a:solidFill>
                <a:effectLst>
                  <a:outerShdw blurRad="38100" dist="38100" dir="2700000" algn="tl">
                    <a:srgbClr val="C0C0C0"/>
                  </a:outerShdw>
                </a:effectLst>
                <a:latin typeface="Calibri" panose="020F0502020204030204" pitchFamily="34" charset="0"/>
              </a:rPr>
              <a:t>Cinsel istimara uğrayanların </a:t>
            </a:r>
          </a:p>
          <a:p>
            <a:pPr algn="ctr">
              <a:lnSpc>
                <a:spcPct val="150000"/>
              </a:lnSpc>
              <a:defRPr/>
            </a:pPr>
            <a:r>
              <a:rPr lang="tr-TR" sz="4000" dirty="0">
                <a:solidFill>
                  <a:srgbClr val="FF0000"/>
                </a:solidFill>
                <a:effectLst>
                  <a:outerShdw blurRad="38100" dist="38100" dir="2700000" algn="tl">
                    <a:srgbClr val="C0C0C0"/>
                  </a:outerShdw>
                </a:effectLst>
                <a:latin typeface="Calibri" panose="020F0502020204030204" pitchFamily="34" charset="0"/>
              </a:rPr>
              <a:t>%71’i kız, </a:t>
            </a:r>
          </a:p>
          <a:p>
            <a:pPr algn="ctr">
              <a:lnSpc>
                <a:spcPct val="150000"/>
              </a:lnSpc>
              <a:defRPr/>
            </a:pPr>
            <a:r>
              <a:rPr lang="tr-TR" sz="4000" dirty="0">
                <a:solidFill>
                  <a:srgbClr val="FF0000"/>
                </a:solidFill>
                <a:effectLst>
                  <a:outerShdw blurRad="38100" dist="38100" dir="2700000" algn="tl">
                    <a:srgbClr val="C0C0C0"/>
                  </a:outerShdw>
                </a:effectLst>
                <a:latin typeface="Calibri" panose="020F0502020204030204" pitchFamily="34" charset="0"/>
              </a:rPr>
              <a:t>%29’u erkek </a:t>
            </a:r>
          </a:p>
          <a:p>
            <a:pPr algn="ctr">
              <a:lnSpc>
                <a:spcPct val="150000"/>
              </a:lnSpc>
              <a:defRPr/>
            </a:pPr>
            <a:r>
              <a:rPr lang="tr-TR" sz="4000" dirty="0" smtClean="0">
                <a:solidFill>
                  <a:srgbClr val="FF0000"/>
                </a:solidFill>
                <a:effectLst>
                  <a:outerShdw blurRad="38100" dist="38100" dir="2700000" algn="tl">
                    <a:srgbClr val="C0C0C0"/>
                  </a:outerShdw>
                </a:effectLst>
                <a:latin typeface="Calibri" panose="020F0502020204030204" pitchFamily="34" charset="0"/>
              </a:rPr>
              <a:t>çocuklardır</a:t>
            </a:r>
            <a:r>
              <a:rPr lang="tr-TR" sz="4000" dirty="0">
                <a:solidFill>
                  <a:srgbClr val="FF0000"/>
                </a:solidFill>
                <a:effectLst>
                  <a:outerShdw blurRad="38100" dist="38100" dir="2700000" algn="tl">
                    <a:srgbClr val="C0C0C0"/>
                  </a:outerShdw>
                </a:effectLst>
                <a:latin typeface="Calibri" panose="020F0502020204030204" pitchFamily="34" charset="0"/>
              </a:rPr>
              <a:t>.</a:t>
            </a:r>
          </a:p>
        </p:txBody>
      </p:sp>
      <p:sp>
        <p:nvSpPr>
          <p:cNvPr id="47108" name="Rectangle 4"/>
          <p:cNvSpPr>
            <a:spLocks noChangeArrowheads="1"/>
          </p:cNvSpPr>
          <p:nvPr/>
        </p:nvSpPr>
        <p:spPr bwMode="auto">
          <a:xfrm>
            <a:off x="3071813" y="1057708"/>
            <a:ext cx="6851650" cy="762000"/>
          </a:xfrm>
          <a:prstGeom prst="rect">
            <a:avLst/>
          </a:prstGeom>
          <a:noFill/>
          <a:ln>
            <a:noFill/>
          </a:ln>
          <a:effectLst/>
          <a:extLst/>
        </p:spPr>
        <p:txBody>
          <a:bodyPr wrap="none">
            <a:spAutoFit/>
          </a:bodyPr>
          <a:lstStyle/>
          <a:p>
            <a:pPr>
              <a:defRPr/>
            </a:pPr>
            <a:r>
              <a:rPr lang="tr-TR" sz="4400" dirty="0">
                <a:effectLst>
                  <a:outerShdw blurRad="38100" dist="38100" dir="2700000" algn="tl">
                    <a:srgbClr val="C0C0C0"/>
                  </a:outerShdw>
                </a:effectLst>
                <a:latin typeface="Calibri" pitchFamily="34" charset="0"/>
              </a:rPr>
              <a:t>Kimler cinsel istismara uğrar?</a:t>
            </a:r>
          </a:p>
        </p:txBody>
      </p:sp>
      <p:sp>
        <p:nvSpPr>
          <p:cNvPr id="2" name="Altbilgi Yer Tutucusu 1"/>
          <p:cNvSpPr>
            <a:spLocks noGrp="1"/>
          </p:cNvSpPr>
          <p:nvPr>
            <p:ph type="ftr" sz="quarter" idx="11"/>
          </p:nvPr>
        </p:nvSpPr>
        <p:spPr/>
        <p:txBody>
          <a:bodyPr/>
          <a:lstStyle/>
          <a:p>
            <a:pPr>
              <a:defRPr/>
            </a:pPr>
            <a:endParaRPr lang="tr-TR" dirty="0"/>
          </a:p>
        </p:txBody>
      </p:sp>
    </p:spTree>
    <p:extLst>
      <p:ext uri="{BB962C8B-B14F-4D97-AF65-F5344CB8AC3E}">
        <p14:creationId xmlns:p14="http://schemas.microsoft.com/office/powerpoint/2010/main" val="1304343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579420" y="899969"/>
            <a:ext cx="9350518" cy="1143000"/>
          </a:xfrm>
        </p:spPr>
        <p:txBody>
          <a:bodyPr>
            <a:normAutofit fontScale="90000"/>
          </a:bodyPr>
          <a:lstStyle/>
          <a:p>
            <a:r>
              <a:rPr lang="tr-TR" altLang="tr-TR" sz="3600" b="1" dirty="0"/>
              <a:t>CİNSEL İSTİSMARA MARUZ KALAN ÇOCUKLARIN YAŞA GÖRE DAĞILIMLARI İNCELENDİĞİNDE;</a:t>
            </a:r>
          </a:p>
        </p:txBody>
      </p:sp>
      <p:sp>
        <p:nvSpPr>
          <p:cNvPr id="4" name="1 Başlık"/>
          <p:cNvSpPr txBox="1">
            <a:spLocks/>
          </p:cNvSpPr>
          <p:nvPr/>
        </p:nvSpPr>
        <p:spPr>
          <a:xfrm>
            <a:off x="595744" y="2423103"/>
            <a:ext cx="10986655" cy="410527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4000" dirty="0">
                <a:solidFill>
                  <a:srgbClr val="FF0000"/>
                </a:solidFill>
                <a:effectLst>
                  <a:outerShdw blurRad="38100" dist="38100" dir="2700000" algn="tl">
                    <a:srgbClr val="C0C0C0"/>
                  </a:outerShdw>
                </a:effectLst>
                <a:latin typeface="Calibri" panose="020F0502020204030204" pitchFamily="34" charset="0"/>
              </a:rPr>
              <a:t>%30’unun 2-5</a:t>
            </a:r>
          </a:p>
          <a:p>
            <a:pPr algn="ctr">
              <a:defRPr/>
            </a:pPr>
            <a:r>
              <a:rPr lang="tr-TR" sz="4000" dirty="0">
                <a:solidFill>
                  <a:srgbClr val="FF0000"/>
                </a:solidFill>
                <a:effectLst>
                  <a:outerShdw blurRad="38100" dist="38100" dir="2700000" algn="tl">
                    <a:srgbClr val="C0C0C0"/>
                  </a:outerShdw>
                </a:effectLst>
                <a:latin typeface="Calibri" panose="020F0502020204030204" pitchFamily="34" charset="0"/>
              </a:rPr>
              <a:t>%40’ının 6-10</a:t>
            </a:r>
          </a:p>
          <a:p>
            <a:pPr algn="ctr">
              <a:defRPr/>
            </a:pPr>
            <a:r>
              <a:rPr lang="tr-TR" sz="4000" dirty="0">
                <a:solidFill>
                  <a:srgbClr val="FF0000"/>
                </a:solidFill>
                <a:effectLst>
                  <a:outerShdw blurRad="38100" dist="38100" dir="2700000" algn="tl">
                    <a:srgbClr val="C0C0C0"/>
                  </a:outerShdw>
                </a:effectLst>
                <a:latin typeface="Calibri" panose="020F0502020204030204" pitchFamily="34" charset="0"/>
              </a:rPr>
              <a:t>%30’unun 11-17</a:t>
            </a:r>
          </a:p>
          <a:p>
            <a:pPr algn="ctr">
              <a:defRPr/>
            </a:pPr>
            <a:r>
              <a:rPr lang="tr-TR" sz="3200" dirty="0">
                <a:effectLst>
                  <a:outerShdw blurRad="38100" dist="38100" dir="2700000" algn="tl">
                    <a:srgbClr val="C0C0C0"/>
                  </a:outerShdw>
                </a:effectLst>
                <a:latin typeface="Calibri" panose="020F0502020204030204" pitchFamily="34" charset="0"/>
              </a:rPr>
              <a:t>Yaş grubunda olduğunu görüyoruz</a:t>
            </a:r>
            <a:r>
              <a:rPr lang="tr-TR" sz="3200" dirty="0" smtClean="0">
                <a:effectLst>
                  <a:outerShdw blurRad="38100" dist="38100" dir="2700000" algn="tl">
                    <a:srgbClr val="C0C0C0"/>
                  </a:outerShdw>
                </a:effectLst>
                <a:latin typeface="Calibri" panose="020F0502020204030204" pitchFamily="34" charset="0"/>
              </a:rPr>
              <a:t>.</a:t>
            </a:r>
          </a:p>
          <a:p>
            <a:pPr algn="ctr">
              <a:defRPr/>
            </a:pPr>
            <a:endParaRPr lang="tr-TR" dirty="0">
              <a:effectLst>
                <a:outerShdw blurRad="38100" dist="38100" dir="2700000" algn="tl">
                  <a:srgbClr val="C0C0C0"/>
                </a:outerShdw>
              </a:effectLst>
              <a:latin typeface="Calibri" panose="020F0502020204030204" pitchFamily="34" charset="0"/>
            </a:endParaRPr>
          </a:p>
          <a:p>
            <a:pPr algn="ctr">
              <a:defRPr/>
            </a:pPr>
            <a:r>
              <a:rPr lang="tr-TR" sz="3200" dirty="0">
                <a:effectLst>
                  <a:outerShdw blurRad="38100" dist="38100" dir="2700000" algn="tl">
                    <a:srgbClr val="C0C0C0"/>
                  </a:outerShdw>
                </a:effectLst>
                <a:latin typeface="Calibri" panose="020F0502020204030204" pitchFamily="34" charset="0"/>
              </a:rPr>
              <a:t>Bir başka deyişle</a:t>
            </a:r>
            <a:r>
              <a:rPr lang="tr-TR" sz="3200" dirty="0">
                <a:solidFill>
                  <a:srgbClr val="FF0000"/>
                </a:solidFill>
                <a:effectLst>
                  <a:outerShdw blurRad="38100" dist="38100" dir="2700000" algn="tl">
                    <a:srgbClr val="C0C0C0"/>
                  </a:outerShdw>
                </a:effectLst>
                <a:latin typeface="Calibri" panose="020F0502020204030204" pitchFamily="34" charset="0"/>
              </a:rPr>
              <a:t> </a:t>
            </a:r>
            <a:r>
              <a:rPr lang="tr-TR" sz="3600" dirty="0">
                <a:solidFill>
                  <a:srgbClr val="FF0000"/>
                </a:solidFill>
                <a:effectLst>
                  <a:outerShdw blurRad="38100" dist="38100" dir="2700000" algn="tl">
                    <a:srgbClr val="C0C0C0"/>
                  </a:outerShdw>
                </a:effectLst>
                <a:latin typeface="Calibri" panose="020F0502020204030204" pitchFamily="34" charset="0"/>
              </a:rPr>
              <a:t>kurbanların %70’ini küçük yaş grubu</a:t>
            </a:r>
            <a:r>
              <a:rPr lang="tr-TR" sz="3200" dirty="0">
                <a:solidFill>
                  <a:srgbClr val="FF0000"/>
                </a:solidFill>
                <a:effectLst>
                  <a:outerShdw blurRad="38100" dist="38100" dir="2700000" algn="tl">
                    <a:srgbClr val="C0C0C0"/>
                  </a:outerShdw>
                </a:effectLst>
                <a:latin typeface="Calibri" panose="020F0502020204030204" pitchFamily="34" charset="0"/>
              </a:rPr>
              <a:t> </a:t>
            </a:r>
            <a:r>
              <a:rPr lang="tr-TR" sz="3200" dirty="0">
                <a:effectLst>
                  <a:outerShdw blurRad="38100" dist="38100" dir="2700000" algn="tl">
                    <a:srgbClr val="C0C0C0"/>
                  </a:outerShdw>
                </a:effectLst>
                <a:latin typeface="Calibri" panose="020F0502020204030204" pitchFamily="34" charset="0"/>
              </a:rPr>
              <a:t>oluşturmaktadır.</a:t>
            </a:r>
          </a:p>
        </p:txBody>
      </p:sp>
    </p:spTree>
    <p:extLst>
      <p:ext uri="{BB962C8B-B14F-4D97-AF65-F5344CB8AC3E}">
        <p14:creationId xmlns:p14="http://schemas.microsoft.com/office/powerpoint/2010/main" val="1830390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CİNSEL İSTİSMARCI KİM OLABİLİR?</a:t>
            </a:r>
            <a:endParaRPr lang="tr-TR" dirty="0"/>
          </a:p>
        </p:txBody>
      </p:sp>
      <p:sp>
        <p:nvSpPr>
          <p:cNvPr id="3" name="İçerik Yer Tutucusu 2"/>
          <p:cNvSpPr>
            <a:spLocks noGrp="1"/>
          </p:cNvSpPr>
          <p:nvPr>
            <p:ph idx="1"/>
          </p:nvPr>
        </p:nvSpPr>
        <p:spPr>
          <a:xfrm>
            <a:off x="1295400" y="2556932"/>
            <a:ext cx="7031181" cy="3318936"/>
          </a:xfrm>
        </p:spPr>
        <p:txBody>
          <a:bodyPr>
            <a:normAutofit fontScale="92500" lnSpcReduction="10000"/>
          </a:bodyPr>
          <a:lstStyle/>
          <a:p>
            <a:r>
              <a:rPr lang="tr-TR" altLang="tr-TR" dirty="0">
                <a:latin typeface="Calibri" panose="020F0502020204030204" pitchFamily="34" charset="0"/>
              </a:rPr>
              <a:t>Yetişkin bir erkek, </a:t>
            </a:r>
          </a:p>
          <a:p>
            <a:r>
              <a:rPr lang="tr-TR" altLang="tr-TR" dirty="0">
                <a:latin typeface="Calibri" panose="020F0502020204030204" pitchFamily="34" charset="0"/>
              </a:rPr>
              <a:t>Yetişkin bir kadın </a:t>
            </a:r>
          </a:p>
          <a:p>
            <a:r>
              <a:rPr lang="tr-TR" altLang="tr-TR" dirty="0">
                <a:latin typeface="Calibri" panose="020F0502020204030204" pitchFamily="34" charset="0"/>
              </a:rPr>
              <a:t>Yaşıtı</a:t>
            </a:r>
          </a:p>
          <a:p>
            <a:r>
              <a:rPr lang="tr-TR" altLang="tr-TR" dirty="0">
                <a:latin typeface="Calibri" panose="020F0502020204030204" pitchFamily="34" charset="0"/>
              </a:rPr>
              <a:t>Yaş olarak kendinden büyük çocuk</a:t>
            </a:r>
          </a:p>
          <a:p>
            <a:r>
              <a:rPr lang="tr-TR" altLang="tr-TR" dirty="0">
                <a:latin typeface="Calibri" panose="020F0502020204030204" pitchFamily="34" charset="0"/>
              </a:rPr>
              <a:t>Aileden biri de olabilir</a:t>
            </a:r>
            <a:r>
              <a:rPr lang="tr-TR" altLang="tr-TR" dirty="0" smtClean="0">
                <a:latin typeface="Calibri" panose="020F0502020204030204" pitchFamily="34" charset="0"/>
              </a:rPr>
              <a:t>.</a:t>
            </a:r>
          </a:p>
          <a:p>
            <a:pPr algn="just">
              <a:buFont typeface="Arial" panose="020B0604020202020204" pitchFamily="34" charset="0"/>
              <a:buChar char="•"/>
            </a:pPr>
            <a:r>
              <a:rPr lang="en-AU" altLang="tr-TR" dirty="0">
                <a:latin typeface="Calibri" panose="020F0502020204030204" pitchFamily="34" charset="0"/>
                <a:cs typeface="Times New Roman" panose="02020603050405020304" pitchFamily="18" charset="0"/>
              </a:rPr>
              <a:t>Özgüveni </a:t>
            </a:r>
            <a:r>
              <a:rPr lang="en-AU" altLang="tr-TR" dirty="0" err="1">
                <a:latin typeface="Calibri" panose="020F0502020204030204" pitchFamily="34" charset="0"/>
                <a:cs typeface="Times New Roman" panose="02020603050405020304" pitchFamily="18" charset="0"/>
              </a:rPr>
              <a:t>düşük</a:t>
            </a:r>
            <a:r>
              <a:rPr lang="tr-TR" altLang="tr-TR" dirty="0">
                <a:latin typeface="Calibri" panose="020F0502020204030204" pitchFamily="34" charset="0"/>
                <a:cs typeface="Times New Roman" panose="02020603050405020304" pitchFamily="18" charset="0"/>
              </a:rPr>
              <a:t> </a:t>
            </a:r>
            <a:r>
              <a:rPr lang="tr-TR" altLang="tr-TR" dirty="0" smtClean="0">
                <a:latin typeface="Calibri" panose="020F0502020204030204" pitchFamily="34" charset="0"/>
                <a:cs typeface="Times New Roman" panose="02020603050405020304" pitchFamily="18" charset="0"/>
              </a:rPr>
              <a:t>kişiler</a:t>
            </a:r>
            <a:endParaRPr lang="tr-TR" altLang="tr-TR" dirty="0">
              <a:latin typeface="Calibri" panose="020F0502020204030204" pitchFamily="34" charset="0"/>
              <a:cs typeface="Times New Roman" panose="02020603050405020304" pitchFamily="18" charset="0"/>
            </a:endParaRPr>
          </a:p>
          <a:p>
            <a:pPr algn="just">
              <a:buFont typeface="Arial" panose="020B0604020202020204" pitchFamily="34" charset="0"/>
              <a:buChar char="•"/>
            </a:pPr>
            <a:r>
              <a:rPr lang="en-AU" altLang="tr-TR" dirty="0" err="1">
                <a:latin typeface="Calibri" panose="020F0502020204030204" pitchFamily="34" charset="0"/>
                <a:cs typeface="Times New Roman" panose="02020603050405020304" pitchFamily="18" charset="0"/>
              </a:rPr>
              <a:t>Psikiyatrik</a:t>
            </a:r>
            <a:r>
              <a:rPr lang="en-AU" altLang="tr-TR" dirty="0">
                <a:latin typeface="Calibri" panose="020F0502020204030204" pitchFamily="34" charset="0"/>
                <a:cs typeface="Times New Roman" panose="02020603050405020304" pitchFamily="18" charset="0"/>
              </a:rPr>
              <a:t> </a:t>
            </a:r>
            <a:r>
              <a:rPr lang="en-AU" altLang="tr-TR" dirty="0" err="1">
                <a:latin typeface="Calibri" panose="020F0502020204030204" pitchFamily="34" charset="0"/>
                <a:cs typeface="Times New Roman" panose="02020603050405020304" pitchFamily="18" charset="0"/>
              </a:rPr>
              <a:t>sorun</a:t>
            </a:r>
            <a:r>
              <a:rPr lang="tr-TR" altLang="tr-TR" dirty="0" err="1">
                <a:latin typeface="Calibri" panose="020F0502020204030204" pitchFamily="34" charset="0"/>
                <a:cs typeface="Times New Roman" panose="02020603050405020304" pitchFamily="18" charset="0"/>
              </a:rPr>
              <a:t>lu</a:t>
            </a:r>
            <a:r>
              <a:rPr lang="tr-TR" altLang="tr-TR" dirty="0">
                <a:latin typeface="Calibri" panose="020F0502020204030204" pitchFamily="34" charset="0"/>
                <a:cs typeface="Times New Roman" panose="02020603050405020304" pitchFamily="18" charset="0"/>
              </a:rPr>
              <a:t> kişiler</a:t>
            </a:r>
          </a:p>
          <a:p>
            <a:endParaRPr lang="tr-TR" altLang="tr-TR" dirty="0" smtClean="0"/>
          </a:p>
          <a:p>
            <a:endParaRPr lang="tr-TR" altLang="tr-TR" dirty="0" smtClean="0"/>
          </a:p>
          <a:p>
            <a:endParaRPr lang="tr-TR" altLang="tr-TR" dirty="0"/>
          </a:p>
          <a:p>
            <a:endParaRPr lang="tr-TR" dirty="0"/>
          </a:p>
        </p:txBody>
      </p:sp>
    </p:spTree>
    <p:extLst>
      <p:ext uri="{BB962C8B-B14F-4D97-AF65-F5344CB8AC3E}">
        <p14:creationId xmlns:p14="http://schemas.microsoft.com/office/powerpoint/2010/main" val="3066394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noGrp="1"/>
          </p:cNvSpPr>
          <p:nvPr>
            <p:ph idx="4294967295"/>
          </p:nvPr>
        </p:nvSpPr>
        <p:spPr>
          <a:xfrm>
            <a:off x="1191490" y="1024227"/>
            <a:ext cx="9822873" cy="5002212"/>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lnSpc>
                <a:spcPct val="120000"/>
              </a:lnSpc>
              <a:spcBef>
                <a:spcPts val="1200"/>
              </a:spcBef>
              <a:spcAft>
                <a:spcPts val="0"/>
              </a:spcAft>
              <a:buFont typeface="Arial" panose="020B0604020202020204" pitchFamily="34" charset="0"/>
              <a:buChar char="•"/>
            </a:pPr>
            <a:r>
              <a:rPr lang="en-AU" altLang="tr-TR" sz="8000" b="1" dirty="0" err="1" smtClean="0">
                <a:latin typeface="Calibri" panose="020F0502020204030204" pitchFamily="34" charset="0"/>
                <a:cs typeface="Times New Roman" panose="02020603050405020304" pitchFamily="18" charset="0"/>
              </a:rPr>
              <a:t>Sanılanın</a:t>
            </a:r>
            <a:r>
              <a:rPr lang="en-AU" altLang="tr-TR" sz="8000" b="1" dirty="0" smtClean="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aksine</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serseri</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görünümlü</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pis</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biri</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değildir</a:t>
            </a:r>
            <a:r>
              <a:rPr lang="tr-TR" altLang="tr-TR" sz="8000" b="1" dirty="0" err="1" smtClean="0">
                <a:latin typeface="Calibri" panose="020F0502020204030204" pitchFamily="34" charset="0"/>
                <a:cs typeface="Times New Roman" panose="02020603050405020304" pitchFamily="18" charset="0"/>
              </a:rPr>
              <a:t>ler</a:t>
            </a:r>
            <a:endParaRPr lang="en-AU" altLang="tr-TR" sz="8000" b="1" dirty="0">
              <a:latin typeface="Calibri" panose="020F0502020204030204" pitchFamily="34" charset="0"/>
              <a:cs typeface="Times New Roman" panose="02020603050405020304" pitchFamily="18" charset="0"/>
            </a:endParaRPr>
          </a:p>
          <a:p>
            <a:pPr algn="just">
              <a:lnSpc>
                <a:spcPct val="120000"/>
              </a:lnSpc>
              <a:spcBef>
                <a:spcPts val="1200"/>
              </a:spcBef>
              <a:spcAft>
                <a:spcPts val="0"/>
              </a:spcAft>
              <a:buFont typeface="Arial" panose="020B0604020202020204" pitchFamily="34" charset="0"/>
              <a:buChar char="•"/>
            </a:pPr>
            <a:r>
              <a:rPr lang="en-AU" altLang="tr-TR" sz="8000" b="1" dirty="0" err="1">
                <a:latin typeface="Calibri" panose="020F0502020204030204" pitchFamily="34" charset="0"/>
                <a:cs typeface="Times New Roman" panose="02020603050405020304" pitchFamily="18" charset="0"/>
              </a:rPr>
              <a:t>Çocukların</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güvenini</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kazanabilen</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onlarla</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yakın</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ilişki</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kurabilen</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düzgün</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görünümlü</a:t>
            </a:r>
            <a:r>
              <a:rPr lang="en-AU" altLang="tr-TR" sz="8000" b="1" dirty="0">
                <a:latin typeface="Calibri" panose="020F0502020204030204" pitchFamily="34" charset="0"/>
                <a:cs typeface="Times New Roman" panose="02020603050405020304" pitchFamily="18" charset="0"/>
              </a:rPr>
              <a:t> </a:t>
            </a:r>
            <a:r>
              <a:rPr lang="en-AU" altLang="tr-TR" sz="8000" b="1" dirty="0" err="1" smtClean="0">
                <a:latin typeface="Calibri" panose="020F0502020204030204" pitchFamily="34" charset="0"/>
                <a:cs typeface="Times New Roman" panose="02020603050405020304" pitchFamily="18" charset="0"/>
              </a:rPr>
              <a:t>insanlardır</a:t>
            </a:r>
            <a:r>
              <a:rPr lang="tr-TR" altLang="tr-TR" sz="8000" b="1" dirty="0" smtClean="0">
                <a:latin typeface="Calibri" panose="020F0502020204030204" pitchFamily="34" charset="0"/>
                <a:cs typeface="Times New Roman" panose="02020603050405020304" pitchFamily="18" charset="0"/>
              </a:rPr>
              <a:t>.</a:t>
            </a:r>
            <a:endParaRPr lang="tr-TR" altLang="tr-TR" sz="8000" b="1" dirty="0">
              <a:latin typeface="Calibri" panose="020F0502020204030204" pitchFamily="34" charset="0"/>
              <a:cs typeface="Times New Roman" panose="02020603050405020304" pitchFamily="18" charset="0"/>
            </a:endParaRPr>
          </a:p>
          <a:p>
            <a:pPr algn="just">
              <a:lnSpc>
                <a:spcPct val="120000"/>
              </a:lnSpc>
              <a:spcBef>
                <a:spcPts val="1200"/>
              </a:spcBef>
              <a:spcAft>
                <a:spcPts val="0"/>
              </a:spcAft>
              <a:buFont typeface="Arial" panose="020B0604020202020204" pitchFamily="34" charset="0"/>
              <a:buChar char="•"/>
            </a:pPr>
            <a:r>
              <a:rPr lang="en-AU" altLang="tr-TR" sz="8000" b="1" dirty="0" err="1">
                <a:latin typeface="Calibri" panose="020F0502020204030204" pitchFamily="34" charset="0"/>
                <a:cs typeface="Times New Roman" panose="02020603050405020304" pitchFamily="18" charset="0"/>
              </a:rPr>
              <a:t>Olguların</a:t>
            </a:r>
            <a:r>
              <a:rPr lang="en-AU" altLang="tr-TR" sz="8000" b="1" dirty="0">
                <a:latin typeface="Calibri" panose="020F0502020204030204" pitchFamily="34" charset="0"/>
                <a:cs typeface="Times New Roman" panose="02020603050405020304" pitchFamily="18" charset="0"/>
              </a:rPr>
              <a:t> %50 </a:t>
            </a:r>
            <a:r>
              <a:rPr lang="en-AU" altLang="tr-TR" sz="8000" b="1" dirty="0" err="1">
                <a:latin typeface="Calibri" panose="020F0502020204030204" pitchFamily="34" charset="0"/>
                <a:cs typeface="Times New Roman" panose="02020603050405020304" pitchFamily="18" charset="0"/>
              </a:rPr>
              <a:t>sinde</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aileden</a:t>
            </a:r>
            <a:r>
              <a:rPr lang="en-AU" altLang="tr-TR" sz="8000" b="1" dirty="0">
                <a:latin typeface="Calibri" panose="020F0502020204030204" pitchFamily="34" charset="0"/>
                <a:cs typeface="Times New Roman" panose="02020603050405020304" pitchFamily="18" charset="0"/>
              </a:rPr>
              <a:t> </a:t>
            </a:r>
            <a:r>
              <a:rPr lang="en-AU" altLang="tr-TR" sz="8000" b="1" dirty="0" err="1">
                <a:latin typeface="Calibri" panose="020F0502020204030204" pitchFamily="34" charset="0"/>
                <a:cs typeface="Times New Roman" panose="02020603050405020304" pitchFamily="18" charset="0"/>
              </a:rPr>
              <a:t>birisi</a:t>
            </a:r>
            <a:r>
              <a:rPr lang="tr-TR" altLang="tr-TR" sz="8000" b="1" dirty="0">
                <a:latin typeface="Calibri" panose="020F0502020204030204" pitchFamily="34" charset="0"/>
                <a:cs typeface="Times New Roman" panose="02020603050405020304" pitchFamily="18" charset="0"/>
              </a:rPr>
              <a:t> , olguların % 70 inde ailenin tanıdığı birisidir,% 90’ı çocuğun tanıdığı </a:t>
            </a:r>
            <a:r>
              <a:rPr lang="tr-TR" altLang="tr-TR" sz="8000" b="1" dirty="0" smtClean="0">
                <a:latin typeface="Calibri" panose="020F0502020204030204" pitchFamily="34" charset="0"/>
                <a:cs typeface="Times New Roman" panose="02020603050405020304" pitchFamily="18" charset="0"/>
              </a:rPr>
              <a:t>biridir.</a:t>
            </a:r>
            <a:endParaRPr lang="tr-TR" altLang="tr-TR" sz="8000" b="1" dirty="0">
              <a:latin typeface="Calibri" panose="020F0502020204030204" pitchFamily="34" charset="0"/>
              <a:cs typeface="Times New Roman" panose="02020603050405020304" pitchFamily="18" charset="0"/>
            </a:endParaRPr>
          </a:p>
          <a:p>
            <a:pPr algn="just">
              <a:lnSpc>
                <a:spcPct val="120000"/>
              </a:lnSpc>
              <a:spcBef>
                <a:spcPts val="1200"/>
              </a:spcBef>
              <a:spcAft>
                <a:spcPts val="0"/>
              </a:spcAft>
              <a:buFont typeface="Arial" panose="020B0604020202020204" pitchFamily="34" charset="0"/>
              <a:buChar char="•"/>
            </a:pPr>
            <a:r>
              <a:rPr lang="tr-TR" altLang="tr-TR" sz="8000" b="1" dirty="0">
                <a:latin typeface="Calibri" panose="020F0502020204030204" pitchFamily="34" charset="0"/>
                <a:cs typeface="Times New Roman" panose="02020603050405020304" pitchFamily="18" charset="0"/>
              </a:rPr>
              <a:t>İstismarcının geçmişinde cinsel istismar öyküsü  olma ihtimali </a:t>
            </a:r>
            <a:r>
              <a:rPr lang="tr-TR" altLang="tr-TR" sz="8000" b="1" dirty="0" smtClean="0">
                <a:latin typeface="Calibri" panose="020F0502020204030204" pitchFamily="34" charset="0"/>
                <a:cs typeface="Times New Roman" panose="02020603050405020304" pitchFamily="18" charset="0"/>
              </a:rPr>
              <a:t>yüksektir.</a:t>
            </a:r>
          </a:p>
          <a:p>
            <a:pPr algn="just">
              <a:lnSpc>
                <a:spcPct val="120000"/>
              </a:lnSpc>
              <a:spcBef>
                <a:spcPts val="1200"/>
              </a:spcBef>
              <a:spcAft>
                <a:spcPts val="0"/>
              </a:spcAft>
              <a:buFont typeface="Arial" panose="020B0604020202020204" pitchFamily="34" charset="0"/>
              <a:buChar char="•"/>
            </a:pPr>
            <a:endParaRPr lang="tr-TR" altLang="tr-TR" sz="8000" b="1" dirty="0" smtClean="0">
              <a:latin typeface="Calibri" panose="020F0502020204030204" pitchFamily="34" charset="0"/>
              <a:cs typeface="Times New Roman" panose="02020603050405020304" pitchFamily="18" charset="0"/>
            </a:endParaRPr>
          </a:p>
          <a:p>
            <a:pPr marL="0" indent="0" algn="ctr">
              <a:lnSpc>
                <a:spcPct val="120000"/>
              </a:lnSpc>
              <a:spcBef>
                <a:spcPts val="1200"/>
              </a:spcBef>
              <a:spcAft>
                <a:spcPts val="0"/>
              </a:spcAft>
              <a:buNone/>
            </a:pPr>
            <a:r>
              <a:rPr lang="tr-TR" altLang="tr-TR" sz="9600" b="1" dirty="0">
                <a:solidFill>
                  <a:srgbClr val="C00000"/>
                </a:solidFill>
                <a:latin typeface="Calibri" panose="020F0502020204030204" pitchFamily="34" charset="0"/>
                <a:cs typeface="Times New Roman" panose="02020603050405020304" pitchFamily="18" charset="0"/>
              </a:rPr>
              <a:t>İstismarcıların %96’sı </a:t>
            </a:r>
            <a:r>
              <a:rPr lang="tr-TR" altLang="tr-TR" sz="9600" b="1" dirty="0" smtClean="0">
                <a:solidFill>
                  <a:srgbClr val="C00000"/>
                </a:solidFill>
                <a:latin typeface="Calibri" panose="020F0502020204030204" pitchFamily="34" charset="0"/>
                <a:cs typeface="Times New Roman" panose="02020603050405020304" pitchFamily="18" charset="0"/>
              </a:rPr>
              <a:t>ERKEK,</a:t>
            </a:r>
            <a:endParaRPr lang="tr-TR" altLang="tr-TR" sz="9600" b="1" dirty="0">
              <a:solidFill>
                <a:srgbClr val="C00000"/>
              </a:solidFill>
              <a:latin typeface="Calibri" panose="020F0502020204030204" pitchFamily="34" charset="0"/>
              <a:cs typeface="Times New Roman" panose="02020603050405020304" pitchFamily="18" charset="0"/>
            </a:endParaRPr>
          </a:p>
          <a:p>
            <a:pPr marL="0" indent="0" algn="ctr">
              <a:lnSpc>
                <a:spcPct val="120000"/>
              </a:lnSpc>
              <a:spcBef>
                <a:spcPts val="1200"/>
              </a:spcBef>
              <a:spcAft>
                <a:spcPts val="0"/>
              </a:spcAft>
              <a:buNone/>
            </a:pPr>
            <a:r>
              <a:rPr lang="tr-TR" altLang="tr-TR" sz="9600" b="1" dirty="0">
                <a:solidFill>
                  <a:srgbClr val="C00000"/>
                </a:solidFill>
                <a:latin typeface="Calibri" panose="020F0502020204030204" pitchFamily="34" charset="0"/>
                <a:cs typeface="Times New Roman" panose="02020603050405020304" pitchFamily="18" charset="0"/>
              </a:rPr>
              <a:t>%63,5’ü çocuğun TANIDIĞI, </a:t>
            </a:r>
          </a:p>
          <a:p>
            <a:pPr marL="0" indent="0" algn="ctr">
              <a:lnSpc>
                <a:spcPct val="120000"/>
              </a:lnSpc>
              <a:spcBef>
                <a:spcPts val="1200"/>
              </a:spcBef>
              <a:spcAft>
                <a:spcPts val="0"/>
              </a:spcAft>
              <a:buNone/>
            </a:pPr>
            <a:r>
              <a:rPr lang="tr-TR" altLang="tr-TR" sz="9600" b="1" dirty="0">
                <a:solidFill>
                  <a:srgbClr val="C00000"/>
                </a:solidFill>
                <a:latin typeface="Calibri" panose="020F0502020204030204" pitchFamily="34" charset="0"/>
                <a:cs typeface="Times New Roman" panose="02020603050405020304" pitchFamily="18" charset="0"/>
              </a:rPr>
              <a:t>Hatta %25’nin de ENSEST dediğimiz 1. ve 2.derece akraba olduğu belirlenmiştir</a:t>
            </a:r>
            <a:r>
              <a:rPr lang="tr-TR" altLang="tr-TR" sz="8000" dirty="0">
                <a:solidFill>
                  <a:srgbClr val="C00000"/>
                </a:solidFill>
                <a:latin typeface="Calibri" panose="020F0502020204030204" pitchFamily="34" charset="0"/>
                <a:cs typeface="Times New Roman" panose="02020603050405020304" pitchFamily="18" charset="0"/>
              </a:rPr>
              <a:t>.</a:t>
            </a:r>
          </a:p>
          <a:p>
            <a:pPr algn="just">
              <a:lnSpc>
                <a:spcPct val="120000"/>
              </a:lnSpc>
              <a:buFont typeface="Arial" panose="020B0604020202020204" pitchFamily="34" charset="0"/>
              <a:buChar char="•"/>
            </a:pPr>
            <a:endParaRPr lang="en-AU" altLang="tr-TR" sz="7400" dirty="0">
              <a:latin typeface="Calibri" panose="020F0502020204030204" pitchFamily="34" charset="0"/>
              <a:cs typeface="Times New Roman" panose="02020603050405020304" pitchFamily="18" charset="0"/>
            </a:endParaRPr>
          </a:p>
          <a:p>
            <a:pPr marL="0" indent="0">
              <a:lnSpc>
                <a:spcPct val="120000"/>
              </a:lnSpc>
              <a:buNone/>
            </a:pPr>
            <a:endParaRPr lang="tr-TR" altLang="tr-TR" sz="7400" dirty="0" smtClean="0"/>
          </a:p>
          <a:p>
            <a:pPr>
              <a:lnSpc>
                <a:spcPct val="120000"/>
              </a:lnSpc>
            </a:pPr>
            <a:endParaRPr lang="tr-TR" altLang="tr-TR" sz="7400" dirty="0" smtClean="0"/>
          </a:p>
          <a:p>
            <a:pPr>
              <a:lnSpc>
                <a:spcPct val="120000"/>
              </a:lnSpc>
            </a:pPr>
            <a:endParaRPr lang="tr-TR" altLang="tr-TR" dirty="0" smtClean="0"/>
          </a:p>
          <a:p>
            <a:pPr>
              <a:lnSpc>
                <a:spcPct val="120000"/>
              </a:lnSpc>
            </a:pPr>
            <a:endParaRPr lang="tr-TR" dirty="0"/>
          </a:p>
        </p:txBody>
      </p:sp>
    </p:spTree>
    <p:extLst>
      <p:ext uri="{BB962C8B-B14F-4D97-AF65-F5344CB8AC3E}">
        <p14:creationId xmlns:p14="http://schemas.microsoft.com/office/powerpoint/2010/main" val="4216526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b="1" dirty="0"/>
              <a:t>İhmal Ç</a:t>
            </a:r>
            <a:r>
              <a:rPr lang="tr-TR" altLang="tr-TR" b="1" dirty="0" smtClean="0"/>
              <a:t>eşitleri Nelerdir</a:t>
            </a:r>
            <a:r>
              <a:rPr lang="tr-TR" altLang="tr-TR" b="1" dirty="0"/>
              <a:t>?</a:t>
            </a:r>
            <a:endParaRPr lang="tr-TR" dirty="0"/>
          </a:p>
        </p:txBody>
      </p:sp>
      <p:graphicFrame>
        <p:nvGraphicFramePr>
          <p:cNvPr id="4" name="Diyagram 3"/>
          <p:cNvGraphicFramePr/>
          <p:nvPr>
            <p:extLst>
              <p:ext uri="{D42A27DB-BD31-4B8C-83A1-F6EECF244321}">
                <p14:modId xmlns:p14="http://schemas.microsoft.com/office/powerpoint/2010/main" val="236230933"/>
              </p:ext>
            </p:extLst>
          </p:nvPr>
        </p:nvGraphicFramePr>
        <p:xfrm>
          <a:off x="3012140" y="2556932"/>
          <a:ext cx="6713751"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102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07474" y="869552"/>
            <a:ext cx="9601196" cy="1303867"/>
          </a:xfrm>
        </p:spPr>
        <p:txBody>
          <a:bodyPr/>
          <a:lstStyle/>
          <a:p>
            <a:pPr eaLnBrk="1" hangingPunct="1"/>
            <a:r>
              <a:rPr lang="tr-TR" altLang="tr-TR" b="1" dirty="0" smtClean="0"/>
              <a:t>Risk Etmenleri (Çocukla ilgili)</a:t>
            </a:r>
          </a:p>
        </p:txBody>
      </p:sp>
      <p:sp>
        <p:nvSpPr>
          <p:cNvPr id="40963" name="Rectangle 3"/>
          <p:cNvSpPr>
            <a:spLocks noGrp="1" noChangeArrowheads="1"/>
          </p:cNvSpPr>
          <p:nvPr>
            <p:ph type="body" idx="1"/>
          </p:nvPr>
        </p:nvSpPr>
        <p:spPr>
          <a:xfrm>
            <a:off x="1593272" y="2722641"/>
            <a:ext cx="9130146" cy="3268663"/>
          </a:xfrm>
        </p:spPr>
        <p:txBody>
          <a:bodyPr/>
          <a:lstStyle/>
          <a:p>
            <a:pPr eaLnBrk="1" hangingPunct="1"/>
            <a:r>
              <a:rPr lang="tr-TR" altLang="tr-TR" sz="2800" dirty="0" smtClean="0">
                <a:latin typeface="Calibri" panose="020F0502020204030204" pitchFamily="34" charset="0"/>
              </a:rPr>
              <a:t>Yaşının küçük olması</a:t>
            </a:r>
          </a:p>
          <a:p>
            <a:pPr eaLnBrk="1" hangingPunct="1"/>
            <a:r>
              <a:rPr lang="tr-TR" altLang="tr-TR" sz="2800" dirty="0" smtClean="0">
                <a:latin typeface="Calibri" panose="020F0502020204030204" pitchFamily="34" charset="0"/>
              </a:rPr>
              <a:t>Bazı ruhsal(zihinsel) ,fiziksel ve gelişimsel bozukluklarının olması,</a:t>
            </a:r>
          </a:p>
          <a:p>
            <a:pPr eaLnBrk="1" hangingPunct="1"/>
            <a:r>
              <a:rPr lang="tr-TR" altLang="tr-TR" sz="2800" dirty="0" smtClean="0">
                <a:latin typeface="Calibri" panose="020F0502020204030204" pitchFamily="34" charset="0"/>
              </a:rPr>
              <a:t>Süreğen tıbbi hastalığının olması</a:t>
            </a:r>
            <a:r>
              <a:rPr lang="tr-TR" altLang="tr-TR" dirty="0" smtClean="0">
                <a:latin typeface="Calibri" panose="020F0502020204030204" pitchFamily="34" charset="0"/>
              </a:rPr>
              <a:t>,</a:t>
            </a:r>
          </a:p>
        </p:txBody>
      </p:sp>
      <p:pic>
        <p:nvPicPr>
          <p:cNvPr id="40965" name="Picture 5" descr="C:\Users\user\Desktop\ci resimler\i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273" y="698835"/>
            <a:ext cx="2279516" cy="16841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a:xfrm>
            <a:off x="1295402" y="6010564"/>
            <a:ext cx="7305900" cy="279400"/>
          </a:xfrm>
        </p:spPr>
        <p:txBody>
          <a:bodyPr/>
          <a:lstStyle/>
          <a:p>
            <a:pPr>
              <a:defRPr/>
            </a:pPr>
            <a:endParaRPr lang="tr-TR" dirty="0"/>
          </a:p>
        </p:txBody>
      </p:sp>
    </p:spTree>
    <p:extLst>
      <p:ext uri="{BB962C8B-B14F-4D97-AF65-F5344CB8AC3E}">
        <p14:creationId xmlns:p14="http://schemas.microsoft.com/office/powerpoint/2010/main" val="2512955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C:\Users\user\Desktop\ci resimler\i (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193" y="2580953"/>
            <a:ext cx="2548988" cy="3549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title"/>
          </p:nvPr>
        </p:nvSpPr>
        <p:spPr>
          <a:xfrm>
            <a:off x="2812473" y="745116"/>
            <a:ext cx="6816436" cy="1143000"/>
          </a:xfrm>
        </p:spPr>
        <p:txBody>
          <a:bodyPr>
            <a:normAutofit/>
          </a:bodyPr>
          <a:lstStyle/>
          <a:p>
            <a:pPr eaLnBrk="1" hangingPunct="1"/>
            <a:r>
              <a:rPr lang="tr-TR" altLang="tr-TR" b="1" dirty="0" smtClean="0"/>
              <a:t>Risk Etmenleri (Aile ile ilgili)</a:t>
            </a:r>
          </a:p>
        </p:txBody>
      </p:sp>
      <p:sp>
        <p:nvSpPr>
          <p:cNvPr id="41989" name="Rectangle 3"/>
          <p:cNvSpPr>
            <a:spLocks noGrp="1" noChangeArrowheads="1"/>
          </p:cNvSpPr>
          <p:nvPr>
            <p:ph type="body" idx="1"/>
          </p:nvPr>
        </p:nvSpPr>
        <p:spPr>
          <a:xfrm>
            <a:off x="4073236" y="2393447"/>
            <a:ext cx="6594764" cy="3625850"/>
          </a:xfrm>
        </p:spPr>
        <p:txBody>
          <a:bodyPr/>
          <a:lstStyle/>
          <a:p>
            <a:pPr eaLnBrk="1" hangingPunct="1"/>
            <a:r>
              <a:rPr lang="tr-TR" altLang="tr-TR" dirty="0" smtClean="0">
                <a:latin typeface="Calibri" panose="020F0502020204030204" pitchFamily="34" charset="0"/>
              </a:rPr>
              <a:t>Anne babanın çocukluk döneminde istismara maruz kalması,</a:t>
            </a:r>
          </a:p>
          <a:p>
            <a:pPr eaLnBrk="1" hangingPunct="1"/>
            <a:r>
              <a:rPr lang="tr-TR" altLang="tr-TR" dirty="0" smtClean="0">
                <a:latin typeface="Calibri" panose="020F0502020204030204" pitchFamily="34" charset="0"/>
              </a:rPr>
              <a:t>Ailede alkol ya da madde bağımlısının olması,</a:t>
            </a:r>
          </a:p>
          <a:p>
            <a:pPr eaLnBrk="1" hangingPunct="1"/>
            <a:r>
              <a:rPr lang="tr-TR" altLang="tr-TR" dirty="0" smtClean="0">
                <a:latin typeface="Calibri" panose="020F0502020204030204" pitchFamily="34" charset="0"/>
              </a:rPr>
              <a:t>Annenin olmaması veya göz yumması</a:t>
            </a:r>
          </a:p>
          <a:p>
            <a:pPr eaLnBrk="1" hangingPunct="1"/>
            <a:r>
              <a:rPr lang="tr-TR" altLang="tr-TR" dirty="0" smtClean="0">
                <a:latin typeface="Calibri" panose="020F0502020204030204" pitchFamily="34" charset="0"/>
              </a:rPr>
              <a:t>Babanın olmaması veya göz yumması</a:t>
            </a:r>
          </a:p>
          <a:p>
            <a:pPr eaLnBrk="1" hangingPunct="1"/>
            <a:r>
              <a:rPr lang="tr-TR" altLang="tr-TR" dirty="0" smtClean="0">
                <a:latin typeface="Calibri" panose="020F0502020204030204" pitchFamily="34" charset="0"/>
              </a:rPr>
              <a:t>Ebeveyn olmayışı (ölmesi) </a:t>
            </a:r>
          </a:p>
          <a:p>
            <a:pPr eaLnBrk="1" hangingPunct="1"/>
            <a:r>
              <a:rPr lang="tr-TR" altLang="tr-TR" dirty="0" smtClean="0">
                <a:latin typeface="Calibri" panose="020F0502020204030204" pitchFamily="34" charset="0"/>
              </a:rPr>
              <a:t>Ebeveynlerin üvey olma durumu</a:t>
            </a:r>
          </a:p>
          <a:p>
            <a:pPr eaLnBrk="1" hangingPunct="1"/>
            <a:endParaRPr lang="tr-TR" altLang="tr-TR" dirty="0" smtClean="0"/>
          </a:p>
        </p:txBody>
      </p:sp>
    </p:spTree>
    <p:extLst>
      <p:ext uri="{BB962C8B-B14F-4D97-AF65-F5344CB8AC3E}">
        <p14:creationId xmlns:p14="http://schemas.microsoft.com/office/powerpoint/2010/main" val="2512080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448649" y="579438"/>
            <a:ext cx="6624637" cy="1439862"/>
          </a:xfrm>
        </p:spPr>
        <p:txBody>
          <a:bodyPr/>
          <a:lstStyle/>
          <a:p>
            <a:pPr eaLnBrk="1" hangingPunct="1"/>
            <a:r>
              <a:rPr lang="tr-TR" altLang="tr-TR" b="1" dirty="0" smtClean="0"/>
              <a:t>Risk Etmenleri (Aile ile ilgili)</a:t>
            </a:r>
          </a:p>
        </p:txBody>
      </p:sp>
      <p:sp>
        <p:nvSpPr>
          <p:cNvPr id="43011" name="Rectangle 3"/>
          <p:cNvSpPr>
            <a:spLocks noGrp="1" noChangeArrowheads="1"/>
          </p:cNvSpPr>
          <p:nvPr>
            <p:ph type="body" idx="1"/>
          </p:nvPr>
        </p:nvSpPr>
        <p:spPr>
          <a:xfrm>
            <a:off x="1967346" y="2616345"/>
            <a:ext cx="8229600" cy="3911600"/>
          </a:xfrm>
        </p:spPr>
        <p:txBody>
          <a:bodyPr/>
          <a:lstStyle/>
          <a:p>
            <a:pPr eaLnBrk="1" hangingPunct="1"/>
            <a:r>
              <a:rPr lang="tr-TR" altLang="tr-TR" dirty="0" smtClean="0">
                <a:latin typeface="Calibri" panose="020F0502020204030204" pitchFamily="34" charset="0"/>
              </a:rPr>
              <a:t>Tek odalı evde kalınması </a:t>
            </a:r>
          </a:p>
          <a:p>
            <a:pPr eaLnBrk="1" hangingPunct="1"/>
            <a:r>
              <a:rPr lang="tr-TR" altLang="tr-TR" dirty="0" smtClean="0">
                <a:latin typeface="Calibri" panose="020F0502020204030204" pitchFamily="34" charset="0"/>
              </a:rPr>
              <a:t>Aile içi çatışma,</a:t>
            </a:r>
          </a:p>
          <a:p>
            <a:pPr eaLnBrk="1" hangingPunct="1"/>
            <a:r>
              <a:rPr lang="tr-TR" altLang="tr-TR" dirty="0" smtClean="0">
                <a:latin typeface="Calibri" panose="020F0502020204030204" pitchFamily="34" charset="0"/>
              </a:rPr>
              <a:t>Ana babalık görevini yerine getirmeme,</a:t>
            </a:r>
          </a:p>
          <a:p>
            <a:pPr eaLnBrk="1" hangingPunct="1"/>
            <a:r>
              <a:rPr lang="tr-TR" altLang="tr-TR" dirty="0" smtClean="0">
                <a:latin typeface="Calibri" panose="020F0502020204030204" pitchFamily="34" charset="0"/>
              </a:rPr>
              <a:t>Ebeveyn çocuk ilişkisinde bozukluk </a:t>
            </a:r>
          </a:p>
          <a:p>
            <a:pPr eaLnBrk="1" hangingPunct="1"/>
            <a:r>
              <a:rPr lang="tr-TR" altLang="tr-TR" dirty="0" smtClean="0">
                <a:latin typeface="Calibri" panose="020F0502020204030204" pitchFamily="34" charset="0"/>
              </a:rPr>
              <a:t>Maddi sıkıntı</a:t>
            </a:r>
          </a:p>
          <a:p>
            <a:pPr eaLnBrk="1" hangingPunct="1"/>
            <a:endParaRPr lang="tr-TR" altLang="tr-TR" dirty="0" smtClean="0"/>
          </a:p>
        </p:txBody>
      </p:sp>
      <p:sp>
        <p:nvSpPr>
          <p:cNvPr id="2" name="Altbilgi Yer Tutucusu 1"/>
          <p:cNvSpPr>
            <a:spLocks noGrp="1"/>
          </p:cNvSpPr>
          <p:nvPr>
            <p:ph type="ftr" sz="quarter" idx="11"/>
          </p:nvPr>
        </p:nvSpPr>
        <p:spPr/>
        <p:txBody>
          <a:bodyPr/>
          <a:lstStyle/>
          <a:p>
            <a:pPr>
              <a:defRPr/>
            </a:pPr>
            <a:endParaRPr lang="tr-TR" dirty="0"/>
          </a:p>
        </p:txBody>
      </p:sp>
    </p:spTree>
    <p:extLst>
      <p:ext uri="{BB962C8B-B14F-4D97-AF65-F5344CB8AC3E}">
        <p14:creationId xmlns:p14="http://schemas.microsoft.com/office/powerpoint/2010/main" val="990636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idx="4294967295"/>
          </p:nvPr>
        </p:nvSpPr>
        <p:spPr>
          <a:xfrm>
            <a:off x="6879359" y="1152670"/>
            <a:ext cx="3816350" cy="633412"/>
          </a:xfrm>
        </p:spPr>
        <p:txBody>
          <a:bodyPr rtlCol="0">
            <a:normAutofit fontScale="90000"/>
          </a:bodyPr>
          <a:lstStyle/>
          <a:p>
            <a:pPr>
              <a:defRPr/>
            </a:pPr>
            <a:r>
              <a:rPr lang="tr-TR" sz="3200" b="1" dirty="0"/>
              <a:t/>
            </a:r>
            <a:br>
              <a:rPr lang="tr-TR" sz="3200" b="1" dirty="0"/>
            </a:br>
            <a:r>
              <a:rPr lang="tr-TR" sz="3200" b="1" dirty="0" err="1"/>
              <a:t>Ensest</a:t>
            </a:r>
            <a:endParaRPr lang="tr-TR" sz="3200" dirty="0"/>
          </a:p>
        </p:txBody>
      </p:sp>
      <p:graphicFrame>
        <p:nvGraphicFramePr>
          <p:cNvPr id="2" name="Diyagram 1"/>
          <p:cNvGraphicFramePr/>
          <p:nvPr>
            <p:extLst>
              <p:ext uri="{D42A27DB-BD31-4B8C-83A1-F6EECF244321}">
                <p14:modId xmlns:p14="http://schemas.microsoft.com/office/powerpoint/2010/main" val="2648993212"/>
              </p:ext>
            </p:extLst>
          </p:nvPr>
        </p:nvGraphicFramePr>
        <p:xfrm>
          <a:off x="1911927" y="762794"/>
          <a:ext cx="8273040" cy="5444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17717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sz="half" idx="4294967295"/>
          </p:nvPr>
        </p:nvSpPr>
        <p:spPr>
          <a:xfrm>
            <a:off x="1496291" y="1330036"/>
            <a:ext cx="9365673" cy="4918364"/>
          </a:xfrm>
          <a:noFill/>
        </p:spPr>
        <p:txBody>
          <a:bodyPr>
            <a:normAutofit fontScale="92500" lnSpcReduction="10000"/>
          </a:bodyPr>
          <a:lstStyle/>
          <a:p>
            <a:pPr marL="0" indent="0" eaLnBrk="1" hangingPunct="1">
              <a:lnSpc>
                <a:spcPct val="90000"/>
              </a:lnSpc>
              <a:buNone/>
              <a:defRPr/>
            </a:pPr>
            <a:endParaRPr lang="tr-TR" dirty="0" smtClean="0">
              <a:effectLst>
                <a:outerShdw blurRad="38100" dist="38100" dir="2700000" algn="tl">
                  <a:srgbClr val="C0C0C0"/>
                </a:outerShdw>
              </a:effectLst>
            </a:endParaRPr>
          </a:p>
          <a:p>
            <a:pPr eaLnBrk="1" hangingPunct="1">
              <a:lnSpc>
                <a:spcPct val="90000"/>
              </a:lnSpc>
              <a:buFont typeface="Arial" charset="0"/>
              <a:buChar char="•"/>
              <a:defRPr/>
            </a:pPr>
            <a:r>
              <a:rPr lang="tr-TR" dirty="0" smtClean="0">
                <a:effectLst>
                  <a:outerShdw blurRad="38100" dist="38100" dir="2700000" algn="tl">
                    <a:srgbClr val="C0C0C0"/>
                  </a:outerShdw>
                </a:effectLst>
                <a:latin typeface="Calibri" panose="020F0502020204030204" pitchFamily="34" charset="0"/>
              </a:rPr>
              <a:t>Annenin gece çalışmak zorunda olması nedeniyle çocuklara baba yada üvey babanın bakması</a:t>
            </a:r>
          </a:p>
          <a:p>
            <a:pPr eaLnBrk="1" hangingPunct="1">
              <a:lnSpc>
                <a:spcPct val="90000"/>
              </a:lnSpc>
              <a:buFont typeface="Arial" charset="0"/>
              <a:buChar char="•"/>
              <a:defRPr/>
            </a:pPr>
            <a:r>
              <a:rPr lang="tr-TR" dirty="0" smtClean="0">
                <a:effectLst>
                  <a:outerShdw blurRad="38100" dist="38100" dir="2700000" algn="tl">
                    <a:srgbClr val="C0C0C0"/>
                  </a:outerShdw>
                </a:effectLst>
                <a:latin typeface="Calibri" panose="020F0502020204030204" pitchFamily="34" charset="0"/>
              </a:rPr>
              <a:t>6-8 yaşlarında ve kız çocuğu olmak</a:t>
            </a:r>
          </a:p>
          <a:p>
            <a:pPr eaLnBrk="1" hangingPunct="1">
              <a:lnSpc>
                <a:spcPct val="90000"/>
              </a:lnSpc>
              <a:buFont typeface="Arial" charset="0"/>
              <a:buChar char="•"/>
              <a:defRPr/>
            </a:pPr>
            <a:r>
              <a:rPr lang="tr-TR" dirty="0" smtClean="0">
                <a:effectLst>
                  <a:outerShdw blurRad="38100" dist="38100" dir="2700000" algn="tl">
                    <a:srgbClr val="C0C0C0"/>
                  </a:outerShdw>
                </a:effectLst>
                <a:latin typeface="Calibri" panose="020F0502020204030204" pitchFamily="34" charset="0"/>
              </a:rPr>
              <a:t>Anne ve ya babanın yada her ikisinin ailesinde de daha önce </a:t>
            </a:r>
            <a:r>
              <a:rPr lang="tr-TR" dirty="0" err="1" smtClean="0">
                <a:effectLst>
                  <a:outerShdw blurRad="38100" dist="38100" dir="2700000" algn="tl">
                    <a:srgbClr val="C0C0C0"/>
                  </a:outerShdw>
                </a:effectLst>
                <a:latin typeface="Calibri" panose="020F0502020204030204" pitchFamily="34" charset="0"/>
              </a:rPr>
              <a:t>ensest</a:t>
            </a:r>
            <a:r>
              <a:rPr lang="tr-TR" dirty="0" smtClean="0">
                <a:effectLst>
                  <a:outerShdw blurRad="38100" dist="38100" dir="2700000" algn="tl">
                    <a:srgbClr val="C0C0C0"/>
                  </a:outerShdw>
                </a:effectLst>
                <a:latin typeface="Calibri" panose="020F0502020204030204" pitchFamily="34" charset="0"/>
              </a:rPr>
              <a:t> ilişkinin varlığı</a:t>
            </a:r>
          </a:p>
          <a:p>
            <a:pPr eaLnBrk="1" hangingPunct="1">
              <a:lnSpc>
                <a:spcPct val="90000"/>
              </a:lnSpc>
              <a:buFont typeface="Arial" charset="0"/>
              <a:buChar char="•"/>
              <a:defRPr/>
            </a:pPr>
            <a:r>
              <a:rPr lang="tr-TR" dirty="0" smtClean="0">
                <a:effectLst>
                  <a:outerShdw blurRad="38100" dist="38100" dir="2700000" algn="tl">
                    <a:srgbClr val="C0C0C0"/>
                  </a:outerShdw>
                </a:effectLst>
                <a:latin typeface="Calibri" panose="020F0502020204030204" pitchFamily="34" charset="0"/>
              </a:rPr>
              <a:t>Psikolojik ve cinsel sorunlar</a:t>
            </a:r>
          </a:p>
          <a:p>
            <a:pPr>
              <a:lnSpc>
                <a:spcPct val="90000"/>
              </a:lnSpc>
              <a:buFont typeface="Arial" charset="0"/>
              <a:buChar char="•"/>
              <a:defRPr/>
            </a:pPr>
            <a:r>
              <a:rPr lang="tr-TR" dirty="0">
                <a:effectLst>
                  <a:outerShdw blurRad="38100" dist="38100" dir="2700000" algn="tl">
                    <a:srgbClr val="C0C0C0"/>
                  </a:outerShdw>
                </a:effectLst>
                <a:latin typeface="Calibri" panose="020F0502020204030204" pitchFamily="34" charset="0"/>
              </a:rPr>
              <a:t>Annenin gece çalışmak zorunda olması nedeniyle çocuklara baba yada üvey babanın bakması</a:t>
            </a:r>
          </a:p>
          <a:p>
            <a:pPr>
              <a:lnSpc>
                <a:spcPct val="90000"/>
              </a:lnSpc>
              <a:buFont typeface="Arial" charset="0"/>
              <a:buChar char="•"/>
              <a:defRPr/>
            </a:pPr>
            <a:r>
              <a:rPr lang="tr-TR" dirty="0">
                <a:effectLst>
                  <a:outerShdw blurRad="38100" dist="38100" dir="2700000" algn="tl">
                    <a:srgbClr val="C0C0C0"/>
                  </a:outerShdw>
                </a:effectLst>
                <a:latin typeface="Calibri" panose="020F0502020204030204" pitchFamily="34" charset="0"/>
              </a:rPr>
              <a:t>6-8 yaşlarında ve kız çocuğu olmak</a:t>
            </a:r>
          </a:p>
          <a:p>
            <a:pPr>
              <a:lnSpc>
                <a:spcPct val="90000"/>
              </a:lnSpc>
              <a:buFont typeface="Arial" charset="0"/>
              <a:buChar char="•"/>
              <a:defRPr/>
            </a:pPr>
            <a:r>
              <a:rPr lang="tr-TR" dirty="0">
                <a:effectLst>
                  <a:outerShdw blurRad="38100" dist="38100" dir="2700000" algn="tl">
                    <a:srgbClr val="C0C0C0"/>
                  </a:outerShdw>
                </a:effectLst>
                <a:latin typeface="Calibri" panose="020F0502020204030204" pitchFamily="34" charset="0"/>
              </a:rPr>
              <a:t>Anne ve ya babanın yada her ikisinin ailesinde de daha önce </a:t>
            </a:r>
            <a:r>
              <a:rPr lang="tr-TR" dirty="0" err="1">
                <a:effectLst>
                  <a:outerShdw blurRad="38100" dist="38100" dir="2700000" algn="tl">
                    <a:srgbClr val="C0C0C0"/>
                  </a:outerShdw>
                </a:effectLst>
                <a:latin typeface="Calibri" panose="020F0502020204030204" pitchFamily="34" charset="0"/>
              </a:rPr>
              <a:t>ensest</a:t>
            </a:r>
            <a:r>
              <a:rPr lang="tr-TR" dirty="0">
                <a:effectLst>
                  <a:outerShdw blurRad="38100" dist="38100" dir="2700000" algn="tl">
                    <a:srgbClr val="C0C0C0"/>
                  </a:outerShdw>
                </a:effectLst>
                <a:latin typeface="Calibri" panose="020F0502020204030204" pitchFamily="34" charset="0"/>
              </a:rPr>
              <a:t> ilişkinin varlığı</a:t>
            </a:r>
          </a:p>
          <a:p>
            <a:pPr>
              <a:lnSpc>
                <a:spcPct val="90000"/>
              </a:lnSpc>
              <a:buFont typeface="Arial" charset="0"/>
              <a:buChar char="•"/>
              <a:defRPr/>
            </a:pPr>
            <a:r>
              <a:rPr lang="tr-TR" dirty="0">
                <a:effectLst>
                  <a:outerShdw blurRad="38100" dist="38100" dir="2700000" algn="tl">
                    <a:srgbClr val="C0C0C0"/>
                  </a:outerShdw>
                </a:effectLst>
                <a:latin typeface="Calibri" panose="020F0502020204030204" pitchFamily="34" charset="0"/>
              </a:rPr>
              <a:t>Psikolojik ve cinsel sorunlar</a:t>
            </a:r>
            <a:endParaRPr lang="tr-TR" sz="2000" dirty="0">
              <a:effectLst>
                <a:outerShdw blurRad="38100" dist="38100" dir="2700000" algn="tl">
                  <a:srgbClr val="C0C0C0"/>
                </a:outerShdw>
              </a:effectLst>
              <a:latin typeface="Calibri" panose="020F0502020204030204" pitchFamily="34" charset="0"/>
            </a:endParaRPr>
          </a:p>
          <a:p>
            <a:pPr eaLnBrk="1" hangingPunct="1">
              <a:lnSpc>
                <a:spcPct val="90000"/>
              </a:lnSpc>
              <a:buFont typeface="Arial" charset="0"/>
              <a:buChar char="•"/>
              <a:defRPr/>
            </a:pPr>
            <a:endParaRPr lang="tr-TR" dirty="0" smtClean="0">
              <a:effectLst>
                <a:outerShdw blurRad="38100" dist="38100" dir="2700000" algn="tl">
                  <a:srgbClr val="C0C0C0"/>
                </a:outerShdw>
              </a:effectLst>
            </a:endParaRPr>
          </a:p>
          <a:p>
            <a:pPr eaLnBrk="1" hangingPunct="1">
              <a:lnSpc>
                <a:spcPct val="90000"/>
              </a:lnSpc>
              <a:buFont typeface="Arial" charset="0"/>
              <a:buChar char="•"/>
              <a:defRPr/>
            </a:pPr>
            <a:endParaRPr lang="tr-TR" sz="2800" dirty="0">
              <a:effectLst>
                <a:outerShdw blurRad="38100" dist="38100" dir="2700000" algn="tl">
                  <a:srgbClr val="C0C0C0"/>
                </a:outerShdw>
              </a:effectLst>
            </a:endParaRPr>
          </a:p>
          <a:p>
            <a:pPr eaLnBrk="1" hangingPunct="1">
              <a:lnSpc>
                <a:spcPct val="90000"/>
              </a:lnSpc>
              <a:buFont typeface="Arial" charset="0"/>
              <a:buChar char="•"/>
              <a:defRPr/>
            </a:pPr>
            <a:endParaRPr lang="tr-TR" sz="2800" dirty="0">
              <a:effectLst>
                <a:outerShdw blurRad="38100" dist="38100" dir="2700000" algn="tl">
                  <a:srgbClr val="C0C0C0"/>
                </a:outerShdw>
              </a:effectLst>
            </a:endParaRPr>
          </a:p>
        </p:txBody>
      </p:sp>
      <p:sp>
        <p:nvSpPr>
          <p:cNvPr id="45060" name="Rectangle 2"/>
          <p:cNvSpPr>
            <a:spLocks noChangeArrowheads="1"/>
          </p:cNvSpPr>
          <p:nvPr/>
        </p:nvSpPr>
        <p:spPr bwMode="auto">
          <a:xfrm>
            <a:off x="1981200" y="5423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b="1" dirty="0">
                <a:solidFill>
                  <a:schemeClr val="accent4"/>
                </a:solidFill>
              </a:rPr>
              <a:t>ENSEST İLİŞKİ İÇİN RİSK FAKTÖRLERİ NELERDİR?</a:t>
            </a:r>
          </a:p>
        </p:txBody>
      </p:sp>
    </p:spTree>
    <p:extLst>
      <p:ext uri="{BB962C8B-B14F-4D97-AF65-F5344CB8AC3E}">
        <p14:creationId xmlns:p14="http://schemas.microsoft.com/office/powerpoint/2010/main" val="184810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4728" y="1752606"/>
            <a:ext cx="9102436" cy="1822514"/>
          </a:xfrm>
        </p:spPr>
        <p:txBody>
          <a:bodyPr>
            <a:normAutofit fontScale="90000"/>
          </a:bodyPr>
          <a:lstStyle/>
          <a:p>
            <a:r>
              <a:rPr lang="tr-TR" b="1" dirty="0">
                <a:solidFill>
                  <a:srgbClr val="C00000"/>
                </a:solidFill>
                <a:effectLst>
                  <a:outerShdw blurRad="38100" dist="38100" dir="2700000" algn="tl">
                    <a:srgbClr val="000000">
                      <a:alpha val="43137"/>
                    </a:srgbClr>
                  </a:outerShdw>
                </a:effectLst>
                <a:latin typeface="Calibri" panose="020F0502020204030204" pitchFamily="34" charset="0"/>
              </a:rPr>
              <a:t>Cinsel İstismara Maruz Kalan Çocuklarda Yaşlara Göre Görülen Belirtiler </a:t>
            </a:r>
            <a:endParaRPr lang="tr-TR"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3" name="Metin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41076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2" y="2604655"/>
            <a:ext cx="9601196" cy="3395905"/>
          </a:xfrm>
        </p:spPr>
        <p:txBody>
          <a:bodyPr>
            <a:normAutofit/>
          </a:bodyPr>
          <a:lstStyle/>
          <a:p>
            <a:pPr marL="0" indent="0" algn="ctr">
              <a:lnSpc>
                <a:spcPct val="80000"/>
              </a:lnSpc>
              <a:buNone/>
            </a:pPr>
            <a:endParaRPr lang="tr-TR" altLang="tr-TR" sz="3200" b="1" i="1" dirty="0" smtClean="0">
              <a:latin typeface="Calibri" panose="020F0502020204030204" pitchFamily="34" charset="0"/>
            </a:endParaRPr>
          </a:p>
          <a:p>
            <a:pPr marL="0" indent="0">
              <a:lnSpc>
                <a:spcPct val="80000"/>
              </a:lnSpc>
            </a:pPr>
            <a:r>
              <a:rPr lang="tr-TR" altLang="tr-TR" b="1" i="1" dirty="0" smtClean="0">
                <a:solidFill>
                  <a:schemeClr val="accent4"/>
                </a:solidFill>
                <a:latin typeface="Calibri" panose="020F0502020204030204" pitchFamily="34" charset="0"/>
              </a:rPr>
              <a:t>Davranışsal-fiziksel </a:t>
            </a:r>
            <a:r>
              <a:rPr lang="tr-TR" altLang="tr-TR" b="1" i="1" dirty="0">
                <a:solidFill>
                  <a:schemeClr val="accent4"/>
                </a:solidFill>
                <a:latin typeface="Calibri" panose="020F0502020204030204" pitchFamily="34" charset="0"/>
              </a:rPr>
              <a:t>belirtiler</a:t>
            </a:r>
            <a:r>
              <a:rPr lang="tr-TR" altLang="tr-TR" b="1" dirty="0">
                <a:latin typeface="Calibri" panose="020F0502020204030204" pitchFamily="34" charset="0"/>
              </a:rPr>
              <a:t>: </a:t>
            </a:r>
            <a:r>
              <a:rPr lang="tr-TR" altLang="tr-TR" dirty="0">
                <a:latin typeface="Calibri" panose="020F0502020204030204" pitchFamily="34" charset="0"/>
              </a:rPr>
              <a:t>Yeme ve uyku bozuklukları, yabancılardan korkma, anneye aşırı </a:t>
            </a:r>
            <a:r>
              <a:rPr lang="tr-TR" altLang="tr-TR" dirty="0" smtClean="0">
                <a:latin typeface="Calibri" panose="020F0502020204030204" pitchFamily="34" charset="0"/>
              </a:rPr>
              <a:t>düşkün olma, </a:t>
            </a:r>
            <a:r>
              <a:rPr lang="tr-TR" altLang="tr-TR" dirty="0">
                <a:latin typeface="Calibri" panose="020F0502020204030204" pitchFamily="34" charset="0"/>
              </a:rPr>
              <a:t>üzerini giyip çıkarırken sorun çıkarmaya başlama</a:t>
            </a:r>
            <a:r>
              <a:rPr lang="tr-TR" altLang="tr-TR" dirty="0" smtClean="0">
                <a:latin typeface="Calibri" panose="020F0502020204030204" pitchFamily="34" charset="0"/>
              </a:rPr>
              <a:t>.</a:t>
            </a:r>
          </a:p>
          <a:p>
            <a:pPr marL="0" indent="0">
              <a:lnSpc>
                <a:spcPct val="80000"/>
              </a:lnSpc>
            </a:pPr>
            <a:endParaRPr lang="tr-TR" altLang="tr-TR" dirty="0">
              <a:latin typeface="Calibri" panose="020F0502020204030204" pitchFamily="34" charset="0"/>
            </a:endParaRPr>
          </a:p>
          <a:p>
            <a:pPr marL="0" indent="0">
              <a:lnSpc>
                <a:spcPct val="80000"/>
              </a:lnSpc>
            </a:pPr>
            <a:r>
              <a:rPr lang="tr-TR" altLang="tr-TR" b="1" dirty="0">
                <a:solidFill>
                  <a:schemeClr val="accent4"/>
                </a:solidFill>
                <a:latin typeface="Calibri" panose="020F0502020204030204" pitchFamily="34" charset="0"/>
              </a:rPr>
              <a:t>Duygusal belirtiler: </a:t>
            </a:r>
            <a:r>
              <a:rPr lang="tr-TR" altLang="tr-TR" dirty="0">
                <a:latin typeface="Calibri" panose="020F0502020204030204" pitchFamily="34" charset="0"/>
              </a:rPr>
              <a:t>Korku, her şeye ağlama, hırçınlık, ne olup bittiği ile ilgili kafası </a:t>
            </a:r>
            <a:r>
              <a:rPr lang="tr-TR" altLang="tr-TR" dirty="0" smtClean="0">
                <a:latin typeface="Calibri" panose="020F0502020204030204" pitchFamily="34" charset="0"/>
              </a:rPr>
              <a:t>karışık olması.</a:t>
            </a:r>
            <a:endParaRPr lang="tr-TR" altLang="tr-TR" dirty="0">
              <a:latin typeface="Calibri" panose="020F0502020204030204" pitchFamily="34" charset="0"/>
            </a:endParaRPr>
          </a:p>
          <a:p>
            <a:endParaRPr lang="tr-TR" dirty="0"/>
          </a:p>
        </p:txBody>
      </p:sp>
      <p:sp>
        <p:nvSpPr>
          <p:cNvPr id="4" name="Dikdörtgen 3"/>
          <p:cNvSpPr/>
          <p:nvPr/>
        </p:nvSpPr>
        <p:spPr>
          <a:xfrm>
            <a:off x="3879272" y="1304689"/>
            <a:ext cx="3241963" cy="647550"/>
          </a:xfrm>
          <a:prstGeom prst="rect">
            <a:avLst/>
          </a:prstGeom>
        </p:spPr>
        <p:txBody>
          <a:bodyPr wrap="square">
            <a:spAutoFit/>
          </a:bodyPr>
          <a:lstStyle/>
          <a:p>
            <a:pPr algn="ctr">
              <a:lnSpc>
                <a:spcPct val="80000"/>
              </a:lnSpc>
            </a:pPr>
            <a:r>
              <a:rPr lang="tr-TR" altLang="tr-TR" sz="4400" b="1" i="1" dirty="0">
                <a:solidFill>
                  <a:schemeClr val="accent3"/>
                </a:solidFill>
                <a:latin typeface="Calibri" panose="020F0502020204030204" pitchFamily="34" charset="0"/>
              </a:rPr>
              <a:t>0-3 Yaş</a:t>
            </a:r>
          </a:p>
        </p:txBody>
      </p:sp>
      <p:pic>
        <p:nvPicPr>
          <p:cNvPr id="5" name="Picture 5" descr="C:\Users\user\Desktop\ci resimler\i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919" y="849697"/>
            <a:ext cx="2857500" cy="1428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10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3"/>
                </a:solidFill>
              </a:rPr>
              <a:t>3-6 Yaş</a:t>
            </a:r>
            <a:endParaRPr lang="tr-TR" b="1" dirty="0">
              <a:solidFill>
                <a:schemeClr val="accent3"/>
              </a:solidFill>
            </a:endParaRPr>
          </a:p>
        </p:txBody>
      </p:sp>
      <p:sp>
        <p:nvSpPr>
          <p:cNvPr id="3" name="İçerik Yer Tutucusu 2"/>
          <p:cNvSpPr>
            <a:spLocks noGrp="1"/>
          </p:cNvSpPr>
          <p:nvPr>
            <p:ph idx="1"/>
          </p:nvPr>
        </p:nvSpPr>
        <p:spPr/>
        <p:txBody>
          <a:bodyPr/>
          <a:lstStyle/>
          <a:p>
            <a:pPr marL="0" indent="0"/>
            <a:r>
              <a:rPr lang="tr-TR" altLang="tr-TR" b="1" dirty="0">
                <a:solidFill>
                  <a:schemeClr val="accent4"/>
                </a:solidFill>
                <a:latin typeface="Calibri" panose="020F0502020204030204" pitchFamily="34" charset="0"/>
              </a:rPr>
              <a:t>Davranışsal-fiziksel belirtiler: </a:t>
            </a:r>
            <a:r>
              <a:rPr lang="tr-TR" altLang="tr-TR" dirty="0">
                <a:latin typeface="Calibri" panose="020F0502020204030204" pitchFamily="34" charset="0"/>
              </a:rPr>
              <a:t>Bebeklik dönemine geri dönüş (bebek gibi konuşma, parmak emme gibi), içe kapanma, sözel ifadede azalma, anneye daha fazla bağlı olma, tuvaletini altına yapma, yeme ve uyku bozuklukları, cinsel oyun (sık ve devamlı), mastürbasyon yapma. </a:t>
            </a:r>
            <a:endParaRPr lang="tr-TR" altLang="tr-TR" dirty="0" smtClean="0">
              <a:latin typeface="Calibri" panose="020F0502020204030204" pitchFamily="34" charset="0"/>
            </a:endParaRPr>
          </a:p>
          <a:p>
            <a:pPr marL="0" indent="0"/>
            <a:endParaRPr lang="tr-TR" altLang="tr-TR" dirty="0">
              <a:latin typeface="Calibri" panose="020F0502020204030204" pitchFamily="34" charset="0"/>
            </a:endParaRPr>
          </a:p>
          <a:p>
            <a:pPr marL="0" indent="0"/>
            <a:r>
              <a:rPr lang="tr-TR" altLang="tr-TR" b="1" dirty="0">
                <a:solidFill>
                  <a:schemeClr val="accent4"/>
                </a:solidFill>
                <a:latin typeface="Calibri" panose="020F0502020204030204" pitchFamily="34" charset="0"/>
              </a:rPr>
              <a:t>Duygusal belirtiler</a:t>
            </a:r>
            <a:r>
              <a:rPr lang="tr-TR" altLang="tr-TR" b="1" dirty="0">
                <a:latin typeface="Calibri" panose="020F0502020204030204" pitchFamily="34" charset="0"/>
              </a:rPr>
              <a:t>: N</a:t>
            </a:r>
            <a:r>
              <a:rPr lang="tr-TR" altLang="tr-TR" dirty="0">
                <a:latin typeface="Calibri" panose="020F0502020204030204" pitchFamily="34" charset="0"/>
              </a:rPr>
              <a:t>e olup bittiği ile ilgili kafası </a:t>
            </a:r>
            <a:r>
              <a:rPr lang="tr-TR" altLang="tr-TR" dirty="0" smtClean="0">
                <a:latin typeface="Calibri" panose="020F0502020204030204" pitchFamily="34" charset="0"/>
              </a:rPr>
              <a:t>karışır,</a:t>
            </a:r>
            <a:r>
              <a:rPr lang="tr-TR" altLang="tr-TR" b="1" dirty="0" smtClean="0">
                <a:latin typeface="Calibri" panose="020F0502020204030204" pitchFamily="34" charset="0"/>
              </a:rPr>
              <a:t> </a:t>
            </a:r>
            <a:r>
              <a:rPr lang="tr-TR" altLang="tr-TR" dirty="0" smtClean="0">
                <a:latin typeface="Calibri" panose="020F0502020204030204" pitchFamily="34" charset="0"/>
              </a:rPr>
              <a:t>korku</a:t>
            </a:r>
            <a:r>
              <a:rPr lang="tr-TR" altLang="tr-TR" dirty="0">
                <a:latin typeface="Calibri" panose="020F0502020204030204" pitchFamily="34" charset="0"/>
              </a:rPr>
              <a:t>, utanma, öfke, suçluluk , çaresizlik, zarara uğrama ve kirlenme </a:t>
            </a:r>
            <a:r>
              <a:rPr lang="tr-TR" altLang="tr-TR" dirty="0" smtClean="0">
                <a:latin typeface="Calibri" panose="020F0502020204030204" pitchFamily="34" charset="0"/>
              </a:rPr>
              <a:t>duygusu.</a:t>
            </a:r>
            <a:endParaRPr lang="tr-TR" altLang="tr-TR" dirty="0">
              <a:latin typeface="Calibri" panose="020F0502020204030204" pitchFamily="34" charset="0"/>
            </a:endParaRPr>
          </a:p>
          <a:p>
            <a:endParaRPr lang="tr-TR" dirty="0">
              <a:latin typeface="Calibri" panose="020F0502020204030204" pitchFamily="34" charset="0"/>
            </a:endParaRPr>
          </a:p>
        </p:txBody>
      </p:sp>
      <p:pic>
        <p:nvPicPr>
          <p:cNvPr id="5" name="Picture 5" descr="C:\Users\user\Desktop\ci resimler\i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045" y="633940"/>
            <a:ext cx="1611617" cy="1749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977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3"/>
                </a:solidFill>
              </a:rPr>
              <a:t>6-12 Yaş</a:t>
            </a:r>
            <a:endParaRPr lang="tr-TR" b="1" dirty="0">
              <a:solidFill>
                <a:schemeClr val="accent3"/>
              </a:solidFill>
            </a:endParaRPr>
          </a:p>
        </p:txBody>
      </p:sp>
      <p:sp>
        <p:nvSpPr>
          <p:cNvPr id="3" name="İçerik Yer Tutucusu 2"/>
          <p:cNvSpPr>
            <a:spLocks noGrp="1"/>
          </p:cNvSpPr>
          <p:nvPr>
            <p:ph idx="1"/>
          </p:nvPr>
        </p:nvSpPr>
        <p:spPr>
          <a:xfrm>
            <a:off x="1295401" y="2556932"/>
            <a:ext cx="8032172" cy="3318936"/>
          </a:xfrm>
        </p:spPr>
        <p:txBody>
          <a:bodyPr>
            <a:normAutofit fontScale="92500"/>
          </a:bodyPr>
          <a:lstStyle/>
          <a:p>
            <a:pPr marL="0" indent="0"/>
            <a:r>
              <a:rPr lang="tr-TR" altLang="tr-TR" b="1" dirty="0">
                <a:solidFill>
                  <a:schemeClr val="accent4"/>
                </a:solidFill>
                <a:latin typeface="Calibri" panose="020F0502020204030204" pitchFamily="34" charset="0"/>
              </a:rPr>
              <a:t>Davranışsal-fiziksel belirtiler</a:t>
            </a:r>
            <a:r>
              <a:rPr lang="tr-TR" altLang="tr-TR" b="1" dirty="0">
                <a:latin typeface="Calibri" panose="020F0502020204030204" pitchFamily="34" charset="0"/>
              </a:rPr>
              <a:t>: </a:t>
            </a:r>
            <a:r>
              <a:rPr lang="tr-TR" altLang="tr-TR" dirty="0">
                <a:latin typeface="Calibri" panose="020F0502020204030204" pitchFamily="34" charset="0"/>
              </a:rPr>
              <a:t>Sosyal içe kapanma ve tek başınalık, evden-okuldan kaçma, yeme ve uyku bozuklukları, öğrenme bozukluğu, takıntılı davranışlar ve düşünceler, kendinden küçüklere cinsel istismarda bulunma, durup dururken ağlama, hassaslaşma, karın ve baş ağrıları, huzursuzluk</a:t>
            </a:r>
            <a:r>
              <a:rPr lang="tr-TR" altLang="tr-TR" dirty="0" smtClean="0">
                <a:latin typeface="Calibri" panose="020F0502020204030204" pitchFamily="34" charset="0"/>
              </a:rPr>
              <a:t>.</a:t>
            </a:r>
          </a:p>
          <a:p>
            <a:pPr marL="0" indent="0"/>
            <a:endParaRPr lang="tr-TR" altLang="tr-TR" dirty="0">
              <a:latin typeface="Calibri" panose="020F0502020204030204" pitchFamily="34" charset="0"/>
            </a:endParaRPr>
          </a:p>
          <a:p>
            <a:pPr marL="0" indent="0"/>
            <a:r>
              <a:rPr lang="tr-TR" altLang="tr-TR" b="1" dirty="0">
                <a:solidFill>
                  <a:schemeClr val="accent4"/>
                </a:solidFill>
                <a:latin typeface="Calibri" panose="020F0502020204030204" pitchFamily="34" charset="0"/>
              </a:rPr>
              <a:t>Duygusal belirtiler</a:t>
            </a:r>
            <a:r>
              <a:rPr lang="tr-TR" altLang="tr-TR" b="1" dirty="0">
                <a:latin typeface="Calibri" panose="020F0502020204030204" pitchFamily="34" charset="0"/>
              </a:rPr>
              <a:t>: </a:t>
            </a:r>
            <a:r>
              <a:rPr lang="tr-TR" altLang="tr-TR" dirty="0">
                <a:latin typeface="Calibri" panose="020F0502020204030204" pitchFamily="34" charset="0"/>
              </a:rPr>
              <a:t>Korku, utanma, suçluluk, öfke, güvensizlik, depresyon, intihar düşüncesi, kirlenmişlik </a:t>
            </a:r>
            <a:r>
              <a:rPr lang="tr-TR" altLang="tr-TR" dirty="0" smtClean="0">
                <a:latin typeface="Calibri" panose="020F0502020204030204" pitchFamily="34" charset="0"/>
              </a:rPr>
              <a:t>hissi.</a:t>
            </a:r>
            <a:endParaRPr lang="tr-TR" altLang="tr-TR" dirty="0">
              <a:latin typeface="Calibri" panose="020F0502020204030204" pitchFamily="34" charset="0"/>
            </a:endParaRPr>
          </a:p>
          <a:p>
            <a:endParaRPr lang="tr-TR" dirty="0">
              <a:latin typeface="Calibri" panose="020F0502020204030204" pitchFamily="34" charset="0"/>
            </a:endParaRPr>
          </a:p>
        </p:txBody>
      </p:sp>
      <p:pic>
        <p:nvPicPr>
          <p:cNvPr id="4" name="Picture 5" descr="C:\Users\user\Desktop\ci resimler\i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573" y="3375556"/>
            <a:ext cx="2000250" cy="2500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911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1037550"/>
            <a:ext cx="9601196" cy="1303867"/>
          </a:xfrm>
        </p:spPr>
        <p:txBody>
          <a:bodyPr/>
          <a:lstStyle/>
          <a:p>
            <a:r>
              <a:rPr lang="tr-TR" b="1" dirty="0" smtClean="0">
                <a:solidFill>
                  <a:schemeClr val="accent3"/>
                </a:solidFill>
              </a:rPr>
              <a:t>13-18 Yaş</a:t>
            </a:r>
            <a:endParaRPr lang="tr-TR" b="1" dirty="0">
              <a:solidFill>
                <a:schemeClr val="accent3"/>
              </a:solidFill>
            </a:endParaRPr>
          </a:p>
        </p:txBody>
      </p:sp>
      <p:sp>
        <p:nvSpPr>
          <p:cNvPr id="3" name="İçerik Yer Tutucusu 2"/>
          <p:cNvSpPr>
            <a:spLocks noGrp="1"/>
          </p:cNvSpPr>
          <p:nvPr>
            <p:ph idx="1"/>
          </p:nvPr>
        </p:nvSpPr>
        <p:spPr/>
        <p:txBody>
          <a:bodyPr>
            <a:normAutofit lnSpcReduction="10000"/>
          </a:bodyPr>
          <a:lstStyle/>
          <a:p>
            <a:pPr marL="0" indent="0"/>
            <a:r>
              <a:rPr lang="tr-TR" altLang="tr-TR" b="1" dirty="0">
                <a:solidFill>
                  <a:schemeClr val="accent4"/>
                </a:solidFill>
                <a:latin typeface="Calibri" panose="020F0502020204030204" pitchFamily="34" charset="0"/>
              </a:rPr>
              <a:t>Davranışsal-fiziksel belirtiler</a:t>
            </a:r>
            <a:r>
              <a:rPr lang="tr-TR" altLang="tr-TR" b="1" dirty="0">
                <a:latin typeface="Calibri" panose="020F0502020204030204" pitchFamily="34" charset="0"/>
              </a:rPr>
              <a:t>: </a:t>
            </a:r>
            <a:r>
              <a:rPr lang="tr-TR" altLang="tr-TR" dirty="0">
                <a:latin typeface="Calibri" panose="020F0502020204030204" pitchFamily="34" charset="0"/>
              </a:rPr>
              <a:t>Korkularının günlük yaşantısını engelleyecek boyuta gelmesi, bağımlılık yapan maddelere düşkünlük, evden- okuldan kaçma, başkalarını istismar etme, takıntılı düşünce ve davranışlar, duygusal ve fiziksel yakınlıktan kaçınma, yeme bozukluğu , sinirlilik, riskli cinsel davranışlar, süreğen enfeksiyonlar, sosyal içe kapanma, intihar</a:t>
            </a:r>
            <a:r>
              <a:rPr lang="tr-TR" altLang="tr-TR" dirty="0" smtClean="0">
                <a:latin typeface="Calibri" panose="020F0502020204030204" pitchFamily="34" charset="0"/>
              </a:rPr>
              <a:t>.</a:t>
            </a:r>
          </a:p>
          <a:p>
            <a:pPr marL="0" indent="0">
              <a:buNone/>
            </a:pPr>
            <a:endParaRPr lang="tr-TR" altLang="tr-TR" dirty="0">
              <a:latin typeface="Calibri" panose="020F0502020204030204" pitchFamily="34" charset="0"/>
            </a:endParaRPr>
          </a:p>
          <a:p>
            <a:pPr marL="0" indent="0"/>
            <a:r>
              <a:rPr lang="tr-TR" altLang="tr-TR" b="1" dirty="0">
                <a:solidFill>
                  <a:schemeClr val="accent4"/>
                </a:solidFill>
                <a:latin typeface="Calibri" panose="020F0502020204030204" pitchFamily="34" charset="0"/>
              </a:rPr>
              <a:t>Duygusal belirtiler: </a:t>
            </a:r>
            <a:r>
              <a:rPr lang="tr-TR" altLang="tr-TR" dirty="0">
                <a:latin typeface="Calibri" panose="020F0502020204030204" pitchFamily="34" charset="0"/>
              </a:rPr>
              <a:t>Öfke, korku, suçluluk, utanma, güvensizlik, çaresizlik, depresyon, intihar düşüncesi</a:t>
            </a:r>
            <a:r>
              <a:rPr lang="tr-TR" altLang="tr-TR" dirty="0" smtClean="0">
                <a:latin typeface="Calibri" panose="020F0502020204030204" pitchFamily="34" charset="0"/>
              </a:rPr>
              <a:t>, kirlenme duygusu.</a:t>
            </a:r>
            <a:endParaRPr lang="tr-TR" altLang="tr-TR" dirty="0">
              <a:latin typeface="Calibri" panose="020F0502020204030204" pitchFamily="34" charset="0"/>
            </a:endParaRPr>
          </a:p>
          <a:p>
            <a:endParaRPr lang="tr-TR" dirty="0"/>
          </a:p>
        </p:txBody>
      </p:sp>
      <p:pic>
        <p:nvPicPr>
          <p:cNvPr id="4" name="Picture 5" descr="C:\Users\user\Desktop\ci resimler\i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679" y="734675"/>
            <a:ext cx="3143250" cy="1714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084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6966" y="995987"/>
            <a:ext cx="5908962" cy="1303867"/>
          </a:xfrm>
        </p:spPr>
        <p:txBody>
          <a:bodyPr/>
          <a:lstStyle/>
          <a:p>
            <a:r>
              <a:rPr lang="tr-TR" altLang="tr-TR" b="1" dirty="0" smtClean="0"/>
              <a:t>Fiziksel İhmal </a:t>
            </a:r>
            <a:r>
              <a:rPr lang="tr-TR" altLang="tr-TR" b="1" dirty="0"/>
              <a:t>N</a:t>
            </a:r>
            <a:r>
              <a:rPr lang="tr-TR" altLang="tr-TR" b="1" dirty="0" smtClean="0"/>
              <a:t>edir?</a:t>
            </a:r>
          </a:p>
        </p:txBody>
      </p:sp>
      <p:sp>
        <p:nvSpPr>
          <p:cNvPr id="5123" name="Rectangle 3"/>
          <p:cNvSpPr>
            <a:spLocks noGrp="1" noChangeArrowheads="1"/>
          </p:cNvSpPr>
          <p:nvPr>
            <p:ph type="body" idx="1"/>
          </p:nvPr>
        </p:nvSpPr>
        <p:spPr>
          <a:xfrm>
            <a:off x="1025237" y="2549236"/>
            <a:ext cx="7772400" cy="3775364"/>
          </a:xfrm>
        </p:spPr>
        <p:txBody>
          <a:bodyPr/>
          <a:lstStyle/>
          <a:p>
            <a:r>
              <a:rPr lang="tr-TR" altLang="tr-TR" dirty="0" smtClean="0">
                <a:latin typeface="Calibri" panose="020F0502020204030204" pitchFamily="34" charset="0"/>
              </a:rPr>
              <a:t>Çocuğun temel tıbbi ihtiyaçlarının karşılanmaması</a:t>
            </a:r>
          </a:p>
          <a:p>
            <a:r>
              <a:rPr lang="tr-TR" altLang="tr-TR" dirty="0" smtClean="0">
                <a:latin typeface="Calibri" panose="020F0502020204030204" pitchFamily="34" charset="0"/>
              </a:rPr>
              <a:t>Çocuğa düzenli ve besleyici öğünlerin, temiz ve yeterli giysinin sağlanmaması</a:t>
            </a:r>
          </a:p>
          <a:p>
            <a:r>
              <a:rPr lang="tr-TR" altLang="tr-TR" dirty="0" smtClean="0">
                <a:latin typeface="Calibri" panose="020F0502020204030204" pitchFamily="34" charset="0"/>
              </a:rPr>
              <a:t>Çocuğun bakacak yetişkin bulunmadan uzun süre yalnız bırakılması, uzun süre başkalarının yanına bırakılması.</a:t>
            </a:r>
          </a:p>
          <a:p>
            <a:r>
              <a:rPr lang="tr-TR" altLang="tr-TR" dirty="0" smtClean="0">
                <a:latin typeface="Calibri" panose="020F0502020204030204" pitchFamily="34" charset="0"/>
              </a:rPr>
              <a:t>Evde tehlikelere karşı korunmaması.</a:t>
            </a:r>
          </a:p>
          <a:p>
            <a:r>
              <a:rPr lang="tr-TR" altLang="tr-TR" dirty="0" smtClean="0">
                <a:latin typeface="Calibri" panose="020F0502020204030204" pitchFamily="34" charset="0"/>
              </a:rPr>
              <a:t>Çocuğun gece geç saatlere kadar nerede olduğunun bilinmemesi ve umursanmaması</a:t>
            </a:r>
          </a:p>
          <a:p>
            <a:endParaRPr lang="tr-TR" altLang="tr-TR" dirty="0"/>
          </a:p>
        </p:txBody>
      </p:sp>
      <p:pic>
        <p:nvPicPr>
          <p:cNvPr id="4" name="Picture 2" descr="C:\Users\Osman\Desktop\pictureSh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1891" y="581891"/>
            <a:ext cx="3394364" cy="34359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97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GB" altLang="tr-TR" sz="4000" b="1" dirty="0">
                <a:solidFill>
                  <a:schemeClr val="accent4"/>
                </a:solidFill>
                <a:ea typeface="SimHei" panose="02010609060101010101" pitchFamily="49" charset="-122"/>
                <a:cs typeface="Times New Roman" panose="02020603050405020304" pitchFamily="18" charset="0"/>
              </a:rPr>
              <a:t>CİNSEL </a:t>
            </a:r>
            <a:r>
              <a:rPr lang="tr-TR" altLang="tr-TR" sz="4000" b="1" dirty="0">
                <a:solidFill>
                  <a:schemeClr val="accent4"/>
                </a:solidFill>
                <a:ea typeface="SimHei" panose="02010609060101010101" pitchFamily="49" charset="-122"/>
                <a:cs typeface="Times New Roman" panose="02020603050405020304" pitchFamily="18" charset="0"/>
              </a:rPr>
              <a:t>İ</a:t>
            </a:r>
            <a:r>
              <a:rPr lang="en-GB" altLang="tr-TR" sz="4000" b="1" dirty="0">
                <a:solidFill>
                  <a:schemeClr val="accent4"/>
                </a:solidFill>
                <a:ea typeface="SimHei" panose="02010609060101010101" pitchFamily="49" charset="-122"/>
                <a:cs typeface="Times New Roman" panose="02020603050405020304" pitchFamily="18" charset="0"/>
              </a:rPr>
              <a:t>STİSMA</a:t>
            </a:r>
            <a:r>
              <a:rPr lang="tr-TR" altLang="tr-TR" sz="4000" b="1" dirty="0">
                <a:solidFill>
                  <a:schemeClr val="accent4"/>
                </a:solidFill>
                <a:ea typeface="SimHei" panose="02010609060101010101" pitchFamily="49" charset="-122"/>
                <a:cs typeface="Times New Roman" panose="02020603050405020304" pitchFamily="18" charset="0"/>
              </a:rPr>
              <a:t>RA UĞRAYAN ÇOCUKTA (1)</a:t>
            </a:r>
            <a:endParaRPr lang="tr-TR" sz="4000" dirty="0">
              <a:solidFill>
                <a:schemeClr val="accent4"/>
              </a:solidFill>
              <a:ea typeface="SimHei" panose="02010609060101010101" pitchFamily="49" charset="-122"/>
            </a:endParaRPr>
          </a:p>
        </p:txBody>
      </p:sp>
      <p:sp>
        <p:nvSpPr>
          <p:cNvPr id="3" name="İçerik Yer Tutucusu 2"/>
          <p:cNvSpPr>
            <a:spLocks noGrp="1"/>
          </p:cNvSpPr>
          <p:nvPr>
            <p:ph idx="1"/>
          </p:nvPr>
        </p:nvSpPr>
        <p:spPr>
          <a:xfrm>
            <a:off x="1295401" y="2466109"/>
            <a:ext cx="9601196" cy="3810000"/>
          </a:xfrm>
        </p:spPr>
        <p:txBody>
          <a:bodyPr>
            <a:normAutofit fontScale="77500" lnSpcReduction="20000"/>
          </a:bodyPr>
          <a:lstStyle/>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Konuşma </a:t>
            </a:r>
            <a:r>
              <a:rPr lang="tr-TR" altLang="tr-TR" dirty="0" smtClean="0">
                <a:latin typeface="Calibri" panose="020F0502020204030204" pitchFamily="34" charset="0"/>
                <a:cs typeface="Times New Roman" panose="02020603050405020304" pitchFamily="18" charset="0"/>
              </a:rPr>
              <a:t>bozuklukları görülebilir,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Olayla ilgili </a:t>
            </a:r>
            <a:r>
              <a:rPr lang="tr-TR" dirty="0" smtClean="0">
                <a:latin typeface="Calibri" panose="020F0502020204030204" pitchFamily="34" charset="0"/>
                <a:cs typeface="Times New Roman" panose="02020603050405020304" pitchFamily="18" charset="0"/>
              </a:rPr>
              <a:t>kabuslar görme,</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Saldırganlık ve öfke </a:t>
            </a:r>
            <a:r>
              <a:rPr lang="tr-TR" dirty="0" smtClean="0">
                <a:latin typeface="Calibri" panose="020F0502020204030204" pitchFamily="34" charset="0"/>
                <a:cs typeface="Times New Roman" panose="02020603050405020304" pitchFamily="18" charset="0"/>
              </a:rPr>
              <a:t>patlamaları,</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Suçluluk ve utanç </a:t>
            </a:r>
            <a:r>
              <a:rPr lang="tr-TR" dirty="0" smtClean="0">
                <a:latin typeface="Calibri" panose="020F0502020204030204" pitchFamily="34" charset="0"/>
                <a:cs typeface="Times New Roman" panose="02020603050405020304" pitchFamily="18" charset="0"/>
              </a:rPr>
              <a:t>duyma,</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İçe </a:t>
            </a:r>
            <a:r>
              <a:rPr lang="tr-TR" dirty="0" smtClean="0">
                <a:latin typeface="Calibri" panose="020F0502020204030204" pitchFamily="34" charset="0"/>
                <a:cs typeface="Times New Roman" panose="02020603050405020304" pitchFamily="18" charset="0"/>
              </a:rPr>
              <a:t>kapanıklık,</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İnsanlara karşı güven kaybı </a:t>
            </a:r>
            <a:r>
              <a:rPr lang="tr-TR" dirty="0" smtClean="0">
                <a:latin typeface="Calibri" panose="020F0502020204030204" pitchFamily="34" charset="0"/>
                <a:cs typeface="Times New Roman" panose="02020603050405020304" pitchFamily="18" charset="0"/>
              </a:rPr>
              <a:t>yaşama,</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Kendini kirletilmiş </a:t>
            </a:r>
            <a:r>
              <a:rPr lang="tr-TR" dirty="0" smtClean="0">
                <a:latin typeface="Calibri" panose="020F0502020204030204" pitchFamily="34" charset="0"/>
                <a:cs typeface="Times New Roman" panose="02020603050405020304" pitchFamily="18" charset="0"/>
              </a:rPr>
              <a:t>hissetme,</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Ölüme dair düşünce ve </a:t>
            </a:r>
            <a:r>
              <a:rPr lang="tr-TR" altLang="tr-TR" dirty="0" smtClean="0">
                <a:latin typeface="Calibri" panose="020F0502020204030204" pitchFamily="34" charset="0"/>
                <a:cs typeface="Times New Roman" panose="02020603050405020304" pitchFamily="18" charset="0"/>
              </a:rPr>
              <a:t>söylemlerin olması</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Cinsel kimliğine ilişkin korku ve </a:t>
            </a:r>
            <a:r>
              <a:rPr lang="tr-TR" altLang="tr-TR" dirty="0" smtClean="0">
                <a:latin typeface="Calibri" panose="020F0502020204030204" pitchFamily="34" charset="0"/>
                <a:cs typeface="Times New Roman" panose="02020603050405020304" pitchFamily="18" charset="0"/>
              </a:rPr>
              <a:t>endişelerin olması,</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Hiçbir şeyden zevk </a:t>
            </a:r>
            <a:r>
              <a:rPr lang="tr-TR" altLang="tr-TR" dirty="0" smtClean="0">
                <a:latin typeface="Calibri" panose="020F0502020204030204" pitchFamily="34" charset="0"/>
                <a:cs typeface="Times New Roman" panose="02020603050405020304" pitchFamily="18" charset="0"/>
              </a:rPr>
              <a:t>almama.</a:t>
            </a:r>
            <a:endParaRPr lang="tr-TR" altLang="tr-TR" dirty="0">
              <a:latin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91525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GB" altLang="tr-TR" b="1" dirty="0">
                <a:solidFill>
                  <a:schemeClr val="accent4"/>
                </a:solidFill>
                <a:ea typeface="SimHei" panose="02010609060101010101" pitchFamily="49" charset="-122"/>
                <a:cs typeface="Times New Roman" panose="02020603050405020304" pitchFamily="18" charset="0"/>
              </a:rPr>
              <a:t>CİNSEL </a:t>
            </a:r>
            <a:r>
              <a:rPr lang="tr-TR" altLang="tr-TR" b="1" dirty="0">
                <a:solidFill>
                  <a:schemeClr val="accent4"/>
                </a:solidFill>
                <a:ea typeface="SimHei" panose="02010609060101010101" pitchFamily="49" charset="-122"/>
                <a:cs typeface="Times New Roman" panose="02020603050405020304" pitchFamily="18" charset="0"/>
              </a:rPr>
              <a:t>İ</a:t>
            </a:r>
            <a:r>
              <a:rPr lang="en-GB" altLang="tr-TR" b="1" dirty="0">
                <a:solidFill>
                  <a:schemeClr val="accent4"/>
                </a:solidFill>
                <a:ea typeface="SimHei" panose="02010609060101010101" pitchFamily="49" charset="-122"/>
                <a:cs typeface="Times New Roman" panose="02020603050405020304" pitchFamily="18" charset="0"/>
              </a:rPr>
              <a:t>STİSMA</a:t>
            </a:r>
            <a:r>
              <a:rPr lang="tr-TR" altLang="tr-TR" b="1" dirty="0">
                <a:solidFill>
                  <a:schemeClr val="accent4"/>
                </a:solidFill>
                <a:ea typeface="SimHei" panose="02010609060101010101" pitchFamily="49" charset="-122"/>
                <a:cs typeface="Times New Roman" panose="02020603050405020304" pitchFamily="18" charset="0"/>
              </a:rPr>
              <a:t>RA UĞRAYAN </a:t>
            </a:r>
            <a:r>
              <a:rPr lang="tr-TR" altLang="tr-TR" b="1" dirty="0" smtClean="0">
                <a:solidFill>
                  <a:schemeClr val="accent4"/>
                </a:solidFill>
                <a:ea typeface="SimHei" panose="02010609060101010101" pitchFamily="49" charset="-122"/>
                <a:cs typeface="Times New Roman" panose="02020603050405020304" pitchFamily="18" charset="0"/>
              </a:rPr>
              <a:t>ÇOCUKTA (2)</a:t>
            </a:r>
            <a:endParaRPr lang="tr-TR" dirty="0"/>
          </a:p>
        </p:txBody>
      </p:sp>
      <p:sp>
        <p:nvSpPr>
          <p:cNvPr id="3" name="İçerik Yer Tutucusu 2"/>
          <p:cNvSpPr>
            <a:spLocks noGrp="1"/>
          </p:cNvSpPr>
          <p:nvPr>
            <p:ph idx="1"/>
          </p:nvPr>
        </p:nvSpPr>
        <p:spPr>
          <a:xfrm>
            <a:off x="1295401" y="2424545"/>
            <a:ext cx="9601196" cy="3823855"/>
          </a:xfrm>
        </p:spPr>
        <p:txBody>
          <a:bodyPr>
            <a:normAutofit fontScale="92500" lnSpcReduction="10000"/>
          </a:bodyPr>
          <a:lstStyle/>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İntihar girişiminde </a:t>
            </a:r>
            <a:r>
              <a:rPr lang="tr-TR" altLang="tr-TR" dirty="0" smtClean="0">
                <a:latin typeface="Calibri" panose="020F0502020204030204" pitchFamily="34" charset="0"/>
                <a:cs typeface="Times New Roman" panose="02020603050405020304" pitchFamily="18" charset="0"/>
              </a:rPr>
              <a:t>bulunabilir,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Olayı anımsatan kişilerden ve görüntülerden panikleyip </a:t>
            </a:r>
            <a:r>
              <a:rPr lang="tr-TR" altLang="tr-TR" dirty="0" smtClean="0">
                <a:latin typeface="Calibri" panose="020F0502020204030204" pitchFamily="34" charset="0"/>
                <a:cs typeface="Times New Roman" panose="02020603050405020304" pitchFamily="18" charset="0"/>
              </a:rPr>
              <a:t>kaçma,</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tr-TR" dirty="0" err="1" smtClean="0">
                <a:latin typeface="Calibri" panose="020F0502020204030204" pitchFamily="34" charset="0"/>
                <a:cs typeface="Times New Roman" panose="02020603050405020304" pitchFamily="18" charset="0"/>
              </a:rPr>
              <a:t>Uyku</a:t>
            </a:r>
            <a:r>
              <a:rPr lang="tr-TR" altLang="tr-TR" dirty="0">
                <a:latin typeface="Calibri" panose="020F0502020204030204" pitchFamily="34" charset="0"/>
                <a:cs typeface="Times New Roman" panose="02020603050405020304" pitchFamily="18" charset="0"/>
              </a:rPr>
              <a:t> </a:t>
            </a:r>
            <a:r>
              <a:rPr lang="en-US" altLang="tr-TR" dirty="0" err="1" smtClean="0">
                <a:latin typeface="Calibri" panose="020F0502020204030204" pitchFamily="34" charset="0"/>
                <a:cs typeface="Times New Roman" panose="02020603050405020304" pitchFamily="18" charset="0"/>
              </a:rPr>
              <a:t>bozukluklar</a:t>
            </a:r>
            <a:r>
              <a:rPr lang="tr-TR" altLang="tr-TR" dirty="0">
                <a:latin typeface="Calibri" panose="020F0502020204030204" pitchFamily="34" charset="0"/>
                <a:cs typeface="Times New Roman" panose="02020603050405020304" pitchFamily="18" charset="0"/>
              </a:rPr>
              <a:t>ı </a:t>
            </a:r>
            <a:r>
              <a:rPr lang="tr-TR" altLang="tr-TR" dirty="0" smtClean="0">
                <a:latin typeface="Calibri" panose="020F0502020204030204" pitchFamily="34" charset="0"/>
                <a:cs typeface="Times New Roman" panose="02020603050405020304" pitchFamily="18" charset="0"/>
              </a:rPr>
              <a:t>oluşabilir,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Nedensiz bayılma, tik oluşması, tırnak </a:t>
            </a:r>
            <a:r>
              <a:rPr lang="tr-TR" dirty="0" smtClean="0">
                <a:latin typeface="Calibri" panose="020F0502020204030204" pitchFamily="34" charset="0"/>
                <a:cs typeface="Times New Roman" panose="02020603050405020304" pitchFamily="18" charset="0"/>
              </a:rPr>
              <a:t>yeme,</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Ağlama </a:t>
            </a:r>
            <a:r>
              <a:rPr lang="tr-TR" altLang="tr-TR" dirty="0" smtClean="0">
                <a:latin typeface="Calibri" panose="020F0502020204030204" pitchFamily="34" charset="0"/>
                <a:cs typeface="Times New Roman" panose="02020603050405020304" pitchFamily="18" charset="0"/>
              </a:rPr>
              <a:t>nöbetlerinin olması,</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Ölüm üzerine şiir yazma, resim ve karalamalarda </a:t>
            </a:r>
            <a:r>
              <a:rPr lang="tr-TR" altLang="tr-TR" dirty="0" smtClean="0">
                <a:latin typeface="Calibri" panose="020F0502020204030204" pitchFamily="34" charset="0"/>
                <a:cs typeface="Times New Roman" panose="02020603050405020304" pitchFamily="18" charset="0"/>
              </a:rPr>
              <a:t>bulunma,</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Göz temasından </a:t>
            </a:r>
            <a:r>
              <a:rPr lang="tr-TR" altLang="tr-TR" dirty="0" smtClean="0">
                <a:latin typeface="Calibri" panose="020F0502020204030204" pitchFamily="34" charset="0"/>
                <a:cs typeface="Times New Roman" panose="02020603050405020304" pitchFamily="18" charset="0"/>
              </a:rPr>
              <a:t>kaçınma,</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Çok terlemeye </a:t>
            </a:r>
            <a:r>
              <a:rPr lang="tr-TR" altLang="tr-TR" dirty="0" smtClean="0">
                <a:latin typeface="Calibri" panose="020F0502020204030204" pitchFamily="34" charset="0"/>
                <a:cs typeface="Times New Roman" panose="02020603050405020304" pitchFamily="18" charset="0"/>
              </a:rPr>
              <a:t>başlama.</a:t>
            </a:r>
            <a:endParaRPr lang="tr-TR" altLang="tr-TR" dirty="0">
              <a:latin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979136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115333617"/>
              </p:ext>
            </p:extLst>
          </p:nvPr>
        </p:nvGraphicFramePr>
        <p:xfrm>
          <a:off x="2386806" y="1741488"/>
          <a:ext cx="8128794"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kdörtgen 4"/>
          <p:cNvSpPr/>
          <p:nvPr/>
        </p:nvSpPr>
        <p:spPr>
          <a:xfrm>
            <a:off x="2927350" y="909638"/>
            <a:ext cx="6624638" cy="831850"/>
          </a:xfrm>
          <a:prstGeom prst="rect">
            <a:avLst/>
          </a:prstGeom>
        </p:spPr>
        <p:txBody>
          <a:bodyPr>
            <a:spAutoFit/>
          </a:bodyPr>
          <a:lstStyle/>
          <a:p>
            <a:pPr algn="ctr">
              <a:defRPr/>
            </a:pPr>
            <a:r>
              <a:rPr lang="tr-TR" sz="2400" b="1" dirty="0">
                <a:solidFill>
                  <a:schemeClr val="accent4"/>
                </a:solidFill>
                <a:latin typeface="Calibri" panose="020F0502020204030204" pitchFamily="34" charset="0"/>
                <a:cs typeface="Arial" charset="0"/>
              </a:rPr>
              <a:t>Çocukluk Çağındaki Cinsel İstismarın </a:t>
            </a:r>
          </a:p>
          <a:p>
            <a:pPr algn="ctr">
              <a:defRPr/>
            </a:pPr>
            <a:r>
              <a:rPr lang="tr-TR" sz="2400" b="1" dirty="0">
                <a:solidFill>
                  <a:schemeClr val="accent4"/>
                </a:solidFill>
                <a:latin typeface="Calibri" panose="020F0502020204030204" pitchFamily="34" charset="0"/>
                <a:cs typeface="Arial" charset="0"/>
              </a:rPr>
              <a:t>Uzun Dönemdeki Etkileri</a:t>
            </a:r>
          </a:p>
        </p:txBody>
      </p:sp>
    </p:spTree>
    <p:extLst>
      <p:ext uri="{BB962C8B-B14F-4D97-AF65-F5344CB8AC3E}">
        <p14:creationId xmlns:p14="http://schemas.microsoft.com/office/powerpoint/2010/main" val="2159632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436921365"/>
              </p:ext>
            </p:extLst>
          </p:nvPr>
        </p:nvGraphicFramePr>
        <p:xfrm>
          <a:off x="2133600" y="2202873"/>
          <a:ext cx="8285018" cy="3865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4051782" y="1110734"/>
            <a:ext cx="4448654" cy="584775"/>
          </a:xfrm>
          <a:prstGeom prst="rect">
            <a:avLst/>
          </a:prstGeom>
        </p:spPr>
        <p:txBody>
          <a:bodyPr wrap="none">
            <a:spAutoFit/>
          </a:bodyPr>
          <a:lstStyle/>
          <a:p>
            <a:pPr lvl="0"/>
            <a:r>
              <a:rPr lang="tr-TR" sz="3200" b="1" dirty="0" smtClean="0">
                <a:solidFill>
                  <a:srgbClr val="C00000"/>
                </a:solidFill>
                <a:effectLst>
                  <a:outerShdw blurRad="38100" dist="38100" dir="2700000" algn="tl">
                    <a:srgbClr val="000000">
                      <a:alpha val="43137"/>
                    </a:srgbClr>
                  </a:outerShdw>
                </a:effectLst>
                <a:latin typeface="Calibri" panose="020F0502020204030204" pitchFamily="34" charset="0"/>
              </a:rPr>
              <a:t>UNUTULMAMALIDIR Kİ…</a:t>
            </a:r>
            <a:endParaRPr lang="tr-TR" sz="3200" b="1" dirty="0">
              <a:solidFill>
                <a:srgbClr val="C00000"/>
              </a:solidFill>
            </a:endParaRPr>
          </a:p>
        </p:txBody>
      </p:sp>
    </p:spTree>
    <p:extLst>
      <p:ext uri="{BB962C8B-B14F-4D97-AF65-F5344CB8AC3E}">
        <p14:creationId xmlns:p14="http://schemas.microsoft.com/office/powerpoint/2010/main" val="37066506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774380" cy="1082195"/>
          </a:xfrm>
        </p:spPr>
        <p:txBody>
          <a:bodyPr>
            <a:noAutofit/>
          </a:bodyPr>
          <a:lstStyle/>
          <a:p>
            <a:r>
              <a:rPr lang="tr-TR" sz="3600" b="1" kern="0" dirty="0">
                <a:solidFill>
                  <a:schemeClr val="accent4"/>
                </a:solidFill>
                <a:cs typeface="Times New Roman" panose="02020603050405020304" pitchFamily="18" charset="0"/>
              </a:rPr>
              <a:t>ÇOCUKLAR YAŞADIĞI İSTİSMAR OLAYINI </a:t>
            </a:r>
            <a:r>
              <a:rPr lang="tr-TR" sz="3600" b="1" kern="0" dirty="0" smtClean="0">
                <a:solidFill>
                  <a:schemeClr val="accent4"/>
                </a:solidFill>
                <a:cs typeface="Times New Roman" panose="02020603050405020304" pitchFamily="18" charset="0"/>
              </a:rPr>
              <a:t>NEDEN </a:t>
            </a:r>
            <a:r>
              <a:rPr lang="tr-TR" sz="3600" b="1" kern="0" dirty="0">
                <a:solidFill>
                  <a:schemeClr val="accent4"/>
                </a:solidFill>
                <a:cs typeface="Times New Roman" panose="02020603050405020304" pitchFamily="18" charset="0"/>
              </a:rPr>
              <a:t>ANLATMAZ</a:t>
            </a:r>
            <a:r>
              <a:rPr lang="en-US" sz="3600" b="1" kern="0" dirty="0" smtClean="0">
                <a:solidFill>
                  <a:schemeClr val="accent4"/>
                </a:solidFill>
                <a:cs typeface="Times New Roman" panose="02020603050405020304" pitchFamily="18" charset="0"/>
              </a:rPr>
              <a:t>?</a:t>
            </a:r>
            <a:endParaRPr lang="tr-TR" sz="3600" dirty="0">
              <a:solidFill>
                <a:schemeClr val="accent4"/>
              </a:solidFill>
            </a:endParaRPr>
          </a:p>
        </p:txBody>
      </p:sp>
      <p:sp>
        <p:nvSpPr>
          <p:cNvPr id="3" name="İçerik Yer Tutucusu 2"/>
          <p:cNvSpPr>
            <a:spLocks noGrp="1"/>
          </p:cNvSpPr>
          <p:nvPr>
            <p:ph idx="1"/>
          </p:nvPr>
        </p:nvSpPr>
        <p:spPr>
          <a:xfrm>
            <a:off x="1295401" y="2556931"/>
            <a:ext cx="9601196" cy="3677613"/>
          </a:xfrm>
        </p:spPr>
        <p:txBody>
          <a:bodyPr>
            <a:normAutofit/>
          </a:bodyPr>
          <a:lstStyle/>
          <a:p>
            <a:pPr>
              <a:lnSpc>
                <a:spcPct val="120000"/>
              </a:lnSpc>
              <a:buFont typeface="Arial" panose="020B0604020202020204" pitchFamily="34" charset="0"/>
              <a:buChar char="•"/>
            </a:pPr>
            <a:r>
              <a:rPr lang="en-US" altLang="tr-TR" dirty="0">
                <a:latin typeface="Calibri" panose="020F0502020204030204" pitchFamily="34" charset="0"/>
                <a:cs typeface="Times New Roman" panose="02020603050405020304" pitchFamily="18" charset="0"/>
              </a:rPr>
              <a:t>Kend</a:t>
            </a:r>
            <a:r>
              <a:rPr lang="tr-TR" altLang="tr-TR" dirty="0">
                <a:latin typeface="Calibri" panose="020F0502020204030204" pitchFamily="34" charset="0"/>
                <a:cs typeface="Times New Roman" panose="02020603050405020304" pitchFamily="18" charset="0"/>
              </a:rPr>
              <a:t>ilerine inanılmayacağını </a:t>
            </a:r>
            <a:r>
              <a:rPr lang="tr-TR" altLang="tr-TR" dirty="0" smtClean="0">
                <a:latin typeface="Calibri" panose="020F0502020204030204" pitchFamily="34" charset="0"/>
                <a:cs typeface="Times New Roman" panose="02020603050405020304" pitchFamily="18" charset="0"/>
              </a:rPr>
              <a:t>düşünürler,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Başlarının belaya girebileceğini </a:t>
            </a:r>
            <a:r>
              <a:rPr lang="tr-TR" altLang="tr-TR" dirty="0" smtClean="0">
                <a:latin typeface="Calibri" panose="020F0502020204030204" pitchFamily="34" charset="0"/>
                <a:cs typeface="Times New Roman" panose="02020603050405020304" pitchFamily="18" charset="0"/>
              </a:rPr>
              <a:t>düşünürler,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İstismarcının tehdidinden </a:t>
            </a:r>
            <a:r>
              <a:rPr lang="tr-TR" altLang="tr-TR" dirty="0" smtClean="0">
                <a:latin typeface="Calibri" panose="020F0502020204030204" pitchFamily="34" charset="0"/>
                <a:cs typeface="Times New Roman" panose="02020603050405020304" pitchFamily="18" charset="0"/>
              </a:rPr>
              <a:t>korkarlar,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Kendilerini suçlu</a:t>
            </a:r>
            <a:r>
              <a:rPr lang="tr-TR" altLang="tr-TR" dirty="0" smtClean="0">
                <a:latin typeface="Calibri" panose="020F0502020204030204" pitchFamily="34" charset="0"/>
                <a:cs typeface="Times New Roman" panose="02020603050405020304" pitchFamily="18" charset="0"/>
              </a:rPr>
              <a:t>, sorumlu hissederler,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İstismarcıyı korumak </a:t>
            </a:r>
            <a:r>
              <a:rPr lang="tr-TR" altLang="tr-TR" dirty="0" smtClean="0">
                <a:latin typeface="Calibri" panose="020F0502020204030204" pitchFamily="34" charset="0"/>
                <a:cs typeface="Times New Roman" panose="02020603050405020304" pitchFamily="18" charset="0"/>
              </a:rPr>
              <a:t>isterler,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smtClean="0">
                <a:latin typeface="Calibri" panose="020F0502020204030204" pitchFamily="34" charset="0"/>
                <a:cs typeface="Times New Roman" panose="02020603050405020304" pitchFamily="18" charset="0"/>
              </a:rPr>
              <a:t>Utanır, söyleyemezler.</a:t>
            </a:r>
            <a:endParaRPr lang="tr-TR" altLang="tr-TR" dirty="0">
              <a:latin typeface="Calibri" panose="020F0502020204030204" pitchFamily="34" charset="0"/>
              <a:cs typeface="Times New Roman" panose="02020603050405020304" pitchFamily="18" charset="0"/>
            </a:endParaRPr>
          </a:p>
          <a:p>
            <a:endParaRPr lang="tr-TR" dirty="0"/>
          </a:p>
        </p:txBody>
      </p:sp>
      <p:pic>
        <p:nvPicPr>
          <p:cNvPr id="4" name="Resim 3"/>
          <p:cNvPicPr>
            <a:picLocks noChangeAspect="1"/>
          </p:cNvPicPr>
          <p:nvPr/>
        </p:nvPicPr>
        <p:blipFill>
          <a:blip r:embed="rId2"/>
          <a:stretch>
            <a:fillRect/>
          </a:stretch>
        </p:blipFill>
        <p:spPr>
          <a:xfrm>
            <a:off x="7495309" y="2396837"/>
            <a:ext cx="4086550" cy="3904838"/>
          </a:xfrm>
          <a:prstGeom prst="rect">
            <a:avLst/>
          </a:prstGeom>
        </p:spPr>
      </p:pic>
    </p:spTree>
    <p:extLst>
      <p:ext uri="{BB962C8B-B14F-4D97-AF65-F5344CB8AC3E}">
        <p14:creationId xmlns:p14="http://schemas.microsoft.com/office/powerpoint/2010/main" val="15872556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92727"/>
            <a:ext cx="9601196" cy="1523999"/>
          </a:xfrm>
        </p:spPr>
        <p:txBody>
          <a:bodyPr>
            <a:normAutofit/>
          </a:bodyPr>
          <a:lstStyle/>
          <a:p>
            <a:r>
              <a:rPr lang="tr-TR" b="1" kern="0" dirty="0">
                <a:solidFill>
                  <a:schemeClr val="accent4"/>
                </a:solidFill>
                <a:cs typeface="Times New Roman" panose="02020603050405020304" pitchFamily="18" charset="0"/>
              </a:rPr>
              <a:t>ÇOCUKLAR YAŞADIĞI İSTİSMAR OLAYINI </a:t>
            </a:r>
            <a:r>
              <a:rPr lang="tr-TR" b="1" kern="0" dirty="0" smtClean="0">
                <a:solidFill>
                  <a:schemeClr val="accent4"/>
                </a:solidFill>
                <a:cs typeface="Times New Roman" panose="02020603050405020304" pitchFamily="18" charset="0"/>
              </a:rPr>
              <a:t>NEDEN </a:t>
            </a:r>
            <a:r>
              <a:rPr lang="tr-TR" b="1" kern="0" dirty="0">
                <a:solidFill>
                  <a:schemeClr val="accent4"/>
                </a:solidFill>
                <a:cs typeface="Times New Roman" panose="02020603050405020304" pitchFamily="18" charset="0"/>
              </a:rPr>
              <a:t>ANLATMAZ</a:t>
            </a:r>
            <a:r>
              <a:rPr lang="en-US" b="1" kern="0" dirty="0" smtClean="0">
                <a:solidFill>
                  <a:schemeClr val="accent4"/>
                </a:solidFill>
                <a:cs typeface="Times New Roman" panose="02020603050405020304" pitchFamily="18" charset="0"/>
              </a:rPr>
              <a:t>?</a:t>
            </a:r>
            <a:r>
              <a:rPr lang="tr-TR" b="1" kern="0" dirty="0" smtClean="0">
                <a:solidFill>
                  <a:schemeClr val="accent4"/>
                </a:solidFill>
                <a:cs typeface="Times New Roman" panose="02020603050405020304" pitchFamily="18" charset="0"/>
              </a:rPr>
              <a:t> (1)</a:t>
            </a:r>
            <a:endParaRPr lang="tr-TR" dirty="0"/>
          </a:p>
        </p:txBody>
      </p:sp>
      <p:sp>
        <p:nvSpPr>
          <p:cNvPr id="3" name="İçerik Yer Tutucusu 2"/>
          <p:cNvSpPr>
            <a:spLocks noGrp="1"/>
          </p:cNvSpPr>
          <p:nvPr>
            <p:ph idx="1"/>
          </p:nvPr>
        </p:nvSpPr>
        <p:spPr/>
        <p:txBody>
          <a:bodyPr>
            <a:normAutofit fontScale="92500" lnSpcReduction="10000"/>
          </a:bodyPr>
          <a:lstStyle/>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Ailenin parçalanmasından </a:t>
            </a:r>
            <a:r>
              <a:rPr lang="tr-TR" altLang="tr-TR" dirty="0" smtClean="0">
                <a:latin typeface="Calibri" panose="020F0502020204030204" pitchFamily="34" charset="0"/>
                <a:cs typeface="Times New Roman" panose="02020603050405020304" pitchFamily="18" charset="0"/>
              </a:rPr>
              <a:t>korkarlar,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Başkalarını korumak için kendini kurban </a:t>
            </a:r>
            <a:r>
              <a:rPr lang="tr-TR" altLang="tr-TR" dirty="0" smtClean="0">
                <a:latin typeface="Calibri" panose="020F0502020204030204" pitchFamily="34" charset="0"/>
                <a:cs typeface="Times New Roman" panose="02020603050405020304" pitchFamily="18" charset="0"/>
              </a:rPr>
              <a:t>ederler,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Nasıl ifade edeceğini </a:t>
            </a:r>
            <a:r>
              <a:rPr lang="tr-TR" altLang="tr-TR" dirty="0" smtClean="0">
                <a:latin typeface="Calibri" panose="020F0502020204030204" pitchFamily="34" charset="0"/>
                <a:cs typeface="Times New Roman" panose="02020603050405020304" pitchFamily="18" charset="0"/>
              </a:rPr>
              <a:t>bilmeyebilirler,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Maruz kalınan eylemin ne anlama geldiğini </a:t>
            </a:r>
            <a:r>
              <a:rPr lang="tr-TR" altLang="tr-TR" dirty="0" smtClean="0">
                <a:latin typeface="Calibri" panose="020F0502020204030204" pitchFamily="34" charset="0"/>
                <a:cs typeface="Times New Roman" panose="02020603050405020304" pitchFamily="18" charset="0"/>
              </a:rPr>
              <a:t>bilmeyebilirler,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Arkadaşları tarafından dışlanabileceklerinden </a:t>
            </a:r>
            <a:r>
              <a:rPr lang="tr-TR" altLang="tr-TR" dirty="0" smtClean="0">
                <a:latin typeface="Calibri" panose="020F0502020204030204" pitchFamily="34" charset="0"/>
                <a:cs typeface="Times New Roman" panose="02020603050405020304" pitchFamily="18" charset="0"/>
              </a:rPr>
              <a:t>korkarlar,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İyi çocukların cinsellikle ilgili sözcükleri kullanmasının doğru olmadığı söylenmiştir.</a:t>
            </a:r>
          </a:p>
          <a:p>
            <a:endParaRPr lang="tr-TR" dirty="0"/>
          </a:p>
        </p:txBody>
      </p:sp>
    </p:spTree>
    <p:extLst>
      <p:ext uri="{BB962C8B-B14F-4D97-AF65-F5344CB8AC3E}">
        <p14:creationId xmlns:p14="http://schemas.microsoft.com/office/powerpoint/2010/main" val="30067866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915679"/>
          </a:xfrm>
        </p:spPr>
        <p:txBody>
          <a:bodyPr>
            <a:normAutofit fontScale="90000"/>
          </a:bodyPr>
          <a:lstStyle/>
          <a:p>
            <a:r>
              <a:rPr lang="tr-TR" b="1" kern="0" dirty="0">
                <a:solidFill>
                  <a:schemeClr val="accent4"/>
                </a:solidFill>
                <a:cs typeface="Times New Roman" panose="02020603050405020304" pitchFamily="18" charset="0"/>
              </a:rPr>
              <a:t>ÇOCUKLAR YAŞADIĞI İSTİSMAR OLAYINI </a:t>
            </a:r>
            <a:r>
              <a:rPr lang="tr-TR" b="1" kern="0" dirty="0" smtClean="0">
                <a:solidFill>
                  <a:schemeClr val="accent4"/>
                </a:solidFill>
                <a:cs typeface="Times New Roman" panose="02020603050405020304" pitchFamily="18" charset="0"/>
              </a:rPr>
              <a:t>NEDEN </a:t>
            </a:r>
            <a:r>
              <a:rPr lang="tr-TR" b="1" kern="0" dirty="0">
                <a:solidFill>
                  <a:schemeClr val="accent4"/>
                </a:solidFill>
                <a:cs typeface="Times New Roman" panose="02020603050405020304" pitchFamily="18" charset="0"/>
              </a:rPr>
              <a:t>ANLATMAZ</a:t>
            </a:r>
            <a:r>
              <a:rPr lang="en-US" b="1" kern="0" dirty="0" smtClean="0">
                <a:solidFill>
                  <a:schemeClr val="accent4"/>
                </a:solidFill>
                <a:cs typeface="Times New Roman" panose="02020603050405020304" pitchFamily="18" charset="0"/>
              </a:rPr>
              <a:t>?</a:t>
            </a:r>
            <a:r>
              <a:rPr lang="tr-TR" b="1" kern="0" dirty="0" smtClean="0">
                <a:solidFill>
                  <a:schemeClr val="accent4"/>
                </a:solidFill>
                <a:cs typeface="Times New Roman" panose="02020603050405020304" pitchFamily="18" charset="0"/>
              </a:rPr>
              <a:t> (2)</a:t>
            </a:r>
            <a:endParaRPr lang="tr-TR" dirty="0"/>
          </a:p>
        </p:txBody>
      </p:sp>
      <p:sp>
        <p:nvSpPr>
          <p:cNvPr id="3" name="İçerik Yer Tutucusu 2"/>
          <p:cNvSpPr>
            <a:spLocks noGrp="1"/>
          </p:cNvSpPr>
          <p:nvPr>
            <p:ph idx="1"/>
          </p:nvPr>
        </p:nvSpPr>
        <p:spPr>
          <a:xfrm>
            <a:off x="1295401" y="2556932"/>
            <a:ext cx="5381444" cy="3318936"/>
          </a:xfrm>
        </p:spPr>
        <p:txBody>
          <a:bodyPr>
            <a:normAutofit fontScale="92500" lnSpcReduction="10000"/>
          </a:bodyPr>
          <a:lstStyle/>
          <a:p>
            <a:r>
              <a:rPr lang="tr-TR" altLang="tr-TR" dirty="0">
                <a:latin typeface="Calibri" panose="020F0502020204030204" pitchFamily="34" charset="0"/>
                <a:cs typeface="Times New Roman" panose="02020603050405020304" pitchFamily="18" charset="0"/>
              </a:rPr>
              <a:t>Yaşanılan olayı anlattığında daha kötü olaylara sebep olacağını düşünürler</a:t>
            </a:r>
            <a:r>
              <a:rPr lang="tr-TR" altLang="tr-TR" dirty="0" smtClean="0">
                <a:latin typeface="Calibri" panose="020F0502020204030204" pitchFamily="34" charset="0"/>
                <a:cs typeface="Times New Roman" panose="02020603050405020304" pitchFamily="18" charset="0"/>
              </a:rPr>
              <a:t>,</a:t>
            </a:r>
            <a:endParaRPr lang="tr-TR" altLang="tr-TR" dirty="0" smtClean="0">
              <a:latin typeface="Calibri" panose="020F0502020204030204" pitchFamily="34" charset="0"/>
            </a:endParaRPr>
          </a:p>
          <a:p>
            <a:r>
              <a:rPr lang="tr-TR" altLang="tr-TR" dirty="0" smtClean="0">
                <a:latin typeface="Calibri" panose="020F0502020204030204" pitchFamily="34" charset="0"/>
              </a:rPr>
              <a:t>Gammaz </a:t>
            </a:r>
            <a:r>
              <a:rPr lang="tr-TR" altLang="tr-TR" dirty="0">
                <a:latin typeface="Calibri" panose="020F0502020204030204" pitchFamily="34" charset="0"/>
              </a:rPr>
              <a:t>olarak adlandırılmak </a:t>
            </a:r>
            <a:r>
              <a:rPr lang="tr-TR" altLang="tr-TR" dirty="0" smtClean="0">
                <a:latin typeface="Calibri" panose="020F0502020204030204" pitchFamily="34" charset="0"/>
              </a:rPr>
              <a:t>istemezler.</a:t>
            </a:r>
          </a:p>
          <a:p>
            <a:r>
              <a:rPr lang="tr-TR" altLang="tr-TR" dirty="0">
                <a:latin typeface="Calibri" panose="020F0502020204030204" pitchFamily="34" charset="0"/>
              </a:rPr>
              <a:t>Anne-baba ve diğer yakınlar tarafından başlarına gelen kötülüğe karşı kendilerini koruyamadıkları için suçlanmaktan ve ağır biçimde cezalandırılmaktan </a:t>
            </a:r>
            <a:r>
              <a:rPr lang="tr-TR" altLang="tr-TR" dirty="0" smtClean="0">
                <a:latin typeface="Calibri" panose="020F0502020204030204" pitchFamily="34" charset="0"/>
              </a:rPr>
              <a:t>korkarlar</a:t>
            </a:r>
            <a:r>
              <a:rPr lang="tr-TR" altLang="tr-TR" dirty="0">
                <a:latin typeface="Calibri" panose="020F0502020204030204" pitchFamily="34" charset="0"/>
                <a:cs typeface="Tahoma" panose="020B0604030504040204" pitchFamily="34" charset="0"/>
              </a:rPr>
              <a:t>.</a:t>
            </a:r>
            <a:endParaRPr lang="tr-TR" altLang="tr-TR" dirty="0" smtClean="0">
              <a:latin typeface="Calibri" panose="020F0502020204030204" pitchFamily="34" charset="0"/>
            </a:endParaRPr>
          </a:p>
          <a:p>
            <a:r>
              <a:rPr lang="tr-TR" altLang="tr-TR" dirty="0">
                <a:latin typeface="Calibri" panose="020F0502020204030204" pitchFamily="34" charset="0"/>
                <a:cs typeface="Arial" panose="020B0604020202020204" pitchFamily="34" charset="0"/>
              </a:rPr>
              <a:t>Büyüklerle (otorite figürleriyle) cinsel konuları konuşmaktan utanırlar, korkarlar. </a:t>
            </a:r>
            <a:endParaRPr lang="tr-TR" altLang="tr-TR" dirty="0">
              <a:latin typeface="Calibri" panose="020F0502020204030204" pitchFamily="34" charset="0"/>
            </a:endParaRPr>
          </a:p>
          <a:p>
            <a:endParaRPr lang="tr-TR" dirty="0"/>
          </a:p>
        </p:txBody>
      </p:sp>
      <p:pic>
        <p:nvPicPr>
          <p:cNvPr id="4" name="Resim 3"/>
          <p:cNvPicPr>
            <a:picLocks noChangeAspect="1"/>
          </p:cNvPicPr>
          <p:nvPr/>
        </p:nvPicPr>
        <p:blipFill>
          <a:blip r:embed="rId2"/>
          <a:stretch>
            <a:fillRect/>
          </a:stretch>
        </p:blipFill>
        <p:spPr>
          <a:xfrm>
            <a:off x="7936302" y="2556932"/>
            <a:ext cx="3695656" cy="36713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448479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Başlık"/>
          <p:cNvSpPr>
            <a:spLocks noGrp="1"/>
          </p:cNvSpPr>
          <p:nvPr>
            <p:ph type="title" idx="4294967295"/>
          </p:nvPr>
        </p:nvSpPr>
        <p:spPr>
          <a:xfrm>
            <a:off x="1295401" y="767474"/>
            <a:ext cx="9601196" cy="770382"/>
          </a:xfrm>
        </p:spPr>
        <p:txBody>
          <a:bodyPr/>
          <a:lstStyle/>
          <a:p>
            <a:r>
              <a:rPr lang="tr-TR" altLang="tr-TR" b="1" dirty="0" smtClean="0">
                <a:solidFill>
                  <a:schemeClr val="accent4"/>
                </a:solidFill>
                <a:latin typeface="Calibri" panose="020F0502020204030204" pitchFamily="34" charset="0"/>
              </a:rPr>
              <a:t>Çocuklar sonunda nasıl söylerler</a:t>
            </a:r>
            <a:r>
              <a:rPr lang="tr-TR" altLang="tr-TR" dirty="0" smtClean="0">
                <a:solidFill>
                  <a:schemeClr val="accent4"/>
                </a:solidFill>
                <a:latin typeface="Calibri" panose="020F0502020204030204" pitchFamily="34" charset="0"/>
              </a:rPr>
              <a:t>…</a:t>
            </a:r>
          </a:p>
        </p:txBody>
      </p:sp>
      <p:sp>
        <p:nvSpPr>
          <p:cNvPr id="56323" name="4 Metin Yer Tutucusu"/>
          <p:cNvSpPr>
            <a:spLocks noGrp="1"/>
          </p:cNvSpPr>
          <p:nvPr>
            <p:ph type="body" sz="half" idx="4294967295"/>
          </p:nvPr>
        </p:nvSpPr>
        <p:spPr>
          <a:xfrm>
            <a:off x="858982" y="1537856"/>
            <a:ext cx="10183091" cy="4232478"/>
          </a:xfrm>
        </p:spPr>
        <p:txBody>
          <a:bodyPr>
            <a:noAutofit/>
          </a:bodyPr>
          <a:lstStyle/>
          <a:p>
            <a:r>
              <a:rPr lang="tr-TR" altLang="tr-TR" sz="2000" b="1" dirty="0">
                <a:latin typeface="Calibri" panose="020F0502020204030204" pitchFamily="34" charset="0"/>
                <a:cs typeface="Arial" panose="020B0604020202020204" pitchFamily="34" charset="0"/>
              </a:rPr>
              <a:t>İstismarın derecesi, sıklığı artar ve çocuğu korkutursa,</a:t>
            </a:r>
          </a:p>
          <a:p>
            <a:r>
              <a:rPr lang="tr-TR" altLang="tr-TR" sz="2000" b="1" dirty="0">
                <a:latin typeface="Calibri" panose="020F0502020204030204" pitchFamily="34" charset="0"/>
                <a:cs typeface="Arial" panose="020B0604020202020204" pitchFamily="34" charset="0"/>
              </a:rPr>
              <a:t>Cinsel istismardan korunmayla ilgili bilgi alırsa ve kendisine yapılanın doğru olmadığını fark ederse</a:t>
            </a:r>
          </a:p>
          <a:p>
            <a:r>
              <a:rPr lang="tr-TR" altLang="tr-TR" sz="2000" b="1" dirty="0">
                <a:latin typeface="Calibri" panose="020F0502020204030204" pitchFamily="34" charset="0"/>
                <a:cs typeface="Arial" panose="020B0604020202020204" pitchFamily="34" charset="0"/>
              </a:rPr>
              <a:t>Söylenmesi gerektiğini öğrenirse, </a:t>
            </a:r>
          </a:p>
          <a:p>
            <a:r>
              <a:rPr lang="tr-TR" altLang="tr-TR" sz="2000" b="1" dirty="0">
                <a:latin typeface="Calibri" panose="020F0502020204030204" pitchFamily="34" charset="0"/>
                <a:cs typeface="Arial" panose="020B0604020202020204" pitchFamily="34" charset="0"/>
              </a:rPr>
              <a:t>Yakın bulduğu biri ile sırrını </a:t>
            </a:r>
            <a:r>
              <a:rPr lang="tr-TR" altLang="tr-TR" sz="2000" b="1" dirty="0" smtClean="0">
                <a:latin typeface="Calibri" panose="020F0502020204030204" pitchFamily="34" charset="0"/>
                <a:cs typeface="Arial" panose="020B0604020202020204" pitchFamily="34" charset="0"/>
              </a:rPr>
              <a:t>paylaşırsa</a:t>
            </a:r>
          </a:p>
          <a:p>
            <a:r>
              <a:rPr lang="tr-TR" altLang="tr-TR" sz="2000" b="1" dirty="0">
                <a:latin typeface="Calibri" panose="020F0502020204030204" pitchFamily="34" charset="0"/>
              </a:rPr>
              <a:t>Kardeşlerini korumak için (kendisinin ilk istismara uğradığı yaşa geldiklerinde), </a:t>
            </a:r>
          </a:p>
          <a:p>
            <a:r>
              <a:rPr lang="tr-TR" altLang="tr-TR" sz="2000" b="1" dirty="0" smtClean="0">
                <a:latin typeface="Calibri" panose="020F0502020204030204" pitchFamily="34" charset="0"/>
              </a:rPr>
              <a:t>Ergenliğe </a:t>
            </a:r>
            <a:r>
              <a:rPr lang="tr-TR" altLang="tr-TR" sz="2000" b="1" dirty="0">
                <a:latin typeface="Calibri" panose="020F0502020204030204" pitchFamily="34" charset="0"/>
              </a:rPr>
              <a:t>gelmişse, hamilelikten korkarsa ya da cinsel yolla bulaşan hastalıklar hakkında bilgisi edinince</a:t>
            </a:r>
          </a:p>
          <a:p>
            <a:r>
              <a:rPr lang="tr-TR" altLang="tr-TR" sz="2000" b="1" dirty="0" smtClean="0">
                <a:latin typeface="Calibri" panose="020F0502020204030204" pitchFamily="34" charset="0"/>
              </a:rPr>
              <a:t>İstismarcının </a:t>
            </a:r>
            <a:r>
              <a:rPr lang="tr-TR" altLang="tr-TR" sz="2000" b="1" dirty="0">
                <a:latin typeface="Calibri" panose="020F0502020204030204" pitchFamily="34" charset="0"/>
              </a:rPr>
              <a:t>baskısından kurtulmak için, </a:t>
            </a:r>
          </a:p>
          <a:p>
            <a:r>
              <a:rPr lang="tr-TR" altLang="tr-TR" sz="2000" b="1" dirty="0" smtClean="0">
                <a:latin typeface="Calibri" panose="020F0502020204030204" pitchFamily="34" charset="0"/>
              </a:rPr>
              <a:t>Çocuk </a:t>
            </a:r>
            <a:r>
              <a:rPr lang="tr-TR" altLang="tr-TR" sz="2000" b="1" dirty="0">
                <a:latin typeface="Calibri" panose="020F0502020204030204" pitchFamily="34" charset="0"/>
              </a:rPr>
              <a:t>güvenebileceği ve kendisi ile yakından ilgilenen bir yetişkinle karşılaştığı zaman, </a:t>
            </a:r>
          </a:p>
          <a:p>
            <a:r>
              <a:rPr lang="tr-TR" altLang="tr-TR" sz="2000" b="1" dirty="0" smtClean="0">
                <a:latin typeface="Calibri" panose="020F0502020204030204" pitchFamily="34" charset="0"/>
              </a:rPr>
              <a:t>Fiziksel </a:t>
            </a:r>
            <a:r>
              <a:rPr lang="tr-TR" altLang="tr-TR" sz="2000" b="1" dirty="0">
                <a:latin typeface="Calibri" panose="020F0502020204030204" pitchFamily="34" charset="0"/>
              </a:rPr>
              <a:t>bir yakınması (</a:t>
            </a:r>
            <a:r>
              <a:rPr lang="tr-TR" altLang="tr-TR" sz="2000" b="1" dirty="0" err="1">
                <a:latin typeface="Calibri" panose="020F0502020204030204" pitchFamily="34" charset="0"/>
              </a:rPr>
              <a:t>üriner</a:t>
            </a:r>
            <a:r>
              <a:rPr lang="tr-TR" altLang="tr-TR" sz="2000" b="1" dirty="0">
                <a:latin typeface="Calibri" panose="020F0502020204030204" pitchFamily="34" charset="0"/>
              </a:rPr>
              <a:t> enfeksiyon vb.) sonrası doktora gittiğinde.</a:t>
            </a:r>
          </a:p>
          <a:p>
            <a:endParaRPr lang="tr-TR" altLang="tr-TR" sz="2000" b="1" dirty="0">
              <a:cs typeface="Arial" panose="020B0604020202020204" pitchFamily="34" charset="0"/>
            </a:endParaRPr>
          </a:p>
        </p:txBody>
      </p:sp>
    </p:spTree>
    <p:extLst>
      <p:ext uri="{BB962C8B-B14F-4D97-AF65-F5344CB8AC3E}">
        <p14:creationId xmlns:p14="http://schemas.microsoft.com/office/powerpoint/2010/main" val="33223140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02744" y="836713"/>
            <a:ext cx="7705725" cy="2238375"/>
          </a:xfrm>
          <a:prstGeom prst="downArrowCallout">
            <a:avLst>
              <a:gd name="adj1" fmla="val 111035"/>
              <a:gd name="adj2" fmla="val 83809"/>
              <a:gd name="adj3" fmla="val 22625"/>
              <a:gd name="adj4" fmla="val 70202"/>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tr-TR" sz="3600" b="1" dirty="0">
                <a:effectLst>
                  <a:outerShdw blurRad="38100" dist="38100" dir="2700000" algn="tl">
                    <a:srgbClr val="000000">
                      <a:alpha val="43137"/>
                    </a:srgbClr>
                  </a:outerShdw>
                </a:effectLst>
                <a:latin typeface="Calibri" panose="020F0502020204030204" pitchFamily="34" charset="0"/>
              </a:rPr>
              <a:t>Cinsel istismar konusunda hikaye uyduran çocuk sayısı çok azdır.</a:t>
            </a:r>
          </a:p>
        </p:txBody>
      </p:sp>
      <p:sp>
        <p:nvSpPr>
          <p:cNvPr id="4" name="Rounded Rectangle 3"/>
          <p:cNvSpPr/>
          <p:nvPr/>
        </p:nvSpPr>
        <p:spPr>
          <a:xfrm>
            <a:off x="2189596" y="3105152"/>
            <a:ext cx="7705725" cy="290772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2800" b="1" dirty="0">
                <a:solidFill>
                  <a:schemeClr val="accent4"/>
                </a:solidFill>
                <a:latin typeface="Calibri" panose="020F0502020204030204" pitchFamily="34" charset="0"/>
              </a:rPr>
              <a:t>Eğer bir çocuk cinsel olarak istismar edildiğine ilişkin bilgi veriyorsa temel yaklaşım çocuğa inanmak olmalıdır.  </a:t>
            </a:r>
          </a:p>
        </p:txBody>
      </p:sp>
    </p:spTree>
    <p:extLst>
      <p:ext uri="{BB962C8B-B14F-4D97-AF65-F5344CB8AC3E}">
        <p14:creationId xmlns:p14="http://schemas.microsoft.com/office/powerpoint/2010/main" val="23852949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Başlık 1"/>
          <p:cNvSpPr>
            <a:spLocks noGrp="1"/>
          </p:cNvSpPr>
          <p:nvPr>
            <p:ph type="title"/>
          </p:nvPr>
        </p:nvSpPr>
        <p:spPr>
          <a:xfrm>
            <a:off x="2208213" y="537103"/>
            <a:ext cx="8229600" cy="377298"/>
          </a:xfrm>
        </p:spPr>
        <p:txBody>
          <a:bodyPr>
            <a:noAutofit/>
          </a:bodyPr>
          <a:lstStyle/>
          <a:p>
            <a:pPr marL="342900" indent="-342900"/>
            <a:r>
              <a:rPr lang="tr-TR" altLang="tr-TR" sz="2800" b="1" dirty="0">
                <a:effectLst>
                  <a:outerShdw blurRad="38100" dist="38100" dir="2700000" algn="tl">
                    <a:srgbClr val="000000">
                      <a:alpha val="43137"/>
                    </a:srgbClr>
                  </a:outerShdw>
                </a:effectLst>
                <a:latin typeface="Calibri" panose="020F0502020204030204" pitchFamily="34" charset="0"/>
              </a:rPr>
              <a:t>Cinsel İstismar İle İlgili Yanlış Düşünceler </a:t>
            </a:r>
            <a:endParaRPr lang="tr-TR" altLang="tr-TR" sz="2800" dirty="0">
              <a:effectLst>
                <a:outerShdw blurRad="38100" dist="38100" dir="2700000" algn="tl">
                  <a:srgbClr val="000000">
                    <a:alpha val="43137"/>
                  </a:srgbClr>
                </a:outerShdw>
              </a:effectLst>
              <a:latin typeface="Calibri" panose="020F0502020204030204" pitchFamily="34" charset="0"/>
            </a:endParaRPr>
          </a:p>
        </p:txBody>
      </p:sp>
      <p:sp>
        <p:nvSpPr>
          <p:cNvPr id="4" name="Rounded Rectangle 3"/>
          <p:cNvSpPr/>
          <p:nvPr/>
        </p:nvSpPr>
        <p:spPr>
          <a:xfrm>
            <a:off x="1992312" y="1260764"/>
            <a:ext cx="4175127" cy="4946072"/>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3">
            <a:schemeClr val="lt1"/>
          </a:lnRef>
          <a:fillRef idx="1">
            <a:schemeClr val="accent2"/>
          </a:fillRef>
          <a:effectRef idx="1">
            <a:schemeClr val="accent2"/>
          </a:effectRef>
          <a:fontRef idx="minor">
            <a:schemeClr val="lt1"/>
          </a:fontRef>
        </p:style>
        <p:txBody>
          <a:bodyPr anchor="ctr"/>
          <a:lstStyle/>
          <a:p>
            <a:pPr>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b="1" dirty="0">
                <a:solidFill>
                  <a:schemeClr val="bg1"/>
                </a:solidFill>
              </a:rPr>
              <a:t> </a:t>
            </a:r>
            <a:endParaRPr lang="tr-TR" sz="2400" dirty="0">
              <a:solidFill>
                <a:schemeClr val="bg1"/>
              </a:solidFill>
              <a:cs typeface="Arial" pitchFamily="34" charset="0"/>
            </a:endParaRPr>
          </a:p>
        </p:txBody>
      </p:sp>
      <p:sp>
        <p:nvSpPr>
          <p:cNvPr id="5" name="Rounded Rectangle 3"/>
          <p:cNvSpPr/>
          <p:nvPr/>
        </p:nvSpPr>
        <p:spPr>
          <a:xfrm>
            <a:off x="6318357" y="1260763"/>
            <a:ext cx="4170257" cy="4946073"/>
          </a:xfrm>
          <a:prstGeom prst="roundRect">
            <a:avLst/>
          </a:prstGeom>
          <a:solidFill>
            <a:srgbClr val="33CCCC"/>
          </a:solidFill>
          <a:ln w="57150">
            <a:solidFill>
              <a:schemeClr val="accent1">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400" dirty="0">
              <a:solidFill>
                <a:srgbClr val="4F6228"/>
              </a:solidFill>
              <a:cs typeface="Arial" pitchFamily="34" charset="0"/>
            </a:endParaRPr>
          </a:p>
        </p:txBody>
      </p:sp>
      <p:sp>
        <p:nvSpPr>
          <p:cNvPr id="8" name="Metin kutusu 7"/>
          <p:cNvSpPr txBox="1"/>
          <p:nvPr/>
        </p:nvSpPr>
        <p:spPr>
          <a:xfrm>
            <a:off x="2459039" y="1374929"/>
            <a:ext cx="3241675" cy="523220"/>
          </a:xfrm>
          <a:prstGeom prst="rect">
            <a:avLst/>
          </a:prstGeom>
          <a:noFill/>
        </p:spPr>
        <p:txBody>
          <a:bodyPr>
            <a:spAutoFit/>
          </a:bodyPr>
          <a:lstStyle/>
          <a:p>
            <a:pPr algn="ctr" eaLnBrk="1" hangingPunct="1">
              <a:defRPr/>
            </a:pPr>
            <a:r>
              <a:rPr lang="tr-TR" sz="2800" b="1" dirty="0">
                <a:solidFill>
                  <a:srgbClr val="C00000"/>
                </a:solidFill>
                <a:effectLst>
                  <a:outerShdw blurRad="38100" dist="38100" dir="2700000" algn="tl">
                    <a:srgbClr val="000000">
                      <a:alpha val="43137"/>
                    </a:srgbClr>
                  </a:outerShdw>
                </a:effectLst>
                <a:latin typeface="Calibri" panose="020F0502020204030204" pitchFamily="34" charset="0"/>
                <a:cs typeface="Arial" charset="0"/>
              </a:rPr>
              <a:t>Yanlış </a:t>
            </a:r>
            <a:endParaRPr lang="tr-TR" sz="2800" dirty="0">
              <a:solidFill>
                <a:srgbClr val="C00000"/>
              </a:solidFill>
              <a:effectLst>
                <a:outerShdw blurRad="38100" dist="38100" dir="2700000" algn="tl">
                  <a:srgbClr val="000000">
                    <a:alpha val="43137"/>
                  </a:srgbClr>
                </a:outerShdw>
              </a:effectLst>
              <a:latin typeface="Calibri" panose="020F0502020204030204" pitchFamily="34" charset="0"/>
              <a:cs typeface="Arial" charset="0"/>
            </a:endParaRPr>
          </a:p>
        </p:txBody>
      </p:sp>
      <p:sp>
        <p:nvSpPr>
          <p:cNvPr id="9" name="Metin kutusu 8"/>
          <p:cNvSpPr txBox="1"/>
          <p:nvPr/>
        </p:nvSpPr>
        <p:spPr>
          <a:xfrm>
            <a:off x="6784975" y="1374929"/>
            <a:ext cx="3240088" cy="523220"/>
          </a:xfrm>
          <a:prstGeom prst="rect">
            <a:avLst/>
          </a:prstGeom>
          <a:noFill/>
        </p:spPr>
        <p:txBody>
          <a:bodyPr>
            <a:spAutoFit/>
          </a:bodyPr>
          <a:lstStyle/>
          <a:p>
            <a:pPr algn="ctr" eaLnBrk="1" hangingPunct="1">
              <a:defRPr/>
            </a:pPr>
            <a:r>
              <a:rPr lang="tr-TR" sz="2800" b="1" dirty="0">
                <a:solidFill>
                  <a:srgbClr val="C00000"/>
                </a:solidFill>
                <a:effectLst>
                  <a:outerShdw blurRad="38100" dist="38100" dir="2700000" algn="tl">
                    <a:srgbClr val="000000">
                      <a:alpha val="43137"/>
                    </a:srgbClr>
                  </a:outerShdw>
                </a:effectLst>
                <a:latin typeface="Calibri" panose="020F0502020204030204" pitchFamily="34" charset="0"/>
                <a:cs typeface="Arial" charset="0"/>
              </a:rPr>
              <a:t>Doğru</a:t>
            </a:r>
          </a:p>
        </p:txBody>
      </p:sp>
      <p:sp>
        <p:nvSpPr>
          <p:cNvPr id="10" name="Metin kutusu 9"/>
          <p:cNvSpPr txBox="1"/>
          <p:nvPr/>
        </p:nvSpPr>
        <p:spPr>
          <a:xfrm>
            <a:off x="1992313" y="1880318"/>
            <a:ext cx="3924301" cy="4093428"/>
          </a:xfrm>
          <a:prstGeom prst="rect">
            <a:avLst/>
          </a:prstGeom>
          <a:noFill/>
        </p:spPr>
        <p:txBody>
          <a:bodyPr wrap="square">
            <a:spAutoFit/>
          </a:bodyPr>
          <a:lstStyle/>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Çocuklar cinsel istismarı hayal güçlerinin genişliği ile uydururlar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İlgi çekmeye çalışan çocuklar, şirin ve cazip kız çocukları, evden kaçan çocuklar, ihmal edilmiş çocuklar potansiyel mağdurlardır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Parklar, genel tuvaletler, ıssız sokaklar, karanlık sokaklar, karanlık yerler, boş inşaat sahaları tehlikeli bölgelerdir.</a:t>
            </a:r>
          </a:p>
        </p:txBody>
      </p:sp>
      <p:sp>
        <p:nvSpPr>
          <p:cNvPr id="11" name="Metin kutusu 10"/>
          <p:cNvSpPr txBox="1"/>
          <p:nvPr/>
        </p:nvSpPr>
        <p:spPr>
          <a:xfrm>
            <a:off x="6318357" y="1905860"/>
            <a:ext cx="3922606" cy="3908762"/>
          </a:xfrm>
          <a:prstGeom prst="rect">
            <a:avLst/>
          </a:prstGeom>
          <a:noFill/>
        </p:spPr>
        <p:txBody>
          <a:bodyPr wrap="square">
            <a:spAutoFit/>
          </a:bodyPr>
          <a:lstStyle/>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Çocuklar bu konuda genellikle yalan söylemezler. İlk kural çocuğa inanmak olmalıdır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smtClean="0">
                <a:latin typeface="Calibri" panose="020F0502020204030204" pitchFamily="34" charset="0"/>
                <a:cs typeface="Arial" charset="0"/>
              </a:rPr>
              <a:t>Mağdurlar her </a:t>
            </a:r>
            <a:r>
              <a:rPr lang="tr-TR" sz="2000" b="1" dirty="0" err="1">
                <a:latin typeface="Calibri" panose="020F0502020204030204" pitchFamily="34" charset="0"/>
                <a:cs typeface="Arial" charset="0"/>
              </a:rPr>
              <a:t>sosyo</a:t>
            </a:r>
            <a:r>
              <a:rPr lang="tr-TR" sz="2000" b="1" dirty="0">
                <a:latin typeface="Calibri" panose="020F0502020204030204" pitchFamily="34" charset="0"/>
                <a:cs typeface="Arial" charset="0"/>
              </a:rPr>
              <a:t>-ekonomik ve her </a:t>
            </a:r>
            <a:r>
              <a:rPr lang="tr-TR" sz="2000" b="1" dirty="0" err="1">
                <a:latin typeface="Calibri" panose="020F0502020204030204" pitchFamily="34" charset="0"/>
                <a:cs typeface="Arial" charset="0"/>
              </a:rPr>
              <a:t>sosyo</a:t>
            </a:r>
            <a:r>
              <a:rPr lang="tr-TR" sz="2000" b="1" dirty="0">
                <a:latin typeface="Calibri" panose="020F0502020204030204" pitchFamily="34" charset="0"/>
                <a:cs typeface="Arial" charset="0"/>
              </a:rPr>
              <a:t>-kültürel gruptan gelen kız ve erkek çocuklardır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Olayın olduğu yer genellikle ev, okul, ev ile okul arasındaki yol gibi çocuğun içinde bulunduğu yakın çevredir.</a:t>
            </a:r>
          </a:p>
          <a:p>
            <a:pPr marL="285750" indent="-285750" eaLnBrk="1" hangingPunct="1">
              <a:spcBef>
                <a:spcPts val="1200"/>
              </a:spcBef>
              <a:buFont typeface="Wingdings" panose="05000000000000000000" pitchFamily="2" charset="2"/>
              <a:buChar char="Ø"/>
              <a:defRPr/>
            </a:pPr>
            <a:endParaRPr lang="tr-TR" b="1" dirty="0">
              <a:latin typeface="Arial" charset="0"/>
              <a:cs typeface="Arial" charset="0"/>
            </a:endParaRPr>
          </a:p>
        </p:txBody>
      </p:sp>
    </p:spTree>
    <p:extLst>
      <p:ext uri="{BB962C8B-B14F-4D97-AF65-F5344CB8AC3E}">
        <p14:creationId xmlns:p14="http://schemas.microsoft.com/office/powerpoint/2010/main" val="26517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063751" y="5589588"/>
            <a:ext cx="79930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01000"/>
              </a:lnSpc>
              <a:spcBef>
                <a:spcPts val="750"/>
              </a:spcBef>
              <a:buClr>
                <a:srgbClr val="CC0000"/>
              </a:buClr>
              <a:buSzPct val="65000"/>
              <a:buFont typeface="Wingdings" panose="05000000000000000000" pitchFamily="2" charset="2"/>
              <a:buChar char=""/>
              <a:defRPr sz="3000">
                <a:solidFill>
                  <a:srgbClr val="000000"/>
                </a:solidFill>
                <a:latin typeface="Verdana" panose="020B0604030504040204" pitchFamily="34" charset="0"/>
              </a:defRPr>
            </a:lvl1pPr>
            <a:lvl2pPr marL="742950" indent="-285750">
              <a:lnSpc>
                <a:spcPct val="101000"/>
              </a:lnSpc>
              <a:spcBef>
                <a:spcPts val="650"/>
              </a:spcBef>
              <a:buClr>
                <a:srgbClr val="CC0000"/>
              </a:buClr>
              <a:buSzPct val="65000"/>
              <a:buFont typeface="Wingdings" panose="05000000000000000000" pitchFamily="2" charset="2"/>
              <a:buChar char=""/>
              <a:defRPr sz="2600">
                <a:solidFill>
                  <a:srgbClr val="000000"/>
                </a:solidFill>
                <a:latin typeface="Verdana" panose="020B0604030504040204" pitchFamily="34" charset="0"/>
              </a:defRPr>
            </a:lvl2pPr>
            <a:lvl3pPr marL="1143000" indent="-228600">
              <a:lnSpc>
                <a:spcPct val="101000"/>
              </a:lnSpc>
              <a:spcBef>
                <a:spcPts val="575"/>
              </a:spcBef>
              <a:buClr>
                <a:srgbClr val="CC0000"/>
              </a:buClr>
              <a:buSzPct val="60000"/>
              <a:buFont typeface="Wingdings" panose="05000000000000000000" pitchFamily="2" charset="2"/>
              <a:buChar char=""/>
              <a:defRPr sz="2300">
                <a:solidFill>
                  <a:srgbClr val="000000"/>
                </a:solidFill>
                <a:latin typeface="Verdana" panose="020B0604030504040204" pitchFamily="34" charset="0"/>
              </a:defRPr>
            </a:lvl3pPr>
            <a:lvl4pPr marL="1600200" indent="-228600">
              <a:lnSpc>
                <a:spcPct val="101000"/>
              </a:lnSpc>
              <a:spcBef>
                <a:spcPts val="500"/>
              </a:spcBef>
              <a:buClr>
                <a:srgbClr val="CC0000"/>
              </a:buClr>
              <a:buSzPct val="65000"/>
              <a:buFont typeface="Wingdings" panose="05000000000000000000" pitchFamily="2" charset="2"/>
              <a:buChar char=""/>
              <a:defRPr sz="2000">
                <a:solidFill>
                  <a:srgbClr val="000000"/>
                </a:solidFill>
                <a:latin typeface="Verdana" panose="020B0604030504040204" pitchFamily="34" charset="0"/>
              </a:defRPr>
            </a:lvl4pPr>
            <a:lvl5pPr marL="2057400" indent="-228600">
              <a:lnSpc>
                <a:spcPct val="101000"/>
              </a:lnSpc>
              <a:spcBef>
                <a:spcPts val="625"/>
              </a:spcBef>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5pPr>
            <a:lvl6pPr marL="2514600" indent="-228600" defTabSz="449263" eaLnBrk="0" fontAlgn="base" hangingPunct="0">
              <a:lnSpc>
                <a:spcPct val="101000"/>
              </a:lnSpc>
              <a:spcBef>
                <a:spcPts val="625"/>
              </a:spcBef>
              <a:spcAft>
                <a:spcPct val="0"/>
              </a:spcAft>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6pPr>
            <a:lvl7pPr marL="2971800" indent="-228600" defTabSz="449263" eaLnBrk="0" fontAlgn="base" hangingPunct="0">
              <a:lnSpc>
                <a:spcPct val="101000"/>
              </a:lnSpc>
              <a:spcBef>
                <a:spcPts val="625"/>
              </a:spcBef>
              <a:spcAft>
                <a:spcPct val="0"/>
              </a:spcAft>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7pPr>
            <a:lvl8pPr marL="3429000" indent="-228600" defTabSz="449263" eaLnBrk="0" fontAlgn="base" hangingPunct="0">
              <a:lnSpc>
                <a:spcPct val="101000"/>
              </a:lnSpc>
              <a:spcBef>
                <a:spcPts val="625"/>
              </a:spcBef>
              <a:spcAft>
                <a:spcPct val="0"/>
              </a:spcAft>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8pPr>
            <a:lvl9pPr marL="3886200" indent="-228600" defTabSz="449263" eaLnBrk="0" fontAlgn="base" hangingPunct="0">
              <a:lnSpc>
                <a:spcPct val="101000"/>
              </a:lnSpc>
              <a:spcBef>
                <a:spcPts val="625"/>
              </a:spcBef>
              <a:spcAft>
                <a:spcPct val="0"/>
              </a:spcAft>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9pPr>
          </a:lstStyle>
          <a:p>
            <a:pPr eaLnBrk="1" hangingPunct="1">
              <a:lnSpc>
                <a:spcPct val="100000"/>
              </a:lnSpc>
              <a:spcBef>
                <a:spcPct val="0"/>
              </a:spcBef>
              <a:buClrTx/>
              <a:buSzTx/>
              <a:buFontTx/>
              <a:buNone/>
            </a:pPr>
            <a:r>
              <a:rPr lang="tr-TR" altLang="tr-TR" sz="1800">
                <a:solidFill>
                  <a:schemeClr val="tx1"/>
                </a:solidFill>
                <a:latin typeface="Tahoma" panose="020B0604030504040204" pitchFamily="34" charset="0"/>
              </a:rPr>
              <a:t>Beslenme yetersizliği yaşayan		Besin desteği başlandıktan 3 ay</a:t>
            </a:r>
          </a:p>
          <a:p>
            <a:pPr eaLnBrk="1" hangingPunct="1">
              <a:lnSpc>
                <a:spcPct val="100000"/>
              </a:lnSpc>
              <a:spcBef>
                <a:spcPct val="0"/>
              </a:spcBef>
              <a:buClrTx/>
              <a:buSzTx/>
              <a:buFontTx/>
              <a:buNone/>
            </a:pPr>
            <a:r>
              <a:rPr lang="tr-TR" altLang="tr-TR" sz="1800">
                <a:solidFill>
                  <a:schemeClr val="tx1"/>
                </a:solidFill>
                <a:latin typeface="Tahoma" panose="020B0604030504040204" pitchFamily="34" charset="0"/>
              </a:rPr>
              <a:t>18 aylık çocuk beyni (BT)			sonraki hali (BT)</a:t>
            </a:r>
          </a:p>
          <a:p>
            <a:pPr eaLnBrk="1" hangingPunct="1">
              <a:lnSpc>
                <a:spcPct val="100000"/>
              </a:lnSpc>
              <a:spcBef>
                <a:spcPct val="0"/>
              </a:spcBef>
              <a:buClrTx/>
              <a:buSzTx/>
              <a:buFontTx/>
              <a:buNone/>
            </a:pPr>
            <a:endParaRPr lang="tr-TR" altLang="tr-TR" sz="1400">
              <a:solidFill>
                <a:schemeClr val="tx1"/>
              </a:solidFill>
              <a:latin typeface="Batang" panose="02030600000101010101" pitchFamily="18" charset="-127"/>
            </a:endParaRPr>
          </a:p>
          <a:p>
            <a:pPr eaLnBrk="1" hangingPunct="1">
              <a:lnSpc>
                <a:spcPct val="100000"/>
              </a:lnSpc>
              <a:spcBef>
                <a:spcPct val="0"/>
              </a:spcBef>
              <a:buClrTx/>
              <a:buSzTx/>
              <a:buFontTx/>
              <a:buNone/>
            </a:pPr>
            <a:r>
              <a:rPr lang="tr-TR" altLang="tr-TR" sz="1400">
                <a:solidFill>
                  <a:schemeClr val="tx1"/>
                </a:solidFill>
                <a:latin typeface="Batang" panose="02030600000101010101" pitchFamily="18" charset="-127"/>
              </a:rPr>
              <a:t>Unicef : </a:t>
            </a:r>
            <a:r>
              <a:rPr lang="tr-TR" altLang="tr-TR" sz="1400" i="1">
                <a:solidFill>
                  <a:schemeClr val="tx1"/>
                </a:solidFill>
                <a:latin typeface="Batang" panose="02030600000101010101" pitchFamily="18" charset="-127"/>
              </a:rPr>
              <a:t>The State of the World’s Children</a:t>
            </a:r>
            <a:r>
              <a:rPr lang="tr-TR" altLang="tr-TR" sz="1400">
                <a:solidFill>
                  <a:schemeClr val="tx1"/>
                </a:solidFill>
                <a:latin typeface="Batang" panose="02030600000101010101" pitchFamily="18" charset="-127"/>
              </a:rPr>
              <a:t>, 2001. New York, Unicef, 2001.</a:t>
            </a:r>
          </a:p>
        </p:txBody>
      </p:sp>
      <p:pic>
        <p:nvPicPr>
          <p:cNvPr id="64515" name="Picture 7" descr="npo0000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9" y="1649413"/>
            <a:ext cx="4251325" cy="401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516" name="Picture 8" descr="npo0000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1628775"/>
            <a:ext cx="4932362"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846272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a:xfrm>
            <a:off x="1992313" y="414337"/>
            <a:ext cx="8229600" cy="757237"/>
          </a:xfrm>
        </p:spPr>
        <p:txBody>
          <a:bodyPr/>
          <a:lstStyle/>
          <a:p>
            <a:pPr marL="342900" indent="-342900"/>
            <a:r>
              <a:rPr lang="tr-TR" altLang="tr-TR" sz="2800" b="1" dirty="0">
                <a:latin typeface="Calibri" panose="020F0502020204030204" pitchFamily="34" charset="0"/>
              </a:rPr>
              <a:t>Cinsel İstismar İle İlgili Yanlış Düşünceler </a:t>
            </a:r>
            <a:endParaRPr lang="tr-TR" altLang="tr-TR" sz="2800" dirty="0">
              <a:latin typeface="Calibri" panose="020F0502020204030204" pitchFamily="34" charset="0"/>
            </a:endParaRPr>
          </a:p>
        </p:txBody>
      </p:sp>
      <p:sp>
        <p:nvSpPr>
          <p:cNvPr id="4" name="Rounded Rectangle 3"/>
          <p:cNvSpPr/>
          <p:nvPr/>
        </p:nvSpPr>
        <p:spPr>
          <a:xfrm>
            <a:off x="1992314" y="1052513"/>
            <a:ext cx="4175125" cy="5251305"/>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a:ln w="57150"/>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b="1" dirty="0"/>
              <a:t> </a:t>
            </a:r>
            <a:endParaRPr lang="tr-TR" sz="2400" dirty="0">
              <a:solidFill>
                <a:srgbClr val="4F6228"/>
              </a:solidFill>
              <a:cs typeface="Arial" pitchFamily="34" charset="0"/>
            </a:endParaRPr>
          </a:p>
        </p:txBody>
      </p:sp>
      <p:sp>
        <p:nvSpPr>
          <p:cNvPr id="5" name="Rounded Rectangle 3"/>
          <p:cNvSpPr/>
          <p:nvPr/>
        </p:nvSpPr>
        <p:spPr>
          <a:xfrm>
            <a:off x="6311901" y="1052515"/>
            <a:ext cx="4176713" cy="5251304"/>
          </a:xfrm>
          <a:prstGeom prst="roundRect">
            <a:avLst/>
          </a:prstGeom>
          <a:solidFill>
            <a:srgbClr val="33CCCC"/>
          </a:solidFill>
          <a:ln w="57150"/>
        </p:spPr>
        <p:style>
          <a:lnRef idx="1">
            <a:schemeClr val="accent1"/>
          </a:lnRef>
          <a:fillRef idx="2">
            <a:schemeClr val="accent1"/>
          </a:fillRef>
          <a:effectRef idx="1">
            <a:schemeClr val="accent1"/>
          </a:effectRef>
          <a:fontRef idx="minor">
            <a:schemeClr val="dk1"/>
          </a:fontRef>
        </p:style>
        <p:txBody>
          <a:bodyPr anchor="ctr"/>
          <a:lstStyle/>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400" dirty="0">
              <a:solidFill>
                <a:srgbClr val="4F6228"/>
              </a:solidFill>
              <a:cs typeface="Arial" pitchFamily="34" charset="0"/>
            </a:endParaRPr>
          </a:p>
        </p:txBody>
      </p:sp>
      <p:sp>
        <p:nvSpPr>
          <p:cNvPr id="8" name="Metin kutusu 7"/>
          <p:cNvSpPr txBox="1"/>
          <p:nvPr/>
        </p:nvSpPr>
        <p:spPr>
          <a:xfrm>
            <a:off x="2459039" y="1361068"/>
            <a:ext cx="3241675" cy="523220"/>
          </a:xfrm>
          <a:prstGeom prst="rect">
            <a:avLst/>
          </a:prstGeom>
          <a:noFill/>
        </p:spPr>
        <p:txBody>
          <a:bodyPr>
            <a:spAutoFit/>
          </a:bodyPr>
          <a:lstStyle/>
          <a:p>
            <a:pPr algn="ctr" eaLnBrk="1" hangingPunct="1">
              <a:defRPr/>
            </a:pPr>
            <a:r>
              <a:rPr lang="tr-TR" sz="2800" b="1" dirty="0">
                <a:solidFill>
                  <a:srgbClr val="C00000"/>
                </a:solidFill>
                <a:latin typeface="Calibri" panose="020F0502020204030204" pitchFamily="34" charset="0"/>
                <a:cs typeface="Arial" charset="0"/>
              </a:rPr>
              <a:t>Yanlış </a:t>
            </a:r>
            <a:endParaRPr lang="tr-TR" sz="2000" dirty="0">
              <a:solidFill>
                <a:srgbClr val="C00000"/>
              </a:solidFill>
              <a:latin typeface="Calibri" panose="020F0502020204030204" pitchFamily="34" charset="0"/>
              <a:cs typeface="Arial" charset="0"/>
            </a:endParaRPr>
          </a:p>
        </p:txBody>
      </p:sp>
      <p:sp>
        <p:nvSpPr>
          <p:cNvPr id="9" name="Metin kutusu 8"/>
          <p:cNvSpPr txBox="1"/>
          <p:nvPr/>
        </p:nvSpPr>
        <p:spPr>
          <a:xfrm>
            <a:off x="6784975" y="1361068"/>
            <a:ext cx="3240088" cy="523220"/>
          </a:xfrm>
          <a:prstGeom prst="rect">
            <a:avLst/>
          </a:prstGeom>
          <a:noFill/>
        </p:spPr>
        <p:txBody>
          <a:bodyPr>
            <a:spAutoFit/>
          </a:bodyPr>
          <a:lstStyle/>
          <a:p>
            <a:pPr algn="ctr" eaLnBrk="1" hangingPunct="1">
              <a:defRPr/>
            </a:pPr>
            <a:r>
              <a:rPr lang="tr-TR" sz="2800" b="1" dirty="0">
                <a:solidFill>
                  <a:srgbClr val="C00000"/>
                </a:solidFill>
                <a:latin typeface="Calibri" panose="020F0502020204030204" pitchFamily="34" charset="0"/>
                <a:cs typeface="Arial" charset="0"/>
              </a:rPr>
              <a:t>Doğru</a:t>
            </a:r>
            <a:endParaRPr lang="tr-TR" sz="2000" b="1" dirty="0">
              <a:solidFill>
                <a:srgbClr val="C00000"/>
              </a:solidFill>
              <a:latin typeface="Calibri" panose="020F0502020204030204" pitchFamily="34" charset="0"/>
              <a:cs typeface="Arial" charset="0"/>
            </a:endParaRPr>
          </a:p>
        </p:txBody>
      </p:sp>
      <p:sp>
        <p:nvSpPr>
          <p:cNvPr id="10" name="Metin kutusu 9"/>
          <p:cNvSpPr txBox="1"/>
          <p:nvPr/>
        </p:nvSpPr>
        <p:spPr>
          <a:xfrm>
            <a:off x="2035314" y="2005014"/>
            <a:ext cx="3673475" cy="4401205"/>
          </a:xfrm>
          <a:prstGeom prst="rect">
            <a:avLst/>
          </a:prstGeom>
          <a:noFill/>
        </p:spPr>
        <p:txBody>
          <a:bodyPr>
            <a:spAutoFit/>
          </a:bodyPr>
          <a:lstStyle/>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İstismarcılar genellikle yaşlı ve yabancı erkekler ile sokakta yaşayan hırpani görünüşlü serserilerdir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Yalnızca kız çocukları cinsel istismara uğrar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Cinsel istismar kuşkusuyla olayın üzerine gidilmesi, çocuğa daha fazla travma yaşatır</a:t>
            </a:r>
            <a:r>
              <a:rPr lang="tr-TR" sz="2000" b="1" dirty="0" smtClean="0">
                <a:latin typeface="Calibri" panose="020F0502020204030204" pitchFamily="34" charset="0"/>
                <a:cs typeface="Arial" charset="0"/>
              </a:rPr>
              <a:t>.</a:t>
            </a:r>
          </a:p>
          <a:p>
            <a:pPr marL="342900" indent="-342900" algn="just">
              <a:spcBef>
                <a:spcPts val="1200"/>
              </a:spcBef>
              <a:buFont typeface="Wingdings" panose="05000000000000000000" pitchFamily="2" charset="2"/>
              <a:buChar char="Ø"/>
              <a:defRPr/>
            </a:pPr>
            <a:r>
              <a:rPr lang="tr-TR" altLang="tr-TR" sz="2000" b="1" dirty="0">
                <a:latin typeface="Calibri" panose="020F0502020204030204" pitchFamily="34" charset="0"/>
                <a:cs typeface="Times New Roman" panose="02020603050405020304" pitchFamily="18" charset="0"/>
              </a:rPr>
              <a:t>Tüm istismarcılar </a:t>
            </a:r>
            <a:r>
              <a:rPr lang="tr-TR" altLang="tr-TR" sz="2000" b="1" dirty="0" smtClean="0">
                <a:latin typeface="Calibri" panose="020F0502020204030204" pitchFamily="34" charset="0"/>
                <a:cs typeface="Times New Roman" panose="02020603050405020304" pitchFamily="18" charset="0"/>
              </a:rPr>
              <a:t>ERKEK tir.</a:t>
            </a:r>
            <a:endParaRPr lang="tr-TR" altLang="tr-TR" sz="2000" b="1" i="1" dirty="0">
              <a:latin typeface="Calibri" panose="020F0502020204030204" pitchFamily="34" charset="0"/>
              <a:cs typeface="Times New Roman" panose="02020603050405020304" pitchFamily="18" charset="0"/>
            </a:endParaRPr>
          </a:p>
          <a:p>
            <a:pPr marL="342900" indent="-342900" algn="just">
              <a:spcBef>
                <a:spcPts val="1200"/>
              </a:spcBef>
              <a:buFont typeface="Wingdings" panose="05000000000000000000" pitchFamily="2" charset="2"/>
              <a:buChar char="Ø"/>
              <a:defRPr/>
            </a:pPr>
            <a:endParaRPr lang="tr-TR" sz="2000" b="1" dirty="0">
              <a:cs typeface="Arial" charset="0"/>
            </a:endParaRPr>
          </a:p>
        </p:txBody>
      </p:sp>
      <p:sp>
        <p:nvSpPr>
          <p:cNvPr id="11" name="Metin kutusu 10"/>
          <p:cNvSpPr txBox="1"/>
          <p:nvPr/>
        </p:nvSpPr>
        <p:spPr>
          <a:xfrm>
            <a:off x="6361250" y="2097089"/>
            <a:ext cx="3671888" cy="4308872"/>
          </a:xfrm>
          <a:prstGeom prst="rect">
            <a:avLst/>
          </a:prstGeom>
          <a:noFill/>
        </p:spPr>
        <p:txBody>
          <a:bodyPr>
            <a:spAutoFit/>
          </a:bodyPr>
          <a:lstStyle/>
          <a:p>
            <a:pPr marL="285750" indent="-285750" algn="just">
              <a:spcBef>
                <a:spcPts val="1200"/>
              </a:spcBef>
              <a:buFont typeface="Wingdings" panose="05000000000000000000" pitchFamily="2" charset="2"/>
              <a:buChar char="Ø"/>
              <a:defRPr/>
            </a:pPr>
            <a:r>
              <a:rPr lang="tr-TR" b="1" dirty="0">
                <a:latin typeface="Calibri" panose="020F0502020204030204" pitchFamily="34" charset="0"/>
                <a:cs typeface="Arial" charset="0"/>
              </a:rPr>
              <a:t>Olguların % 80-95’inde fail 20–45 yaşları arasında, mağdur tarafından tanınan, evli ve çocuklu erkeklerdir</a:t>
            </a:r>
            <a:r>
              <a:rPr lang="tr-TR" b="1" dirty="0" smtClean="0">
                <a:latin typeface="Calibri" panose="020F0502020204030204" pitchFamily="34" charset="0"/>
                <a:cs typeface="Arial" charset="0"/>
              </a:rPr>
              <a:t>.</a:t>
            </a:r>
            <a:endParaRPr lang="tr-TR" b="1" dirty="0">
              <a:latin typeface="Calibri" panose="020F0502020204030204" pitchFamily="34" charset="0"/>
              <a:cs typeface="Arial" charset="0"/>
            </a:endParaRPr>
          </a:p>
          <a:p>
            <a:pPr marL="285750" indent="-285750" algn="just">
              <a:spcBef>
                <a:spcPts val="1200"/>
              </a:spcBef>
              <a:buFont typeface="Wingdings" panose="05000000000000000000" pitchFamily="2" charset="2"/>
              <a:buChar char="Ø"/>
              <a:defRPr/>
            </a:pPr>
            <a:r>
              <a:rPr lang="tr-TR" b="1" dirty="0">
                <a:latin typeface="Calibri" panose="020F0502020204030204" pitchFamily="34" charset="0"/>
                <a:cs typeface="Arial" charset="0"/>
              </a:rPr>
              <a:t>Sadece kız çocukları değil, erkek çocukları da cinsel istismara uğrar</a:t>
            </a:r>
            <a:r>
              <a:rPr lang="tr-TR" b="1" dirty="0" smtClean="0">
                <a:latin typeface="Calibri" panose="020F0502020204030204" pitchFamily="34" charset="0"/>
                <a:cs typeface="Arial" charset="0"/>
              </a:rPr>
              <a:t>.</a:t>
            </a:r>
            <a:endParaRPr lang="tr-TR" b="1" dirty="0">
              <a:latin typeface="Calibri" panose="020F0502020204030204" pitchFamily="34" charset="0"/>
              <a:cs typeface="Arial" charset="0"/>
            </a:endParaRPr>
          </a:p>
          <a:p>
            <a:pPr marL="285750" indent="-285750" algn="just">
              <a:spcBef>
                <a:spcPts val="1200"/>
              </a:spcBef>
              <a:buFont typeface="Wingdings" panose="05000000000000000000" pitchFamily="2" charset="2"/>
              <a:buChar char="Ø"/>
              <a:defRPr/>
            </a:pPr>
            <a:r>
              <a:rPr lang="tr-TR" b="1" dirty="0">
                <a:latin typeface="Calibri" panose="020F0502020204030204" pitchFamily="34" charset="0"/>
                <a:cs typeface="Arial" charset="0"/>
              </a:rPr>
              <a:t>Yerinde ve uygun bir müdahale istismarı sonlandırır ve çocuğun yaşadığı travmayı atlatabilmesi için destek almasını sağlar</a:t>
            </a:r>
            <a:r>
              <a:rPr lang="tr-TR" b="1" dirty="0" smtClean="0">
                <a:latin typeface="Calibri" panose="020F0502020204030204" pitchFamily="34" charset="0"/>
                <a:cs typeface="Arial" charset="0"/>
              </a:rPr>
              <a:t>.</a:t>
            </a:r>
          </a:p>
          <a:p>
            <a:pPr marL="285750" indent="-285750" algn="just">
              <a:spcBef>
                <a:spcPts val="1200"/>
              </a:spcBef>
              <a:buFont typeface="Wingdings" panose="05000000000000000000" pitchFamily="2" charset="2"/>
              <a:buChar char="Ø"/>
              <a:defRPr/>
            </a:pPr>
            <a:r>
              <a:rPr lang="tr-TR" altLang="tr-TR" b="1" dirty="0">
                <a:latin typeface="Calibri" panose="020F0502020204030204" pitchFamily="34" charset="0"/>
                <a:cs typeface="Times New Roman" panose="02020603050405020304" pitchFamily="18" charset="0"/>
              </a:rPr>
              <a:t>KADIN istismarcılar da vardır…</a:t>
            </a:r>
          </a:p>
          <a:p>
            <a:pPr marL="285750" indent="-285750" algn="just">
              <a:spcBef>
                <a:spcPts val="1200"/>
              </a:spcBef>
              <a:buFont typeface="Wingdings" panose="05000000000000000000" pitchFamily="2" charset="2"/>
              <a:buChar char="Ø"/>
              <a:defRPr/>
            </a:pPr>
            <a:endParaRPr lang="tr-TR" b="1" dirty="0">
              <a:cs typeface="Arial" charset="0"/>
            </a:endParaRPr>
          </a:p>
        </p:txBody>
      </p:sp>
    </p:spTree>
    <p:extLst>
      <p:ext uri="{BB962C8B-B14F-4D97-AF65-F5344CB8AC3E}">
        <p14:creationId xmlns:p14="http://schemas.microsoft.com/office/powerpoint/2010/main" val="6601859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a:xfrm>
            <a:off x="1992313" y="414337"/>
            <a:ext cx="8229600" cy="757237"/>
          </a:xfrm>
        </p:spPr>
        <p:txBody>
          <a:bodyPr/>
          <a:lstStyle/>
          <a:p>
            <a:pPr marL="342900" indent="-342900"/>
            <a:r>
              <a:rPr lang="tr-TR" altLang="tr-TR" sz="2800" b="1" dirty="0">
                <a:latin typeface="Calibri" panose="020F0502020204030204" pitchFamily="34" charset="0"/>
              </a:rPr>
              <a:t>Cinsel İstismar İle İlgili Yanlış Düşünceler </a:t>
            </a:r>
            <a:endParaRPr lang="tr-TR" altLang="tr-TR" sz="2800" dirty="0">
              <a:latin typeface="Calibri" panose="020F0502020204030204" pitchFamily="34" charset="0"/>
            </a:endParaRPr>
          </a:p>
        </p:txBody>
      </p:sp>
      <p:sp>
        <p:nvSpPr>
          <p:cNvPr id="4" name="Rounded Rectangle 3"/>
          <p:cNvSpPr/>
          <p:nvPr/>
        </p:nvSpPr>
        <p:spPr>
          <a:xfrm>
            <a:off x="1992314" y="1052513"/>
            <a:ext cx="4175125" cy="5251305"/>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a:ln w="57150"/>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b="1" dirty="0"/>
              <a:t> </a:t>
            </a:r>
            <a:endParaRPr lang="tr-TR" sz="2400" dirty="0">
              <a:solidFill>
                <a:srgbClr val="4F6228"/>
              </a:solidFill>
              <a:cs typeface="Arial" pitchFamily="34" charset="0"/>
            </a:endParaRPr>
          </a:p>
        </p:txBody>
      </p:sp>
      <p:sp>
        <p:nvSpPr>
          <p:cNvPr id="5" name="Rounded Rectangle 3"/>
          <p:cNvSpPr/>
          <p:nvPr/>
        </p:nvSpPr>
        <p:spPr>
          <a:xfrm>
            <a:off x="6311901" y="1052515"/>
            <a:ext cx="4176713" cy="5251304"/>
          </a:xfrm>
          <a:prstGeom prst="roundRect">
            <a:avLst/>
          </a:prstGeom>
          <a:solidFill>
            <a:srgbClr val="33CCCC"/>
          </a:solidFill>
          <a:ln w="57150"/>
        </p:spPr>
        <p:style>
          <a:lnRef idx="1">
            <a:schemeClr val="accent1"/>
          </a:lnRef>
          <a:fillRef idx="2">
            <a:schemeClr val="accent1"/>
          </a:fillRef>
          <a:effectRef idx="1">
            <a:schemeClr val="accent1"/>
          </a:effectRef>
          <a:fontRef idx="minor">
            <a:schemeClr val="dk1"/>
          </a:fontRef>
        </p:style>
        <p:txBody>
          <a:bodyPr anchor="ctr"/>
          <a:lstStyle/>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400" dirty="0">
              <a:solidFill>
                <a:srgbClr val="4F6228"/>
              </a:solidFill>
              <a:cs typeface="Arial" pitchFamily="34" charset="0"/>
            </a:endParaRPr>
          </a:p>
        </p:txBody>
      </p:sp>
      <p:cxnSp>
        <p:nvCxnSpPr>
          <p:cNvPr id="7" name="Düz Bağlayıcı 6"/>
          <p:cNvCxnSpPr/>
          <p:nvPr/>
        </p:nvCxnSpPr>
        <p:spPr>
          <a:xfrm>
            <a:off x="1992313" y="1773238"/>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2459039" y="1125539"/>
            <a:ext cx="3241675" cy="523220"/>
          </a:xfrm>
          <a:prstGeom prst="rect">
            <a:avLst/>
          </a:prstGeom>
          <a:noFill/>
        </p:spPr>
        <p:txBody>
          <a:bodyPr>
            <a:spAutoFit/>
          </a:bodyPr>
          <a:lstStyle/>
          <a:p>
            <a:pPr algn="ctr" eaLnBrk="1" hangingPunct="1">
              <a:defRPr/>
            </a:pPr>
            <a:r>
              <a:rPr lang="tr-TR" sz="2800" b="1" dirty="0">
                <a:solidFill>
                  <a:srgbClr val="C00000"/>
                </a:solidFill>
                <a:latin typeface="Calibri" panose="020F0502020204030204" pitchFamily="34" charset="0"/>
                <a:cs typeface="Arial" charset="0"/>
              </a:rPr>
              <a:t>Yanlış </a:t>
            </a:r>
            <a:endParaRPr lang="tr-TR" sz="2000" dirty="0">
              <a:solidFill>
                <a:srgbClr val="C00000"/>
              </a:solidFill>
              <a:latin typeface="Calibri" panose="020F0502020204030204" pitchFamily="34" charset="0"/>
              <a:cs typeface="Arial" charset="0"/>
            </a:endParaRPr>
          </a:p>
        </p:txBody>
      </p:sp>
      <p:sp>
        <p:nvSpPr>
          <p:cNvPr id="9" name="Metin kutusu 8"/>
          <p:cNvSpPr txBox="1"/>
          <p:nvPr/>
        </p:nvSpPr>
        <p:spPr>
          <a:xfrm>
            <a:off x="6784975" y="1125539"/>
            <a:ext cx="3240088" cy="523220"/>
          </a:xfrm>
          <a:prstGeom prst="rect">
            <a:avLst/>
          </a:prstGeom>
          <a:noFill/>
        </p:spPr>
        <p:txBody>
          <a:bodyPr>
            <a:spAutoFit/>
          </a:bodyPr>
          <a:lstStyle/>
          <a:p>
            <a:pPr algn="ctr" eaLnBrk="1" hangingPunct="1">
              <a:defRPr/>
            </a:pPr>
            <a:r>
              <a:rPr lang="tr-TR" sz="2800" b="1" dirty="0">
                <a:solidFill>
                  <a:srgbClr val="C00000"/>
                </a:solidFill>
                <a:latin typeface="Calibri" panose="020F0502020204030204" pitchFamily="34" charset="0"/>
                <a:cs typeface="Arial" charset="0"/>
              </a:rPr>
              <a:t>Doğru</a:t>
            </a:r>
            <a:endParaRPr lang="tr-TR" sz="2000" b="1" dirty="0">
              <a:solidFill>
                <a:srgbClr val="C00000"/>
              </a:solidFill>
              <a:latin typeface="Calibri" panose="020F0502020204030204" pitchFamily="34" charset="0"/>
              <a:cs typeface="Arial" charset="0"/>
            </a:endParaRPr>
          </a:p>
        </p:txBody>
      </p:sp>
      <p:sp>
        <p:nvSpPr>
          <p:cNvPr id="10" name="Metin kutusu 9"/>
          <p:cNvSpPr txBox="1"/>
          <p:nvPr/>
        </p:nvSpPr>
        <p:spPr>
          <a:xfrm>
            <a:off x="2092037" y="2032724"/>
            <a:ext cx="3824578" cy="4308872"/>
          </a:xfrm>
          <a:prstGeom prst="rect">
            <a:avLst/>
          </a:prstGeom>
          <a:noFill/>
        </p:spPr>
        <p:txBody>
          <a:bodyPr wrap="square">
            <a:spAutoFit/>
          </a:bodyPr>
          <a:lstStyle/>
          <a:p>
            <a:pPr marL="342900" indent="-342900" algn="just">
              <a:spcBef>
                <a:spcPts val="1200"/>
              </a:spcBef>
              <a:buFont typeface="Wingdings" panose="05000000000000000000" pitchFamily="2" charset="2"/>
              <a:buChar char="Ø"/>
              <a:defRPr/>
            </a:pPr>
            <a:r>
              <a:rPr lang="tr-TR" b="1" noProof="1" smtClean="0">
                <a:latin typeface="Calibri" panose="020F0502020204030204" pitchFamily="34" charset="0"/>
              </a:rPr>
              <a:t>Çocuklara uslu,akıllı,açıkgöz </a:t>
            </a:r>
            <a:r>
              <a:rPr lang="tr-TR" b="1" noProof="1">
                <a:latin typeface="Calibri" panose="020F0502020204030204" pitchFamily="34" charset="0"/>
              </a:rPr>
              <a:t>olmalarını söyleyerek onları korumuş oluruz</a:t>
            </a:r>
            <a:r>
              <a:rPr lang="tr-TR" b="1" noProof="1" smtClean="0">
                <a:latin typeface="Calibri" panose="020F0502020204030204" pitchFamily="34" charset="0"/>
              </a:rPr>
              <a:t>.</a:t>
            </a:r>
          </a:p>
          <a:p>
            <a:pPr marL="342900" indent="-342900" algn="just">
              <a:spcBef>
                <a:spcPts val="1200"/>
              </a:spcBef>
              <a:buFont typeface="Wingdings" panose="05000000000000000000" pitchFamily="2" charset="2"/>
              <a:buChar char="Ø"/>
              <a:defRPr/>
            </a:pP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altLang="tr-TR" b="1" dirty="0">
                <a:latin typeface="Calibri" panose="020F0502020204030204" pitchFamily="34" charset="0"/>
              </a:rPr>
              <a:t>Çocuk;  yaşadıklarını, cinsel istismarı bile, yakın zamanda ya da büyüyünce unutur. Fazla </a:t>
            </a:r>
            <a:r>
              <a:rPr lang="tr-TR" altLang="tr-TR" b="1" dirty="0" smtClean="0">
                <a:latin typeface="Calibri" panose="020F0502020204030204" pitchFamily="34" charset="0"/>
              </a:rPr>
              <a:t>kurcalanmamalı.</a:t>
            </a:r>
          </a:p>
          <a:p>
            <a:pPr marL="342900" indent="-342900" algn="just">
              <a:spcBef>
                <a:spcPts val="1200"/>
              </a:spcBef>
              <a:buFont typeface="Wingdings" panose="05000000000000000000" pitchFamily="2" charset="2"/>
              <a:buChar char="Ø"/>
              <a:defRPr/>
            </a:pPr>
            <a:endParaRPr lang="tr-TR"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altLang="tr-TR" sz="2000" b="1" dirty="0" smtClean="0">
                <a:latin typeface="Calibri" panose="020F0502020204030204" pitchFamily="34" charset="0"/>
                <a:cs typeface="Times New Roman" panose="02020603050405020304" pitchFamily="18" charset="0"/>
              </a:rPr>
              <a:t> </a:t>
            </a:r>
            <a:r>
              <a:rPr lang="tr-TR" altLang="tr-TR" sz="2000" b="1" dirty="0">
                <a:latin typeface="Calibri" panose="020F0502020204030204" pitchFamily="34" charset="0"/>
                <a:cs typeface="Times New Roman" panose="02020603050405020304" pitchFamily="18" charset="0"/>
              </a:rPr>
              <a:t>Sadece KIZ çocukları cinsel istimara </a:t>
            </a:r>
            <a:r>
              <a:rPr lang="tr-TR" altLang="tr-TR" sz="2000" b="1" dirty="0" smtClean="0">
                <a:latin typeface="Calibri" panose="020F0502020204030204" pitchFamily="34" charset="0"/>
                <a:cs typeface="Times New Roman" panose="02020603050405020304" pitchFamily="18" charset="0"/>
              </a:rPr>
              <a:t>uğruyor.</a:t>
            </a:r>
            <a:endParaRPr lang="tr-TR" altLang="tr-TR" sz="2000" b="1" i="1" dirty="0">
              <a:latin typeface="Calibri" panose="020F0502020204030204" pitchFamily="34" charset="0"/>
              <a:cs typeface="Times New Roman" panose="02020603050405020304" pitchFamily="18" charset="0"/>
            </a:endParaRPr>
          </a:p>
          <a:p>
            <a:pPr marL="342900" indent="-342900" algn="just">
              <a:spcBef>
                <a:spcPts val="1200"/>
              </a:spcBef>
              <a:buFont typeface="Wingdings" panose="05000000000000000000" pitchFamily="2" charset="2"/>
              <a:buChar char="Ø"/>
              <a:defRPr/>
            </a:pPr>
            <a:endParaRPr lang="tr-TR" sz="2000" b="1" dirty="0">
              <a:latin typeface="Calibri" panose="020F0502020204030204" pitchFamily="34" charset="0"/>
              <a:cs typeface="Arial" charset="0"/>
            </a:endParaRPr>
          </a:p>
        </p:txBody>
      </p:sp>
      <p:sp>
        <p:nvSpPr>
          <p:cNvPr id="11" name="Metin kutusu 10"/>
          <p:cNvSpPr txBox="1"/>
          <p:nvPr/>
        </p:nvSpPr>
        <p:spPr>
          <a:xfrm>
            <a:off x="6375105" y="1930829"/>
            <a:ext cx="3846808" cy="5262979"/>
          </a:xfrm>
          <a:prstGeom prst="rect">
            <a:avLst/>
          </a:prstGeom>
          <a:noFill/>
        </p:spPr>
        <p:txBody>
          <a:bodyPr wrap="square">
            <a:spAutoFit/>
          </a:bodyPr>
          <a:lstStyle/>
          <a:p>
            <a:pPr marL="285750" indent="-285750" algn="just">
              <a:spcBef>
                <a:spcPts val="1200"/>
              </a:spcBef>
              <a:buFont typeface="Wingdings" panose="05000000000000000000" pitchFamily="2" charset="2"/>
              <a:buChar char="Ø"/>
              <a:defRPr/>
            </a:pPr>
            <a:r>
              <a:rPr lang="tr-TR" altLang="tr-TR" b="1" dirty="0" smtClean="0">
                <a:latin typeface="Calibri" panose="020F0502020204030204" pitchFamily="34" charset="0"/>
              </a:rPr>
              <a:t>Çocukları bu konuda eğitmeliyiz. İstismarla karşılaştığında çocuk bağırarak yardım istemeli, koşarak kaçmalıdır.</a:t>
            </a:r>
          </a:p>
          <a:p>
            <a:pPr algn="ctr">
              <a:defRPr/>
            </a:pPr>
            <a:endParaRPr lang="tr-TR" altLang="tr-TR" b="1" dirty="0" smtClean="0">
              <a:latin typeface="Calibri" panose="020F0502020204030204" pitchFamily="34" charset="0"/>
              <a:ea typeface="SimHei" panose="02010609060101010101" pitchFamily="49" charset="-122"/>
              <a:cs typeface="Times New Roman" panose="02020603050405020304" pitchFamily="18" charset="0"/>
            </a:endParaRPr>
          </a:p>
          <a:p>
            <a:pPr marL="285750" indent="-285750">
              <a:buFont typeface="Wingdings" panose="05000000000000000000" pitchFamily="2" charset="2"/>
              <a:buChar char="Ø"/>
              <a:defRPr/>
            </a:pPr>
            <a:r>
              <a:rPr lang="tr-TR" altLang="tr-TR" b="1" dirty="0" smtClean="0">
                <a:latin typeface="Calibri" panose="020F0502020204030204" pitchFamily="34" charset="0"/>
                <a:ea typeface="SimHei" panose="02010609060101010101" pitchFamily="49" charset="-122"/>
                <a:cs typeface="Times New Roman" panose="02020603050405020304" pitchFamily="18" charset="0"/>
              </a:rPr>
              <a:t>HAYIR!</a:t>
            </a:r>
          </a:p>
          <a:p>
            <a:pPr>
              <a:defRPr/>
            </a:pPr>
            <a:r>
              <a:rPr lang="tr-TR" altLang="tr-TR" b="1" dirty="0">
                <a:latin typeface="Calibri" panose="020F0502020204030204" pitchFamily="34" charset="0"/>
                <a:ea typeface="SimHei" panose="02010609060101010101" pitchFamily="49" charset="-122"/>
                <a:cs typeface="Times New Roman" panose="02020603050405020304" pitchFamily="18" charset="0"/>
              </a:rPr>
              <a:t> </a:t>
            </a:r>
            <a:r>
              <a:rPr lang="tr-TR" altLang="tr-TR" b="1" dirty="0" smtClean="0">
                <a:latin typeface="Calibri" panose="020F0502020204030204" pitchFamily="34" charset="0"/>
                <a:ea typeface="SimHei" panose="02010609060101010101" pitchFamily="49" charset="-122"/>
                <a:cs typeface="Times New Roman" panose="02020603050405020304" pitchFamily="18" charset="0"/>
              </a:rPr>
              <a:t>    TEK </a:t>
            </a:r>
            <a:r>
              <a:rPr lang="tr-TR" altLang="tr-TR" b="1" dirty="0">
                <a:latin typeface="Calibri" panose="020F0502020204030204" pitchFamily="34" charset="0"/>
                <a:ea typeface="SimHei" panose="02010609060101010101" pitchFamily="49" charset="-122"/>
                <a:cs typeface="Times New Roman" panose="02020603050405020304" pitchFamily="18" charset="0"/>
              </a:rPr>
              <a:t>bir kez bile olsa...</a:t>
            </a:r>
          </a:p>
          <a:p>
            <a:r>
              <a:rPr lang="tr-TR" altLang="tr-TR" b="1" dirty="0" smtClean="0">
                <a:latin typeface="Calibri" panose="020F0502020204030204" pitchFamily="34" charset="0"/>
                <a:ea typeface="SimHei" panose="02010609060101010101" pitchFamily="49" charset="-122"/>
                <a:cs typeface="Times New Roman" panose="02020603050405020304" pitchFamily="18" charset="0"/>
              </a:rPr>
              <a:t>      Cinsel </a:t>
            </a:r>
            <a:r>
              <a:rPr lang="tr-TR" altLang="tr-TR" b="1" dirty="0">
                <a:latin typeface="Calibri" panose="020F0502020204030204" pitchFamily="34" charset="0"/>
                <a:ea typeface="SimHei" panose="02010609060101010101" pitchFamily="49" charset="-122"/>
                <a:cs typeface="Times New Roman" panose="02020603050405020304" pitchFamily="18" charset="0"/>
              </a:rPr>
              <a:t>istismar, çocuğun ruhsal ve fiziksel sağlığı açısından ciddi derecede zarar vericidir! </a:t>
            </a:r>
            <a:endParaRPr lang="tr-TR" altLang="tr-TR" b="1" dirty="0" smtClean="0">
              <a:latin typeface="Calibri" panose="020F0502020204030204" pitchFamily="34" charset="0"/>
              <a:ea typeface="SimHei" panose="02010609060101010101" pitchFamily="49" charset="-122"/>
              <a:cs typeface="Times New Roman" panose="02020603050405020304" pitchFamily="18" charset="0"/>
            </a:endParaRPr>
          </a:p>
          <a:p>
            <a:pPr marL="285750" indent="-285750" algn="ctr">
              <a:buFont typeface="Wingdings" panose="05000000000000000000" pitchFamily="2" charset="2"/>
              <a:buChar char="Ø"/>
            </a:pPr>
            <a:endParaRPr lang="tr-TR" altLang="tr-TR" b="1" dirty="0">
              <a:latin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tr-TR" altLang="tr-TR" b="1" dirty="0" smtClean="0">
                <a:latin typeface="Calibri" panose="020F0502020204030204" pitchFamily="34" charset="0"/>
                <a:cs typeface="Times New Roman" panose="02020603050405020304" pitchFamily="18" charset="0"/>
              </a:rPr>
              <a:t>OYSA</a:t>
            </a:r>
            <a:endParaRPr lang="tr-TR" altLang="tr-TR" sz="900" b="1" dirty="0">
              <a:latin typeface="Calibri" panose="020F0502020204030204" pitchFamily="34" charset="0"/>
              <a:cs typeface="Times New Roman" panose="02020603050405020304" pitchFamily="18" charset="0"/>
            </a:endParaRPr>
          </a:p>
          <a:p>
            <a:r>
              <a:rPr lang="tr-TR" altLang="tr-TR" b="1" dirty="0" smtClean="0">
                <a:latin typeface="Calibri" panose="020F0502020204030204" pitchFamily="34" charset="0"/>
                <a:cs typeface="Times New Roman" panose="02020603050405020304" pitchFamily="18" charset="0"/>
              </a:rPr>
              <a:t>      ERKEK </a:t>
            </a:r>
            <a:r>
              <a:rPr lang="tr-TR" altLang="tr-TR" b="1" dirty="0">
                <a:latin typeface="Calibri" panose="020F0502020204030204" pitchFamily="34" charset="0"/>
                <a:cs typeface="Times New Roman" panose="02020603050405020304" pitchFamily="18" charset="0"/>
              </a:rPr>
              <a:t>çocuklar da cinsel istismara uğrar…</a:t>
            </a:r>
          </a:p>
          <a:p>
            <a:pPr marL="285750" indent="-285750" algn="ctr">
              <a:spcBef>
                <a:spcPts val="1200"/>
              </a:spcBef>
              <a:buFont typeface="Wingdings" panose="05000000000000000000" pitchFamily="2" charset="2"/>
              <a:buChar char="Ø"/>
            </a:pPr>
            <a:endParaRPr lang="tr-TR" altLang="tr-TR" b="1" dirty="0">
              <a:latin typeface="Calibri" panose="020F0502020204030204" pitchFamily="34" charset="0"/>
              <a:ea typeface="SimHei" panose="02010609060101010101" pitchFamily="49" charset="-122"/>
              <a:cs typeface="Times New Roman" panose="02020603050405020304" pitchFamily="18" charset="0"/>
            </a:endParaRPr>
          </a:p>
          <a:p>
            <a:pPr marL="285750" indent="-285750" algn="just">
              <a:spcBef>
                <a:spcPts val="1200"/>
              </a:spcBef>
              <a:buFont typeface="Wingdings" panose="05000000000000000000" pitchFamily="2" charset="2"/>
              <a:buChar char="Ø"/>
              <a:defRPr/>
            </a:pPr>
            <a:endParaRPr lang="tr-TR" b="1" dirty="0">
              <a:latin typeface="Calibri" panose="020F0502020204030204" pitchFamily="34" charset="0"/>
            </a:endParaRPr>
          </a:p>
          <a:p>
            <a:pPr marL="285750" indent="-285750" algn="just">
              <a:spcBef>
                <a:spcPts val="1200"/>
              </a:spcBef>
              <a:buFont typeface="Wingdings" panose="05000000000000000000" pitchFamily="2" charset="2"/>
              <a:buChar char="Ø"/>
              <a:defRPr/>
            </a:pPr>
            <a:endParaRPr lang="tr-TR" b="1" dirty="0">
              <a:latin typeface="Calibri" panose="020F0502020204030204" pitchFamily="34" charset="0"/>
              <a:cs typeface="Arial" charset="0"/>
            </a:endParaRPr>
          </a:p>
        </p:txBody>
      </p:sp>
    </p:spTree>
    <p:extLst>
      <p:ext uri="{BB962C8B-B14F-4D97-AF65-F5344CB8AC3E}">
        <p14:creationId xmlns:p14="http://schemas.microsoft.com/office/powerpoint/2010/main" val="36646726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7068" y="677332"/>
            <a:ext cx="9601196" cy="863601"/>
          </a:xfrm>
        </p:spPr>
        <p:txBody>
          <a:bodyPr>
            <a:normAutofit fontScale="90000"/>
          </a:bodyPr>
          <a:lstStyle/>
          <a:p>
            <a:r>
              <a:rPr lang="tr-TR" dirty="0"/>
              <a:t/>
            </a:r>
            <a:br>
              <a:rPr lang="tr-TR" dirty="0"/>
            </a:br>
            <a:r>
              <a:rPr lang="tr-TR" sz="4900" b="1" dirty="0">
                <a:solidFill>
                  <a:srgbClr val="C00000"/>
                </a:solidFill>
                <a:latin typeface="Calibri" panose="020F0502020204030204" pitchFamily="34" charset="0"/>
              </a:rPr>
              <a:t>ÇOCUKLARINIZA ÖĞRETEBİLECEKLERİNİZ </a:t>
            </a:r>
            <a:endParaRPr lang="tr-TR" dirty="0">
              <a:solidFill>
                <a:srgbClr val="C00000"/>
              </a:solidFill>
              <a:latin typeface="Calibri" panose="020F0502020204030204" pitchFamily="34" charset="0"/>
            </a:endParaRPr>
          </a:p>
        </p:txBody>
      </p:sp>
      <p:pic>
        <p:nvPicPr>
          <p:cNvPr id="3" name="Resim 2"/>
          <p:cNvPicPr>
            <a:picLocks noChangeAspect="1"/>
          </p:cNvPicPr>
          <p:nvPr/>
        </p:nvPicPr>
        <p:blipFill>
          <a:blip r:embed="rId2"/>
          <a:stretch>
            <a:fillRect/>
          </a:stretch>
        </p:blipFill>
        <p:spPr>
          <a:xfrm>
            <a:off x="1151467" y="2235200"/>
            <a:ext cx="10312399" cy="3945467"/>
          </a:xfrm>
          <a:prstGeom prst="rect">
            <a:avLst/>
          </a:prstGeom>
        </p:spPr>
      </p:pic>
    </p:spTree>
    <p:extLst>
      <p:ext uri="{BB962C8B-B14F-4D97-AF65-F5344CB8AC3E}">
        <p14:creationId xmlns:p14="http://schemas.microsoft.com/office/powerpoint/2010/main" val="2586035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745069" y="508001"/>
            <a:ext cx="8297332" cy="1358900"/>
          </a:xfrm>
        </p:spPr>
        <p:txBody>
          <a:bodyPr>
            <a:normAutofit fontScale="90000"/>
          </a:bodyPr>
          <a:lstStyle/>
          <a:p>
            <a:pPr>
              <a:defRPr/>
            </a:pPr>
            <a:r>
              <a:rPr lang="tr-TR" sz="4800" b="1" dirty="0">
                <a:solidFill>
                  <a:srgbClr val="C00000"/>
                </a:solidFill>
                <a:latin typeface="Calibri" panose="020F0502020204030204" pitchFamily="34" charset="0"/>
              </a:rPr>
              <a:t>1</a:t>
            </a:r>
            <a:r>
              <a:rPr lang="tr-TR" sz="4800" b="1" dirty="0" smtClean="0">
                <a:solidFill>
                  <a:srgbClr val="C00000"/>
                </a:solidFill>
                <a:latin typeface="Calibri" panose="020F0502020204030204" pitchFamily="34" charset="0"/>
              </a:rPr>
              <a:t>-Güvenliklerini Sağlamayı </a:t>
            </a:r>
            <a:r>
              <a:rPr lang="tr-TR" sz="4800" b="1" dirty="0">
                <a:solidFill>
                  <a:srgbClr val="C00000"/>
                </a:solidFill>
                <a:latin typeface="Calibri" panose="020F0502020204030204" pitchFamily="34" charset="0"/>
              </a:rPr>
              <a:t>Ö</a:t>
            </a:r>
            <a:r>
              <a:rPr lang="tr-TR" sz="4800" b="1" dirty="0" smtClean="0">
                <a:solidFill>
                  <a:srgbClr val="C00000"/>
                </a:solidFill>
                <a:latin typeface="Calibri" panose="020F0502020204030204" pitchFamily="34" charset="0"/>
              </a:rPr>
              <a:t>ğretin:</a:t>
            </a:r>
          </a:p>
        </p:txBody>
      </p:sp>
      <p:sp>
        <p:nvSpPr>
          <p:cNvPr id="60420" name="Rectangle 3"/>
          <p:cNvSpPr>
            <a:spLocks noGrp="1" noChangeArrowheads="1"/>
          </p:cNvSpPr>
          <p:nvPr>
            <p:ph type="body" idx="4294967295"/>
          </p:nvPr>
        </p:nvSpPr>
        <p:spPr>
          <a:xfrm>
            <a:off x="745069" y="1727200"/>
            <a:ext cx="8297332" cy="4670425"/>
          </a:xfrm>
        </p:spPr>
        <p:txBody>
          <a:bodyPr>
            <a:normAutofit lnSpcReduction="10000"/>
          </a:bodyPr>
          <a:lstStyle/>
          <a:p>
            <a:pPr eaLnBrk="1" hangingPunct="1"/>
            <a:r>
              <a:rPr lang="tr-TR" altLang="tr-TR" dirty="0">
                <a:latin typeface="Calibri" panose="020F0502020204030204" pitchFamily="34" charset="0"/>
              </a:rPr>
              <a:t>Çocuklara güvende olma hakları olduğunu ve kimsenin bunu ellerinden alamayacağını söyleyin.</a:t>
            </a:r>
            <a:r>
              <a:rPr lang="tr-TR" altLang="tr-TR" dirty="0">
                <a:solidFill>
                  <a:srgbClr val="FF0000"/>
                </a:solidFill>
                <a:latin typeface="Calibri" panose="020F0502020204030204" pitchFamily="34" charset="0"/>
              </a:rPr>
              <a:t> </a:t>
            </a:r>
          </a:p>
          <a:p>
            <a:pPr lvl="1" eaLnBrk="1" hangingPunct="1">
              <a:buFont typeface="Arial" charset="0"/>
              <a:buChar char="•"/>
            </a:pPr>
            <a:r>
              <a:rPr lang="tr-TR" altLang="tr-TR" sz="2400" dirty="0" smtClean="0">
                <a:latin typeface="Calibri" panose="020F0502020204030204" pitchFamily="34" charset="0"/>
              </a:rPr>
              <a:t>Çocuklarınıza, güvenliklerini korumak için gerekirse kendilerine zarar veren kişiden </a:t>
            </a:r>
            <a:r>
              <a:rPr lang="tr-TR" altLang="tr-TR" sz="2400" dirty="0" smtClean="0">
                <a:solidFill>
                  <a:srgbClr val="FF0000"/>
                </a:solidFill>
                <a:latin typeface="Calibri" panose="020F0502020204030204" pitchFamily="34" charset="0"/>
              </a:rPr>
              <a:t>kaçmak, yüksek sesle bağırmak ve onu tekmelemek</a:t>
            </a:r>
            <a:r>
              <a:rPr lang="tr-TR" altLang="tr-TR" sz="2400" dirty="0" smtClean="0">
                <a:latin typeface="Calibri" panose="020F0502020204030204" pitchFamily="34" charset="0"/>
              </a:rPr>
              <a:t> gibi bazı kural dışı davranışlarda bulunabileceklerini anlatın.</a:t>
            </a:r>
          </a:p>
          <a:p>
            <a:pPr lvl="1">
              <a:buFont typeface="Arial" charset="0"/>
              <a:buChar char="•"/>
            </a:pPr>
            <a:r>
              <a:rPr lang="tr-TR" altLang="tr-TR" sz="2400" dirty="0">
                <a:latin typeface="Calibri" panose="020F0502020204030204" pitchFamily="34" charset="0"/>
              </a:rPr>
              <a:t>İnşaatlarda, boş, terk edilmiş evlerde, bodrumlarda, ailenin bilgisi olmadan oynanmaması gerektiğini, ayrıca aileden izinsiz arkadaş ve komşu evlerine gitmemeleri gerektiğini öğretin</a:t>
            </a:r>
            <a:r>
              <a:rPr lang="tr-TR" altLang="tr-TR" sz="2400" dirty="0" smtClean="0">
                <a:latin typeface="Calibri" panose="020F0502020204030204" pitchFamily="34" charset="0"/>
              </a:rPr>
              <a:t>.</a:t>
            </a:r>
          </a:p>
          <a:p>
            <a:pPr lvl="1">
              <a:buFont typeface="Arial" charset="0"/>
              <a:buChar char="•"/>
            </a:pPr>
            <a:r>
              <a:rPr lang="tr-TR" altLang="tr-TR" sz="2400" dirty="0">
                <a:latin typeface="Calibri" panose="020F0502020204030204" pitchFamily="34" charset="0"/>
              </a:rPr>
              <a:t>Ailenin haberi olmadan kafelere, internet kafelere oyun salonlarına gitmemeleri gerektiğini,</a:t>
            </a:r>
          </a:p>
          <a:p>
            <a:pPr lvl="1">
              <a:buFont typeface="Arial" charset="0"/>
              <a:buChar char="•"/>
            </a:pPr>
            <a:endParaRPr lang="tr-TR" altLang="tr-TR" sz="2400" dirty="0">
              <a:latin typeface="Calibri" panose="020F0502020204030204" pitchFamily="34" charset="0"/>
            </a:endParaRPr>
          </a:p>
          <a:p>
            <a:pPr lvl="1" eaLnBrk="1" hangingPunct="1">
              <a:buFont typeface="Arial" charset="0"/>
              <a:buChar char="•"/>
            </a:pPr>
            <a:endParaRPr lang="tr-TR" altLang="tr-TR" sz="2400" dirty="0" smtClean="0">
              <a:latin typeface="Calibri" panose="020F0502020204030204" pitchFamily="34" charset="0"/>
            </a:endParaRPr>
          </a:p>
          <a:p>
            <a:pPr lvl="1" eaLnBrk="1" hangingPunct="1">
              <a:buFont typeface="Arial" charset="0"/>
              <a:buChar char="•"/>
            </a:pPr>
            <a:endParaRPr lang="tr-TR" altLang="tr-TR" sz="24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9962002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C:\Users\user\Desktop\ci resimler\i (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89" y="655904"/>
            <a:ext cx="20716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noChangeArrowheads="1"/>
          </p:cNvSpPr>
          <p:nvPr>
            <p:ph type="body" idx="4294967295"/>
          </p:nvPr>
        </p:nvSpPr>
        <p:spPr>
          <a:xfrm>
            <a:off x="2678376" y="1620310"/>
            <a:ext cx="8836291" cy="4525963"/>
          </a:xfrm>
        </p:spPr>
        <p:txBody>
          <a:bodyPr>
            <a:normAutofit/>
          </a:bodyPr>
          <a:lstStyle/>
          <a:p>
            <a:pPr eaLnBrk="1" hangingPunct="1"/>
            <a:r>
              <a:rPr lang="tr-TR" altLang="tr-TR" dirty="0" smtClean="0">
                <a:latin typeface="Calibri" panose="020F0502020204030204" pitchFamily="34" charset="0"/>
              </a:rPr>
              <a:t>Çevrede </a:t>
            </a:r>
            <a:r>
              <a:rPr lang="tr-TR" altLang="tr-TR" dirty="0">
                <a:latin typeface="Calibri" panose="020F0502020204030204" pitchFamily="34" charset="0"/>
              </a:rPr>
              <a:t>kötü insanlar olabileceği ve  kandırmak için çeşitli hikayelerle anlatabileceklerini ama buna inanmaması  gerektiğini öğretin.  </a:t>
            </a:r>
            <a:r>
              <a:rPr lang="tr-TR" altLang="tr-TR" dirty="0" smtClean="0">
                <a:latin typeface="Calibri" panose="020F0502020204030204" pitchFamily="34" charset="0"/>
              </a:rPr>
              <a:t>(“</a:t>
            </a:r>
            <a:r>
              <a:rPr lang="tr-TR" altLang="tr-TR" dirty="0">
                <a:latin typeface="Calibri" panose="020F0502020204030204" pitchFamily="34" charset="0"/>
              </a:rPr>
              <a:t>Annen kaza geçirdi; ben doktorum</a:t>
            </a:r>
            <a:r>
              <a:rPr lang="tr-TR" altLang="tr-TR" dirty="0" smtClean="0">
                <a:latin typeface="Calibri" panose="020F0502020204030204" pitchFamily="34" charset="0"/>
              </a:rPr>
              <a:t>, seni </a:t>
            </a:r>
            <a:r>
              <a:rPr lang="tr-TR" altLang="tr-TR" dirty="0">
                <a:latin typeface="Calibri" panose="020F0502020204030204" pitchFamily="34" charset="0"/>
              </a:rPr>
              <a:t>yanına götüreceğim” </a:t>
            </a:r>
            <a:r>
              <a:rPr lang="tr-TR" altLang="tr-TR" dirty="0" err="1">
                <a:latin typeface="Calibri" panose="020F0502020204030204" pitchFamily="34" charset="0"/>
              </a:rPr>
              <a:t>vb</a:t>
            </a:r>
            <a:r>
              <a:rPr lang="tr-TR" altLang="tr-TR" dirty="0" smtClean="0">
                <a:latin typeface="Calibri" panose="020F0502020204030204" pitchFamily="34" charset="0"/>
              </a:rPr>
              <a:t>…)</a:t>
            </a:r>
          </a:p>
          <a:p>
            <a:r>
              <a:rPr lang="tr-TR" altLang="tr-TR" dirty="0" smtClean="0">
                <a:latin typeface="Calibri" panose="020F0502020204030204" pitchFamily="34" charset="0"/>
              </a:rPr>
              <a:t>Ailenin bilgisi </a:t>
            </a:r>
            <a:r>
              <a:rPr lang="tr-TR" altLang="tr-TR" dirty="0">
                <a:latin typeface="Calibri" panose="020F0502020204030204" pitchFamily="34" charset="0"/>
              </a:rPr>
              <a:t>dahilinde </a:t>
            </a:r>
            <a:r>
              <a:rPr lang="tr-TR" altLang="tr-TR" dirty="0" smtClean="0">
                <a:latin typeface="Calibri" panose="020F0502020204030204" pitchFamily="34" charset="0"/>
              </a:rPr>
              <a:t>gittiklerinde </a:t>
            </a:r>
            <a:r>
              <a:rPr lang="tr-TR" altLang="tr-TR" dirty="0">
                <a:latin typeface="Calibri" panose="020F0502020204030204" pitchFamily="34" charset="0"/>
              </a:rPr>
              <a:t>de </a:t>
            </a:r>
            <a:r>
              <a:rPr lang="tr-TR" altLang="tr-TR" dirty="0" smtClean="0">
                <a:latin typeface="Calibri" panose="020F0502020204030204" pitchFamily="34" charset="0"/>
              </a:rPr>
              <a:t>yediklerine </a:t>
            </a:r>
            <a:r>
              <a:rPr lang="tr-TR" altLang="tr-TR" dirty="0">
                <a:latin typeface="Calibri" panose="020F0502020204030204" pitchFamily="34" charset="0"/>
              </a:rPr>
              <a:t>ve </a:t>
            </a:r>
            <a:r>
              <a:rPr lang="tr-TR" altLang="tr-TR" dirty="0" smtClean="0">
                <a:latin typeface="Calibri" panose="020F0502020204030204" pitchFamily="34" charset="0"/>
              </a:rPr>
              <a:t>içtiklerine dikkat etmeleri gerektiği vurgulanmalıdır.</a:t>
            </a:r>
          </a:p>
          <a:p>
            <a:r>
              <a:rPr lang="tr-TR" altLang="tr-TR" dirty="0" smtClean="0">
                <a:latin typeface="Calibri" panose="020F0502020204030204" pitchFamily="34" charset="0"/>
              </a:rPr>
              <a:t>Tanımadıkları </a:t>
            </a:r>
            <a:r>
              <a:rPr lang="tr-TR" altLang="tr-TR" dirty="0">
                <a:latin typeface="Calibri" panose="020F0502020204030204" pitchFamily="34" charset="0"/>
              </a:rPr>
              <a:t>ve </a:t>
            </a:r>
            <a:r>
              <a:rPr lang="tr-TR" altLang="tr-TR" dirty="0" smtClean="0">
                <a:latin typeface="Calibri" panose="020F0502020204030204" pitchFamily="34" charset="0"/>
              </a:rPr>
              <a:t>güvenmedikleri </a:t>
            </a:r>
            <a:r>
              <a:rPr lang="tr-TR" altLang="tr-TR" dirty="0">
                <a:latin typeface="Calibri" panose="020F0502020204030204" pitchFamily="34" charset="0"/>
              </a:rPr>
              <a:t>kişilerden ağrı kesici vs. ilaç alıp </a:t>
            </a:r>
            <a:r>
              <a:rPr lang="tr-TR" altLang="tr-TR" dirty="0" smtClean="0">
                <a:latin typeface="Calibri" panose="020F0502020204030204" pitchFamily="34" charset="0"/>
              </a:rPr>
              <a:t>içmemeleri gerektiğini,</a:t>
            </a:r>
            <a:endParaRPr lang="tr-TR" altLang="tr-TR" dirty="0">
              <a:latin typeface="Calibri" panose="020F0502020204030204" pitchFamily="34" charset="0"/>
            </a:endParaRPr>
          </a:p>
          <a:p>
            <a:r>
              <a:rPr lang="tr-TR" altLang="tr-TR" dirty="0">
                <a:latin typeface="Calibri" panose="020F0502020204030204" pitchFamily="34" charset="0"/>
              </a:rPr>
              <a:t>Geceleri geç </a:t>
            </a:r>
            <a:r>
              <a:rPr lang="tr-TR" altLang="tr-TR" dirty="0" smtClean="0">
                <a:latin typeface="Calibri" panose="020F0502020204030204" pitchFamily="34" charset="0"/>
              </a:rPr>
              <a:t>saatlerde sokakta yalnız kalmalarının büyük tehlikeler yaratabileceği anlatılmalıdır.</a:t>
            </a:r>
            <a:endParaRPr lang="tr-TR" altLang="tr-TR" dirty="0">
              <a:latin typeface="Calibri" panose="020F0502020204030204" pitchFamily="34" charset="0"/>
            </a:endParaRPr>
          </a:p>
          <a:p>
            <a:endParaRPr lang="tr-TR" altLang="tr-TR" dirty="0">
              <a:latin typeface="Calibri" panose="020F0502020204030204" pitchFamily="34" charset="0"/>
            </a:endParaRPr>
          </a:p>
          <a:p>
            <a:pPr eaLnBrk="1" hangingPunct="1"/>
            <a:endParaRPr lang="tr-TR" altLang="tr-TR" dirty="0">
              <a:latin typeface="Calibri" panose="020F0502020204030204" pitchFamily="34" charset="0"/>
            </a:endParaRPr>
          </a:p>
        </p:txBody>
      </p:sp>
      <p:sp>
        <p:nvSpPr>
          <p:cNvPr id="67588" name="Rectangle 2"/>
          <p:cNvSpPr>
            <a:spLocks noGrp="1" noChangeArrowheads="1"/>
          </p:cNvSpPr>
          <p:nvPr>
            <p:ph type="title" idx="4294967295"/>
          </p:nvPr>
        </p:nvSpPr>
        <p:spPr>
          <a:xfrm>
            <a:off x="1913467" y="477310"/>
            <a:ext cx="9194800" cy="1143000"/>
          </a:xfrm>
        </p:spPr>
        <p:txBody>
          <a:bodyPr>
            <a:normAutofit/>
          </a:bodyPr>
          <a:lstStyle/>
          <a:p>
            <a:r>
              <a:rPr lang="tr-TR" sz="4000" b="1" dirty="0">
                <a:solidFill>
                  <a:srgbClr val="C00000"/>
                </a:solidFill>
                <a:latin typeface="Calibri" panose="020F0502020204030204" pitchFamily="34" charset="0"/>
              </a:rPr>
              <a:t>1-Güvenliklerini Sağlamayı Öğretin:</a:t>
            </a:r>
            <a:endParaRPr lang="tr-TR" altLang="tr-TR" sz="4000" b="1" dirty="0">
              <a:solidFill>
                <a:srgbClr val="FF0000"/>
              </a:solidFill>
            </a:endParaRPr>
          </a:p>
        </p:txBody>
      </p:sp>
    </p:spTree>
    <p:extLst>
      <p:ext uri="{BB962C8B-B14F-4D97-AF65-F5344CB8AC3E}">
        <p14:creationId xmlns:p14="http://schemas.microsoft.com/office/powerpoint/2010/main" val="3637546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73269" y="779908"/>
            <a:ext cx="8123259" cy="1143000"/>
          </a:xfrm>
        </p:spPr>
        <p:txBody>
          <a:bodyPr>
            <a:noAutofit/>
          </a:bodyPr>
          <a:lstStyle/>
          <a:p>
            <a:pPr eaLnBrk="1" hangingPunct="1"/>
            <a:r>
              <a:rPr lang="tr-TR" altLang="tr-TR" sz="4000" b="1" dirty="0" smtClean="0">
                <a:solidFill>
                  <a:srgbClr val="C00000"/>
                </a:solidFill>
                <a:latin typeface="Calibri" panose="020F0502020204030204" pitchFamily="34" charset="0"/>
              </a:rPr>
              <a:t>2. </a:t>
            </a:r>
            <a:r>
              <a:rPr lang="tr-TR" altLang="tr-TR" sz="4000" b="1" dirty="0">
                <a:solidFill>
                  <a:srgbClr val="C00000"/>
                </a:solidFill>
                <a:latin typeface="Calibri" panose="020F0502020204030204" pitchFamily="34" charset="0"/>
              </a:rPr>
              <a:t>Cinsellik </a:t>
            </a:r>
            <a:r>
              <a:rPr lang="tr-TR" altLang="tr-TR" sz="4000" b="1" dirty="0" smtClean="0">
                <a:solidFill>
                  <a:srgbClr val="C00000"/>
                </a:solidFill>
                <a:latin typeface="Calibri" panose="020F0502020204030204" pitchFamily="34" charset="0"/>
              </a:rPr>
              <a:t>Konusunda Çocuklarınızı  </a:t>
            </a:r>
            <a:r>
              <a:rPr lang="tr-TR" altLang="tr-TR" sz="4000" b="1" dirty="0">
                <a:solidFill>
                  <a:srgbClr val="C00000"/>
                </a:solidFill>
                <a:latin typeface="Calibri" panose="020F0502020204030204" pitchFamily="34" charset="0"/>
              </a:rPr>
              <a:t>B</a:t>
            </a:r>
            <a:r>
              <a:rPr lang="tr-TR" altLang="tr-TR" sz="4000" b="1" dirty="0" smtClean="0">
                <a:solidFill>
                  <a:srgbClr val="C00000"/>
                </a:solidFill>
                <a:latin typeface="Calibri" panose="020F0502020204030204" pitchFamily="34" charset="0"/>
              </a:rPr>
              <a:t>ilgilendirin</a:t>
            </a:r>
            <a:r>
              <a:rPr lang="tr-TR" altLang="tr-TR" sz="4000" b="1" dirty="0">
                <a:solidFill>
                  <a:srgbClr val="C00000"/>
                </a:solidFill>
                <a:latin typeface="Calibri" panose="020F0502020204030204" pitchFamily="34" charset="0"/>
              </a:rPr>
              <a:t>.</a:t>
            </a:r>
          </a:p>
        </p:txBody>
      </p:sp>
      <p:sp>
        <p:nvSpPr>
          <p:cNvPr id="23555" name="Rectangle 3"/>
          <p:cNvSpPr>
            <a:spLocks noGrp="1" noChangeArrowheads="1"/>
          </p:cNvSpPr>
          <p:nvPr>
            <p:ph type="body" idx="4294967295"/>
          </p:nvPr>
        </p:nvSpPr>
        <p:spPr>
          <a:xfrm>
            <a:off x="1188212" y="2526412"/>
            <a:ext cx="6309868" cy="4112132"/>
          </a:xfrm>
        </p:spPr>
        <p:txBody>
          <a:bodyPr/>
          <a:lstStyle/>
          <a:p>
            <a:pPr eaLnBrk="1" hangingPunct="1">
              <a:lnSpc>
                <a:spcPct val="90000"/>
              </a:lnSpc>
            </a:pPr>
            <a:r>
              <a:rPr lang="tr-TR" altLang="tr-TR" dirty="0" smtClean="0">
                <a:latin typeface="Calibri" panose="020F0502020204030204" pitchFamily="34" charset="0"/>
              </a:rPr>
              <a:t>Çocuğun muhtemel tacizlere karşı korunabilmesi için sağlıklı bir cinsel bilgiye ve aile içerisinde şartsız sevgiye ihtiyacı vardır.</a:t>
            </a:r>
          </a:p>
          <a:p>
            <a:pPr eaLnBrk="1" hangingPunct="1">
              <a:lnSpc>
                <a:spcPct val="90000"/>
              </a:lnSpc>
            </a:pPr>
            <a:r>
              <a:rPr lang="tr-TR" altLang="tr-TR" dirty="0" smtClean="0">
                <a:latin typeface="Calibri" panose="020F0502020204030204" pitchFamily="34" charset="0"/>
              </a:rPr>
              <a:t>Cinsel konuları paylaşmaktan çocuklarınızın sorularını cevaplamaktan çekinmeyin.</a:t>
            </a:r>
          </a:p>
          <a:p>
            <a:pPr eaLnBrk="1" hangingPunct="1">
              <a:lnSpc>
                <a:spcPct val="90000"/>
              </a:lnSpc>
            </a:pPr>
            <a:r>
              <a:rPr lang="tr-TR" altLang="tr-TR" dirty="0" smtClean="0">
                <a:latin typeface="Calibri" panose="020F0502020204030204" pitchFamily="34" charset="0"/>
              </a:rPr>
              <a:t>Gelişim dönemlerine uygun bilgiler verin.</a:t>
            </a:r>
          </a:p>
        </p:txBody>
      </p:sp>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l="-1131" r="51607"/>
          <a:stretch/>
        </p:blipFill>
        <p:spPr>
          <a:xfrm>
            <a:off x="9042401" y="508001"/>
            <a:ext cx="2615701" cy="58896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314466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İçerik Yer Tutucusu"/>
          <p:cNvSpPr>
            <a:spLocks noGrp="1"/>
          </p:cNvSpPr>
          <p:nvPr>
            <p:ph idx="4294967295"/>
          </p:nvPr>
        </p:nvSpPr>
        <p:spPr>
          <a:xfrm>
            <a:off x="609070" y="2299658"/>
            <a:ext cx="6747935" cy="3969909"/>
          </a:xfrm>
        </p:spPr>
        <p:txBody>
          <a:bodyPr>
            <a:normAutofit/>
          </a:bodyPr>
          <a:lstStyle/>
          <a:p>
            <a:pPr marL="365760" indent="-283464">
              <a:spcAft>
                <a:spcPts val="0"/>
              </a:spcAft>
              <a:buFont typeface="Wingdings 2"/>
              <a:buChar char=""/>
              <a:defRPr/>
            </a:pPr>
            <a:r>
              <a:rPr lang="tr-TR" dirty="0">
                <a:latin typeface="Calibri" panose="020F0502020204030204" pitchFamily="34" charset="0"/>
              </a:rPr>
              <a:t>Sanal ortamlarda </a:t>
            </a:r>
            <a:r>
              <a:rPr lang="tr-TR" dirty="0" smtClean="0">
                <a:latin typeface="Calibri" panose="020F0502020204030204" pitchFamily="34" charset="0"/>
              </a:rPr>
              <a:t>tanımadıkları insanlarla </a:t>
            </a:r>
            <a:r>
              <a:rPr lang="tr-TR" dirty="0">
                <a:latin typeface="Calibri" panose="020F0502020204030204" pitchFamily="34" charset="0"/>
              </a:rPr>
              <a:t>arkadaşlık </a:t>
            </a:r>
            <a:r>
              <a:rPr lang="tr-TR" dirty="0" smtClean="0">
                <a:latin typeface="Calibri" panose="020F0502020204030204" pitchFamily="34" charset="0"/>
              </a:rPr>
              <a:t>yapmamalarını,</a:t>
            </a:r>
            <a:endParaRPr lang="tr-TR" dirty="0">
              <a:latin typeface="Calibri" panose="020F0502020204030204" pitchFamily="34" charset="0"/>
            </a:endParaRPr>
          </a:p>
          <a:p>
            <a:pPr marL="365760" indent="-283464">
              <a:spcAft>
                <a:spcPts val="0"/>
              </a:spcAft>
              <a:buFont typeface="Wingdings 2"/>
              <a:buChar char=""/>
              <a:defRPr/>
            </a:pPr>
            <a:r>
              <a:rPr lang="tr-TR" dirty="0">
                <a:latin typeface="Calibri" panose="020F0502020204030204" pitchFamily="34" charset="0"/>
              </a:rPr>
              <a:t>MSN ve Facebook’ta özel </a:t>
            </a:r>
            <a:r>
              <a:rPr lang="tr-TR" dirty="0" smtClean="0">
                <a:latin typeface="Calibri" panose="020F0502020204030204" pitchFamily="34" charset="0"/>
              </a:rPr>
              <a:t>görüntülerini paylaşmamaları, tanımadıkları </a:t>
            </a:r>
            <a:r>
              <a:rPr lang="tr-TR" dirty="0">
                <a:latin typeface="Calibri" panose="020F0502020204030204" pitchFamily="34" charset="0"/>
              </a:rPr>
              <a:t>kişilerle görüntülü görüşme </a:t>
            </a:r>
            <a:r>
              <a:rPr lang="tr-TR" dirty="0" smtClean="0">
                <a:latin typeface="Calibri" panose="020F0502020204030204" pitchFamily="34" charset="0"/>
              </a:rPr>
              <a:t>yapmamaları gerektiği söylenmelidir. </a:t>
            </a:r>
            <a:endParaRPr lang="tr-TR" dirty="0">
              <a:latin typeface="Calibri" panose="020F0502020204030204" pitchFamily="34" charset="0"/>
            </a:endParaRPr>
          </a:p>
          <a:p>
            <a:pPr marL="365760" indent="-283464">
              <a:spcAft>
                <a:spcPts val="0"/>
              </a:spcAft>
              <a:buFont typeface="Wingdings 2"/>
              <a:buChar char=""/>
              <a:defRPr/>
            </a:pPr>
            <a:r>
              <a:rPr lang="tr-TR" dirty="0">
                <a:latin typeface="Calibri" panose="020F0502020204030204" pitchFamily="34" charset="0"/>
              </a:rPr>
              <a:t>Çok iyi </a:t>
            </a:r>
            <a:r>
              <a:rPr lang="tr-TR" dirty="0" smtClean="0">
                <a:latin typeface="Calibri" panose="020F0502020204030204" pitchFamily="34" charset="0"/>
              </a:rPr>
              <a:t>tanımadıkları kişilerle </a:t>
            </a:r>
            <a:r>
              <a:rPr lang="tr-TR" dirty="0">
                <a:latin typeface="Calibri" panose="020F0502020204030204" pitchFamily="34" charset="0"/>
              </a:rPr>
              <a:t>baş başa vakit </a:t>
            </a:r>
            <a:r>
              <a:rPr lang="tr-TR" dirty="0" smtClean="0">
                <a:latin typeface="Calibri" panose="020F0502020204030204" pitchFamily="34" charset="0"/>
              </a:rPr>
              <a:t>geçirmelerinin de sıkıntılı durumlar yaratabileceği anlatılmalıdır.</a:t>
            </a:r>
            <a:endParaRPr lang="tr-TR" dirty="0">
              <a:latin typeface="Calibri" panose="020F0502020204030204" pitchFamily="34" charset="0"/>
            </a:endParaRPr>
          </a:p>
          <a:p>
            <a:pPr marL="365760" indent="-283464">
              <a:spcAft>
                <a:spcPts val="0"/>
              </a:spcAft>
              <a:buFont typeface="Wingdings 2"/>
              <a:buChar char=""/>
              <a:defRPr/>
            </a:pPr>
            <a:endParaRPr lang="tr-TR" dirty="0" smtClean="0"/>
          </a:p>
        </p:txBody>
      </p:sp>
      <p:sp>
        <p:nvSpPr>
          <p:cNvPr id="59396" name="Rectangle 2"/>
          <p:cNvSpPr>
            <a:spLocks noGrp="1" noChangeArrowheads="1"/>
          </p:cNvSpPr>
          <p:nvPr>
            <p:ph type="title" idx="4294967295"/>
          </p:nvPr>
        </p:nvSpPr>
        <p:spPr>
          <a:xfrm>
            <a:off x="1388534" y="814817"/>
            <a:ext cx="8382000" cy="1143000"/>
          </a:xfrm>
        </p:spPr>
        <p:txBody>
          <a:bodyPr>
            <a:noAutofit/>
          </a:bodyPr>
          <a:lstStyle/>
          <a:p>
            <a:pPr>
              <a:defRPr/>
            </a:pPr>
            <a:r>
              <a:rPr lang="tr-TR" b="1" dirty="0">
                <a:solidFill>
                  <a:srgbClr val="C00000"/>
                </a:solidFill>
                <a:latin typeface="Calibri" panose="020F0502020204030204" pitchFamily="34" charset="0"/>
              </a:rPr>
              <a:t>3</a:t>
            </a:r>
            <a:r>
              <a:rPr lang="tr-TR" b="1" dirty="0" smtClean="0">
                <a:solidFill>
                  <a:srgbClr val="C00000"/>
                </a:solidFill>
                <a:latin typeface="Calibri" panose="020F0502020204030204" pitchFamily="34" charset="0"/>
              </a:rPr>
              <a:t>-Sanal Ortamlarda Güvenliklerini Sağlamayı </a:t>
            </a:r>
            <a:r>
              <a:rPr lang="tr-TR" b="1" dirty="0">
                <a:solidFill>
                  <a:srgbClr val="C00000"/>
                </a:solidFill>
                <a:latin typeface="Calibri" panose="020F0502020204030204" pitchFamily="34" charset="0"/>
              </a:rPr>
              <a:t>Ö</a:t>
            </a:r>
            <a:r>
              <a:rPr lang="tr-TR" b="1" dirty="0" smtClean="0">
                <a:solidFill>
                  <a:srgbClr val="C00000"/>
                </a:solidFill>
                <a:latin typeface="Calibri" panose="020F0502020204030204" pitchFamily="34" charset="0"/>
              </a:rPr>
              <a:t>ğretin:</a:t>
            </a:r>
          </a:p>
        </p:txBody>
      </p:sp>
      <p:pic>
        <p:nvPicPr>
          <p:cNvPr id="63494" name="Picture 6" descr="C:\Users\user\Desktop\ci resimler\i (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1386317"/>
            <a:ext cx="2581805" cy="21601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005" y="3793067"/>
            <a:ext cx="4080933" cy="2476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85087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524000" y="689504"/>
            <a:ext cx="8229600" cy="1143000"/>
          </a:xfrm>
        </p:spPr>
        <p:txBody>
          <a:bodyPr>
            <a:noAutofit/>
          </a:bodyPr>
          <a:lstStyle/>
          <a:p>
            <a:pPr>
              <a:defRPr/>
            </a:pPr>
            <a:r>
              <a:rPr lang="tr-TR" b="1" dirty="0">
                <a:solidFill>
                  <a:srgbClr val="C00000"/>
                </a:solidFill>
                <a:latin typeface="Calibri" panose="020F0502020204030204" pitchFamily="34" charset="0"/>
              </a:rPr>
              <a:t>4</a:t>
            </a:r>
            <a:r>
              <a:rPr lang="tr-TR" b="1" dirty="0" smtClean="0">
                <a:solidFill>
                  <a:srgbClr val="C00000"/>
                </a:solidFill>
                <a:latin typeface="Calibri" panose="020F0502020204030204" pitchFamily="34" charset="0"/>
              </a:rPr>
              <a:t>-Bedenlerini Korumayı </a:t>
            </a:r>
            <a:r>
              <a:rPr lang="tr-TR" b="1" dirty="0">
                <a:solidFill>
                  <a:srgbClr val="C00000"/>
                </a:solidFill>
                <a:latin typeface="Calibri" panose="020F0502020204030204" pitchFamily="34" charset="0"/>
              </a:rPr>
              <a:t>Ö</a:t>
            </a:r>
            <a:r>
              <a:rPr lang="tr-TR" b="1" dirty="0" smtClean="0">
                <a:solidFill>
                  <a:srgbClr val="C00000"/>
                </a:solidFill>
                <a:latin typeface="Calibri" panose="020F0502020204030204" pitchFamily="34" charset="0"/>
              </a:rPr>
              <a:t>ğretin;</a:t>
            </a:r>
          </a:p>
        </p:txBody>
      </p:sp>
      <p:sp>
        <p:nvSpPr>
          <p:cNvPr id="65540" name="Rectangle 3"/>
          <p:cNvSpPr>
            <a:spLocks noGrp="1" noChangeArrowheads="1"/>
          </p:cNvSpPr>
          <p:nvPr>
            <p:ph type="body" idx="4294967295"/>
          </p:nvPr>
        </p:nvSpPr>
        <p:spPr>
          <a:xfrm>
            <a:off x="711199" y="1832505"/>
            <a:ext cx="6687014" cy="4574908"/>
          </a:xfrm>
        </p:spPr>
        <p:txBody>
          <a:bodyPr>
            <a:normAutofit/>
          </a:bodyPr>
          <a:lstStyle/>
          <a:p>
            <a:pPr eaLnBrk="1" hangingPunct="1">
              <a:buFont typeface="Wingdings" pitchFamily="2" charset="2"/>
              <a:buNone/>
            </a:pPr>
            <a:r>
              <a:rPr lang="tr-TR" altLang="tr-TR" dirty="0" smtClean="0"/>
              <a:t>    </a:t>
            </a:r>
            <a:r>
              <a:rPr lang="tr-TR" altLang="tr-TR" dirty="0">
                <a:latin typeface="Calibri" panose="020F0502020204030204" pitchFamily="34" charset="0"/>
              </a:rPr>
              <a:t>Çocuklarınıza bedenlerinin kendilerine ait olduğunu</a:t>
            </a:r>
            <a:r>
              <a:rPr lang="tr-TR" altLang="tr-TR" dirty="0" smtClean="0">
                <a:latin typeface="Calibri" panose="020F0502020204030204" pitchFamily="34" charset="0"/>
              </a:rPr>
              <a:t>, özellikle </a:t>
            </a:r>
            <a:r>
              <a:rPr lang="tr-TR" altLang="tr-TR" dirty="0">
                <a:latin typeface="Calibri" panose="020F0502020204030204" pitchFamily="34" charset="0"/>
              </a:rPr>
              <a:t>iç </a:t>
            </a:r>
            <a:r>
              <a:rPr lang="tr-TR" altLang="tr-TR" dirty="0" smtClean="0">
                <a:latin typeface="Calibri" panose="020F0502020204030204" pitchFamily="34" charset="0"/>
              </a:rPr>
              <a:t>çamaşırları ve mayo </a:t>
            </a:r>
            <a:r>
              <a:rPr lang="tr-TR" altLang="tr-TR" dirty="0">
                <a:latin typeface="Calibri" panose="020F0502020204030204" pitchFamily="34" charset="0"/>
              </a:rPr>
              <a:t>ile kapatılan bölgelerin çok özel bölgeler olduğunu ve kimsenin bu bölgelere dokunma hakkının olmadığını anlatın</a:t>
            </a:r>
            <a:r>
              <a:rPr lang="tr-TR" altLang="tr-TR" dirty="0"/>
              <a:t>. </a:t>
            </a:r>
            <a:endParaRPr lang="tr-TR" altLang="tr-TR" dirty="0" smtClean="0"/>
          </a:p>
          <a:p>
            <a:endParaRPr lang="tr-TR" dirty="0"/>
          </a:p>
          <a:p>
            <a:r>
              <a:rPr lang="tr-TR" dirty="0">
                <a:latin typeface="Calibri" panose="020F0502020204030204" pitchFamily="34" charset="0"/>
              </a:rPr>
              <a:t>Rahatsız olacakları herhangi bir biçimde, kendilerine dokundurtmama hakkına sahip oldukları öğretilmelidir. </a:t>
            </a:r>
            <a:endParaRPr lang="tr-TR" altLang="tr-TR" dirty="0">
              <a:latin typeface="Calibri" panose="020F0502020204030204" pitchFamily="34" charset="0"/>
            </a:endParaRPr>
          </a:p>
        </p:txBody>
      </p:sp>
      <p:pic>
        <p:nvPicPr>
          <p:cNvPr id="65542" name="Picture 7" descr="http://i3.ytimg.com/vi/nrEZM2YRi8A/m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213" y="3019245"/>
            <a:ext cx="4299206" cy="32019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5240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C:\Users\user\Desktop\ci resimler\i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17" y="567797"/>
            <a:ext cx="2827950" cy="22600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noChangeArrowheads="1"/>
          </p:cNvSpPr>
          <p:nvPr>
            <p:ph type="title" idx="4294967295"/>
          </p:nvPr>
        </p:nvSpPr>
        <p:spPr>
          <a:xfrm>
            <a:off x="4241800" y="826561"/>
            <a:ext cx="3352800" cy="1026053"/>
          </a:xfrm>
        </p:spPr>
        <p:txBody>
          <a:bodyPr>
            <a:normAutofit/>
          </a:bodyPr>
          <a:lstStyle/>
          <a:p>
            <a:pPr>
              <a:defRPr/>
            </a:pPr>
            <a:r>
              <a:rPr lang="tr-TR" b="1" dirty="0" smtClean="0">
                <a:solidFill>
                  <a:srgbClr val="C00000"/>
                </a:solidFill>
                <a:latin typeface="Calibri" panose="020F0502020204030204" pitchFamily="34" charset="0"/>
              </a:rPr>
              <a:t>İyi Dokunma</a:t>
            </a:r>
          </a:p>
        </p:txBody>
      </p:sp>
      <p:sp>
        <p:nvSpPr>
          <p:cNvPr id="69637" name="Rectangle 3"/>
          <p:cNvSpPr>
            <a:spLocks noGrp="1" noChangeArrowheads="1"/>
          </p:cNvSpPr>
          <p:nvPr>
            <p:ph type="body" idx="4294967295"/>
          </p:nvPr>
        </p:nvSpPr>
        <p:spPr>
          <a:xfrm>
            <a:off x="1302807" y="3488266"/>
            <a:ext cx="5877985" cy="2252134"/>
          </a:xfrm>
        </p:spPr>
        <p:txBody>
          <a:bodyPr>
            <a:normAutofit/>
          </a:bodyPr>
          <a:lstStyle/>
          <a:p>
            <a:pPr lvl="1" eaLnBrk="1" hangingPunct="1"/>
            <a:r>
              <a:rPr lang="tr-TR" altLang="tr-TR" sz="2400" dirty="0" smtClean="0">
                <a:latin typeface="Calibri" panose="020F0502020204030204" pitchFamily="34" charset="0"/>
              </a:rPr>
              <a:t>Uyandığında annenin sana sarılması ve öpmesi.</a:t>
            </a:r>
          </a:p>
          <a:p>
            <a:pPr lvl="1" eaLnBrk="1" hangingPunct="1"/>
            <a:r>
              <a:rPr lang="tr-TR" altLang="tr-TR" sz="2400" dirty="0" smtClean="0">
                <a:latin typeface="Calibri" panose="020F0502020204030204" pitchFamily="34" charset="0"/>
              </a:rPr>
              <a:t>Babanın iyi geceler dilemek için sarılması ve öpmesi.</a:t>
            </a:r>
          </a:p>
        </p:txBody>
      </p:sp>
      <p:sp>
        <p:nvSpPr>
          <p:cNvPr id="4" name="Dikdörtgen 3"/>
          <p:cNvSpPr/>
          <p:nvPr/>
        </p:nvSpPr>
        <p:spPr>
          <a:xfrm>
            <a:off x="3640667" y="1697830"/>
            <a:ext cx="7789333" cy="1508105"/>
          </a:xfrm>
          <a:prstGeom prst="rect">
            <a:avLst/>
          </a:prstGeom>
        </p:spPr>
        <p:txBody>
          <a:bodyPr wrap="square">
            <a:spAutoFit/>
          </a:bodyPr>
          <a:lstStyle/>
          <a:p>
            <a:endParaRPr lang="tr-TR" sz="2000" dirty="0">
              <a:solidFill>
                <a:srgbClr val="000000"/>
              </a:solidFill>
              <a:latin typeface="Calibri" panose="020F0502020204030204" pitchFamily="34" charset="0"/>
            </a:endParaRPr>
          </a:p>
          <a:p>
            <a:r>
              <a:rPr lang="tr-TR" sz="2000" dirty="0">
                <a:solidFill>
                  <a:srgbClr val="000000"/>
                </a:solidFill>
                <a:latin typeface="Calibri" panose="020F0502020204030204" pitchFamily="34" charset="0"/>
              </a:rPr>
              <a:t> </a:t>
            </a:r>
            <a:r>
              <a:rPr lang="tr-TR" sz="2400" dirty="0">
                <a:solidFill>
                  <a:srgbClr val="000000"/>
                </a:solidFill>
                <a:latin typeface="Calibri" panose="020F0502020204030204" pitchFamily="34" charset="0"/>
              </a:rPr>
              <a:t>Seni mutlu eden, rahatsız etmeyen dokunmalar iyi dokunmadır. Sevdiğin kişilerin sarılması ve öpmesi güzel bir şeydir. </a:t>
            </a:r>
            <a:endParaRPr lang="tr-TR" sz="2400" dirty="0"/>
          </a:p>
        </p:txBody>
      </p:sp>
    </p:spTree>
    <p:extLst>
      <p:ext uri="{BB962C8B-B14F-4D97-AF65-F5344CB8AC3E}">
        <p14:creationId xmlns:p14="http://schemas.microsoft.com/office/powerpoint/2010/main" val="13014996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9066" y="934746"/>
            <a:ext cx="4436534" cy="4154984"/>
          </a:xfrm>
          <a:prstGeom prst="rect">
            <a:avLst/>
          </a:prstGeom>
        </p:spPr>
        <p:txBody>
          <a:bodyPr wrap="square">
            <a:spAutoFit/>
          </a:bodyPr>
          <a:lstStyle/>
          <a:p>
            <a:r>
              <a:rPr lang="tr-TR" sz="2400" dirty="0" smtClean="0">
                <a:latin typeface="Calibri" panose="020F0502020204030204" pitchFamily="34" charset="0"/>
              </a:rPr>
              <a:t>** Vücutlarının </a:t>
            </a:r>
            <a:r>
              <a:rPr lang="tr-TR" sz="2400" dirty="0">
                <a:latin typeface="Calibri" panose="020F0502020204030204" pitchFamily="34" charset="0"/>
              </a:rPr>
              <a:t>özel yerleri yaralandığı ya da hastalandığında yalnız doktorların veya ana babalarının dokunabileceği öğretilmelidir. </a:t>
            </a:r>
          </a:p>
          <a:p>
            <a:endParaRPr lang="tr-TR" sz="2400" dirty="0">
              <a:latin typeface="Calibri" panose="020F0502020204030204" pitchFamily="34" charset="0"/>
            </a:endParaRPr>
          </a:p>
          <a:p>
            <a:r>
              <a:rPr lang="tr-TR" sz="2400" dirty="0" smtClean="0">
                <a:latin typeface="Calibri" panose="020F0502020204030204" pitchFamily="34" charset="0"/>
              </a:rPr>
              <a:t>** Başka </a:t>
            </a:r>
            <a:r>
              <a:rPr lang="tr-TR" sz="2400" dirty="0">
                <a:latin typeface="Calibri" panose="020F0502020204030204" pitchFamily="34" charset="0"/>
              </a:rPr>
              <a:t>biri ya da yabancı birisinin böyle bir istekte bulunması halinde derhal oradan uzaklaşması, ailesine haber vermesi öğretilmelidir. </a:t>
            </a:r>
          </a:p>
        </p:txBody>
      </p:sp>
      <p:pic>
        <p:nvPicPr>
          <p:cNvPr id="3" name="Resim 2"/>
          <p:cNvPicPr>
            <a:picLocks noChangeAspect="1"/>
          </p:cNvPicPr>
          <p:nvPr/>
        </p:nvPicPr>
        <p:blipFill>
          <a:blip r:embed="rId2"/>
          <a:stretch>
            <a:fillRect/>
          </a:stretch>
        </p:blipFill>
        <p:spPr>
          <a:xfrm>
            <a:off x="7274453" y="1630233"/>
            <a:ext cx="3664479" cy="34594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6510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806127"/>
            <a:ext cx="9601196" cy="1303867"/>
          </a:xfrm>
        </p:spPr>
        <p:txBody>
          <a:bodyPr/>
          <a:lstStyle/>
          <a:p>
            <a:r>
              <a:rPr lang="tr-TR" altLang="tr-TR" b="1" dirty="0" smtClean="0"/>
              <a:t>Eğitimsel İhmal </a:t>
            </a:r>
            <a:r>
              <a:rPr lang="tr-TR" altLang="tr-TR" b="1" dirty="0"/>
              <a:t>N</a:t>
            </a:r>
            <a:r>
              <a:rPr lang="tr-TR" altLang="tr-TR" b="1" dirty="0" smtClean="0"/>
              <a:t>edir?</a:t>
            </a:r>
          </a:p>
        </p:txBody>
      </p:sp>
      <p:sp>
        <p:nvSpPr>
          <p:cNvPr id="6147" name="Rectangle 3"/>
          <p:cNvSpPr>
            <a:spLocks noGrp="1" noChangeArrowheads="1"/>
          </p:cNvSpPr>
          <p:nvPr>
            <p:ph type="body" idx="1"/>
          </p:nvPr>
        </p:nvSpPr>
        <p:spPr>
          <a:xfrm>
            <a:off x="1066800" y="2556932"/>
            <a:ext cx="7337281" cy="3318936"/>
          </a:xfrm>
        </p:spPr>
        <p:txBody>
          <a:bodyPr>
            <a:normAutofit/>
          </a:bodyPr>
          <a:lstStyle/>
          <a:p>
            <a:pPr marL="0" indent="0" algn="ctr">
              <a:spcBef>
                <a:spcPts val="0"/>
              </a:spcBef>
              <a:spcAft>
                <a:spcPts val="0"/>
              </a:spcAft>
              <a:buNone/>
            </a:pPr>
            <a:r>
              <a:rPr lang="tr-TR" altLang="tr-TR" dirty="0" smtClean="0">
                <a:solidFill>
                  <a:schemeClr val="tx1"/>
                </a:solidFill>
                <a:latin typeface="Calibri" panose="020F0502020204030204" pitchFamily="34" charset="0"/>
              </a:rPr>
              <a:t>* Çocuğun zorunlu eğitim çağına gelmesine rağmen okula gönderilmemesi.</a:t>
            </a:r>
            <a:endParaRPr lang="tr-TR" altLang="tr-TR" dirty="0">
              <a:solidFill>
                <a:schemeClr val="tx1"/>
              </a:solidFill>
              <a:latin typeface="Calibri" panose="020F0502020204030204" pitchFamily="34" charset="0"/>
            </a:endParaRPr>
          </a:p>
          <a:p>
            <a:pPr marL="0" indent="0" algn="ctr">
              <a:spcBef>
                <a:spcPts val="0"/>
              </a:spcBef>
              <a:spcAft>
                <a:spcPts val="0"/>
              </a:spcAft>
              <a:buNone/>
            </a:pPr>
            <a:r>
              <a:rPr lang="tr-TR" altLang="tr-TR" dirty="0" smtClean="0">
                <a:solidFill>
                  <a:schemeClr val="tx1"/>
                </a:solidFill>
                <a:latin typeface="Calibri" panose="020F0502020204030204" pitchFamily="34" charset="0"/>
              </a:rPr>
              <a:t>* Uzun süre nedensiz okula gönderilmemesi ve öğrenime uygun olmayan nedenlerle ara verilmesi.</a:t>
            </a:r>
          </a:p>
          <a:p>
            <a:pPr marL="0" indent="0" algn="ctr">
              <a:spcBef>
                <a:spcPts val="0"/>
              </a:spcBef>
              <a:spcAft>
                <a:spcPts val="0"/>
              </a:spcAft>
              <a:buNone/>
            </a:pPr>
            <a:r>
              <a:rPr lang="tr-TR" altLang="tr-TR" dirty="0" smtClean="0">
                <a:solidFill>
                  <a:schemeClr val="tx1"/>
                </a:solidFill>
                <a:latin typeface="Calibri" panose="020F0502020204030204" pitchFamily="34" charset="0"/>
              </a:rPr>
              <a:t>* Sürekli okuldan kaçma davranışına müdahale edilmemesi.</a:t>
            </a:r>
          </a:p>
          <a:p>
            <a:pPr marL="0" indent="0" algn="ctr">
              <a:spcBef>
                <a:spcPts val="0"/>
              </a:spcBef>
              <a:spcAft>
                <a:spcPts val="0"/>
              </a:spcAft>
              <a:buNone/>
            </a:pPr>
            <a:endParaRPr lang="tr-TR" altLang="tr-TR" dirty="0" smtClean="0">
              <a:solidFill>
                <a:schemeClr val="tx1"/>
              </a:solidFill>
              <a:latin typeface="Calibri" panose="020F0502020204030204" pitchFamily="34" charset="0"/>
            </a:endParaRPr>
          </a:p>
        </p:txBody>
      </p:sp>
      <p:pic>
        <p:nvPicPr>
          <p:cNvPr id="2" name="Resim 1"/>
          <p:cNvPicPr>
            <a:picLocks noChangeAspect="1"/>
          </p:cNvPicPr>
          <p:nvPr/>
        </p:nvPicPr>
        <p:blipFill>
          <a:blip r:embed="rId2"/>
          <a:stretch>
            <a:fillRect/>
          </a:stretch>
        </p:blipFill>
        <p:spPr>
          <a:xfrm>
            <a:off x="8404080" y="3750906"/>
            <a:ext cx="3112579" cy="2443915"/>
          </a:xfrm>
          <a:prstGeom prst="rect">
            <a:avLst/>
          </a:prstGeom>
        </p:spPr>
      </p:pic>
    </p:spTree>
    <p:extLst>
      <p:ext uri="{BB962C8B-B14F-4D97-AF65-F5344CB8AC3E}">
        <p14:creationId xmlns:p14="http://schemas.microsoft.com/office/powerpoint/2010/main" val="29252139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idx="4294967295"/>
          </p:nvPr>
        </p:nvSpPr>
        <p:spPr>
          <a:xfrm>
            <a:off x="1981200" y="729192"/>
            <a:ext cx="8229600" cy="790046"/>
          </a:xfrm>
        </p:spPr>
        <p:txBody>
          <a:bodyPr>
            <a:noAutofit/>
          </a:bodyPr>
          <a:lstStyle/>
          <a:p>
            <a:pPr eaLnBrk="1" hangingPunct="1"/>
            <a:r>
              <a:rPr lang="tr-TR" altLang="tr-TR" b="1" dirty="0">
                <a:solidFill>
                  <a:srgbClr val="C00000"/>
                </a:solidFill>
                <a:latin typeface="Calibri" panose="020F0502020204030204" pitchFamily="34" charset="0"/>
              </a:rPr>
              <a:t>Kötü Dokunma</a:t>
            </a:r>
          </a:p>
        </p:txBody>
      </p:sp>
      <p:sp>
        <p:nvSpPr>
          <p:cNvPr id="77828" name="Rectangle 3"/>
          <p:cNvSpPr>
            <a:spLocks noGrp="1" noChangeArrowheads="1"/>
          </p:cNvSpPr>
          <p:nvPr>
            <p:ph type="body" idx="4294967295"/>
          </p:nvPr>
        </p:nvSpPr>
        <p:spPr>
          <a:xfrm>
            <a:off x="1004360" y="1874838"/>
            <a:ext cx="8241240" cy="4525963"/>
          </a:xfrm>
        </p:spPr>
        <p:txBody>
          <a:bodyPr>
            <a:normAutofit fontScale="92500" lnSpcReduction="10000"/>
          </a:bodyPr>
          <a:lstStyle/>
          <a:p>
            <a:pPr eaLnBrk="1" hangingPunct="1">
              <a:lnSpc>
                <a:spcPct val="90000"/>
              </a:lnSpc>
            </a:pPr>
            <a:r>
              <a:rPr lang="tr-TR" altLang="tr-TR" sz="2600" dirty="0">
                <a:latin typeface="Calibri" panose="020F0502020204030204" pitchFamily="34" charset="0"/>
              </a:rPr>
              <a:t>Canını acıtan dokunma kötü dokunmadır.</a:t>
            </a:r>
          </a:p>
          <a:p>
            <a:pPr eaLnBrk="1" hangingPunct="1">
              <a:lnSpc>
                <a:spcPct val="90000"/>
              </a:lnSpc>
            </a:pPr>
            <a:r>
              <a:rPr lang="tr-TR" altLang="tr-TR" sz="2600" dirty="0">
                <a:latin typeface="Calibri" panose="020F0502020204030204" pitchFamily="34" charset="0"/>
              </a:rPr>
              <a:t>Dokunulmasını istemediğin halde sana dokunulursa bu bir kötü dokunmadır.</a:t>
            </a:r>
          </a:p>
          <a:p>
            <a:pPr eaLnBrk="1" hangingPunct="1">
              <a:lnSpc>
                <a:spcPct val="90000"/>
              </a:lnSpc>
            </a:pPr>
            <a:r>
              <a:rPr lang="tr-TR" altLang="tr-TR" sz="2600" dirty="0">
                <a:latin typeface="Calibri" panose="020F0502020204030204" pitchFamily="34" charset="0"/>
              </a:rPr>
              <a:t>Dokunan kişi kendini rahatsız hissetmene neden oluyorsa, bu kötü bir dokunmadır.</a:t>
            </a:r>
          </a:p>
          <a:p>
            <a:pPr eaLnBrk="1" hangingPunct="1">
              <a:lnSpc>
                <a:spcPct val="90000"/>
              </a:lnSpc>
            </a:pPr>
            <a:r>
              <a:rPr lang="tr-TR" altLang="tr-TR" sz="2600" dirty="0">
                <a:latin typeface="Calibri" panose="020F0502020204030204" pitchFamily="34" charset="0"/>
              </a:rPr>
              <a:t>Dokunma seni korkutuyor ve sinirlendiriyorsa bu bir kötü dokunmadır.</a:t>
            </a:r>
          </a:p>
          <a:p>
            <a:pPr eaLnBrk="1" hangingPunct="1">
              <a:lnSpc>
                <a:spcPct val="90000"/>
              </a:lnSpc>
            </a:pPr>
            <a:r>
              <a:rPr lang="tr-TR" altLang="tr-TR" sz="2600" dirty="0">
                <a:latin typeface="Calibri" panose="020F0502020204030204" pitchFamily="34" charset="0"/>
              </a:rPr>
              <a:t>Dokunan kişi bunu hiç kimseye söylememeni istiyorsa bu bir kötü dokunmadır.</a:t>
            </a:r>
          </a:p>
          <a:p>
            <a:pPr eaLnBrk="1" hangingPunct="1">
              <a:lnSpc>
                <a:spcPct val="90000"/>
              </a:lnSpc>
            </a:pPr>
            <a:r>
              <a:rPr lang="tr-TR" altLang="tr-TR" sz="2600" dirty="0">
                <a:latin typeface="Calibri" panose="020F0502020204030204" pitchFamily="34" charset="0"/>
              </a:rPr>
              <a:t>Dokunan kişi bunu başkasına söylersen sana bir zarar vereceğini tehdidinde bulunuyorsa bu bir kötü dokunmadır.</a:t>
            </a:r>
          </a:p>
          <a:p>
            <a:pPr eaLnBrk="1" hangingPunct="1">
              <a:lnSpc>
                <a:spcPct val="90000"/>
              </a:lnSpc>
            </a:pPr>
            <a:endParaRPr lang="tr-TR" altLang="tr-TR" sz="2600" dirty="0"/>
          </a:p>
        </p:txBody>
      </p:sp>
      <p:pic>
        <p:nvPicPr>
          <p:cNvPr id="4" name="Picture 5" descr="C:\Users\user\Desktop\ci resimler\i (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512" y="722446"/>
            <a:ext cx="2027634" cy="19868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9843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idx="4294967295"/>
          </p:nvPr>
        </p:nvSpPr>
        <p:spPr>
          <a:xfrm>
            <a:off x="711200" y="640622"/>
            <a:ext cx="8229600" cy="1143000"/>
          </a:xfrm>
        </p:spPr>
        <p:txBody>
          <a:bodyPr>
            <a:normAutofit fontScale="90000"/>
          </a:bodyPr>
          <a:lstStyle/>
          <a:p>
            <a:pPr>
              <a:defRPr/>
            </a:pPr>
            <a:r>
              <a:rPr lang="tr-TR" b="1" dirty="0" smtClean="0">
                <a:solidFill>
                  <a:srgbClr val="C00000"/>
                </a:solidFill>
                <a:latin typeface="Calibri" panose="020F0502020204030204" pitchFamily="34" charset="0"/>
              </a:rPr>
              <a:t>Kötü Dokunma / Çocuklara Neler Söylenmeli!</a:t>
            </a:r>
          </a:p>
        </p:txBody>
      </p:sp>
      <p:sp>
        <p:nvSpPr>
          <p:cNvPr id="70661" name="Rectangle 3"/>
          <p:cNvSpPr>
            <a:spLocks noGrp="1" noChangeArrowheads="1"/>
          </p:cNvSpPr>
          <p:nvPr>
            <p:ph type="body" idx="4294967295"/>
          </p:nvPr>
        </p:nvSpPr>
        <p:spPr>
          <a:xfrm>
            <a:off x="711200" y="2116666"/>
            <a:ext cx="8757312" cy="4131733"/>
          </a:xfrm>
        </p:spPr>
        <p:txBody>
          <a:bodyPr>
            <a:normAutofit/>
          </a:bodyPr>
          <a:lstStyle/>
          <a:p>
            <a:pPr>
              <a:lnSpc>
                <a:spcPct val="90000"/>
              </a:lnSpc>
            </a:pPr>
            <a:r>
              <a:rPr lang="tr-TR" altLang="tr-TR" sz="2000" dirty="0" smtClean="0">
                <a:latin typeface="Calibri" panose="020F0502020204030204" pitchFamily="34" charset="0"/>
              </a:rPr>
              <a:t>Birisi </a:t>
            </a:r>
            <a:r>
              <a:rPr lang="tr-TR" altLang="tr-TR" sz="2000" dirty="0">
                <a:latin typeface="Calibri" panose="020F0502020204030204" pitchFamily="34" charset="0"/>
              </a:rPr>
              <a:t>sana istemediğin bir şekilde dokunduğunda bunu gizlemek zorunda </a:t>
            </a:r>
            <a:r>
              <a:rPr lang="tr-TR" altLang="tr-TR" sz="2000" dirty="0" smtClean="0">
                <a:latin typeface="Calibri" panose="020F0502020204030204" pitchFamily="34" charset="0"/>
              </a:rPr>
              <a:t>değilsin, </a:t>
            </a:r>
            <a:r>
              <a:rPr lang="tr-TR" sz="2000" dirty="0">
                <a:latin typeface="Calibri" panose="020F0502020204030204" pitchFamily="34" charset="0"/>
              </a:rPr>
              <a:t>bunu mutlaka güvendiğin bir büyüğünle (anne, baba, öğretmen, aile büyükleri vb.) paylaş. </a:t>
            </a:r>
            <a:endParaRPr lang="tr-TR" altLang="tr-TR" sz="2000" dirty="0">
              <a:latin typeface="Calibri" panose="020F0502020204030204" pitchFamily="34" charset="0"/>
            </a:endParaRPr>
          </a:p>
          <a:p>
            <a:pPr eaLnBrk="1" hangingPunct="1">
              <a:lnSpc>
                <a:spcPct val="90000"/>
              </a:lnSpc>
            </a:pPr>
            <a:r>
              <a:rPr lang="tr-TR" altLang="tr-TR" sz="2000" dirty="0">
                <a:latin typeface="Calibri" panose="020F0502020204030204" pitchFamily="34" charset="0"/>
              </a:rPr>
              <a:t>Kendinin kötü olduğunu düşünme. Kötü olan sen değil, sana kötü bir şekilde dokunan kişidir.</a:t>
            </a:r>
          </a:p>
          <a:p>
            <a:pPr eaLnBrk="1" hangingPunct="1">
              <a:lnSpc>
                <a:spcPct val="90000"/>
              </a:lnSpc>
            </a:pPr>
            <a:r>
              <a:rPr lang="tr-TR" altLang="tr-TR" sz="2000" dirty="0">
                <a:latin typeface="Calibri" panose="020F0502020204030204" pitchFamily="34" charset="0"/>
              </a:rPr>
              <a:t>Bedenin sana aittir. Sen istemiyorsan kimse sana dokunmamalıdır. </a:t>
            </a:r>
            <a:endParaRPr lang="tr-TR" sz="2000" dirty="0">
              <a:latin typeface="Calibri" panose="020F0502020204030204" pitchFamily="34" charset="0"/>
            </a:endParaRPr>
          </a:p>
          <a:p>
            <a:r>
              <a:rPr lang="tr-TR" sz="2000" dirty="0" smtClean="0">
                <a:latin typeface="Calibri" panose="020F0502020204030204" pitchFamily="34" charset="0"/>
              </a:rPr>
              <a:t> Kötü dokunan kişi tanıdığın ya da tanımadığın, yaşıtın ya da senden büyük bir kişi olabilir. </a:t>
            </a:r>
            <a:endParaRPr lang="tr-TR" sz="2000" dirty="0">
              <a:latin typeface="Calibri" panose="020F0502020204030204" pitchFamily="34" charset="0"/>
            </a:endParaRPr>
          </a:p>
          <a:p>
            <a:r>
              <a:rPr lang="tr-TR" sz="2000" dirty="0">
                <a:latin typeface="Calibri" panose="020F0502020204030204" pitchFamily="34" charset="0"/>
              </a:rPr>
              <a:t> Bunu yapan kişi saklaman gerektiğini söylerse ve tehdit edilirsen, mutlaka söylemen gerektiğini unutma.</a:t>
            </a:r>
            <a:endParaRPr lang="tr-TR" sz="2000" dirty="0" smtClean="0">
              <a:latin typeface="Calibri" panose="020F0502020204030204" pitchFamily="34" charset="0"/>
            </a:endParaRPr>
          </a:p>
          <a:p>
            <a:endParaRPr lang="tr-TR" dirty="0" smtClean="0"/>
          </a:p>
          <a:p>
            <a:endParaRPr lang="tr-TR" altLang="tr-TR" dirty="0">
              <a:latin typeface="Calibri" panose="020F0502020204030204" pitchFamily="34" charset="0"/>
            </a:endParaRPr>
          </a:p>
          <a:p>
            <a:pPr marL="0" indent="0" eaLnBrk="1" hangingPunct="1">
              <a:lnSpc>
                <a:spcPct val="90000"/>
              </a:lnSpc>
              <a:buNone/>
            </a:pPr>
            <a:endParaRPr lang="tr-TR" altLang="tr-TR" sz="2800" dirty="0">
              <a:latin typeface="Calibri" panose="020F0502020204030204" pitchFamily="34" charset="0"/>
            </a:endParaRPr>
          </a:p>
        </p:txBody>
      </p:sp>
    </p:spTree>
    <p:extLst>
      <p:ext uri="{BB962C8B-B14F-4D97-AF65-F5344CB8AC3E}">
        <p14:creationId xmlns:p14="http://schemas.microsoft.com/office/powerpoint/2010/main" val="2415173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524000" y="571500"/>
            <a:ext cx="8229600" cy="1143000"/>
          </a:xfrm>
        </p:spPr>
        <p:txBody>
          <a:bodyPr>
            <a:normAutofit/>
          </a:bodyPr>
          <a:lstStyle/>
          <a:p>
            <a:pPr>
              <a:defRPr/>
            </a:pPr>
            <a:r>
              <a:rPr lang="tr-TR" b="1" dirty="0">
                <a:solidFill>
                  <a:srgbClr val="C00000"/>
                </a:solidFill>
                <a:latin typeface="Calibri" panose="020F0502020204030204" pitchFamily="34" charset="0"/>
              </a:rPr>
              <a:t>5</a:t>
            </a:r>
            <a:r>
              <a:rPr lang="tr-TR" b="1" dirty="0" smtClean="0">
                <a:solidFill>
                  <a:srgbClr val="C00000"/>
                </a:solidFill>
                <a:latin typeface="Calibri" panose="020F0502020204030204" pitchFamily="34" charset="0"/>
              </a:rPr>
              <a:t>-’Hayır’ Demeyi </a:t>
            </a:r>
            <a:r>
              <a:rPr lang="tr-TR" b="1" dirty="0">
                <a:solidFill>
                  <a:srgbClr val="C00000"/>
                </a:solidFill>
                <a:latin typeface="Calibri" panose="020F0502020204030204" pitchFamily="34" charset="0"/>
              </a:rPr>
              <a:t>Ö</a:t>
            </a:r>
            <a:r>
              <a:rPr lang="tr-TR" b="1" dirty="0" smtClean="0">
                <a:solidFill>
                  <a:srgbClr val="C00000"/>
                </a:solidFill>
                <a:latin typeface="Calibri" panose="020F0502020204030204" pitchFamily="34" charset="0"/>
              </a:rPr>
              <a:t>ğretin:</a:t>
            </a:r>
          </a:p>
        </p:txBody>
      </p:sp>
      <p:sp>
        <p:nvSpPr>
          <p:cNvPr id="69635" name="Rectangle 3"/>
          <p:cNvSpPr>
            <a:spLocks noGrp="1" noChangeArrowheads="1"/>
          </p:cNvSpPr>
          <p:nvPr>
            <p:ph type="body" idx="4294967295"/>
          </p:nvPr>
        </p:nvSpPr>
        <p:spPr>
          <a:xfrm>
            <a:off x="1016001" y="1714500"/>
            <a:ext cx="10024532" cy="4516967"/>
          </a:xfrm>
        </p:spPr>
        <p:txBody>
          <a:bodyPr>
            <a:normAutofit fontScale="92500"/>
          </a:bodyPr>
          <a:lstStyle/>
          <a:p>
            <a:pPr marL="365760" indent="-283464">
              <a:spcAft>
                <a:spcPts val="0"/>
              </a:spcAft>
              <a:buNone/>
              <a:defRPr/>
            </a:pPr>
            <a:r>
              <a:rPr lang="tr-TR" dirty="0" smtClean="0">
                <a:latin typeface="Calibri" panose="020F0502020204030204" pitchFamily="34" charset="0"/>
              </a:rPr>
              <a:t>			Anne-baba olarak </a:t>
            </a:r>
            <a:r>
              <a:rPr lang="tr-TR" dirty="0">
                <a:latin typeface="Calibri" panose="020F0502020204030204" pitchFamily="34" charset="0"/>
              </a:rPr>
              <a:t>genel tavrımızda çocuğun bir "birey" olduğu vurgulanmalı, böylelikle seçimleri olabileceği, "evet" ya da "hayır" şeklinde fikir belirtebileceği mesajı günlük yaşam alışkanlıklarında verilmelidir. </a:t>
            </a:r>
            <a:r>
              <a:rPr lang="tr-TR" dirty="0">
                <a:solidFill>
                  <a:srgbClr val="C00000"/>
                </a:solidFill>
                <a:latin typeface="Calibri" panose="020F0502020204030204" pitchFamily="34" charset="0"/>
              </a:rPr>
              <a:t>HAYIR deme becerisini geliştirmek </a:t>
            </a:r>
            <a:r>
              <a:rPr lang="tr-TR" dirty="0">
                <a:latin typeface="Calibri" panose="020F0502020204030204" pitchFamily="34" charset="0"/>
              </a:rPr>
              <a:t>çocuğu cinsel istismardan korumak için önemli bir </a:t>
            </a:r>
            <a:r>
              <a:rPr lang="tr-TR" dirty="0" smtClean="0">
                <a:latin typeface="Calibri" panose="020F0502020204030204" pitchFamily="34" charset="0"/>
              </a:rPr>
              <a:t>eğitimdir.</a:t>
            </a:r>
          </a:p>
          <a:p>
            <a:pPr marL="365760" indent="-283464">
              <a:spcAft>
                <a:spcPts val="0"/>
              </a:spcAft>
              <a:buNone/>
              <a:defRPr/>
            </a:pPr>
            <a:endParaRPr lang="tr-TR" dirty="0" smtClean="0">
              <a:latin typeface="Calibri" panose="020F0502020204030204" pitchFamily="34" charset="0"/>
            </a:endParaRPr>
          </a:p>
          <a:p>
            <a:pPr marL="365760" indent="-283464">
              <a:spcAft>
                <a:spcPts val="0"/>
              </a:spcAft>
              <a:buNone/>
              <a:defRPr/>
            </a:pPr>
            <a:r>
              <a:rPr lang="tr-TR" dirty="0" smtClean="0">
                <a:latin typeface="Calibri" panose="020F0502020204030204" pitchFamily="34" charset="0"/>
              </a:rPr>
              <a:t>	Çocuklara </a:t>
            </a:r>
            <a:r>
              <a:rPr lang="tr-TR" dirty="0">
                <a:latin typeface="Calibri" panose="020F0502020204030204" pitchFamily="34" charset="0"/>
              </a:rPr>
              <a:t>herhangi birisi onları incitmeye kalkarsa hayır demeleri gerektiğini söyleyin.</a:t>
            </a:r>
          </a:p>
          <a:p>
            <a:pPr marL="402336" lvl="1" indent="0">
              <a:lnSpc>
                <a:spcPct val="80000"/>
              </a:lnSpc>
              <a:spcAft>
                <a:spcPts val="0"/>
              </a:spcAft>
              <a:buNone/>
              <a:defRPr/>
            </a:pPr>
            <a:endParaRPr lang="tr-TR" sz="2400" dirty="0" smtClean="0">
              <a:latin typeface="Calibri" panose="020F0502020204030204" pitchFamily="34" charset="0"/>
              <a:cs typeface="Arial" charset="0"/>
            </a:endParaRPr>
          </a:p>
          <a:p>
            <a:pPr marL="402336" lvl="1" indent="0">
              <a:lnSpc>
                <a:spcPct val="80000"/>
              </a:lnSpc>
              <a:spcAft>
                <a:spcPts val="0"/>
              </a:spcAft>
              <a:buNone/>
              <a:defRPr/>
            </a:pPr>
            <a:endParaRPr lang="tr-TR" sz="2400" dirty="0" smtClean="0">
              <a:latin typeface="Calibri" panose="020F0502020204030204" pitchFamily="34" charset="0"/>
              <a:cs typeface="Arial" charset="0"/>
            </a:endParaRPr>
          </a:p>
          <a:p>
            <a:pPr marL="640080" lvl="1" indent="-237744" algn="ctr">
              <a:lnSpc>
                <a:spcPct val="80000"/>
              </a:lnSpc>
              <a:spcAft>
                <a:spcPts val="0"/>
              </a:spcAft>
              <a:buNone/>
              <a:defRPr/>
            </a:pPr>
            <a:r>
              <a:rPr lang="tr-TR" sz="2400" dirty="0" smtClean="0">
                <a:solidFill>
                  <a:srgbClr val="FF0000"/>
                </a:solidFill>
                <a:latin typeface="Calibri" panose="020F0502020204030204" pitchFamily="34" charset="0"/>
                <a:cs typeface="Arial" charset="0"/>
              </a:rPr>
              <a:t>	</a:t>
            </a:r>
            <a:r>
              <a:rPr lang="tr-TR" sz="3000" dirty="0" smtClean="0">
                <a:solidFill>
                  <a:srgbClr val="FF0000"/>
                </a:solidFill>
                <a:latin typeface="Calibri" panose="020F0502020204030204" pitchFamily="34" charset="0"/>
                <a:cs typeface="Arial" charset="0"/>
              </a:rPr>
              <a:t>Çünkü </a:t>
            </a:r>
            <a:r>
              <a:rPr lang="tr-TR" sz="3000" dirty="0">
                <a:solidFill>
                  <a:srgbClr val="FF0000"/>
                </a:solidFill>
                <a:latin typeface="Calibri" panose="020F0502020204030204" pitchFamily="34" charset="0"/>
                <a:cs typeface="Arial" charset="0"/>
              </a:rPr>
              <a:t>birçok çocuğa büyüklerin söylediklerine itaat etmeleri </a:t>
            </a:r>
            <a:r>
              <a:rPr lang="tr-TR" sz="3000" dirty="0" smtClean="0">
                <a:solidFill>
                  <a:srgbClr val="FF0000"/>
                </a:solidFill>
                <a:latin typeface="Calibri" panose="020F0502020204030204" pitchFamily="34" charset="0"/>
                <a:cs typeface="Arial" charset="0"/>
              </a:rPr>
              <a:t>			</a:t>
            </a:r>
          </a:p>
          <a:p>
            <a:pPr marL="640080" lvl="1" indent="-237744" algn="ctr">
              <a:lnSpc>
                <a:spcPct val="80000"/>
              </a:lnSpc>
              <a:spcAft>
                <a:spcPts val="0"/>
              </a:spcAft>
              <a:buNone/>
              <a:defRPr/>
            </a:pPr>
            <a:r>
              <a:rPr lang="tr-TR" sz="3000" dirty="0">
                <a:solidFill>
                  <a:srgbClr val="FF0000"/>
                </a:solidFill>
                <a:latin typeface="Calibri" panose="020F0502020204030204" pitchFamily="34" charset="0"/>
                <a:cs typeface="Arial" charset="0"/>
              </a:rPr>
              <a:t>	</a:t>
            </a:r>
            <a:r>
              <a:rPr lang="tr-TR" sz="3000" dirty="0" smtClean="0">
                <a:solidFill>
                  <a:srgbClr val="FF0000"/>
                </a:solidFill>
                <a:latin typeface="Calibri" panose="020F0502020204030204" pitchFamily="34" charset="0"/>
                <a:cs typeface="Arial" charset="0"/>
              </a:rPr>
              <a:t>				öğretilmiştir</a:t>
            </a:r>
            <a:r>
              <a:rPr lang="tr-TR" sz="3000" dirty="0">
                <a:solidFill>
                  <a:srgbClr val="FF0000"/>
                </a:solidFill>
                <a:latin typeface="Calibri" panose="020F0502020204030204" pitchFamily="34" charset="0"/>
              </a:rPr>
              <a:t>. </a:t>
            </a:r>
          </a:p>
        </p:txBody>
      </p:sp>
    </p:spTree>
    <p:extLst>
      <p:ext uri="{BB962C8B-B14F-4D97-AF65-F5344CB8AC3E}">
        <p14:creationId xmlns:p14="http://schemas.microsoft.com/office/powerpoint/2010/main" val="10107929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2403895" y="442912"/>
            <a:ext cx="8229600" cy="1143000"/>
          </a:xfrm>
        </p:spPr>
        <p:txBody>
          <a:bodyPr>
            <a:normAutofit/>
          </a:bodyPr>
          <a:lstStyle/>
          <a:p>
            <a:pPr>
              <a:defRPr/>
            </a:pPr>
            <a:r>
              <a:rPr lang="tr-TR" b="1" dirty="0">
                <a:solidFill>
                  <a:srgbClr val="C00000"/>
                </a:solidFill>
                <a:latin typeface="Calibri" panose="020F0502020204030204" pitchFamily="34" charset="0"/>
              </a:rPr>
              <a:t>6</a:t>
            </a:r>
            <a:r>
              <a:rPr lang="tr-TR" b="1" dirty="0" smtClean="0">
                <a:solidFill>
                  <a:srgbClr val="C00000"/>
                </a:solidFill>
                <a:latin typeface="Calibri" panose="020F0502020204030204" pitchFamily="34" charset="0"/>
              </a:rPr>
              <a:t>-Yardım İstemeyi Öğretin:</a:t>
            </a:r>
          </a:p>
        </p:txBody>
      </p:sp>
      <p:sp>
        <p:nvSpPr>
          <p:cNvPr id="75780" name="Rectangle 3"/>
          <p:cNvSpPr>
            <a:spLocks noGrp="1" noChangeArrowheads="1"/>
          </p:cNvSpPr>
          <p:nvPr>
            <p:ph type="body" idx="4294967295"/>
          </p:nvPr>
        </p:nvSpPr>
        <p:spPr>
          <a:xfrm>
            <a:off x="931333" y="1585912"/>
            <a:ext cx="8229600" cy="4586288"/>
          </a:xfrm>
        </p:spPr>
        <p:txBody>
          <a:bodyPr/>
          <a:lstStyle/>
          <a:p>
            <a:pPr eaLnBrk="1" hangingPunct="1"/>
            <a:r>
              <a:rPr lang="tr-TR" altLang="tr-TR" sz="2800" dirty="0">
                <a:latin typeface="Calibri" panose="020F0502020204030204" pitchFamily="34" charset="0"/>
              </a:rPr>
              <a:t>Biri onlara kötü</a:t>
            </a:r>
            <a:r>
              <a:rPr lang="tr-TR" altLang="tr-TR" sz="2800" dirty="0" smtClean="0">
                <a:latin typeface="Calibri" panose="020F0502020204030204" pitchFamily="34" charset="0"/>
              </a:rPr>
              <a:t>, rahatsız </a:t>
            </a:r>
            <a:r>
              <a:rPr lang="tr-TR" altLang="tr-TR" sz="2800" dirty="0">
                <a:latin typeface="Calibri" panose="020F0502020204030204" pitchFamily="34" charset="0"/>
              </a:rPr>
              <a:t>edici bir şey yaparsa arkadaşlarından ya da büyüklerinden yardım istemeyi öğretin.</a:t>
            </a:r>
            <a:r>
              <a:rPr lang="tr-TR" altLang="tr-TR" sz="2800" dirty="0">
                <a:solidFill>
                  <a:srgbClr val="002060"/>
                </a:solidFill>
                <a:latin typeface="Calibri" panose="020F0502020204030204" pitchFamily="34" charset="0"/>
              </a:rPr>
              <a:t> </a:t>
            </a:r>
            <a:endParaRPr lang="tr-TR" altLang="tr-TR" sz="2800" dirty="0">
              <a:latin typeface="Calibri" panose="020F0502020204030204" pitchFamily="34" charset="0"/>
            </a:endParaRPr>
          </a:p>
          <a:p>
            <a:pPr eaLnBrk="1" hangingPunct="1"/>
            <a:r>
              <a:rPr lang="tr-TR" altLang="tr-TR" sz="2800" dirty="0">
                <a:latin typeface="Calibri" panose="020F0502020204030204" pitchFamily="34" charset="0"/>
              </a:rPr>
              <a:t>Onlara sizinle her türlü sorunu paylaşabileceği inancını </a:t>
            </a:r>
            <a:r>
              <a:rPr lang="tr-TR" altLang="tr-TR" sz="2800" dirty="0" smtClean="0">
                <a:latin typeface="Calibri" panose="020F0502020204030204" pitchFamily="34" charset="0"/>
              </a:rPr>
              <a:t>yerleştirin.</a:t>
            </a:r>
            <a:endParaRPr lang="tr-TR" altLang="tr-TR" sz="2800" dirty="0">
              <a:latin typeface="Calibri" panose="020F0502020204030204" pitchFamily="34" charset="0"/>
            </a:endParaRPr>
          </a:p>
          <a:p>
            <a:pPr eaLnBrk="1" hangingPunct="1"/>
            <a:r>
              <a:rPr lang="tr-TR" altLang="tr-TR" sz="2800" dirty="0">
                <a:latin typeface="Calibri" panose="020F0502020204030204" pitchFamily="34" charset="0"/>
              </a:rPr>
              <a:t>Etkili aile içi </a:t>
            </a:r>
            <a:r>
              <a:rPr lang="tr-TR" altLang="tr-TR" sz="2800" dirty="0" smtClean="0">
                <a:latin typeface="Calibri" panose="020F0502020204030204" pitchFamily="34" charset="0"/>
              </a:rPr>
              <a:t>iletişim, </a:t>
            </a:r>
            <a:r>
              <a:rPr lang="tr-TR" altLang="tr-TR" sz="2800" dirty="0">
                <a:latin typeface="Calibri" panose="020F0502020204030204" pitchFamily="34" charset="0"/>
              </a:rPr>
              <a:t>işinizi kolaylaştıracaktır.</a:t>
            </a:r>
          </a:p>
          <a:p>
            <a:pPr eaLnBrk="1" hangingPunct="1"/>
            <a:endParaRPr lang="tr-TR" altLang="tr-TR" sz="2800" dirty="0"/>
          </a:p>
          <a:p>
            <a:pPr eaLnBrk="1" hangingPunct="1">
              <a:buFont typeface="Wingdings" pitchFamily="2" charset="2"/>
              <a:buNone/>
            </a:pPr>
            <a:endParaRPr lang="tr-TR" altLang="tr-TR" sz="2000" dirty="0"/>
          </a:p>
        </p:txBody>
      </p:sp>
      <p:pic>
        <p:nvPicPr>
          <p:cNvPr id="75782" name="Picture 5" descr="C:\Users\user\Desktop\ci resimler\i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734" y="3793067"/>
            <a:ext cx="3479536" cy="237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970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idx="4294967295"/>
          </p:nvPr>
        </p:nvSpPr>
        <p:spPr>
          <a:xfrm>
            <a:off x="1413936" y="558799"/>
            <a:ext cx="9601196" cy="1303867"/>
          </a:xfrm>
        </p:spPr>
        <p:txBody>
          <a:bodyPr>
            <a:normAutofit/>
          </a:bodyPr>
          <a:lstStyle/>
          <a:p>
            <a:pPr eaLnBrk="1" hangingPunct="1"/>
            <a:r>
              <a:rPr lang="tr-TR" altLang="tr-TR" b="1" dirty="0">
                <a:solidFill>
                  <a:srgbClr val="C00000"/>
                </a:solidFill>
                <a:latin typeface="Calibri" panose="020F0502020204030204" pitchFamily="34" charset="0"/>
              </a:rPr>
              <a:t>6</a:t>
            </a:r>
            <a:r>
              <a:rPr lang="tr-TR" altLang="tr-TR" b="1" dirty="0" smtClean="0">
                <a:solidFill>
                  <a:srgbClr val="C00000"/>
                </a:solidFill>
                <a:latin typeface="Calibri" panose="020F0502020204030204" pitchFamily="34" charset="0"/>
              </a:rPr>
              <a:t>-Yardım istemeyi öğretin:</a:t>
            </a:r>
            <a:endParaRPr lang="tr-TR" altLang="tr-TR" dirty="0" smtClean="0">
              <a:solidFill>
                <a:srgbClr val="C00000"/>
              </a:solidFill>
              <a:latin typeface="Calibri" panose="020F0502020204030204" pitchFamily="34" charset="0"/>
            </a:endParaRPr>
          </a:p>
        </p:txBody>
      </p:sp>
      <p:sp>
        <p:nvSpPr>
          <p:cNvPr id="82947" name="2 İçerik Yer Tutucusu"/>
          <p:cNvSpPr>
            <a:spLocks noGrp="1"/>
          </p:cNvSpPr>
          <p:nvPr>
            <p:ph idx="4294967295"/>
          </p:nvPr>
        </p:nvSpPr>
        <p:spPr>
          <a:xfrm>
            <a:off x="1041401" y="1688571"/>
            <a:ext cx="6043612" cy="4610629"/>
          </a:xfrm>
        </p:spPr>
        <p:txBody>
          <a:bodyPr>
            <a:normAutofit/>
          </a:bodyPr>
          <a:lstStyle/>
          <a:p>
            <a:pPr eaLnBrk="1" hangingPunct="1"/>
            <a:r>
              <a:rPr lang="tr-TR" altLang="tr-TR" sz="2800" dirty="0">
                <a:latin typeface="Calibri" panose="020F0502020204030204" pitchFamily="34" charset="0"/>
              </a:rPr>
              <a:t>Ona doğru gelmeyen şeyleri size rahatlıkla söyleyebileceğini ifade edin</a:t>
            </a:r>
            <a:r>
              <a:rPr lang="tr-TR" altLang="tr-TR" sz="2800" dirty="0" smtClean="0">
                <a:latin typeface="Calibri" panose="020F0502020204030204" pitchFamily="34" charset="0"/>
              </a:rPr>
              <a:t>. Bazen </a:t>
            </a:r>
            <a:r>
              <a:rPr lang="tr-TR" altLang="tr-TR" sz="2800" dirty="0">
                <a:latin typeface="Calibri" panose="020F0502020204030204" pitchFamily="34" charset="0"/>
              </a:rPr>
              <a:t>çocuklarımızın olayları abarttığını düşünürüz ne olursa </a:t>
            </a:r>
            <a:r>
              <a:rPr lang="tr-TR" altLang="tr-TR" sz="2800" dirty="0" smtClean="0">
                <a:latin typeface="Calibri" panose="020F0502020204030204" pitchFamily="34" charset="0"/>
              </a:rPr>
              <a:t>olsun </a:t>
            </a:r>
            <a:r>
              <a:rPr lang="tr-TR" altLang="tr-TR" sz="2800" dirty="0">
                <a:latin typeface="Calibri" panose="020F0502020204030204" pitchFamily="34" charset="0"/>
              </a:rPr>
              <a:t>söylediklerini kulak ardı etmeyin.</a:t>
            </a:r>
          </a:p>
          <a:p>
            <a:pPr eaLnBrk="1" hangingPunct="1"/>
            <a:r>
              <a:rPr lang="tr-TR" altLang="tr-TR" sz="2800" dirty="0">
                <a:latin typeface="Calibri" panose="020F0502020204030204" pitchFamily="34" charset="0"/>
              </a:rPr>
              <a:t>Çocuğunuza inanın eğer yardım istiyorsa bunu geri çevirmeyin. Çocuklar bu konularda çok ender yalan söylerler. </a:t>
            </a:r>
          </a:p>
        </p:txBody>
      </p:sp>
      <p:pic>
        <p:nvPicPr>
          <p:cNvPr id="3" name="Resim 2"/>
          <p:cNvPicPr>
            <a:picLocks noChangeAspect="1"/>
          </p:cNvPicPr>
          <p:nvPr/>
        </p:nvPicPr>
        <p:blipFill>
          <a:blip r:embed="rId2"/>
          <a:stretch>
            <a:fillRect/>
          </a:stretch>
        </p:blipFill>
        <p:spPr>
          <a:xfrm>
            <a:off x="7457548" y="1688572"/>
            <a:ext cx="4090985" cy="4610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14263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575733" y="787087"/>
            <a:ext cx="10871199" cy="1143000"/>
          </a:xfrm>
        </p:spPr>
        <p:txBody>
          <a:bodyPr>
            <a:noAutofit/>
          </a:bodyPr>
          <a:lstStyle/>
          <a:p>
            <a:pPr>
              <a:defRPr/>
            </a:pPr>
            <a:r>
              <a:rPr lang="tr-TR" b="1" dirty="0">
                <a:solidFill>
                  <a:srgbClr val="C00000"/>
                </a:solidFill>
                <a:latin typeface="Calibri" panose="020F0502020204030204" pitchFamily="34" charset="0"/>
              </a:rPr>
              <a:t>7</a:t>
            </a:r>
            <a:r>
              <a:rPr lang="tr-TR" b="1" dirty="0" smtClean="0">
                <a:solidFill>
                  <a:srgbClr val="C00000"/>
                </a:solidFill>
                <a:latin typeface="Calibri" panose="020F0502020204030204" pitchFamily="34" charset="0"/>
              </a:rPr>
              <a:t>-Her Zaman </a:t>
            </a:r>
            <a:r>
              <a:rPr lang="tr-TR" b="1" dirty="0">
                <a:solidFill>
                  <a:srgbClr val="C00000"/>
                </a:solidFill>
                <a:latin typeface="Calibri" panose="020F0502020204030204" pitchFamily="34" charset="0"/>
              </a:rPr>
              <a:t>S</a:t>
            </a:r>
            <a:r>
              <a:rPr lang="tr-TR" b="1" dirty="0" smtClean="0">
                <a:solidFill>
                  <a:srgbClr val="C00000"/>
                </a:solidFill>
                <a:latin typeface="Calibri" panose="020F0502020204030204" pitchFamily="34" charset="0"/>
              </a:rPr>
              <a:t>ır </a:t>
            </a:r>
            <a:r>
              <a:rPr lang="tr-TR" b="1" dirty="0">
                <a:solidFill>
                  <a:srgbClr val="C00000"/>
                </a:solidFill>
                <a:latin typeface="Calibri" panose="020F0502020204030204" pitchFamily="34" charset="0"/>
              </a:rPr>
              <a:t>S</a:t>
            </a:r>
            <a:r>
              <a:rPr lang="tr-TR" b="1" dirty="0" smtClean="0">
                <a:solidFill>
                  <a:srgbClr val="C00000"/>
                </a:solidFill>
                <a:latin typeface="Calibri" panose="020F0502020204030204" pitchFamily="34" charset="0"/>
              </a:rPr>
              <a:t>aklanmayacağını </a:t>
            </a:r>
            <a:r>
              <a:rPr lang="tr-TR" b="1" dirty="0">
                <a:solidFill>
                  <a:srgbClr val="C00000"/>
                </a:solidFill>
                <a:latin typeface="Calibri" panose="020F0502020204030204" pitchFamily="34" charset="0"/>
              </a:rPr>
              <a:t>Ö</a:t>
            </a:r>
            <a:r>
              <a:rPr lang="tr-TR" b="1" dirty="0" smtClean="0">
                <a:solidFill>
                  <a:srgbClr val="C00000"/>
                </a:solidFill>
                <a:latin typeface="Calibri" panose="020F0502020204030204" pitchFamily="34" charset="0"/>
              </a:rPr>
              <a:t>ğretin</a:t>
            </a:r>
          </a:p>
        </p:txBody>
      </p:sp>
      <p:sp>
        <p:nvSpPr>
          <p:cNvPr id="73731" name="Rectangle 3"/>
          <p:cNvSpPr>
            <a:spLocks noGrp="1" noChangeArrowheads="1"/>
          </p:cNvSpPr>
          <p:nvPr>
            <p:ph type="body" idx="4294967295"/>
          </p:nvPr>
        </p:nvSpPr>
        <p:spPr>
          <a:xfrm>
            <a:off x="795867" y="1930087"/>
            <a:ext cx="10651065" cy="4284446"/>
          </a:xfrm>
        </p:spPr>
        <p:txBody>
          <a:bodyPr>
            <a:normAutofit lnSpcReduction="10000"/>
          </a:bodyPr>
          <a:lstStyle/>
          <a:p>
            <a:pPr marL="365760" indent="-283464" algn="ctr">
              <a:spcAft>
                <a:spcPts val="0"/>
              </a:spcAft>
              <a:buNone/>
              <a:defRPr/>
            </a:pPr>
            <a:r>
              <a:rPr lang="tr-TR" sz="2800" b="1" dirty="0" smtClean="0">
                <a:solidFill>
                  <a:schemeClr val="accent3"/>
                </a:solidFill>
                <a:latin typeface="Calibri" panose="020F0502020204030204" pitchFamily="34" charset="0"/>
              </a:rPr>
              <a:t>Çocuklarınıza </a:t>
            </a:r>
            <a:r>
              <a:rPr lang="tr-TR" sz="2800" b="1" dirty="0">
                <a:solidFill>
                  <a:schemeClr val="accent3"/>
                </a:solidFill>
                <a:latin typeface="Calibri" panose="020F0502020204030204" pitchFamily="34" charset="0"/>
              </a:rPr>
              <a:t>bazı sırların hiçbir zaman saklanmaması gerektiğini öğretin</a:t>
            </a:r>
            <a:r>
              <a:rPr lang="tr-TR" sz="2800" b="1" dirty="0" smtClean="0">
                <a:solidFill>
                  <a:schemeClr val="accent3"/>
                </a:solidFill>
                <a:latin typeface="Calibri" panose="020F0502020204030204" pitchFamily="34" charset="0"/>
              </a:rPr>
              <a:t>.</a:t>
            </a:r>
          </a:p>
          <a:p>
            <a:pPr marL="365760" indent="-283464" algn="ctr">
              <a:spcAft>
                <a:spcPts val="0"/>
              </a:spcAft>
              <a:buNone/>
              <a:defRPr/>
            </a:pPr>
            <a:endParaRPr lang="tr-TR" sz="2600" dirty="0" smtClean="0">
              <a:latin typeface="Calibri" panose="020F0502020204030204" pitchFamily="34" charset="0"/>
            </a:endParaRPr>
          </a:p>
          <a:p>
            <a:pPr marL="0" indent="0">
              <a:lnSpc>
                <a:spcPct val="90000"/>
              </a:lnSpc>
              <a:buNone/>
            </a:pPr>
            <a:r>
              <a:rPr lang="tr-TR" altLang="tr-TR" sz="2600" dirty="0" smtClean="0">
                <a:latin typeface="Calibri" panose="020F0502020204030204" pitchFamily="34" charset="0"/>
              </a:rPr>
              <a:t>	Birisinin </a:t>
            </a:r>
            <a:r>
              <a:rPr lang="tr-TR" altLang="tr-TR" sz="2600" dirty="0">
                <a:latin typeface="Calibri" panose="020F0502020204030204" pitchFamily="34" charset="0"/>
              </a:rPr>
              <a:t>senden özel yerlerine dokunmanı istemesi ya da seninkilere dokunması saklayacağın bir sır değildir. Anlatmama sözü vermiş olsan bile, anlatırsan başına çok kötü şeyler geleceği söylenmiş olsa bile, böyle bir şey olursa anlatmalısın. </a:t>
            </a:r>
            <a:endParaRPr lang="tr-TR" altLang="tr-TR" sz="2600" dirty="0" smtClean="0">
              <a:latin typeface="Calibri" panose="020F0502020204030204" pitchFamily="34" charset="0"/>
            </a:endParaRPr>
          </a:p>
          <a:p>
            <a:pPr marL="0" indent="0">
              <a:lnSpc>
                <a:spcPct val="90000"/>
              </a:lnSpc>
              <a:buNone/>
            </a:pPr>
            <a:endParaRPr lang="tr-TR" altLang="tr-TR" sz="2600" dirty="0">
              <a:latin typeface="Calibri" panose="020F0502020204030204" pitchFamily="34" charset="0"/>
            </a:endParaRPr>
          </a:p>
          <a:p>
            <a:pPr marL="0" indent="0">
              <a:lnSpc>
                <a:spcPct val="90000"/>
              </a:lnSpc>
              <a:buNone/>
            </a:pPr>
            <a:r>
              <a:rPr lang="tr-TR" altLang="tr-TR" sz="2800" b="1" u="sng" dirty="0" smtClean="0">
                <a:solidFill>
                  <a:schemeClr val="accent3"/>
                </a:solidFill>
                <a:latin typeface="Calibri" panose="020F0502020204030204" pitchFamily="34" charset="0"/>
              </a:rPr>
              <a:t>Sır </a:t>
            </a:r>
            <a:r>
              <a:rPr lang="tr-TR" altLang="tr-TR" sz="2800" b="1" u="sng" dirty="0">
                <a:solidFill>
                  <a:schemeClr val="accent3"/>
                </a:solidFill>
                <a:latin typeface="Calibri" panose="020F0502020204030204" pitchFamily="34" charset="0"/>
              </a:rPr>
              <a:t>saklaman gerektiği doğrudur. Ama bu saklanmaması gereken kötü bir sırdır.</a:t>
            </a:r>
          </a:p>
          <a:p>
            <a:pPr marL="365760" indent="-283464" algn="ctr">
              <a:spcAft>
                <a:spcPts val="0"/>
              </a:spcAft>
              <a:buNone/>
              <a:defRPr/>
            </a:pPr>
            <a:endParaRPr lang="tr-TR" sz="4000" dirty="0">
              <a:latin typeface="Calibri" panose="020F0502020204030204" pitchFamily="34" charset="0"/>
            </a:endParaRPr>
          </a:p>
        </p:txBody>
      </p:sp>
    </p:spTree>
    <p:extLst>
      <p:ext uri="{BB962C8B-B14F-4D97-AF65-F5344CB8AC3E}">
        <p14:creationId xmlns:p14="http://schemas.microsoft.com/office/powerpoint/2010/main" val="40732000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295402" y="564016"/>
            <a:ext cx="9601196" cy="883786"/>
          </a:xfrm>
        </p:spPr>
        <p:txBody>
          <a:bodyPr>
            <a:normAutofit/>
          </a:bodyPr>
          <a:lstStyle/>
          <a:p>
            <a:pPr eaLnBrk="1" hangingPunct="1"/>
            <a:r>
              <a:rPr lang="tr-TR" altLang="tr-TR" sz="4800" b="1" dirty="0" smtClean="0">
                <a:solidFill>
                  <a:srgbClr val="C00000"/>
                </a:solidFill>
                <a:latin typeface="Calibri" panose="020F0502020204030204" pitchFamily="34" charset="0"/>
              </a:rPr>
              <a:t>Bizler çocuklarımıza;</a:t>
            </a:r>
          </a:p>
        </p:txBody>
      </p:sp>
      <p:sp>
        <p:nvSpPr>
          <p:cNvPr id="45059" name="Rectangle 3"/>
          <p:cNvSpPr>
            <a:spLocks noGrp="1" noChangeArrowheads="1"/>
          </p:cNvSpPr>
          <p:nvPr>
            <p:ph type="body" idx="4294967295"/>
          </p:nvPr>
        </p:nvSpPr>
        <p:spPr>
          <a:xfrm>
            <a:off x="897467" y="1625599"/>
            <a:ext cx="10244666" cy="4588933"/>
          </a:xfrm>
        </p:spPr>
        <p:txBody>
          <a:bodyPr>
            <a:normAutofit lnSpcReduction="10000"/>
          </a:bodyPr>
          <a:lstStyle/>
          <a:p>
            <a:pPr eaLnBrk="1" hangingPunct="1">
              <a:lnSpc>
                <a:spcPct val="80000"/>
              </a:lnSpc>
            </a:pPr>
            <a:r>
              <a:rPr lang="tr-TR" altLang="tr-TR" sz="2800" dirty="0">
                <a:latin typeface="Calibri" panose="020F0502020204030204" pitchFamily="34" charset="0"/>
              </a:rPr>
              <a:t>İyi dokunma ile kötü dokunmayı ayırt </a:t>
            </a:r>
            <a:r>
              <a:rPr lang="tr-TR" altLang="tr-TR" sz="2800" dirty="0" smtClean="0">
                <a:latin typeface="Calibri" panose="020F0502020204030204" pitchFamily="34" charset="0"/>
              </a:rPr>
              <a:t>etmeyi,</a:t>
            </a: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İstemediği bir durumda “HAYIR” </a:t>
            </a:r>
            <a:r>
              <a:rPr lang="tr-TR" altLang="tr-TR" sz="2800" dirty="0" smtClean="0">
                <a:latin typeface="Calibri" panose="020F0502020204030204" pitchFamily="34" charset="0"/>
              </a:rPr>
              <a:t>diyebilmeyi,</a:t>
            </a: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Kişisel alanlarını bilmeyi ve </a:t>
            </a:r>
            <a:r>
              <a:rPr lang="tr-TR" altLang="tr-TR" sz="2800" dirty="0" smtClean="0">
                <a:latin typeface="Calibri" panose="020F0502020204030204" pitchFamily="34" charset="0"/>
              </a:rPr>
              <a:t>korumayı,</a:t>
            </a: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Kendilerinin suçu </a:t>
            </a:r>
            <a:r>
              <a:rPr lang="tr-TR" altLang="tr-TR" sz="2800" dirty="0" smtClean="0">
                <a:latin typeface="Calibri" panose="020F0502020204030204" pitchFamily="34" charset="0"/>
              </a:rPr>
              <a:t>olmadığını,</a:t>
            </a: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Sorunlarla baş </a:t>
            </a:r>
            <a:r>
              <a:rPr lang="tr-TR" altLang="tr-TR" sz="2800" dirty="0" smtClean="0">
                <a:latin typeface="Calibri" panose="020F0502020204030204" pitchFamily="34" charset="0"/>
              </a:rPr>
              <a:t>edebilmeyi,</a:t>
            </a: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Haklarını bilip </a:t>
            </a:r>
            <a:r>
              <a:rPr lang="tr-TR" altLang="tr-TR" sz="2800" dirty="0" smtClean="0">
                <a:latin typeface="Calibri" panose="020F0502020204030204" pitchFamily="34" charset="0"/>
              </a:rPr>
              <a:t>savunabilmeyi,</a:t>
            </a: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Kendini ifade </a:t>
            </a:r>
            <a:r>
              <a:rPr lang="tr-TR" altLang="tr-TR" sz="2800" dirty="0" smtClean="0">
                <a:latin typeface="Calibri" panose="020F0502020204030204" pitchFamily="34" charset="0"/>
              </a:rPr>
              <a:t>etmeyi,</a:t>
            </a: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Kendine ilişkin olumlu ve güçlü yanlarını fark </a:t>
            </a:r>
            <a:r>
              <a:rPr lang="tr-TR" altLang="tr-TR" sz="2800" dirty="0" smtClean="0">
                <a:latin typeface="Calibri" panose="020F0502020204030204" pitchFamily="34" charset="0"/>
              </a:rPr>
              <a:t>etmeyi, </a:t>
            </a: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Kendini güvende hissetmediğinde yardım alması gerektiğini öğretmeliyiz.</a:t>
            </a:r>
          </a:p>
          <a:p>
            <a:pPr eaLnBrk="1" hangingPunct="1">
              <a:lnSpc>
                <a:spcPct val="80000"/>
              </a:lnSpc>
            </a:pPr>
            <a:endParaRPr lang="tr-TR" altLang="tr-TR" sz="2800" dirty="0"/>
          </a:p>
        </p:txBody>
      </p:sp>
    </p:spTree>
    <p:extLst>
      <p:ext uri="{BB962C8B-B14F-4D97-AF65-F5344CB8AC3E}">
        <p14:creationId xmlns:p14="http://schemas.microsoft.com/office/powerpoint/2010/main" val="40106650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idx="4294967295"/>
          </p:nvPr>
        </p:nvSpPr>
        <p:spPr/>
        <p:txBody>
          <a:bodyPr>
            <a:noAutofit/>
          </a:bodyPr>
          <a:lstStyle/>
          <a:p>
            <a:pPr eaLnBrk="1" hangingPunct="1"/>
            <a:r>
              <a:rPr lang="tr-TR" altLang="tr-TR" sz="4000" b="1" dirty="0">
                <a:solidFill>
                  <a:srgbClr val="C00000"/>
                </a:solidFill>
                <a:latin typeface="Calibri" panose="020F0502020204030204" pitchFamily="34" charset="0"/>
              </a:rPr>
              <a:t>Bu bilgileri çocuğa verirken çok dikkatli olmamız gerekmektedir.</a:t>
            </a:r>
          </a:p>
        </p:txBody>
      </p:sp>
      <p:sp>
        <p:nvSpPr>
          <p:cNvPr id="87043" name="Rectangle 5"/>
          <p:cNvSpPr>
            <a:spLocks noGrp="1" noChangeArrowheads="1"/>
          </p:cNvSpPr>
          <p:nvPr>
            <p:ph type="body" sz="half" idx="4294967295"/>
          </p:nvPr>
        </p:nvSpPr>
        <p:spPr>
          <a:xfrm>
            <a:off x="948267" y="2515393"/>
            <a:ext cx="10295465" cy="3224212"/>
          </a:xfrm>
        </p:spPr>
        <p:txBody>
          <a:bodyPr/>
          <a:lstStyle/>
          <a:p>
            <a:pPr marL="0" indent="0" eaLnBrk="1" hangingPunct="1">
              <a:buNone/>
            </a:pPr>
            <a:r>
              <a:rPr lang="tr-TR" altLang="tr-TR" sz="3600" dirty="0" smtClean="0">
                <a:latin typeface="Calibri" panose="020F0502020204030204" pitchFamily="34" charset="0"/>
              </a:rPr>
              <a:t>	Çünkü </a:t>
            </a:r>
            <a:r>
              <a:rPr lang="tr-TR" altLang="tr-TR" sz="3600" dirty="0">
                <a:solidFill>
                  <a:srgbClr val="C00000"/>
                </a:solidFill>
                <a:latin typeface="Calibri" panose="020F0502020204030204" pitchFamily="34" charset="0"/>
              </a:rPr>
              <a:t>panik havasında sıkça yapılan hatırlatmalarla  verilen bilgiler</a:t>
            </a:r>
            <a:r>
              <a:rPr lang="tr-TR" altLang="tr-TR" sz="3600" dirty="0">
                <a:latin typeface="Calibri" panose="020F0502020204030204" pitchFamily="34" charset="0"/>
              </a:rPr>
              <a:t> çocukları insanlardan korkan, her şeye şüpheyle bakan saplantılı kişilikler haline getirebilmektedir</a:t>
            </a:r>
            <a:r>
              <a:rPr lang="tr-TR" altLang="tr-TR" sz="3600" dirty="0"/>
              <a:t>. </a:t>
            </a:r>
          </a:p>
        </p:txBody>
      </p:sp>
    </p:spTree>
    <p:extLst>
      <p:ext uri="{BB962C8B-B14F-4D97-AF65-F5344CB8AC3E}">
        <p14:creationId xmlns:p14="http://schemas.microsoft.com/office/powerpoint/2010/main" val="1778140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idx="4294967295"/>
          </p:nvPr>
        </p:nvSpPr>
        <p:spPr>
          <a:xfrm>
            <a:off x="1295402" y="694267"/>
            <a:ext cx="9601196" cy="783698"/>
          </a:xfrm>
        </p:spPr>
        <p:txBody>
          <a:bodyPr>
            <a:normAutofit fontScale="90000"/>
          </a:bodyPr>
          <a:lstStyle/>
          <a:p>
            <a:pPr eaLnBrk="1" hangingPunct="1"/>
            <a:r>
              <a:rPr lang="tr-TR" altLang="tr-TR" b="1" dirty="0" smtClean="0">
                <a:solidFill>
                  <a:srgbClr val="C00000"/>
                </a:solidFill>
                <a:latin typeface="Calibri" panose="020F0502020204030204" pitchFamily="34" charset="0"/>
              </a:rPr>
              <a:t>Cinsel İstismara uğrayanlara nasıl yardım edebilirsiniz? </a:t>
            </a:r>
          </a:p>
        </p:txBody>
      </p:sp>
      <p:sp>
        <p:nvSpPr>
          <p:cNvPr id="89092" name="4 İçerik Yer Tutucusu"/>
          <p:cNvSpPr>
            <a:spLocks noGrp="1"/>
          </p:cNvSpPr>
          <p:nvPr>
            <p:ph sz="half" idx="4294967295"/>
          </p:nvPr>
        </p:nvSpPr>
        <p:spPr>
          <a:xfrm>
            <a:off x="880533" y="1803401"/>
            <a:ext cx="10016065" cy="4525963"/>
          </a:xfrm>
        </p:spPr>
        <p:txBody>
          <a:bodyPr>
            <a:normAutofit lnSpcReduction="10000"/>
          </a:bodyPr>
          <a:lstStyle/>
          <a:p>
            <a:pPr eaLnBrk="1" hangingPunct="1">
              <a:lnSpc>
                <a:spcPct val="80000"/>
              </a:lnSpc>
            </a:pPr>
            <a:r>
              <a:rPr lang="tr-TR" altLang="tr-TR" sz="2800" dirty="0">
                <a:latin typeface="Calibri" panose="020F0502020204030204" pitchFamily="34" charset="0"/>
              </a:rPr>
              <a:t>Yapacağınız en iyi şey onu dinlemeye hazır olduğunuzu göstermeniz, </a:t>
            </a:r>
          </a:p>
          <a:p>
            <a:pPr eaLnBrk="1" hangingPunct="1">
              <a:lnSpc>
                <a:spcPct val="80000"/>
              </a:lnSpc>
            </a:pP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Onu dinleyerek inandığınızı, </a:t>
            </a:r>
          </a:p>
          <a:p>
            <a:pPr eaLnBrk="1" hangingPunct="1">
              <a:lnSpc>
                <a:spcPct val="80000"/>
              </a:lnSpc>
            </a:pP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Bunun onun suçu olmadığını, </a:t>
            </a:r>
          </a:p>
          <a:p>
            <a:pPr eaLnBrk="1" hangingPunct="1">
              <a:lnSpc>
                <a:spcPct val="80000"/>
              </a:lnSpc>
            </a:pP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Olanlardan dolayı üzüldüğünüzü, </a:t>
            </a:r>
          </a:p>
          <a:p>
            <a:pPr eaLnBrk="1" hangingPunct="1">
              <a:lnSpc>
                <a:spcPct val="80000"/>
              </a:lnSpc>
            </a:pPr>
            <a:endParaRPr lang="tr-TR" altLang="tr-TR" sz="2800" dirty="0">
              <a:latin typeface="Calibri" panose="020F0502020204030204" pitchFamily="34" charset="0"/>
            </a:endParaRPr>
          </a:p>
          <a:p>
            <a:pPr eaLnBrk="1" hangingPunct="1">
              <a:lnSpc>
                <a:spcPct val="80000"/>
              </a:lnSpc>
            </a:pPr>
            <a:r>
              <a:rPr lang="tr-TR" altLang="tr-TR" sz="2800" dirty="0">
                <a:latin typeface="Calibri" panose="020F0502020204030204" pitchFamily="34" charset="0"/>
              </a:rPr>
              <a:t>Yardıma hazır olduğunuzu </a:t>
            </a:r>
            <a:r>
              <a:rPr lang="tr-TR" altLang="tr-TR" sz="2800" dirty="0" smtClean="0">
                <a:latin typeface="Calibri" panose="020F0502020204030204" pitchFamily="34" charset="0"/>
              </a:rPr>
              <a:t>belirtiniz.</a:t>
            </a:r>
            <a:endParaRPr lang="tr-TR" altLang="tr-TR" sz="2800" dirty="0">
              <a:latin typeface="Calibri" panose="020F0502020204030204" pitchFamily="34" charset="0"/>
            </a:endParaRPr>
          </a:p>
          <a:p>
            <a:pPr eaLnBrk="1" hangingPunct="1">
              <a:lnSpc>
                <a:spcPct val="80000"/>
              </a:lnSpc>
            </a:pPr>
            <a:endParaRPr lang="tr-TR" altLang="tr-TR" sz="2800" dirty="0">
              <a:solidFill>
                <a:schemeClr val="bg1"/>
              </a:solidFill>
            </a:endParaRPr>
          </a:p>
          <a:p>
            <a:endParaRPr lang="tr-TR" altLang="tr-TR" dirty="0" smtClean="0"/>
          </a:p>
        </p:txBody>
      </p:sp>
    </p:spTree>
    <p:extLst>
      <p:ext uri="{BB962C8B-B14F-4D97-AF65-F5344CB8AC3E}">
        <p14:creationId xmlns:p14="http://schemas.microsoft.com/office/powerpoint/2010/main" val="31842868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2 İçerik Yer Tutucusu"/>
          <p:cNvSpPr>
            <a:spLocks noGrp="1"/>
          </p:cNvSpPr>
          <p:nvPr>
            <p:ph idx="1"/>
          </p:nvPr>
        </p:nvSpPr>
        <p:spPr>
          <a:xfrm>
            <a:off x="1244601" y="1888067"/>
            <a:ext cx="9812866" cy="4326467"/>
          </a:xfrm>
        </p:spPr>
        <p:txBody>
          <a:bodyPr/>
          <a:lstStyle/>
          <a:p>
            <a:r>
              <a:rPr lang="tr-TR" altLang="tr-TR" sz="2800" dirty="0">
                <a:latin typeface="Calibri" panose="020F0502020204030204" pitchFamily="34" charset="0"/>
              </a:rPr>
              <a:t>Cinsel istismar oluşmuşsa mutlaka önce ilgili kurumlara başvurulmalı  vücutta ve giysilerde hiçbir temizlik yapılmadan muayeneye gidilmelidir. </a:t>
            </a:r>
          </a:p>
          <a:p>
            <a:r>
              <a:rPr lang="tr-TR" altLang="tr-TR" sz="2800" dirty="0">
                <a:latin typeface="Calibri" panose="020F0502020204030204" pitchFamily="34" charset="0"/>
              </a:rPr>
              <a:t>Deliller için ilk 72 saat çok önemlidir.</a:t>
            </a:r>
          </a:p>
          <a:p>
            <a:r>
              <a:rPr lang="tr-TR" altLang="tr-TR" sz="2800" dirty="0">
                <a:latin typeface="Calibri" panose="020F0502020204030204" pitchFamily="34" charset="0"/>
              </a:rPr>
              <a:t>Banyo yapmak, giysileri değiştirmek gibi davranışlar saldırganın ve suçun belirlenmesinde yardımcı olabilecek ipucu ve kanıtların yok olmasına yol açabilir.</a:t>
            </a:r>
          </a:p>
        </p:txBody>
      </p:sp>
      <p:sp>
        <p:nvSpPr>
          <p:cNvPr id="90116" name="Rectangle 2"/>
          <p:cNvSpPr>
            <a:spLocks noChangeArrowheads="1"/>
          </p:cNvSpPr>
          <p:nvPr/>
        </p:nvSpPr>
        <p:spPr bwMode="auto">
          <a:xfrm>
            <a:off x="778933" y="528638"/>
            <a:ext cx="1076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dirty="0">
                <a:solidFill>
                  <a:srgbClr val="C00000"/>
                </a:solidFill>
              </a:rPr>
              <a:t>Cinsel İstismara uğrayanlara nasıl yardım edebilirsiniz? </a:t>
            </a:r>
          </a:p>
        </p:txBody>
      </p:sp>
    </p:spTree>
    <p:extLst>
      <p:ext uri="{BB962C8B-B14F-4D97-AF65-F5344CB8AC3E}">
        <p14:creationId xmlns:p14="http://schemas.microsoft.com/office/powerpoint/2010/main" val="3146199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tr-TR" altLang="tr-TR" b="1" dirty="0" smtClean="0"/>
              <a:t>Duygusal </a:t>
            </a:r>
            <a:r>
              <a:rPr lang="tr-TR" altLang="tr-TR" b="1" dirty="0"/>
              <a:t>İ</a:t>
            </a:r>
            <a:r>
              <a:rPr lang="tr-TR" altLang="tr-TR" b="1" dirty="0" smtClean="0"/>
              <a:t>hmal Nedir?</a:t>
            </a:r>
          </a:p>
        </p:txBody>
      </p:sp>
      <p:sp>
        <p:nvSpPr>
          <p:cNvPr id="7171" name="Rectangle 3"/>
          <p:cNvSpPr>
            <a:spLocks noGrp="1" noChangeArrowheads="1"/>
          </p:cNvSpPr>
          <p:nvPr>
            <p:ph type="body" idx="1"/>
          </p:nvPr>
        </p:nvSpPr>
        <p:spPr>
          <a:xfrm>
            <a:off x="942110" y="2529322"/>
            <a:ext cx="8215746" cy="4530725"/>
          </a:xfrm>
        </p:spPr>
        <p:txBody>
          <a:bodyPr/>
          <a:lstStyle/>
          <a:p>
            <a:r>
              <a:rPr lang="tr-TR" altLang="tr-TR" dirty="0" smtClean="0">
                <a:latin typeface="Calibri" panose="020F0502020204030204" pitchFamily="34" charset="0"/>
              </a:rPr>
              <a:t>Çocuğa yetersiz ilgi ve şefkat göstermek</a:t>
            </a:r>
          </a:p>
          <a:p>
            <a:r>
              <a:rPr lang="tr-TR" altLang="tr-TR" dirty="0" smtClean="0">
                <a:latin typeface="Calibri" panose="020F0502020204030204" pitchFamily="34" charset="0"/>
              </a:rPr>
              <a:t>Çocuğun aile içinde şiddet ve kötü muameleye şahit olmasına izin vermek</a:t>
            </a:r>
          </a:p>
          <a:p>
            <a:r>
              <a:rPr lang="tr-TR" altLang="tr-TR" dirty="0" smtClean="0">
                <a:latin typeface="Calibri" panose="020F0502020204030204" pitchFamily="34" charset="0"/>
              </a:rPr>
              <a:t>Çocuğun alkol, uyuşturucu kullanmasına izin vermek</a:t>
            </a:r>
          </a:p>
          <a:p>
            <a:r>
              <a:rPr lang="tr-TR" altLang="tr-TR" dirty="0" smtClean="0">
                <a:latin typeface="Calibri" panose="020F0502020204030204" pitchFamily="34" charset="0"/>
              </a:rPr>
              <a:t>Çocuğun suç işleme, saldırganlık gibi uyumsuz davranışlarına destek olmak ya da bu davranışları görmezden gelmek</a:t>
            </a:r>
          </a:p>
        </p:txBody>
      </p:sp>
      <p:pic>
        <p:nvPicPr>
          <p:cNvPr id="2" name="Resim 1"/>
          <p:cNvPicPr>
            <a:picLocks noChangeAspect="1"/>
          </p:cNvPicPr>
          <p:nvPr/>
        </p:nvPicPr>
        <p:blipFill>
          <a:blip r:embed="rId2"/>
          <a:stretch>
            <a:fillRect/>
          </a:stretch>
        </p:blipFill>
        <p:spPr>
          <a:xfrm>
            <a:off x="9268690" y="2687783"/>
            <a:ext cx="2106234" cy="3250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724444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Başlık"/>
          <p:cNvSpPr>
            <a:spLocks noGrp="1"/>
          </p:cNvSpPr>
          <p:nvPr>
            <p:ph type="title"/>
          </p:nvPr>
        </p:nvSpPr>
        <p:spPr/>
        <p:txBody>
          <a:bodyPr>
            <a:normAutofit fontScale="90000"/>
          </a:bodyPr>
          <a:lstStyle/>
          <a:p>
            <a:r>
              <a:rPr lang="tr-TR" altLang="tr-TR" b="1" dirty="0" smtClean="0"/>
              <a:t>Cinsel İstismara uğrayanlara nasıl yardım edebilirsiniz? </a:t>
            </a:r>
            <a:endParaRPr lang="tr-TR" altLang="tr-TR" dirty="0" smtClean="0"/>
          </a:p>
        </p:txBody>
      </p:sp>
      <p:sp>
        <p:nvSpPr>
          <p:cNvPr id="91139" name="2 İçerik Yer Tutucusu"/>
          <p:cNvSpPr>
            <a:spLocks noGrp="1"/>
          </p:cNvSpPr>
          <p:nvPr>
            <p:ph idx="1"/>
          </p:nvPr>
        </p:nvSpPr>
        <p:spPr>
          <a:xfrm>
            <a:off x="1049867" y="2455333"/>
            <a:ext cx="9846730" cy="3420535"/>
          </a:xfrm>
        </p:spPr>
        <p:txBody>
          <a:bodyPr/>
          <a:lstStyle/>
          <a:p>
            <a:pPr eaLnBrk="1" hangingPunct="1">
              <a:lnSpc>
                <a:spcPct val="80000"/>
              </a:lnSpc>
            </a:pPr>
            <a:endParaRPr lang="tr-TR" altLang="tr-TR" sz="2800" dirty="0"/>
          </a:p>
          <a:p>
            <a:pPr eaLnBrk="1" hangingPunct="1">
              <a:lnSpc>
                <a:spcPct val="80000"/>
              </a:lnSpc>
            </a:pPr>
            <a:r>
              <a:rPr lang="tr-TR" altLang="tr-TR" sz="2800" dirty="0">
                <a:latin typeface="Calibri" panose="020F0502020204030204" pitchFamily="34" charset="0"/>
              </a:rPr>
              <a:t>Eğer çocuğunuz böyle bir duruma maruz kalmışsa mutlaka uzman yardımı alması için destek verin</a:t>
            </a:r>
            <a:r>
              <a:rPr lang="tr-TR" altLang="tr-TR" sz="2800" dirty="0" smtClean="0">
                <a:latin typeface="Calibri" panose="020F0502020204030204" pitchFamily="34" charset="0"/>
              </a:rPr>
              <a:t>. Unutmayın </a:t>
            </a:r>
            <a:r>
              <a:rPr lang="tr-TR" altLang="tr-TR" sz="2800" dirty="0">
                <a:latin typeface="Calibri" panose="020F0502020204030204" pitchFamily="34" charset="0"/>
              </a:rPr>
              <a:t>bu onun suçu değil…</a:t>
            </a:r>
            <a:r>
              <a:rPr lang="tr-TR" altLang="tr-TR" sz="2800" dirty="0">
                <a:solidFill>
                  <a:schemeClr val="bg1"/>
                </a:solidFill>
                <a:latin typeface="Calibri" panose="020F0502020204030204" pitchFamily="34" charset="0"/>
              </a:rPr>
              <a:t> </a:t>
            </a:r>
          </a:p>
          <a:p>
            <a:pPr eaLnBrk="1" hangingPunct="1">
              <a:lnSpc>
                <a:spcPct val="80000"/>
              </a:lnSpc>
            </a:pPr>
            <a:endParaRPr lang="tr-TR" altLang="tr-TR" sz="2800" dirty="0">
              <a:solidFill>
                <a:schemeClr val="bg1"/>
              </a:solidFill>
              <a:latin typeface="Calibri" panose="020F0502020204030204" pitchFamily="34" charset="0"/>
            </a:endParaRPr>
          </a:p>
          <a:p>
            <a:pPr marL="342900" lvl="1" indent="-342900">
              <a:lnSpc>
                <a:spcPct val="80000"/>
              </a:lnSpc>
              <a:buFont typeface="Arial" panose="020B0604020202020204" pitchFamily="34" charset="0"/>
              <a:buChar char="•"/>
            </a:pPr>
            <a:r>
              <a:rPr lang="tr-TR" altLang="tr-TR" sz="2800" dirty="0" smtClean="0">
                <a:latin typeface="Calibri" panose="020F0502020204030204" pitchFamily="34" charset="0"/>
              </a:rPr>
              <a:t>Anne ve babaların da  olay sonunda destek almaları gerekebilir.</a:t>
            </a:r>
          </a:p>
          <a:p>
            <a:endParaRPr lang="tr-TR" altLang="tr-TR" sz="2800" dirty="0" smtClean="0">
              <a:latin typeface="Calibri" panose="020F0502020204030204" pitchFamily="34" charset="0"/>
            </a:endParaRPr>
          </a:p>
        </p:txBody>
      </p:sp>
    </p:spTree>
    <p:extLst>
      <p:ext uri="{BB962C8B-B14F-4D97-AF65-F5344CB8AC3E}">
        <p14:creationId xmlns:p14="http://schemas.microsoft.com/office/powerpoint/2010/main" val="29720023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829733"/>
            <a:ext cx="10557164" cy="1151468"/>
          </a:xfrm>
        </p:spPr>
        <p:txBody>
          <a:bodyPr>
            <a:noAutofit/>
          </a:bodyPr>
          <a:lstStyle/>
          <a:p>
            <a:r>
              <a:rPr lang="tr-TR" altLang="tr-TR" sz="4000" b="1" i="1" dirty="0">
                <a:solidFill>
                  <a:srgbClr val="7030A0"/>
                </a:solidFill>
                <a:effectLst/>
                <a:cs typeface="Arial" panose="020B0604020202020204" pitchFamily="34" charset="0"/>
              </a:rPr>
              <a:t>ÇOĞU KİŞİ BU DURUMLARI BİLDİRME İHTİYACI </a:t>
            </a:r>
            <a:r>
              <a:rPr lang="tr-TR" altLang="tr-TR" sz="4000" b="1" i="1" dirty="0" smtClean="0">
                <a:solidFill>
                  <a:srgbClr val="7030A0"/>
                </a:solidFill>
                <a:effectLst/>
                <a:cs typeface="Arial" panose="020B0604020202020204" pitchFamily="34" charset="0"/>
              </a:rPr>
              <a:t>DUYMAZ!</a:t>
            </a:r>
            <a:endParaRPr lang="tr-TR" sz="4000" b="1" dirty="0">
              <a:effectLst/>
            </a:endParaRPr>
          </a:p>
        </p:txBody>
      </p:sp>
      <p:sp>
        <p:nvSpPr>
          <p:cNvPr id="3" name="İçerik Yer Tutucusu 2"/>
          <p:cNvSpPr>
            <a:spLocks noGrp="1"/>
          </p:cNvSpPr>
          <p:nvPr>
            <p:ph idx="1"/>
          </p:nvPr>
        </p:nvSpPr>
        <p:spPr>
          <a:xfrm>
            <a:off x="942110" y="1828800"/>
            <a:ext cx="10377054" cy="4351867"/>
          </a:xfrm>
        </p:spPr>
        <p:txBody>
          <a:bodyPr>
            <a:normAutofit fontScale="62500" lnSpcReduction="20000"/>
          </a:bodyPr>
          <a:lstStyle/>
          <a:p>
            <a:pPr algn="just">
              <a:lnSpc>
                <a:spcPct val="81000"/>
              </a:lnSpc>
              <a:buNone/>
            </a:pPr>
            <a:endParaRPr lang="tr-TR" altLang="tr-TR" b="1" dirty="0">
              <a:latin typeface="Arial" panose="020B0604020202020204" pitchFamily="34" charset="0"/>
              <a:cs typeface="Arial" panose="020B0604020202020204" pitchFamily="34" charset="0"/>
            </a:endParaRPr>
          </a:p>
          <a:p>
            <a:pPr algn="just">
              <a:lnSpc>
                <a:spcPct val="81000"/>
              </a:lnSpc>
              <a:buNone/>
            </a:pPr>
            <a:r>
              <a:rPr lang="tr-TR" altLang="tr-TR" dirty="0">
                <a:latin typeface="Arial" panose="020B0604020202020204" pitchFamily="34" charset="0"/>
                <a:cs typeface="Arial" panose="020B0604020202020204" pitchFamily="34" charset="0"/>
              </a:rPr>
              <a:t> </a:t>
            </a:r>
            <a:r>
              <a:rPr lang="tr-TR" altLang="tr-TR" sz="3400" b="1" dirty="0">
                <a:solidFill>
                  <a:schemeClr val="accent4"/>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Bunun nedenleri arasında </a:t>
            </a:r>
            <a:r>
              <a:rPr lang="tr-TR" altLang="tr-TR" sz="3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a:t>
            </a:r>
            <a:endParaRPr lang="tr-TR" altLang="tr-TR" sz="3400" dirty="0">
              <a:solidFill>
                <a:schemeClr val="accent3">
                  <a:lumMod val="50000"/>
                </a:schemeClr>
              </a:solidFill>
              <a:latin typeface="Calibri" panose="020F0502020204030204" pitchFamily="34" charset="0"/>
              <a:cs typeface="Arial" panose="020B0604020202020204" pitchFamily="34" charset="0"/>
            </a:endParaRPr>
          </a:p>
          <a:p>
            <a:pPr algn="just">
              <a:lnSpc>
                <a:spcPct val="81000"/>
              </a:lnSpc>
            </a:pPr>
            <a:endParaRPr lang="tr-TR" altLang="tr-TR" sz="3400" dirty="0" smtClean="0">
              <a:solidFill>
                <a:schemeClr val="accent3">
                  <a:lumMod val="50000"/>
                </a:schemeClr>
              </a:solidFill>
              <a:latin typeface="Calibri" panose="020F0502020204030204" pitchFamily="34" charset="0"/>
              <a:cs typeface="Arial" panose="020B0604020202020204" pitchFamily="34" charset="0"/>
            </a:endParaRPr>
          </a:p>
          <a:p>
            <a:pPr algn="just">
              <a:lnSpc>
                <a:spcPct val="81000"/>
              </a:lnSpc>
            </a:pPr>
            <a:r>
              <a:rPr lang="tr-TR" altLang="tr-TR" sz="3400" dirty="0" smtClean="0">
                <a:solidFill>
                  <a:schemeClr val="accent3">
                    <a:lumMod val="50000"/>
                  </a:schemeClr>
                </a:solidFill>
                <a:latin typeface="Calibri" panose="020F0502020204030204" pitchFamily="34" charset="0"/>
                <a:cs typeface="Arial" panose="020B0604020202020204" pitchFamily="34" charset="0"/>
              </a:rPr>
              <a:t>Bu </a:t>
            </a:r>
            <a:r>
              <a:rPr lang="tr-TR" altLang="tr-TR" sz="3400" dirty="0">
                <a:solidFill>
                  <a:schemeClr val="accent3">
                    <a:lumMod val="50000"/>
                  </a:schemeClr>
                </a:solidFill>
                <a:latin typeface="Calibri" panose="020F0502020204030204" pitchFamily="34" charset="0"/>
                <a:cs typeface="Arial" panose="020B0604020202020204" pitchFamily="34" charset="0"/>
              </a:rPr>
              <a:t>tür olayları kime ve nasıl </a:t>
            </a:r>
          </a:p>
          <a:p>
            <a:pPr marL="0" indent="0" algn="just">
              <a:lnSpc>
                <a:spcPct val="81000"/>
              </a:lnSpc>
              <a:buNone/>
            </a:pPr>
            <a:r>
              <a:rPr lang="tr-TR" altLang="tr-TR" sz="3400" dirty="0" smtClean="0">
                <a:solidFill>
                  <a:schemeClr val="accent3">
                    <a:lumMod val="50000"/>
                  </a:schemeClr>
                </a:solidFill>
                <a:latin typeface="Calibri" panose="020F0502020204030204" pitchFamily="34" charset="0"/>
                <a:cs typeface="Arial" panose="020B0604020202020204" pitchFamily="34" charset="0"/>
              </a:rPr>
              <a:t>     bildireceklerini </a:t>
            </a:r>
            <a:r>
              <a:rPr lang="tr-TR" altLang="tr-TR" sz="3400" dirty="0">
                <a:solidFill>
                  <a:schemeClr val="accent3">
                    <a:lumMod val="50000"/>
                  </a:schemeClr>
                </a:solidFill>
                <a:latin typeface="Calibri" panose="020F0502020204030204" pitchFamily="34" charset="0"/>
                <a:cs typeface="Arial" panose="020B0604020202020204" pitchFamily="34" charset="0"/>
              </a:rPr>
              <a:t>bilememe, </a:t>
            </a:r>
          </a:p>
          <a:p>
            <a:pPr algn="just">
              <a:lnSpc>
                <a:spcPct val="81000"/>
              </a:lnSpc>
            </a:pPr>
            <a:r>
              <a:rPr lang="tr-TR" altLang="tr-TR" sz="3400" dirty="0">
                <a:solidFill>
                  <a:schemeClr val="accent3">
                    <a:lumMod val="50000"/>
                  </a:schemeClr>
                </a:solidFill>
                <a:latin typeface="Calibri" panose="020F0502020204030204" pitchFamily="34" charset="0"/>
                <a:cs typeface="Arial" panose="020B0604020202020204" pitchFamily="34" charset="0"/>
              </a:rPr>
              <a:t>Bildirmenin yararlı olacağına inanmama, </a:t>
            </a:r>
          </a:p>
          <a:p>
            <a:pPr algn="just">
              <a:lnSpc>
                <a:spcPct val="81000"/>
              </a:lnSpc>
            </a:pPr>
            <a:r>
              <a:rPr lang="tr-TR" altLang="tr-TR" sz="3400" dirty="0">
                <a:solidFill>
                  <a:schemeClr val="accent3">
                    <a:lumMod val="50000"/>
                  </a:schemeClr>
                </a:solidFill>
                <a:latin typeface="Calibri" panose="020F0502020204030204" pitchFamily="34" charset="0"/>
                <a:cs typeface="Arial" panose="020B0604020202020204" pitchFamily="34" charset="0"/>
              </a:rPr>
              <a:t>Sonuçlarından çekinme, </a:t>
            </a:r>
          </a:p>
          <a:p>
            <a:pPr algn="just">
              <a:lnSpc>
                <a:spcPct val="81000"/>
              </a:lnSpc>
            </a:pPr>
            <a:r>
              <a:rPr lang="tr-TR" altLang="tr-TR" sz="3400" dirty="0">
                <a:solidFill>
                  <a:schemeClr val="accent3">
                    <a:lumMod val="50000"/>
                  </a:schemeClr>
                </a:solidFill>
                <a:latin typeface="Calibri" panose="020F0502020204030204" pitchFamily="34" charset="0"/>
                <a:cs typeface="Arial" panose="020B0604020202020204" pitchFamily="34" charset="0"/>
              </a:rPr>
              <a:t>İstismarın ne olduğu hakkında yeteri bilgiye sahip olmama,</a:t>
            </a:r>
          </a:p>
          <a:p>
            <a:pPr algn="just">
              <a:lnSpc>
                <a:spcPct val="81000"/>
              </a:lnSpc>
            </a:pPr>
            <a:r>
              <a:rPr lang="tr-TR" altLang="tr-TR" sz="3400" dirty="0">
                <a:solidFill>
                  <a:schemeClr val="accent3">
                    <a:lumMod val="50000"/>
                  </a:schemeClr>
                </a:solidFill>
                <a:latin typeface="Calibri" panose="020F0502020204030204" pitchFamily="34" charset="0"/>
                <a:cs typeface="Arial" panose="020B0604020202020204" pitchFamily="34" charset="0"/>
              </a:rPr>
              <a:t>Çok ağır olmayan durumlarda da fiziksel istismarın ailede çocuğu terbiye etmek için kullanılabilecek uygun bir yöntem olduğuna inanma, </a:t>
            </a:r>
          </a:p>
          <a:p>
            <a:pPr algn="just">
              <a:lnSpc>
                <a:spcPct val="81000"/>
              </a:lnSpc>
            </a:pPr>
            <a:r>
              <a:rPr lang="tr-TR" altLang="tr-TR" sz="3400" dirty="0">
                <a:solidFill>
                  <a:schemeClr val="accent3">
                    <a:lumMod val="50000"/>
                  </a:schemeClr>
                </a:solidFill>
                <a:latin typeface="Calibri" panose="020F0502020204030204" pitchFamily="34" charset="0"/>
                <a:cs typeface="Arial" panose="020B0604020202020204" pitchFamily="34" charset="0"/>
              </a:rPr>
              <a:t>Aile içi ilişkilere karışmak istememe, </a:t>
            </a:r>
          </a:p>
          <a:p>
            <a:pPr algn="just">
              <a:lnSpc>
                <a:spcPct val="81000"/>
              </a:lnSpc>
              <a:buNone/>
            </a:pPr>
            <a:r>
              <a:rPr lang="tr-TR" altLang="tr-TR" sz="3400" dirty="0">
                <a:solidFill>
                  <a:schemeClr val="accent3">
                    <a:lumMod val="50000"/>
                  </a:schemeClr>
                </a:solidFill>
                <a:latin typeface="Calibri" panose="020F0502020204030204" pitchFamily="34" charset="0"/>
                <a:cs typeface="Arial" panose="020B0604020202020204" pitchFamily="34" charset="0"/>
              </a:rPr>
              <a:t>    			</a:t>
            </a:r>
            <a:r>
              <a:rPr lang="tr-TR" altLang="tr-TR" sz="3400" dirty="0" smtClean="0">
                <a:solidFill>
                  <a:schemeClr val="accent3">
                    <a:lumMod val="50000"/>
                  </a:schemeClr>
                </a:solidFill>
                <a:latin typeface="Calibri" panose="020F0502020204030204" pitchFamily="34" charset="0"/>
                <a:cs typeface="Arial" panose="020B0604020202020204" pitchFamily="34" charset="0"/>
              </a:rPr>
              <a:t>             gibi </a:t>
            </a:r>
            <a:r>
              <a:rPr lang="tr-TR" altLang="tr-TR" sz="3400" dirty="0">
                <a:solidFill>
                  <a:schemeClr val="accent3">
                    <a:lumMod val="50000"/>
                  </a:schemeClr>
                </a:solidFill>
                <a:latin typeface="Calibri" panose="020F0502020204030204" pitchFamily="34" charset="0"/>
                <a:cs typeface="Arial" panose="020B0604020202020204" pitchFamily="34" charset="0"/>
              </a:rPr>
              <a:t>bir çok etmen sayılabilir. </a:t>
            </a:r>
            <a:r>
              <a:rPr lang="tr-TR" altLang="tr-TR" sz="3400" dirty="0" smtClean="0">
                <a:solidFill>
                  <a:schemeClr val="accent3">
                    <a:lumMod val="50000"/>
                  </a:schemeClr>
                </a:solidFill>
                <a:latin typeface="Calibri" panose="020F0502020204030204" pitchFamily="34" charset="0"/>
                <a:cs typeface="Arial" panose="020B0604020202020204" pitchFamily="34" charset="0"/>
              </a:rPr>
              <a:t> </a:t>
            </a:r>
            <a:endParaRPr lang="tr-TR" altLang="tr-TR" sz="3400" dirty="0">
              <a:solidFill>
                <a:schemeClr val="accent3">
                  <a:lumMod val="50000"/>
                </a:schemeClr>
              </a:solidFill>
              <a:latin typeface="Calibri" panose="020F0502020204030204" pitchFamily="34" charset="0"/>
              <a:cs typeface="Arial" panose="020B0604020202020204" pitchFamily="34" charset="0"/>
            </a:endParaRPr>
          </a:p>
          <a:p>
            <a:pPr algn="just">
              <a:lnSpc>
                <a:spcPct val="81000"/>
              </a:lnSpc>
              <a:buNone/>
            </a:pPr>
            <a:r>
              <a:rPr lang="tr-TR" sz="3400" dirty="0" smtClean="0">
                <a:solidFill>
                  <a:schemeClr val="accent3">
                    <a:lumMod val="50000"/>
                  </a:schemeClr>
                </a:solidFill>
                <a:latin typeface="Calibri" panose="020F0502020204030204" pitchFamily="34" charset="0"/>
                <a:cs typeface="Arial" panose="020B0604020202020204" pitchFamily="34" charset="0"/>
              </a:rPr>
              <a:t>												</a:t>
            </a:r>
            <a:r>
              <a:rPr lang="tr-TR" sz="5700" b="1" dirty="0" smtClean="0">
                <a:solidFill>
                  <a:schemeClr val="accent4"/>
                </a:solidFill>
                <a:latin typeface="Calibri" panose="020F0502020204030204" pitchFamily="34" charset="0"/>
                <a:cs typeface="Arial" panose="020B0604020202020204" pitchFamily="34" charset="0"/>
              </a:rPr>
              <a:t>             </a:t>
            </a:r>
            <a:r>
              <a:rPr lang="tr-TR" sz="5700" b="1" u="sng" dirty="0" smtClean="0">
                <a:solidFill>
                  <a:schemeClr val="accent4"/>
                </a:solidFill>
                <a:latin typeface="Calibri" panose="020F0502020204030204" pitchFamily="34" charset="0"/>
                <a:cs typeface="Arial" panose="020B0604020202020204" pitchFamily="34" charset="0"/>
              </a:rPr>
              <a:t>OYSA</a:t>
            </a:r>
            <a:r>
              <a:rPr lang="tr-TR" sz="5700" b="1" dirty="0" smtClean="0">
                <a:solidFill>
                  <a:schemeClr val="accent4"/>
                </a:solidFill>
                <a:latin typeface="Calibri" panose="020F0502020204030204" pitchFamily="34" charset="0"/>
                <a:cs typeface="Arial" panose="020B0604020202020204" pitchFamily="34" charset="0"/>
              </a:rPr>
              <a:t>…</a:t>
            </a:r>
            <a:endParaRPr lang="tr-TR" sz="5700" b="1" u="sng" dirty="0">
              <a:solidFill>
                <a:schemeClr val="accent4"/>
              </a:solidFill>
              <a:latin typeface="Calibri" panose="020F0502020204030204" pitchFamily="34" charset="0"/>
            </a:endParaRPr>
          </a:p>
        </p:txBody>
      </p:sp>
      <p:pic>
        <p:nvPicPr>
          <p:cNvPr id="4" name="Picture 2" descr="C:\Users\win8\Desktop\üç maymu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629" y="2399430"/>
            <a:ext cx="2617643" cy="16807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9518630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115291" y="1122508"/>
            <a:ext cx="9982200" cy="775565"/>
          </a:xfrm>
        </p:spPr>
        <p:txBody>
          <a:bodyPr>
            <a:noAutofit/>
          </a:bodyPr>
          <a:lstStyle/>
          <a:p>
            <a:r>
              <a:rPr lang="en-GB" altLang="tr-TR" sz="3600" b="1" i="1" dirty="0">
                <a:solidFill>
                  <a:srgbClr val="7030A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HER VATANDAŞ ÇOCUĞA KARŞI İŞLENMEKTE OLAN İSTİSMAR SUÇUNU BİLDİRMEKLE </a:t>
            </a:r>
            <a:r>
              <a:rPr lang="en-GB" altLang="tr-TR" sz="3600" b="1" i="1" dirty="0" smtClean="0">
                <a:solidFill>
                  <a:srgbClr val="7030A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YÜKÜMLÜDÜR</a:t>
            </a:r>
            <a:r>
              <a:rPr lang="tr-TR" altLang="tr-TR" sz="3600" b="1" i="1" dirty="0">
                <a:solidFill>
                  <a:srgbClr val="7030A0"/>
                </a:solidFill>
                <a:latin typeface="Arial" panose="020B0604020202020204" pitchFamily="34" charset="0"/>
                <a:cs typeface="Arial" panose="020B0604020202020204" pitchFamily="34" charset="0"/>
              </a:rPr>
              <a:t>!</a:t>
            </a:r>
            <a:br>
              <a:rPr lang="tr-TR" altLang="tr-TR" sz="3600" b="1" i="1" dirty="0">
                <a:solidFill>
                  <a:srgbClr val="7030A0"/>
                </a:solidFill>
                <a:latin typeface="Arial" panose="020B0604020202020204" pitchFamily="34" charset="0"/>
                <a:cs typeface="Arial" panose="020B0604020202020204" pitchFamily="34" charset="0"/>
              </a:rPr>
            </a:br>
            <a:endParaRPr lang="tr-TR" sz="3600" b="1" dirty="0">
              <a:solidFill>
                <a:srgbClr val="C00000"/>
              </a:solidFill>
              <a:latin typeface="Calibri" panose="020F0502020204030204" pitchFamily="34" charset="0"/>
            </a:endParaRPr>
          </a:p>
        </p:txBody>
      </p:sp>
      <p:sp>
        <p:nvSpPr>
          <p:cNvPr id="3" name="İçerik Yer Tutucusu 2"/>
          <p:cNvSpPr>
            <a:spLocks noGrp="1"/>
          </p:cNvSpPr>
          <p:nvPr>
            <p:ph idx="4294967295"/>
          </p:nvPr>
        </p:nvSpPr>
        <p:spPr>
          <a:xfrm>
            <a:off x="1551709" y="2078471"/>
            <a:ext cx="9656618" cy="4030663"/>
          </a:xfrm>
        </p:spPr>
        <p:txBody>
          <a:bodyPr>
            <a:noAutofit/>
          </a:bodyPr>
          <a:lstStyle/>
          <a:p>
            <a:pPr>
              <a:lnSpc>
                <a:spcPct val="80000"/>
              </a:lnSpc>
              <a:spcBef>
                <a:spcPct val="25000"/>
              </a:spcBef>
              <a:buFontTx/>
              <a:buChar char="•"/>
            </a:pPr>
            <a:r>
              <a:rPr lang="tr-TR" altLang="zh-CN" sz="2000" dirty="0">
                <a:solidFill>
                  <a:schemeClr val="tx1">
                    <a:lumMod val="95000"/>
                    <a:lumOff val="5000"/>
                  </a:schemeClr>
                </a:solidFill>
                <a:latin typeface="Calibri" panose="020F0502020204030204" pitchFamily="34" charset="0"/>
              </a:rPr>
              <a:t>Durumdan haberdar olan herkes,</a:t>
            </a:r>
          </a:p>
          <a:p>
            <a:pPr>
              <a:lnSpc>
                <a:spcPct val="80000"/>
              </a:lnSpc>
              <a:spcBef>
                <a:spcPct val="25000"/>
              </a:spcBef>
              <a:buFontTx/>
              <a:buChar char="•"/>
            </a:pPr>
            <a:r>
              <a:rPr lang="tr-TR" altLang="zh-CN" sz="2000" dirty="0">
                <a:solidFill>
                  <a:schemeClr val="tx1">
                    <a:lumMod val="95000"/>
                    <a:lumOff val="5000"/>
                  </a:schemeClr>
                </a:solidFill>
                <a:latin typeface="Calibri" panose="020F0502020204030204" pitchFamily="34" charset="0"/>
              </a:rPr>
              <a:t>Çocuğun anne-babası, </a:t>
            </a:r>
          </a:p>
          <a:p>
            <a:pPr>
              <a:lnSpc>
                <a:spcPct val="80000"/>
              </a:lnSpc>
              <a:spcBef>
                <a:spcPct val="25000"/>
              </a:spcBef>
              <a:buFontTx/>
              <a:buChar char="•"/>
            </a:pPr>
            <a:r>
              <a:rPr lang="tr-TR" altLang="zh-CN" sz="2000" dirty="0">
                <a:solidFill>
                  <a:schemeClr val="tx1">
                    <a:lumMod val="95000"/>
                    <a:lumOff val="5000"/>
                  </a:schemeClr>
                </a:solidFill>
                <a:latin typeface="Calibri" panose="020F0502020204030204" pitchFamily="34" charset="0"/>
              </a:rPr>
              <a:t>Kanuni temsilcisi, </a:t>
            </a:r>
          </a:p>
          <a:p>
            <a:pPr>
              <a:lnSpc>
                <a:spcPct val="80000"/>
              </a:lnSpc>
              <a:spcBef>
                <a:spcPct val="25000"/>
              </a:spcBef>
              <a:buFontTx/>
              <a:buChar char="•"/>
            </a:pPr>
            <a:r>
              <a:rPr lang="tr-TR" altLang="zh-CN" sz="2000" dirty="0" smtClean="0">
                <a:solidFill>
                  <a:schemeClr val="tx1">
                    <a:lumMod val="95000"/>
                    <a:lumOff val="5000"/>
                  </a:schemeClr>
                </a:solidFill>
                <a:latin typeface="Calibri" panose="020F0502020204030204" pitchFamily="34" charset="0"/>
              </a:rPr>
              <a:t>Komşuları,</a:t>
            </a:r>
          </a:p>
          <a:p>
            <a:pPr>
              <a:lnSpc>
                <a:spcPct val="80000"/>
              </a:lnSpc>
              <a:spcBef>
                <a:spcPct val="25000"/>
              </a:spcBef>
              <a:buFontTx/>
              <a:buChar char="•"/>
            </a:pPr>
            <a:r>
              <a:rPr lang="tr-TR" altLang="zh-CN" sz="2000" dirty="0" smtClean="0">
                <a:solidFill>
                  <a:schemeClr val="tx1">
                    <a:lumMod val="95000"/>
                    <a:lumOff val="5000"/>
                  </a:schemeClr>
                </a:solidFill>
                <a:latin typeface="Calibri" panose="020F0502020204030204" pitchFamily="34" charset="0"/>
              </a:rPr>
              <a:t>Çocuğun kendisi.</a:t>
            </a:r>
            <a:endParaRPr lang="tr-TR" altLang="zh-CN" sz="2000" dirty="0">
              <a:solidFill>
                <a:schemeClr val="tx1">
                  <a:lumMod val="95000"/>
                  <a:lumOff val="5000"/>
                </a:schemeClr>
              </a:solidFill>
              <a:latin typeface="Calibri" panose="020F0502020204030204" pitchFamily="34" charset="0"/>
            </a:endParaRPr>
          </a:p>
          <a:p>
            <a:pPr marL="3600450" lvl="8" indent="0">
              <a:lnSpc>
                <a:spcPct val="80000"/>
              </a:lnSpc>
              <a:spcBef>
                <a:spcPct val="25000"/>
              </a:spcBef>
              <a:buNone/>
            </a:pPr>
            <a:r>
              <a:rPr lang="tr-TR" altLang="zh-CN" sz="2000" dirty="0" smtClean="0">
                <a:solidFill>
                  <a:srgbClr val="C00000"/>
                </a:solidFill>
                <a:latin typeface="Calibri" panose="020F0502020204030204" pitchFamily="34" charset="0"/>
              </a:rPr>
              <a:t>Ayrıca,</a:t>
            </a:r>
            <a:endParaRPr lang="tr-TR" sz="2000" dirty="0">
              <a:solidFill>
                <a:srgbClr val="C00000"/>
              </a:solidFill>
              <a:latin typeface="Calibri" panose="020F0502020204030204" pitchFamily="34" charset="0"/>
            </a:endParaRPr>
          </a:p>
          <a:p>
            <a:pPr lvl="8">
              <a:lnSpc>
                <a:spcPct val="80000"/>
              </a:lnSpc>
              <a:spcBef>
                <a:spcPct val="25000"/>
              </a:spcBef>
              <a:buFontTx/>
              <a:buChar char="•"/>
            </a:pPr>
            <a:r>
              <a:rPr lang="tr-TR" sz="2000" dirty="0" smtClean="0">
                <a:solidFill>
                  <a:schemeClr val="tx1">
                    <a:lumMod val="95000"/>
                    <a:lumOff val="5000"/>
                  </a:schemeClr>
                </a:solidFill>
                <a:latin typeface="Calibri" panose="020F0502020204030204" pitchFamily="34" charset="0"/>
              </a:rPr>
              <a:t>Tüm Ders Öğretmenleri</a:t>
            </a:r>
          </a:p>
          <a:p>
            <a:pPr lvl="8">
              <a:lnSpc>
                <a:spcPct val="80000"/>
              </a:lnSpc>
              <a:spcBef>
                <a:spcPct val="25000"/>
              </a:spcBef>
              <a:buFontTx/>
              <a:buChar char="•"/>
            </a:pPr>
            <a:r>
              <a:rPr lang="tr-TR" sz="2000" dirty="0" smtClean="0">
                <a:solidFill>
                  <a:schemeClr val="tx1">
                    <a:lumMod val="95000"/>
                    <a:lumOff val="5000"/>
                  </a:schemeClr>
                </a:solidFill>
                <a:latin typeface="Calibri" panose="020F0502020204030204" pitchFamily="34" charset="0"/>
              </a:rPr>
              <a:t>Rehber Öğretmenler</a:t>
            </a:r>
          </a:p>
          <a:p>
            <a:pPr lvl="8">
              <a:lnSpc>
                <a:spcPct val="80000"/>
              </a:lnSpc>
              <a:spcBef>
                <a:spcPct val="25000"/>
              </a:spcBef>
              <a:buFontTx/>
              <a:buChar char="•"/>
            </a:pPr>
            <a:r>
              <a:rPr lang="tr-TR" sz="2000" dirty="0" smtClean="0">
                <a:solidFill>
                  <a:schemeClr val="tx1">
                    <a:lumMod val="95000"/>
                    <a:lumOff val="5000"/>
                  </a:schemeClr>
                </a:solidFill>
                <a:latin typeface="Calibri" panose="020F0502020204030204" pitchFamily="34" charset="0"/>
              </a:rPr>
              <a:t>Okul İdaresi ve</a:t>
            </a:r>
            <a:endParaRPr lang="tr-TR" altLang="zh-CN" sz="2000" dirty="0">
              <a:solidFill>
                <a:schemeClr val="tx1">
                  <a:lumMod val="95000"/>
                  <a:lumOff val="5000"/>
                </a:schemeClr>
              </a:solidFill>
              <a:latin typeface="Calibri" panose="020F0502020204030204" pitchFamily="34" charset="0"/>
            </a:endParaRPr>
          </a:p>
          <a:p>
            <a:pPr lvl="8">
              <a:lnSpc>
                <a:spcPct val="80000"/>
              </a:lnSpc>
              <a:spcBef>
                <a:spcPct val="25000"/>
              </a:spcBef>
              <a:buFontTx/>
              <a:buChar char="•"/>
            </a:pPr>
            <a:r>
              <a:rPr lang="tr-TR" altLang="zh-CN" sz="2000" dirty="0">
                <a:solidFill>
                  <a:schemeClr val="tx1">
                    <a:lumMod val="95000"/>
                    <a:lumOff val="5000"/>
                  </a:schemeClr>
                </a:solidFill>
                <a:latin typeface="Calibri" panose="020F0502020204030204" pitchFamily="34" charset="0"/>
              </a:rPr>
              <a:t>Muayene eden </a:t>
            </a:r>
            <a:r>
              <a:rPr lang="tr-TR" altLang="zh-CN" sz="2000" dirty="0" smtClean="0">
                <a:solidFill>
                  <a:schemeClr val="tx1">
                    <a:lumMod val="95000"/>
                    <a:lumOff val="5000"/>
                  </a:schemeClr>
                </a:solidFill>
                <a:latin typeface="Calibri" panose="020F0502020204030204" pitchFamily="34" charset="0"/>
              </a:rPr>
              <a:t>doktorun </a:t>
            </a:r>
            <a:r>
              <a:rPr lang="tr-TR" altLang="zh-CN" sz="2000" dirty="0" smtClean="0">
                <a:solidFill>
                  <a:srgbClr val="C00000"/>
                </a:solidFill>
                <a:latin typeface="Calibri" panose="020F0502020204030204" pitchFamily="34" charset="0"/>
              </a:rPr>
              <a:t>bildirme mecburiyeti vardır</a:t>
            </a:r>
            <a:endParaRPr lang="tr-TR" altLang="zh-CN" sz="2000" dirty="0">
              <a:solidFill>
                <a:srgbClr val="C00000"/>
              </a:solidFill>
              <a:latin typeface="Calibri" panose="020F0502020204030204" pitchFamily="34" charset="0"/>
            </a:endParaRPr>
          </a:p>
          <a:p>
            <a:pPr marL="0" indent="0">
              <a:lnSpc>
                <a:spcPct val="80000"/>
              </a:lnSpc>
              <a:spcBef>
                <a:spcPct val="25000"/>
              </a:spcBef>
              <a:buNone/>
            </a:pPr>
            <a:endParaRPr lang="tr-TR" altLang="zh-CN" sz="20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4996785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68581" y="2288509"/>
            <a:ext cx="6096000" cy="1846659"/>
          </a:xfrm>
          <a:prstGeom prst="rect">
            <a:avLst/>
          </a:prstGeom>
        </p:spPr>
        <p:txBody>
          <a:bodyPr>
            <a:spAutoFit/>
          </a:bodyPr>
          <a:lstStyle/>
          <a:p>
            <a:pPr fontAlgn="b"/>
            <a:r>
              <a:rPr lang="tr-TR" sz="3200" b="1" dirty="0">
                <a:solidFill>
                  <a:srgbClr val="002060"/>
                </a:solidFill>
                <a:latin typeface="Calibri" panose="020F0502020204030204" pitchFamily="34" charset="0"/>
              </a:rPr>
              <a:t>Destek Hattı</a:t>
            </a:r>
            <a:r>
              <a:rPr lang="tr-TR" sz="3200" dirty="0">
                <a:solidFill>
                  <a:srgbClr val="002060"/>
                </a:solidFill>
                <a:latin typeface="Calibri" panose="020F0502020204030204" pitchFamily="34" charset="0"/>
              </a:rPr>
              <a:t>  : ALO 183</a:t>
            </a:r>
          </a:p>
          <a:p>
            <a:pPr fontAlgn="b"/>
            <a:r>
              <a:rPr lang="tr-TR" sz="3200" b="1" dirty="0">
                <a:solidFill>
                  <a:srgbClr val="002060"/>
                </a:solidFill>
                <a:latin typeface="Calibri" panose="020F0502020204030204" pitchFamily="34" charset="0"/>
              </a:rPr>
              <a:t>Polis İmdat     : 155</a:t>
            </a:r>
            <a:endParaRPr lang="tr-TR" sz="3200" dirty="0">
              <a:solidFill>
                <a:srgbClr val="002060"/>
              </a:solidFill>
              <a:latin typeface="Calibri" panose="020F0502020204030204" pitchFamily="34" charset="0"/>
            </a:endParaRPr>
          </a:p>
          <a:p>
            <a:pPr fontAlgn="b"/>
            <a:r>
              <a:rPr lang="tr-TR" sz="3200" b="1" dirty="0">
                <a:solidFill>
                  <a:srgbClr val="002060"/>
                </a:solidFill>
                <a:latin typeface="Calibri" panose="020F0502020204030204" pitchFamily="34" charset="0"/>
              </a:rPr>
              <a:t>Çocuk Şubesi  : 0322 344 11 11</a:t>
            </a:r>
            <a:endParaRPr lang="tr-TR" sz="3200" dirty="0">
              <a:solidFill>
                <a:srgbClr val="002060"/>
              </a:solidFill>
              <a:latin typeface="Calibri" panose="020F0502020204030204" pitchFamily="34" charset="0"/>
            </a:endParaRPr>
          </a:p>
          <a:p>
            <a:pPr fontAlgn="b"/>
            <a:endParaRPr lang="tr-TR" b="1" dirty="0">
              <a:solidFill>
                <a:srgbClr val="002060"/>
              </a:solidFill>
            </a:endParaRPr>
          </a:p>
        </p:txBody>
      </p:sp>
      <p:sp>
        <p:nvSpPr>
          <p:cNvPr id="3" name="Dikdörtgen 2"/>
          <p:cNvSpPr/>
          <p:nvPr/>
        </p:nvSpPr>
        <p:spPr>
          <a:xfrm>
            <a:off x="2202873" y="958380"/>
            <a:ext cx="7869382" cy="769441"/>
          </a:xfrm>
          <a:prstGeom prst="rect">
            <a:avLst/>
          </a:prstGeom>
        </p:spPr>
        <p:txBody>
          <a:bodyPr wrap="square">
            <a:spAutoFit/>
          </a:bodyPr>
          <a:lstStyle/>
          <a:p>
            <a:r>
              <a:rPr lang="tr-TR" sz="4400" b="1" dirty="0" smtClean="0">
                <a:solidFill>
                  <a:schemeClr val="accent4"/>
                </a:solidFill>
                <a:effectLst>
                  <a:outerShdw blurRad="38100" dist="38100" dir="2700000" algn="tl">
                    <a:srgbClr val="000000">
                      <a:alpha val="43137"/>
                    </a:srgbClr>
                  </a:outerShdw>
                </a:effectLst>
                <a:latin typeface="Calibri" panose="020F0502020204030204" pitchFamily="34" charset="0"/>
              </a:rPr>
              <a:t>NEREYE BİLDİRİLİR?</a:t>
            </a:r>
            <a:endParaRPr lang="tr-TR" sz="4400" b="1" dirty="0">
              <a:solidFill>
                <a:schemeClr val="accent4"/>
              </a:solidFill>
              <a:effectLst>
                <a:outerShdw blurRad="38100" dist="38100" dir="2700000" algn="tl">
                  <a:srgbClr val="000000">
                    <a:alpha val="43137"/>
                  </a:srgbClr>
                </a:outerShdw>
              </a:effectLst>
              <a:latin typeface="Calibri" panose="020F0502020204030204" pitchFamily="34" charset="0"/>
            </a:endParaRPr>
          </a:p>
        </p:txBody>
      </p:sp>
      <p:pic>
        <p:nvPicPr>
          <p:cNvPr id="4" name="Picture 5" descr="t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83" y="3422122"/>
            <a:ext cx="4392613" cy="2863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464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extLst>
              <p:ext uri="{D42A27DB-BD31-4B8C-83A1-F6EECF244321}">
                <p14:modId xmlns:p14="http://schemas.microsoft.com/office/powerpoint/2010/main" val="1276951192"/>
              </p:ext>
            </p:extLst>
          </p:nvPr>
        </p:nvGraphicFramePr>
        <p:xfrm>
          <a:off x="1981200" y="980728"/>
          <a:ext cx="85759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257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019811428"/>
              </p:ext>
            </p:extLst>
          </p:nvPr>
        </p:nvGraphicFramePr>
        <p:xfrm>
          <a:off x="1108364" y="1427018"/>
          <a:ext cx="9961418" cy="4821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2067611" y="833643"/>
            <a:ext cx="7807395" cy="523220"/>
          </a:xfrm>
          <a:prstGeom prst="rect">
            <a:avLst/>
          </a:prstGeom>
        </p:spPr>
        <p:txBody>
          <a:bodyPr wrap="none">
            <a:spAutoFit/>
          </a:bodyPr>
          <a:lstStyle/>
          <a:p>
            <a:pPr lvl="0" algn="ctr" defTabSz="914400">
              <a:defRPr/>
            </a:pPr>
            <a:r>
              <a:rPr lang="tr-TR" sz="2800" b="1" dirty="0">
                <a:solidFill>
                  <a:srgbClr val="C00000"/>
                </a:solidFill>
                <a:effectLst>
                  <a:outerShdw blurRad="38100" dist="38100" dir="2700000" algn="tl">
                    <a:srgbClr val="000000">
                      <a:alpha val="43137"/>
                    </a:srgbClr>
                  </a:outerShdw>
                </a:effectLst>
                <a:latin typeface="Calibri" panose="020F0502020204030204" pitchFamily="34" charset="0"/>
              </a:rPr>
              <a:t>SUÇU BİLDİRİM YÜKÜMLÜLÜĞÜ - TCK MADDE 278  </a:t>
            </a:r>
            <a:endParaRPr lang="tr-TR" sz="2800"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616384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5999" y="592261"/>
            <a:ext cx="10244667" cy="5539978"/>
          </a:xfrm>
          <a:prstGeom prst="rect">
            <a:avLst/>
          </a:prstGeom>
        </p:spPr>
        <p:txBody>
          <a:bodyPr wrap="square">
            <a:spAutoFit/>
          </a:bodyPr>
          <a:lstStyle/>
          <a:p>
            <a:pPr algn="ctr"/>
            <a:r>
              <a:rPr lang="tr-TR" sz="2800" b="1" dirty="0">
                <a:solidFill>
                  <a:srgbClr val="C00000"/>
                </a:solidFill>
                <a:latin typeface="Calibri" panose="020F0502020204030204" pitchFamily="34" charset="0"/>
              </a:rPr>
              <a:t>TÜRK CEZA KANUNU</a:t>
            </a:r>
          </a:p>
          <a:p>
            <a:pPr algn="ctr"/>
            <a:r>
              <a:rPr lang="tr-TR" sz="2800" b="1" dirty="0">
                <a:solidFill>
                  <a:srgbClr val="C00000"/>
                </a:solidFill>
                <a:latin typeface="Calibri" panose="020F0502020204030204" pitchFamily="34" charset="0"/>
              </a:rPr>
              <a:t>5237</a:t>
            </a:r>
          </a:p>
          <a:p>
            <a:pPr algn="ctr"/>
            <a:r>
              <a:rPr lang="tr-TR" sz="2800" b="1" dirty="0">
                <a:solidFill>
                  <a:srgbClr val="C00000"/>
                </a:solidFill>
                <a:latin typeface="Calibri" panose="020F0502020204030204" pitchFamily="34" charset="0"/>
              </a:rPr>
              <a:t>ÇOCUKLARIN CİNSEL İSTİSMARI</a:t>
            </a:r>
          </a:p>
          <a:p>
            <a:endParaRPr lang="tr-TR" b="1" dirty="0">
              <a:latin typeface="Calibri" panose="020F0502020204030204" pitchFamily="34" charset="0"/>
            </a:endParaRPr>
          </a:p>
          <a:p>
            <a:pPr algn="just"/>
            <a:r>
              <a:rPr lang="tr-TR" b="1" dirty="0">
                <a:latin typeface="Calibri" panose="020F0502020204030204" pitchFamily="34" charset="0"/>
              </a:rPr>
              <a:t>Madde 103 - </a:t>
            </a:r>
            <a:r>
              <a:rPr lang="tr-TR" dirty="0">
                <a:latin typeface="Calibri" panose="020F0502020204030204" pitchFamily="34" charset="0"/>
              </a:rPr>
              <a:t>(1) Çocuğu cinsel yönden istismar eden kişi, </a:t>
            </a:r>
            <a:r>
              <a:rPr lang="tr-TR" b="1" u="sng" dirty="0">
                <a:latin typeface="Calibri" panose="020F0502020204030204" pitchFamily="34" charset="0"/>
              </a:rPr>
              <a:t>üç yıldan sekiz yıla</a:t>
            </a:r>
            <a:r>
              <a:rPr lang="tr-TR" dirty="0">
                <a:latin typeface="Calibri" panose="020F0502020204030204" pitchFamily="34" charset="0"/>
              </a:rPr>
              <a:t> kadar hapis cezası ile cezalandırılır. Cinsel istismar deyiminden;</a:t>
            </a:r>
          </a:p>
          <a:p>
            <a:pPr algn="just"/>
            <a:r>
              <a:rPr lang="tr-TR" dirty="0">
                <a:latin typeface="Calibri" panose="020F0502020204030204" pitchFamily="34" charset="0"/>
              </a:rPr>
              <a:t>a) 15 yaşını tamamlamamış veya tamamlamış olmakla birlikte fiilin hukukî anlam ve sonuçlarını algılama yeteneği gelişmemiş olan çocuklara karşı gerçekleştirilen her türlü cinsel davranış,</a:t>
            </a:r>
          </a:p>
          <a:p>
            <a:pPr algn="just"/>
            <a:r>
              <a:rPr lang="tr-TR" dirty="0">
                <a:latin typeface="Calibri" panose="020F0502020204030204" pitchFamily="34" charset="0"/>
              </a:rPr>
              <a:t>b) Diğer çocuklara karşı sadece cebir, tehdit, hile veya iradeyi etkileyen başka bir nedene dayalı olarak gerçekleştirilen cinsel davranışlar, anlaşılır.</a:t>
            </a:r>
          </a:p>
          <a:p>
            <a:pPr algn="just"/>
            <a:endParaRPr lang="tr-TR" dirty="0">
              <a:latin typeface="Calibri" panose="020F0502020204030204" pitchFamily="34" charset="0"/>
            </a:endParaRPr>
          </a:p>
          <a:p>
            <a:pPr algn="just"/>
            <a:r>
              <a:rPr lang="tr-TR" dirty="0">
                <a:latin typeface="Calibri" panose="020F0502020204030204" pitchFamily="34" charset="0"/>
              </a:rPr>
              <a:t>(2) Cinsel istismarın vücuda organ veya sair bir cisim sokulması suretiyle gerçekleştirilmesi durumunda, </a:t>
            </a:r>
            <a:r>
              <a:rPr lang="tr-TR" b="1" dirty="0">
                <a:latin typeface="Calibri" panose="020F0502020204030204" pitchFamily="34" charset="0"/>
              </a:rPr>
              <a:t>sekiz yıldan </a:t>
            </a:r>
            <a:r>
              <a:rPr lang="tr-TR" b="1" dirty="0" err="1">
                <a:latin typeface="Calibri" panose="020F0502020204030204" pitchFamily="34" charset="0"/>
              </a:rPr>
              <a:t>onbeş</a:t>
            </a:r>
            <a:r>
              <a:rPr lang="tr-TR" b="1" dirty="0">
                <a:latin typeface="Calibri" panose="020F0502020204030204" pitchFamily="34" charset="0"/>
              </a:rPr>
              <a:t> </a:t>
            </a:r>
            <a:r>
              <a:rPr lang="tr-TR" dirty="0">
                <a:latin typeface="Calibri" panose="020F0502020204030204" pitchFamily="34" charset="0"/>
              </a:rPr>
              <a:t>yıla kadar hapis cezasına hükmolunur.</a:t>
            </a:r>
          </a:p>
          <a:p>
            <a:pPr algn="just"/>
            <a:endParaRPr lang="tr-TR" dirty="0">
              <a:latin typeface="Calibri" panose="020F0502020204030204" pitchFamily="34" charset="0"/>
            </a:endParaRPr>
          </a:p>
          <a:p>
            <a:pPr algn="just"/>
            <a:r>
              <a:rPr lang="tr-TR" dirty="0">
                <a:latin typeface="Calibri" panose="020F0502020204030204" pitchFamily="34" charset="0"/>
              </a:rPr>
              <a:t>(3) Cinsel istismarın üstsoy, ikinci veya üçüncü derecede kan </a:t>
            </a:r>
            <a:r>
              <a:rPr lang="tr-TR" dirty="0" err="1">
                <a:latin typeface="Calibri" panose="020F0502020204030204" pitchFamily="34" charset="0"/>
              </a:rPr>
              <a:t>hısmı</a:t>
            </a:r>
            <a:r>
              <a:rPr lang="tr-TR" dirty="0">
                <a:latin typeface="Calibri" panose="020F0502020204030204" pitchFamily="34" charset="0"/>
              </a:rPr>
              <a:t>, üvey baba, evlat edinen, vasi, eğitici, öğretici, bakıcı, sağlık hizmeti veren veya koruma ve gözetim yükümlülüğü bulunan diğer kişiler tarafından ya da hizmet ilişkisinin sağladığı nüfuz kötüye kullanılmak suretiyle veya birden fazla kişi tarafından birlikte gerçekleştirilmesi hâlinde, yukarıdaki fıkralara göre verilecek ceza </a:t>
            </a:r>
            <a:r>
              <a:rPr lang="tr-TR" b="1" dirty="0">
                <a:latin typeface="Calibri" panose="020F0502020204030204" pitchFamily="34" charset="0"/>
              </a:rPr>
              <a:t>yarı oranında artırılır.</a:t>
            </a:r>
          </a:p>
        </p:txBody>
      </p:sp>
    </p:spTree>
    <p:extLst>
      <p:ext uri="{BB962C8B-B14F-4D97-AF65-F5344CB8AC3E}">
        <p14:creationId xmlns:p14="http://schemas.microsoft.com/office/powerpoint/2010/main" val="9360449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1199" y="476672"/>
            <a:ext cx="10634133" cy="4893647"/>
          </a:xfrm>
          <a:prstGeom prst="rect">
            <a:avLst/>
          </a:prstGeom>
        </p:spPr>
        <p:txBody>
          <a:bodyPr wrap="square">
            <a:spAutoFit/>
          </a:bodyPr>
          <a:lstStyle/>
          <a:p>
            <a:pPr algn="ctr"/>
            <a:endParaRPr lang="tr-TR" sz="2400" b="1" dirty="0" smtClean="0">
              <a:solidFill>
                <a:srgbClr val="FF0000"/>
              </a:solidFill>
              <a:latin typeface="Calibri" panose="020F0502020204030204" pitchFamily="34" charset="0"/>
            </a:endParaRPr>
          </a:p>
          <a:p>
            <a:pPr algn="ctr"/>
            <a:r>
              <a:rPr lang="tr-TR" sz="2400" b="1" dirty="0" smtClean="0">
                <a:solidFill>
                  <a:srgbClr val="FF0000"/>
                </a:solidFill>
                <a:latin typeface="Calibri" panose="020F0502020204030204" pitchFamily="34" charset="0"/>
              </a:rPr>
              <a:t>TÜRK </a:t>
            </a:r>
            <a:r>
              <a:rPr lang="tr-TR" sz="2400" b="1" dirty="0">
                <a:solidFill>
                  <a:srgbClr val="FF0000"/>
                </a:solidFill>
                <a:latin typeface="Calibri" panose="020F0502020204030204" pitchFamily="34" charset="0"/>
              </a:rPr>
              <a:t>CEZA KANUNU</a:t>
            </a:r>
          </a:p>
          <a:p>
            <a:pPr algn="ctr"/>
            <a:r>
              <a:rPr lang="tr-TR" sz="2400" b="1" dirty="0">
                <a:solidFill>
                  <a:srgbClr val="FF0000"/>
                </a:solidFill>
                <a:latin typeface="Calibri" panose="020F0502020204030204" pitchFamily="34" charset="0"/>
              </a:rPr>
              <a:t>5237</a:t>
            </a:r>
          </a:p>
          <a:p>
            <a:pPr algn="ctr"/>
            <a:r>
              <a:rPr lang="tr-TR" sz="2400" b="1" dirty="0">
                <a:solidFill>
                  <a:srgbClr val="FF0000"/>
                </a:solidFill>
                <a:latin typeface="Calibri" panose="020F0502020204030204" pitchFamily="34" charset="0"/>
              </a:rPr>
              <a:t>ÇOCUKLARIN CİNSEL İSTİSMARI</a:t>
            </a:r>
          </a:p>
          <a:p>
            <a:endParaRPr lang="tr-TR" dirty="0">
              <a:latin typeface="Calibri" panose="020F0502020204030204" pitchFamily="34" charset="0"/>
            </a:endParaRPr>
          </a:p>
          <a:p>
            <a:pPr algn="just"/>
            <a:r>
              <a:rPr lang="tr-TR" dirty="0">
                <a:latin typeface="Calibri" panose="020F0502020204030204" pitchFamily="34" charset="0"/>
              </a:rPr>
              <a:t>(4) Cinsel istismarın, birinci fıkranın (a) bendindeki çocuklara karşı cebir veya tehdit kullanmak suretiyle gerçekleştirilmesi hâlinde, yukarıdaki fıkralara göre </a:t>
            </a:r>
            <a:r>
              <a:rPr lang="tr-TR" b="1" dirty="0">
                <a:latin typeface="Calibri" panose="020F0502020204030204" pitchFamily="34" charset="0"/>
              </a:rPr>
              <a:t>verilecek ceza yarı oranında artırılır.</a:t>
            </a:r>
          </a:p>
          <a:p>
            <a:pPr algn="just"/>
            <a:endParaRPr lang="tr-TR" b="1" dirty="0">
              <a:latin typeface="Calibri" panose="020F0502020204030204" pitchFamily="34" charset="0"/>
            </a:endParaRPr>
          </a:p>
          <a:p>
            <a:pPr algn="just"/>
            <a:r>
              <a:rPr lang="tr-TR" dirty="0">
                <a:latin typeface="Calibri" panose="020F0502020204030204" pitchFamily="34" charset="0"/>
              </a:rPr>
              <a:t>(5) Cinsel istismar için başvurulan cebir ve şiddetin kasten yaralama suçunun ağır neticelerine neden olması hâlinde, ayrıca kasten yaralama suçuna ilişkin hükümler uygulanır.</a:t>
            </a:r>
          </a:p>
          <a:p>
            <a:pPr algn="just"/>
            <a:endParaRPr lang="tr-TR" dirty="0">
              <a:latin typeface="Calibri" panose="020F0502020204030204" pitchFamily="34" charset="0"/>
            </a:endParaRPr>
          </a:p>
          <a:p>
            <a:pPr algn="just"/>
            <a:r>
              <a:rPr lang="tr-TR" dirty="0">
                <a:latin typeface="Calibri" panose="020F0502020204030204" pitchFamily="34" charset="0"/>
              </a:rPr>
              <a:t>(6) Suçun sonucunda mağdurun beden veya ruh sağlığının bozulması hâlinde, </a:t>
            </a:r>
            <a:r>
              <a:rPr lang="tr-TR" b="1" dirty="0" err="1">
                <a:latin typeface="Calibri" panose="020F0502020204030204" pitchFamily="34" charset="0"/>
              </a:rPr>
              <a:t>onbeş</a:t>
            </a:r>
            <a:r>
              <a:rPr lang="tr-TR" b="1" dirty="0">
                <a:latin typeface="Calibri" panose="020F0502020204030204" pitchFamily="34" charset="0"/>
              </a:rPr>
              <a:t> yıldan az olmamak üzere</a:t>
            </a:r>
            <a:r>
              <a:rPr lang="tr-TR" dirty="0">
                <a:latin typeface="Calibri" panose="020F0502020204030204" pitchFamily="34" charset="0"/>
              </a:rPr>
              <a:t> hapis cezasına hükmolunur.</a:t>
            </a:r>
          </a:p>
          <a:p>
            <a:pPr algn="just"/>
            <a:endParaRPr lang="tr-TR" dirty="0">
              <a:latin typeface="Calibri" panose="020F0502020204030204" pitchFamily="34" charset="0"/>
            </a:endParaRPr>
          </a:p>
          <a:p>
            <a:pPr algn="just"/>
            <a:r>
              <a:rPr lang="tr-TR" dirty="0">
                <a:latin typeface="Calibri" panose="020F0502020204030204" pitchFamily="34" charset="0"/>
              </a:rPr>
              <a:t>(7) Suçun mağdurun bitkisel hayata girmesine veya ölümüne neden olması durumunda, </a:t>
            </a:r>
            <a:r>
              <a:rPr lang="tr-TR" b="1" dirty="0">
                <a:latin typeface="Calibri" panose="020F0502020204030204" pitchFamily="34" charset="0"/>
              </a:rPr>
              <a:t>ağırlaştırılmış müebbet </a:t>
            </a:r>
            <a:r>
              <a:rPr lang="tr-TR" dirty="0">
                <a:latin typeface="Calibri" panose="020F0502020204030204" pitchFamily="34" charset="0"/>
              </a:rPr>
              <a:t>hapis cezasına hükmolunur.</a:t>
            </a:r>
          </a:p>
        </p:txBody>
      </p:sp>
    </p:spTree>
    <p:extLst>
      <p:ext uri="{BB962C8B-B14F-4D97-AF65-F5344CB8AC3E}">
        <p14:creationId xmlns:p14="http://schemas.microsoft.com/office/powerpoint/2010/main" val="38369923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09349269"/>
              </p:ext>
            </p:extLst>
          </p:nvPr>
        </p:nvGraphicFramePr>
        <p:xfrm>
          <a:off x="2135561" y="720436"/>
          <a:ext cx="9363712" cy="5442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Yuvarlatılmış Dikdörtgen"/>
          <p:cNvSpPr/>
          <p:nvPr/>
        </p:nvSpPr>
        <p:spPr>
          <a:xfrm>
            <a:off x="1881189" y="1700214"/>
            <a:ext cx="8358187" cy="4357687"/>
          </a:xfrm>
          <a:prstGeom prst="roundRect">
            <a:avLst>
              <a:gd name="adj" fmla="val 137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Tree>
    <p:extLst>
      <p:ext uri="{BB962C8B-B14F-4D97-AF65-F5344CB8AC3E}">
        <p14:creationId xmlns:p14="http://schemas.microsoft.com/office/powerpoint/2010/main" val="20478504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p:txBody>
          <a:bodyPr>
            <a:normAutofit fontScale="90000"/>
          </a:bodyPr>
          <a:lstStyle/>
          <a:p>
            <a:pPr eaLnBrk="1" hangingPunct="1"/>
            <a:r>
              <a:rPr lang="tr-TR" altLang="tr-TR" smtClean="0"/>
              <a:t/>
            </a:r>
            <a:br>
              <a:rPr lang="tr-TR" altLang="tr-TR" smtClean="0"/>
            </a:br>
            <a:endParaRPr lang="tr-TR" altLang="tr-TR" smtClean="0"/>
          </a:p>
        </p:txBody>
      </p:sp>
      <p:graphicFrame>
        <p:nvGraphicFramePr>
          <p:cNvPr id="5" name="Diyagram 4"/>
          <p:cNvGraphicFramePr/>
          <p:nvPr>
            <p:extLst>
              <p:ext uri="{D42A27DB-BD31-4B8C-83A1-F6EECF244321}">
                <p14:modId xmlns:p14="http://schemas.microsoft.com/office/powerpoint/2010/main" val="2986151937"/>
              </p:ext>
            </p:extLst>
          </p:nvPr>
        </p:nvGraphicFramePr>
        <p:xfrm>
          <a:off x="1698228" y="1676400"/>
          <a:ext cx="9413117" cy="4490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3391697" y="1144600"/>
            <a:ext cx="5186933" cy="523220"/>
          </a:xfrm>
          <a:prstGeom prst="rect">
            <a:avLst/>
          </a:prstGeom>
        </p:spPr>
        <p:txBody>
          <a:bodyPr wrap="none">
            <a:spAutoFit/>
          </a:bodyPr>
          <a:lstStyle/>
          <a:p>
            <a:pPr lvl="0" algn="ctr" defTabSz="914400">
              <a:defRPr/>
            </a:pPr>
            <a:r>
              <a:rPr lang="tr-TR" altLang="tr-TR" sz="2800" b="1" dirty="0">
                <a:solidFill>
                  <a:srgbClr val="C00000"/>
                </a:solidFill>
                <a:latin typeface="Calibri" panose="020F0502020204030204" pitchFamily="34" charset="0"/>
              </a:rPr>
              <a:t>Çocuk Koruma Kanunu Madde </a:t>
            </a:r>
            <a:r>
              <a:rPr lang="tr-TR" altLang="tr-TR" sz="2800" b="1" dirty="0" smtClean="0">
                <a:solidFill>
                  <a:srgbClr val="C00000"/>
                </a:solidFill>
                <a:latin typeface="Calibri" panose="020F0502020204030204" pitchFamily="34" charset="0"/>
              </a:rPr>
              <a:t>-6-</a:t>
            </a:r>
            <a:endParaRPr lang="tr-TR" sz="28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90101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636588"/>
            <a:ext cx="11631706" cy="877887"/>
          </a:xfrm>
        </p:spPr>
        <p:txBody>
          <a:bodyPr/>
          <a:lstStyle/>
          <a:p>
            <a:pPr algn="ctr" eaLnBrk="1" hangingPunct="1"/>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RİSKLER</a:t>
            </a:r>
          </a:p>
        </p:txBody>
      </p:sp>
      <p:graphicFrame>
        <p:nvGraphicFramePr>
          <p:cNvPr id="9" name="8 Diyagram"/>
          <p:cNvGraphicFramePr/>
          <p:nvPr>
            <p:extLst>
              <p:ext uri="{D42A27DB-BD31-4B8C-83A1-F6EECF244321}">
                <p14:modId xmlns:p14="http://schemas.microsoft.com/office/powerpoint/2010/main" val="1784332590"/>
              </p:ext>
            </p:extLst>
          </p:nvPr>
        </p:nvGraphicFramePr>
        <p:xfrm>
          <a:off x="2207568" y="1268760"/>
          <a:ext cx="7676926" cy="451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980095"/>
      </p:ext>
    </p:extLst>
  </p:cSld>
  <p:clrMapOvr>
    <a:masterClrMapping/>
  </p:clrMapOvr>
  <p:transition spd="med">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4294967295"/>
            <p:extLst>
              <p:ext uri="{D42A27DB-BD31-4B8C-83A1-F6EECF244321}">
                <p14:modId xmlns:p14="http://schemas.microsoft.com/office/powerpoint/2010/main" val="2357080790"/>
              </p:ext>
            </p:extLst>
          </p:nvPr>
        </p:nvGraphicFramePr>
        <p:xfrm>
          <a:off x="568036" y="942253"/>
          <a:ext cx="9573491" cy="5029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283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amily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stretch>
            <a:fillRect/>
          </a:stretch>
        </p:blipFill>
        <p:spPr>
          <a:xfrm>
            <a:off x="460375" y="508000"/>
            <a:ext cx="11257492" cy="5909733"/>
          </a:xfrm>
          <a:prstGeom prst="rect">
            <a:avLst/>
          </a:prstGeom>
        </p:spPr>
      </p:pic>
      <p:sp>
        <p:nvSpPr>
          <p:cNvPr id="6" name="Dikdörtgen 5"/>
          <p:cNvSpPr/>
          <p:nvPr/>
        </p:nvSpPr>
        <p:spPr>
          <a:xfrm>
            <a:off x="5593123" y="5541563"/>
            <a:ext cx="5747086" cy="369332"/>
          </a:xfrm>
          <a:prstGeom prst="rect">
            <a:avLst/>
          </a:prstGeom>
        </p:spPr>
        <p:txBody>
          <a:bodyPr wrap="none">
            <a:spAutoFit/>
          </a:bodyPr>
          <a:lstStyle/>
          <a:p>
            <a:pPr>
              <a:defRPr/>
            </a:pPr>
            <a:r>
              <a:rPr lang="tr-TR" b="1" dirty="0">
                <a:effectLst>
                  <a:outerShdw blurRad="38100" dist="38100" dir="2700000" algn="tl">
                    <a:srgbClr val="666633"/>
                  </a:outerShdw>
                </a:effectLst>
                <a:latin typeface="Comic Sans MS" panose="030F0702030302020204" pitchFamily="66" charset="0"/>
              </a:rPr>
              <a:t>PSK.DAN. AYŞE TÜREL KIRDÖK- SEYHAN RAM</a:t>
            </a:r>
          </a:p>
        </p:txBody>
      </p:sp>
    </p:spTree>
    <p:extLst>
      <p:ext uri="{BB962C8B-B14F-4D97-AF65-F5344CB8AC3E}">
        <p14:creationId xmlns:p14="http://schemas.microsoft.com/office/powerpoint/2010/main" val="3024974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2096</TotalTime>
  <Words>4304</Words>
  <Application>Microsoft Office PowerPoint</Application>
  <PresentationFormat>Geniş ekran</PresentationFormat>
  <Paragraphs>567</Paragraphs>
  <Slides>91</Slides>
  <Notes>14</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91</vt:i4>
      </vt:variant>
    </vt:vector>
  </HeadingPairs>
  <TitlesOfParts>
    <vt:vector size="104" baseType="lpstr">
      <vt:lpstr>Batang</vt:lpstr>
      <vt:lpstr>SimHei</vt:lpstr>
      <vt:lpstr>Arial</vt:lpstr>
      <vt:lpstr>Calibri</vt:lpstr>
      <vt:lpstr>Comic Sans MS</vt:lpstr>
      <vt:lpstr>方正舒体</vt:lpstr>
      <vt:lpstr>Garamond</vt:lpstr>
      <vt:lpstr>Lucida Sans Unicode</vt:lpstr>
      <vt:lpstr>Tahoma</vt:lpstr>
      <vt:lpstr>Times New Roman</vt:lpstr>
      <vt:lpstr>Wingdings</vt:lpstr>
      <vt:lpstr>Wingdings 2</vt:lpstr>
      <vt:lpstr>Organik</vt:lpstr>
      <vt:lpstr>T.C. SEYHAN KAYMAKAMLIĞI Seyhan İlçe Milli Eğitim Müdürlüğü Seyhan Rehberlik ve Araştırma Merkezi</vt:lpstr>
      <vt:lpstr>ÇOCUK İHMAL VE İSTİSMARI</vt:lpstr>
      <vt:lpstr>Çocuk İhmali Nedir?</vt:lpstr>
      <vt:lpstr>İhmal Çeşitleri Nelerdir?</vt:lpstr>
      <vt:lpstr>Fiziksel İhmal Nedir?</vt:lpstr>
      <vt:lpstr>PowerPoint Sunusu</vt:lpstr>
      <vt:lpstr>Eğitimsel İhmal Nedir?</vt:lpstr>
      <vt:lpstr>Duygusal İhmal Nedir?</vt:lpstr>
      <vt:lpstr>RİSKLER</vt:lpstr>
      <vt:lpstr>RİSKLER</vt:lpstr>
      <vt:lpstr>RİSKLER</vt:lpstr>
      <vt:lpstr>RİSKLER</vt:lpstr>
      <vt:lpstr>RİSKLER</vt:lpstr>
      <vt:lpstr>RİSKLER</vt:lpstr>
      <vt:lpstr>Bir çocuğun ihmal edildiğini nasıl anlarız?</vt:lpstr>
      <vt:lpstr>İhmalin Çocuk Üzerindeki Etkileri Nelerdir?</vt:lpstr>
      <vt:lpstr>Çocuk İstismarı Nedir?</vt:lpstr>
      <vt:lpstr> </vt:lpstr>
      <vt:lpstr>İSTİSMAR ÇEŞİTLERİ  NELERDİR?</vt:lpstr>
      <vt:lpstr>PowerPoint Sunusu</vt:lpstr>
      <vt:lpstr>Fiziksel İstismarda Risk Faktörleri (Çocuk ile ilgili)</vt:lpstr>
      <vt:lpstr>Fiziksel İstismarda Risk Faktörleri (Aile ile ilgili)</vt:lpstr>
      <vt:lpstr>Fiziksel İstismara Uğramış Çocukların Özellikleri </vt:lpstr>
      <vt:lpstr>Duygusal İstismar Çeşitleri Nelerdir?</vt:lpstr>
      <vt:lpstr>PowerPoint Sunusu</vt:lpstr>
      <vt:lpstr> Duygusal İstismara Uğramış Çocukların Özellikleri</vt:lpstr>
      <vt:lpstr>PowerPoint Sunusu</vt:lpstr>
      <vt:lpstr>Ekonomik İstismar Nedenleri</vt:lpstr>
      <vt:lpstr>Ekonomik İstismarın Sonuçları</vt:lpstr>
      <vt:lpstr>CİNSEL İSTİSMAR </vt:lpstr>
      <vt:lpstr>CİNSEL İSTİSMAR ÇEŞİTLERİ  </vt:lpstr>
      <vt:lpstr>1. Temas İçermeyen İstismar</vt:lpstr>
      <vt:lpstr>2. Cinsel İlişki İçermeyen Dokunma</vt:lpstr>
      <vt:lpstr>   3. İstismarcının Çocuğun Vücuduna Yönelik Eylemleri    </vt:lpstr>
      <vt:lpstr> 4. Cinsel Sömürü </vt:lpstr>
      <vt:lpstr>PowerPoint Sunusu</vt:lpstr>
      <vt:lpstr>CİNSEL İSTİSMARA MARUZ KALAN ÇOCUKLARIN YAŞA GÖRE DAĞILIMLARI İNCELENDİĞİNDE;</vt:lpstr>
      <vt:lpstr>CİNSEL İSTİSMARCI KİM OLABİLİR?</vt:lpstr>
      <vt:lpstr>PowerPoint Sunusu</vt:lpstr>
      <vt:lpstr>Risk Etmenleri (Çocukla ilgili)</vt:lpstr>
      <vt:lpstr>Risk Etmenleri (Aile ile ilgili)</vt:lpstr>
      <vt:lpstr>Risk Etmenleri (Aile ile ilgili)</vt:lpstr>
      <vt:lpstr> Ensest</vt:lpstr>
      <vt:lpstr>PowerPoint Sunusu</vt:lpstr>
      <vt:lpstr>Cinsel İstismara Maruz Kalan Çocuklarda Yaşlara Göre Görülen Belirtiler </vt:lpstr>
      <vt:lpstr>PowerPoint Sunusu</vt:lpstr>
      <vt:lpstr>3-6 Yaş</vt:lpstr>
      <vt:lpstr>6-12 Yaş</vt:lpstr>
      <vt:lpstr>13-18 Yaş</vt:lpstr>
      <vt:lpstr>CİNSEL İSTİSMARA UĞRAYAN ÇOCUKTA (1)</vt:lpstr>
      <vt:lpstr>CİNSEL İSTİSMARA UĞRAYAN ÇOCUKTA (2)</vt:lpstr>
      <vt:lpstr>PowerPoint Sunusu</vt:lpstr>
      <vt:lpstr>PowerPoint Sunusu</vt:lpstr>
      <vt:lpstr>ÇOCUKLAR YAŞADIĞI İSTİSMAR OLAYINI NEDEN ANLATMAZ?</vt:lpstr>
      <vt:lpstr>ÇOCUKLAR YAŞADIĞI İSTİSMAR OLAYINI NEDEN ANLATMAZ? (1)</vt:lpstr>
      <vt:lpstr>ÇOCUKLAR YAŞADIĞI İSTİSMAR OLAYINI NEDEN ANLATMAZ? (2)</vt:lpstr>
      <vt:lpstr>Çocuklar sonunda nasıl söylerler…</vt:lpstr>
      <vt:lpstr>PowerPoint Sunusu</vt:lpstr>
      <vt:lpstr>Cinsel İstismar İle İlgili Yanlış Düşünceler </vt:lpstr>
      <vt:lpstr>Cinsel İstismar İle İlgili Yanlış Düşünceler </vt:lpstr>
      <vt:lpstr>Cinsel İstismar İle İlgili Yanlış Düşünceler </vt:lpstr>
      <vt:lpstr> ÇOCUKLARINIZA ÖĞRETEBİLECEKLERİNİZ </vt:lpstr>
      <vt:lpstr>1-Güvenliklerini Sağlamayı Öğretin:</vt:lpstr>
      <vt:lpstr>1-Güvenliklerini Sağlamayı Öğretin:</vt:lpstr>
      <vt:lpstr>2. Cinsellik Konusunda Çocuklarınızı  Bilgilendirin.</vt:lpstr>
      <vt:lpstr>3-Sanal Ortamlarda Güvenliklerini Sağlamayı Öğretin:</vt:lpstr>
      <vt:lpstr>4-Bedenlerini Korumayı Öğretin;</vt:lpstr>
      <vt:lpstr>İyi Dokunma</vt:lpstr>
      <vt:lpstr>PowerPoint Sunusu</vt:lpstr>
      <vt:lpstr>Kötü Dokunma</vt:lpstr>
      <vt:lpstr>Kötü Dokunma / Çocuklara Neler Söylenmeli!</vt:lpstr>
      <vt:lpstr>5-’Hayır’ Demeyi Öğretin:</vt:lpstr>
      <vt:lpstr>6-Yardım İstemeyi Öğretin:</vt:lpstr>
      <vt:lpstr>6-Yardım istemeyi öğretin:</vt:lpstr>
      <vt:lpstr>7-Her Zaman Sır Saklanmayacağını Öğretin</vt:lpstr>
      <vt:lpstr>Bizler çocuklarımıza;</vt:lpstr>
      <vt:lpstr>Bu bilgileri çocuğa verirken çok dikkatli olmamız gerekmektedir.</vt:lpstr>
      <vt:lpstr>Cinsel İstismara uğrayanlara nasıl yardım edebilirsiniz? </vt:lpstr>
      <vt:lpstr>PowerPoint Sunusu</vt:lpstr>
      <vt:lpstr>Cinsel İstismara uğrayanlara nasıl yardım edebilirsiniz? </vt:lpstr>
      <vt:lpstr>ÇOĞU KİŞİ BU DURUMLARI BİLDİRME İHTİYACI DUYMAZ!</vt:lpstr>
      <vt:lpstr>HER VATANDAŞ ÇOCUĞA KARŞI İŞLENMEKTE OLAN İSTİSMAR SUÇUNU BİLDİRMEKLE YÜKÜMLÜDÜR! </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SEYHAN KAYMAKAMLIĞI Seyhan İlçe Milli Eğitim Müdürlüğü</dc:title>
  <dc:creator>ronaldinho424</dc:creator>
  <cp:lastModifiedBy>ronaldinho424</cp:lastModifiedBy>
  <cp:revision>172</cp:revision>
  <dcterms:created xsi:type="dcterms:W3CDTF">2017-11-14T10:55:19Z</dcterms:created>
  <dcterms:modified xsi:type="dcterms:W3CDTF">2017-11-21T12:55:11Z</dcterms:modified>
</cp:coreProperties>
</file>