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9" r:id="rId4"/>
    <p:sldId id="258" r:id="rId5"/>
    <p:sldId id="259" r:id="rId6"/>
    <p:sldId id="260" r:id="rId7"/>
    <p:sldId id="261" r:id="rId8"/>
    <p:sldId id="262" r:id="rId9"/>
    <p:sldId id="263" r:id="rId10"/>
    <p:sldId id="264" r:id="rId11"/>
    <p:sldId id="265" r:id="rId12"/>
    <p:sldId id="266" r:id="rId13"/>
    <p:sldId id="267" r:id="rId14"/>
    <p:sldId id="268" r:id="rId15"/>
    <p:sldId id="269" r:id="rId16"/>
    <p:sldId id="280"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A638B2E-D4F7-483C-BE4E-20867A716248}" type="datetimeFigureOut">
              <a:rPr lang="tr-TR" smtClean="0"/>
              <a:t>5.6.2023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B7C7E-88A0-456B-96E2-560FDB903848}" type="slidenum">
              <a:rPr lang="tr-TR" smtClean="0"/>
              <a:t>‹#›</a:t>
            </a:fld>
            <a:endParaRPr lang="tr-TR"/>
          </a:p>
        </p:txBody>
      </p:sp>
    </p:spTree>
    <p:extLst>
      <p:ext uri="{BB962C8B-B14F-4D97-AF65-F5344CB8AC3E}">
        <p14:creationId xmlns:p14="http://schemas.microsoft.com/office/powerpoint/2010/main" val="404827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A638B2E-D4F7-483C-BE4E-20867A716248}" type="datetimeFigureOut">
              <a:rPr lang="tr-TR" smtClean="0"/>
              <a:t>5.6.2023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B7C7E-88A0-456B-96E2-560FDB903848}" type="slidenum">
              <a:rPr lang="tr-TR" smtClean="0"/>
              <a:t>‹#›</a:t>
            </a:fld>
            <a:endParaRPr lang="tr-TR"/>
          </a:p>
        </p:txBody>
      </p:sp>
    </p:spTree>
    <p:extLst>
      <p:ext uri="{BB962C8B-B14F-4D97-AF65-F5344CB8AC3E}">
        <p14:creationId xmlns:p14="http://schemas.microsoft.com/office/powerpoint/2010/main" val="390474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A638B2E-D4F7-483C-BE4E-20867A716248}" type="datetimeFigureOut">
              <a:rPr lang="tr-TR" smtClean="0"/>
              <a:t>5.6.2023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B7C7E-88A0-456B-96E2-560FDB903848}" type="slidenum">
              <a:rPr lang="tr-TR" smtClean="0"/>
              <a:t>‹#›</a:t>
            </a:fld>
            <a:endParaRPr lang="tr-TR"/>
          </a:p>
        </p:txBody>
      </p:sp>
    </p:spTree>
    <p:extLst>
      <p:ext uri="{BB962C8B-B14F-4D97-AF65-F5344CB8AC3E}">
        <p14:creationId xmlns:p14="http://schemas.microsoft.com/office/powerpoint/2010/main" val="252105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A638B2E-D4F7-483C-BE4E-20867A716248}" type="datetimeFigureOut">
              <a:rPr lang="tr-TR" smtClean="0"/>
              <a:t>5.6.2023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B7C7E-88A0-456B-96E2-560FDB903848}" type="slidenum">
              <a:rPr lang="tr-TR" smtClean="0"/>
              <a:t>‹#›</a:t>
            </a:fld>
            <a:endParaRPr lang="tr-TR"/>
          </a:p>
        </p:txBody>
      </p:sp>
    </p:spTree>
    <p:extLst>
      <p:ext uri="{BB962C8B-B14F-4D97-AF65-F5344CB8AC3E}">
        <p14:creationId xmlns:p14="http://schemas.microsoft.com/office/powerpoint/2010/main" val="176596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A638B2E-D4F7-483C-BE4E-20867A716248}" type="datetimeFigureOut">
              <a:rPr lang="tr-TR" smtClean="0"/>
              <a:t>5.6.2023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0B7C7E-88A0-456B-96E2-560FDB903848}" type="slidenum">
              <a:rPr lang="tr-TR" smtClean="0"/>
              <a:t>‹#›</a:t>
            </a:fld>
            <a:endParaRPr lang="tr-TR"/>
          </a:p>
        </p:txBody>
      </p:sp>
    </p:spTree>
    <p:extLst>
      <p:ext uri="{BB962C8B-B14F-4D97-AF65-F5344CB8AC3E}">
        <p14:creationId xmlns:p14="http://schemas.microsoft.com/office/powerpoint/2010/main" val="65057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A638B2E-D4F7-483C-BE4E-20867A716248}" type="datetimeFigureOut">
              <a:rPr lang="tr-TR" smtClean="0"/>
              <a:t>5.6.2023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0B7C7E-88A0-456B-96E2-560FDB903848}" type="slidenum">
              <a:rPr lang="tr-TR" smtClean="0"/>
              <a:t>‹#›</a:t>
            </a:fld>
            <a:endParaRPr lang="tr-TR"/>
          </a:p>
        </p:txBody>
      </p:sp>
    </p:spTree>
    <p:extLst>
      <p:ext uri="{BB962C8B-B14F-4D97-AF65-F5344CB8AC3E}">
        <p14:creationId xmlns:p14="http://schemas.microsoft.com/office/powerpoint/2010/main" val="260865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A638B2E-D4F7-483C-BE4E-20867A716248}" type="datetimeFigureOut">
              <a:rPr lang="tr-TR" smtClean="0"/>
              <a:t>5.6.2023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50B7C7E-88A0-456B-96E2-560FDB903848}" type="slidenum">
              <a:rPr lang="tr-TR" smtClean="0"/>
              <a:t>‹#›</a:t>
            </a:fld>
            <a:endParaRPr lang="tr-TR"/>
          </a:p>
        </p:txBody>
      </p:sp>
    </p:spTree>
    <p:extLst>
      <p:ext uri="{BB962C8B-B14F-4D97-AF65-F5344CB8AC3E}">
        <p14:creationId xmlns:p14="http://schemas.microsoft.com/office/powerpoint/2010/main" val="62201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A638B2E-D4F7-483C-BE4E-20867A716248}" type="datetimeFigureOut">
              <a:rPr lang="tr-TR" smtClean="0"/>
              <a:t>5.6.2023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50B7C7E-88A0-456B-96E2-560FDB903848}" type="slidenum">
              <a:rPr lang="tr-TR" smtClean="0"/>
              <a:t>‹#›</a:t>
            </a:fld>
            <a:endParaRPr lang="tr-TR"/>
          </a:p>
        </p:txBody>
      </p:sp>
    </p:spTree>
    <p:extLst>
      <p:ext uri="{BB962C8B-B14F-4D97-AF65-F5344CB8AC3E}">
        <p14:creationId xmlns:p14="http://schemas.microsoft.com/office/powerpoint/2010/main" val="131252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38B2E-D4F7-483C-BE4E-20867A716248}" type="datetimeFigureOut">
              <a:rPr lang="tr-TR" smtClean="0"/>
              <a:t>5.6.2023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50B7C7E-88A0-456B-96E2-560FDB903848}" type="slidenum">
              <a:rPr lang="tr-TR" smtClean="0"/>
              <a:t>‹#›</a:t>
            </a:fld>
            <a:endParaRPr lang="tr-TR"/>
          </a:p>
        </p:txBody>
      </p:sp>
    </p:spTree>
    <p:extLst>
      <p:ext uri="{BB962C8B-B14F-4D97-AF65-F5344CB8AC3E}">
        <p14:creationId xmlns:p14="http://schemas.microsoft.com/office/powerpoint/2010/main" val="1947994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A638B2E-D4F7-483C-BE4E-20867A716248}" type="datetimeFigureOut">
              <a:rPr lang="tr-TR" smtClean="0"/>
              <a:t>5.6.2023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0B7C7E-88A0-456B-96E2-560FDB903848}" type="slidenum">
              <a:rPr lang="tr-TR" smtClean="0"/>
              <a:t>‹#›</a:t>
            </a:fld>
            <a:endParaRPr lang="tr-TR"/>
          </a:p>
        </p:txBody>
      </p:sp>
    </p:spTree>
    <p:extLst>
      <p:ext uri="{BB962C8B-B14F-4D97-AF65-F5344CB8AC3E}">
        <p14:creationId xmlns:p14="http://schemas.microsoft.com/office/powerpoint/2010/main" val="22684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A638B2E-D4F7-483C-BE4E-20867A716248}" type="datetimeFigureOut">
              <a:rPr lang="tr-TR" smtClean="0"/>
              <a:t>5.6.2023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0B7C7E-88A0-456B-96E2-560FDB903848}" type="slidenum">
              <a:rPr lang="tr-TR" smtClean="0"/>
              <a:t>‹#›</a:t>
            </a:fld>
            <a:endParaRPr lang="tr-TR"/>
          </a:p>
        </p:txBody>
      </p:sp>
    </p:spTree>
    <p:extLst>
      <p:ext uri="{BB962C8B-B14F-4D97-AF65-F5344CB8AC3E}">
        <p14:creationId xmlns:p14="http://schemas.microsoft.com/office/powerpoint/2010/main" val="326738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38B2E-D4F7-483C-BE4E-20867A716248}" type="datetimeFigureOut">
              <a:rPr lang="tr-TR" smtClean="0"/>
              <a:t>5.6.2023</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B7C7E-88A0-456B-96E2-560FDB903848}" type="slidenum">
              <a:rPr lang="tr-TR" smtClean="0"/>
              <a:t>‹#›</a:t>
            </a:fld>
            <a:endParaRPr lang="tr-TR"/>
          </a:p>
        </p:txBody>
      </p:sp>
    </p:spTree>
    <p:extLst>
      <p:ext uri="{BB962C8B-B14F-4D97-AF65-F5344CB8AC3E}">
        <p14:creationId xmlns:p14="http://schemas.microsoft.com/office/powerpoint/2010/main" val="36107403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a:xfrm>
            <a:off x="1524000" y="2693096"/>
            <a:ext cx="9144000" cy="908941"/>
          </a:xfrm>
        </p:spPr>
        <p:txBody>
          <a:bodyPr>
            <a:normAutofit/>
          </a:bodyPr>
          <a:lstStyle/>
          <a:p>
            <a:r>
              <a:rPr lang="tr-TR" sz="3200" b="1" dirty="0" smtClean="0">
                <a:solidFill>
                  <a:srgbClr val="FF0000"/>
                </a:solidFill>
              </a:rPr>
              <a:t>BİREYLERİN MÜKEMMELİYETÇİ YAPILARI VE EBEVEYNLİK</a:t>
            </a:r>
            <a:endParaRPr lang="tr-TR" sz="3200" b="1" dirty="0">
              <a:solidFill>
                <a:srgbClr val="FF0000"/>
              </a:solidFill>
            </a:endParaRPr>
          </a:p>
        </p:txBody>
      </p:sp>
      <p:sp>
        <p:nvSpPr>
          <p:cNvPr id="3" name="Alt Başlık 2"/>
          <p:cNvSpPr>
            <a:spLocks noGrp="1"/>
          </p:cNvSpPr>
          <p:nvPr>
            <p:ph type="subTitle" idx="1"/>
          </p:nvPr>
        </p:nvSpPr>
        <p:spPr>
          <a:xfrm>
            <a:off x="1524000" y="4183692"/>
            <a:ext cx="9144000" cy="1277655"/>
          </a:xfrm>
        </p:spPr>
        <p:txBody>
          <a:bodyPr>
            <a:normAutofit lnSpcReduction="10000"/>
          </a:bodyPr>
          <a:lstStyle/>
          <a:p>
            <a:endParaRPr lang="tr-TR" dirty="0"/>
          </a:p>
          <a:p>
            <a:r>
              <a:rPr lang="tr-TR" dirty="0">
                <a:solidFill>
                  <a:schemeClr val="accent1">
                    <a:lumMod val="50000"/>
                  </a:schemeClr>
                </a:solidFill>
              </a:rPr>
              <a:t>Seyhan Rehberlik ve Araştırma Merkezi</a:t>
            </a:r>
          </a:p>
          <a:p>
            <a:r>
              <a:rPr lang="tr-TR" dirty="0">
                <a:solidFill>
                  <a:schemeClr val="accent1">
                    <a:lumMod val="50000"/>
                  </a:schemeClr>
                </a:solidFill>
              </a:rPr>
              <a:t>PDR Bölümü</a:t>
            </a:r>
          </a:p>
          <a:p>
            <a:endParaRPr lang="tr-TR" dirty="0"/>
          </a:p>
        </p:txBody>
      </p:sp>
      <p:pic>
        <p:nvPicPr>
          <p:cNvPr id="4" name="Resim 3"/>
          <p:cNvPicPr>
            <a:picLocks noChangeAspect="1"/>
          </p:cNvPicPr>
          <p:nvPr/>
        </p:nvPicPr>
        <p:blipFill>
          <a:blip r:embed="rId2"/>
          <a:stretch>
            <a:fillRect/>
          </a:stretch>
        </p:blipFill>
        <p:spPr>
          <a:xfrm>
            <a:off x="325676" y="163939"/>
            <a:ext cx="2767824" cy="2383743"/>
          </a:xfrm>
          <a:prstGeom prst="rect">
            <a:avLst/>
          </a:prstGeom>
        </p:spPr>
      </p:pic>
      <p:pic>
        <p:nvPicPr>
          <p:cNvPr id="6" name="Resim 5"/>
          <p:cNvPicPr>
            <a:picLocks noChangeAspect="1"/>
          </p:cNvPicPr>
          <p:nvPr/>
        </p:nvPicPr>
        <p:blipFill>
          <a:blip r:embed="rId3"/>
          <a:stretch>
            <a:fillRect/>
          </a:stretch>
        </p:blipFill>
        <p:spPr>
          <a:xfrm>
            <a:off x="8873778" y="49009"/>
            <a:ext cx="2761727" cy="2353260"/>
          </a:xfrm>
          <a:prstGeom prst="rect">
            <a:avLst/>
          </a:prstGeom>
        </p:spPr>
      </p:pic>
    </p:spTree>
    <p:extLst>
      <p:ext uri="{BB962C8B-B14F-4D97-AF65-F5344CB8AC3E}">
        <p14:creationId xmlns:p14="http://schemas.microsoft.com/office/powerpoint/2010/main" val="3559383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solidFill>
                  <a:srgbClr val="FF0000"/>
                </a:solidFill>
              </a:rPr>
              <a:t>Antony</a:t>
            </a:r>
            <a:r>
              <a:rPr lang="tr-TR" dirty="0" smtClean="0">
                <a:solidFill>
                  <a:srgbClr val="FF0000"/>
                </a:solidFill>
              </a:rPr>
              <a:t> ve </a:t>
            </a:r>
            <a:r>
              <a:rPr lang="tr-TR" dirty="0" err="1" smtClean="0">
                <a:solidFill>
                  <a:srgbClr val="FF0000"/>
                </a:solidFill>
              </a:rPr>
              <a:t>Swinson</a:t>
            </a:r>
            <a:r>
              <a:rPr lang="tr-TR" dirty="0" smtClean="0">
                <a:solidFill>
                  <a:srgbClr val="FF0000"/>
                </a:solidFill>
              </a:rPr>
              <a:t>(2000) </a:t>
            </a:r>
            <a:r>
              <a:rPr lang="tr-TR" dirty="0" err="1" smtClean="0">
                <a:solidFill>
                  <a:srgbClr val="FF0000"/>
                </a:solidFill>
              </a:rPr>
              <a:t>mükemmelliyetçilerin</a:t>
            </a:r>
            <a:r>
              <a:rPr lang="tr-TR" dirty="0" smtClean="0">
                <a:solidFill>
                  <a:srgbClr val="FF0000"/>
                </a:solidFill>
              </a:rPr>
              <a:t> özelliklerini şu şekilde belirtmişlerdir.</a:t>
            </a:r>
            <a:endParaRPr lang="tr-TR" dirty="0">
              <a:solidFill>
                <a:srgbClr val="FF0000"/>
              </a:solidFill>
            </a:endParaRPr>
          </a:p>
        </p:txBody>
      </p:sp>
      <p:sp>
        <p:nvSpPr>
          <p:cNvPr id="3" name="İçerik Yer Tutucusu 2"/>
          <p:cNvSpPr>
            <a:spLocks noGrp="1"/>
          </p:cNvSpPr>
          <p:nvPr>
            <p:ph idx="1"/>
          </p:nvPr>
        </p:nvSpPr>
        <p:spPr/>
        <p:txBody>
          <a:bodyPr/>
          <a:lstStyle/>
          <a:p>
            <a:pPr algn="just">
              <a:tabLst>
                <a:tab pos="5561013" algn="l"/>
              </a:tabLst>
            </a:pPr>
            <a:r>
              <a:rPr lang="tr-TR" b="1" dirty="0" smtClean="0">
                <a:solidFill>
                  <a:srgbClr val="FF0000"/>
                </a:solidFill>
              </a:rPr>
              <a:t>1- Ya hep Ya hiç  düşüncesi: </a:t>
            </a:r>
            <a:r>
              <a:rPr lang="tr-TR" dirty="0" smtClean="0"/>
              <a:t>Mükemmeliyetçiler olayların karmaşık </a:t>
            </a:r>
            <a:r>
              <a:rPr lang="tr-TR" dirty="0" err="1" smtClean="0"/>
              <a:t>olabileceğini,doğru</a:t>
            </a:r>
            <a:r>
              <a:rPr lang="tr-TR" dirty="0" smtClean="0"/>
              <a:t> ile yanlış arasında pek çok derce olabileceğini düşünmeden, olayları doğru ve yanlış görme eğilimindedir.</a:t>
            </a:r>
          </a:p>
          <a:p>
            <a:pPr algn="just">
              <a:tabLst>
                <a:tab pos="5561013" algn="l"/>
              </a:tabLst>
            </a:pPr>
            <a:r>
              <a:rPr lang="tr-TR" b="1" dirty="0" smtClean="0"/>
              <a:t>2- </a:t>
            </a:r>
            <a:r>
              <a:rPr lang="tr-TR" b="1" dirty="0" smtClean="0">
                <a:solidFill>
                  <a:srgbClr val="FF0000"/>
                </a:solidFill>
              </a:rPr>
              <a:t>Süzgeçten geçirme: </a:t>
            </a:r>
            <a:r>
              <a:rPr lang="tr-TR" dirty="0" smtClean="0"/>
              <a:t>Mükemmeliyetçiler seçici bir şekilde davranarak olumsuz detayları abartma eğilimindedir. Bu olumlu bilgilerin gözden kaçmasına neden olmaktadır.</a:t>
            </a:r>
          </a:p>
          <a:p>
            <a:pPr algn="just">
              <a:tabLst>
                <a:tab pos="5561013" algn="l"/>
              </a:tabLst>
            </a:pPr>
            <a:r>
              <a:rPr lang="tr-TR" b="1" dirty="0" smtClean="0">
                <a:solidFill>
                  <a:srgbClr val="FF0000"/>
                </a:solidFill>
              </a:rPr>
              <a:t>3- Zihin Okuma: </a:t>
            </a:r>
            <a:r>
              <a:rPr lang="tr-TR" dirty="0" smtClean="0"/>
              <a:t>Mükemmeliyetçiler, insanların zihinlerini okuduklarını düşünürler ve genellikle insanların kendileri hakkında olumsuz düşündüklerini sanmaktadırlar.</a:t>
            </a:r>
            <a:endParaRPr lang="tr-TR" dirty="0"/>
          </a:p>
        </p:txBody>
      </p:sp>
      <p:pic>
        <p:nvPicPr>
          <p:cNvPr id="4" name="Resim 3"/>
          <p:cNvPicPr>
            <a:picLocks noChangeAspect="1"/>
          </p:cNvPicPr>
          <p:nvPr/>
        </p:nvPicPr>
        <p:blipFill>
          <a:blip r:embed="rId2"/>
          <a:stretch>
            <a:fillRect/>
          </a:stretch>
        </p:blipFill>
        <p:spPr>
          <a:xfrm>
            <a:off x="9161549" y="5264715"/>
            <a:ext cx="2085975" cy="1593285"/>
          </a:xfrm>
          <a:prstGeom prst="rect">
            <a:avLst/>
          </a:prstGeom>
        </p:spPr>
      </p:pic>
    </p:spTree>
    <p:extLst>
      <p:ext uri="{BB962C8B-B14F-4D97-AF65-F5344CB8AC3E}">
        <p14:creationId xmlns:p14="http://schemas.microsoft.com/office/powerpoint/2010/main" val="15043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9997" y="1825625"/>
            <a:ext cx="10515600" cy="4351338"/>
          </a:xfrm>
        </p:spPr>
        <p:txBody>
          <a:bodyPr/>
          <a:lstStyle/>
          <a:p>
            <a:pPr marL="0" indent="0" algn="just">
              <a:buNone/>
            </a:pPr>
            <a:r>
              <a:rPr lang="tr-TR" b="1" dirty="0" smtClean="0">
                <a:solidFill>
                  <a:srgbClr val="FF0000"/>
                </a:solidFill>
              </a:rPr>
              <a:t>4- Tünel Bakışı:  </a:t>
            </a:r>
            <a:r>
              <a:rPr lang="tr-TR" dirty="0" smtClean="0"/>
              <a:t>Mükemmeliyetçiler detaylara fazlaca dikkat ederler ve bu yüzden genel durumu görememektedirler.</a:t>
            </a:r>
          </a:p>
          <a:p>
            <a:pPr marL="0" indent="0" algn="just">
              <a:buNone/>
            </a:pPr>
            <a:r>
              <a:rPr lang="tr-TR" b="1" dirty="0" smtClean="0">
                <a:solidFill>
                  <a:srgbClr val="FF0000"/>
                </a:solidFill>
              </a:rPr>
              <a:t>5- Kişisel Hassasiyet: </a:t>
            </a:r>
            <a:r>
              <a:rPr lang="tr-TR" dirty="0" smtClean="0"/>
              <a:t>Mükemmeliyetçiler genellikle başkalarının fikrine aşırı önem verirler, beğenilmek isterler</a:t>
            </a:r>
          </a:p>
          <a:p>
            <a:pPr marL="0" indent="0" algn="just">
              <a:buNone/>
            </a:pPr>
            <a:r>
              <a:rPr lang="tr-TR" b="1" dirty="0" smtClean="0">
                <a:solidFill>
                  <a:srgbClr val="FF0000"/>
                </a:solidFill>
              </a:rPr>
              <a:t>6-  Felaket olacağını düşünme: </a:t>
            </a:r>
            <a:r>
              <a:rPr lang="tr-TR" dirty="0" smtClean="0"/>
              <a:t>Mükemmeliyetçiler olumsuz olayları </a:t>
            </a:r>
            <a:r>
              <a:rPr lang="tr-TR" dirty="0" err="1" smtClean="0"/>
              <a:t>başedemeyecekler</a:t>
            </a:r>
            <a:r>
              <a:rPr lang="tr-TR" dirty="0" smtClean="0"/>
              <a:t> felaketler olarak nitelendirerek, kaçma davranışında bulunurlar.</a:t>
            </a:r>
          </a:p>
          <a:p>
            <a:pPr marL="0" indent="0" algn="just">
              <a:buNone/>
            </a:pPr>
            <a:r>
              <a:rPr lang="tr-TR" b="1" dirty="0" smtClean="0">
                <a:solidFill>
                  <a:srgbClr val="FF0000"/>
                </a:solidFill>
              </a:rPr>
              <a:t>7- Aşırı katı Standartlar ve esnek olmama </a:t>
            </a:r>
            <a:r>
              <a:rPr lang="tr-TR" dirty="0" smtClean="0">
                <a:solidFill>
                  <a:srgbClr val="FF0000"/>
                </a:solidFill>
              </a:rPr>
              <a:t>: </a:t>
            </a:r>
            <a:r>
              <a:rPr lang="tr-TR" dirty="0" smtClean="0"/>
              <a:t>Mükemmeliyetçiler daha azına sahip olmayı yenilmek olarak değerlendirerek, beklentileri esnetme konusunda güçlük yaşarlar.</a:t>
            </a:r>
            <a:endParaRPr lang="tr-TR" dirty="0"/>
          </a:p>
        </p:txBody>
      </p:sp>
      <p:pic>
        <p:nvPicPr>
          <p:cNvPr id="4" name="Resim 3"/>
          <p:cNvPicPr>
            <a:picLocks noChangeAspect="1"/>
          </p:cNvPicPr>
          <p:nvPr/>
        </p:nvPicPr>
        <p:blipFill>
          <a:blip r:embed="rId2"/>
          <a:stretch>
            <a:fillRect/>
          </a:stretch>
        </p:blipFill>
        <p:spPr>
          <a:xfrm>
            <a:off x="8352512" y="162707"/>
            <a:ext cx="2476500" cy="1352942"/>
          </a:xfrm>
          <a:prstGeom prst="rect">
            <a:avLst/>
          </a:prstGeom>
        </p:spPr>
      </p:pic>
    </p:spTree>
    <p:extLst>
      <p:ext uri="{BB962C8B-B14F-4D97-AF65-F5344CB8AC3E}">
        <p14:creationId xmlns:p14="http://schemas.microsoft.com/office/powerpoint/2010/main" val="201239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b="1" dirty="0" smtClean="0">
                <a:solidFill>
                  <a:srgbClr val="FF0000"/>
                </a:solidFill>
              </a:rPr>
              <a:t>8- Aşırı Sorumlu Hissetme ve kontrol İhtiyacı: </a:t>
            </a:r>
            <a:r>
              <a:rPr lang="tr-TR" dirty="0" smtClean="0"/>
              <a:t>Mükemmeliyetçiler, çevrelerinde olan insanların  hata yapmalarından ve zarar görmelerinden kendini sorumlu görerek, onların davranış ve düşüncelerini kontrol etmenin gerekli olduğuna inanmaktadırlar.</a:t>
            </a:r>
          </a:p>
          <a:p>
            <a:pPr algn="just"/>
            <a:r>
              <a:rPr lang="tr-TR" b="1" dirty="0" smtClean="0">
                <a:solidFill>
                  <a:srgbClr val="FF0000"/>
                </a:solidFill>
              </a:rPr>
              <a:t>9- Zorunluluklar: </a:t>
            </a:r>
            <a:r>
              <a:rPr lang="tr-TR" dirty="0" smtClean="0"/>
              <a:t>Mükemmeliyetçiler, işlerin nasıl olması gerektiği konusunda kurallar koyarlar, bu kuralları bozduklarında suçluluk ve yetersizlik hissederler.</a:t>
            </a:r>
          </a:p>
          <a:p>
            <a:pPr algn="just"/>
            <a:r>
              <a:rPr lang="tr-TR" b="1" dirty="0" smtClean="0">
                <a:solidFill>
                  <a:srgbClr val="FF0000"/>
                </a:solidFill>
              </a:rPr>
              <a:t>10- Başkalarına güvenme güçlüğü: </a:t>
            </a:r>
            <a:r>
              <a:rPr lang="tr-TR" dirty="0" smtClean="0"/>
              <a:t>Mükemmeliyetçiler bir işi yaparken başkalarına görev verme veya iş paylaşımı konusunda güçlük çekerler.</a:t>
            </a:r>
            <a:endParaRPr lang="tr-TR" dirty="0"/>
          </a:p>
        </p:txBody>
      </p:sp>
      <p:pic>
        <p:nvPicPr>
          <p:cNvPr id="4" name="Resim 3"/>
          <p:cNvPicPr>
            <a:picLocks noChangeAspect="1"/>
          </p:cNvPicPr>
          <p:nvPr/>
        </p:nvPicPr>
        <p:blipFill>
          <a:blip r:embed="rId2"/>
          <a:stretch>
            <a:fillRect/>
          </a:stretch>
        </p:blipFill>
        <p:spPr>
          <a:xfrm>
            <a:off x="8356426" y="397657"/>
            <a:ext cx="2819400" cy="1427968"/>
          </a:xfrm>
          <a:prstGeom prst="rect">
            <a:avLst/>
          </a:prstGeom>
        </p:spPr>
      </p:pic>
    </p:spTree>
    <p:extLst>
      <p:ext uri="{BB962C8B-B14F-4D97-AF65-F5344CB8AC3E}">
        <p14:creationId xmlns:p14="http://schemas.microsoft.com/office/powerpoint/2010/main" val="290788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b="1" dirty="0" smtClean="0">
                <a:solidFill>
                  <a:srgbClr val="FF0000"/>
                </a:solidFill>
              </a:rPr>
              <a:t>11- Uygunsuz sosyal karşılaştırma</a:t>
            </a:r>
            <a:r>
              <a:rPr lang="tr-TR" dirty="0" smtClean="0">
                <a:solidFill>
                  <a:srgbClr val="FF0000"/>
                </a:solidFill>
              </a:rPr>
              <a:t>: </a:t>
            </a:r>
            <a:r>
              <a:rPr lang="tr-TR" dirty="0" smtClean="0"/>
              <a:t>Mükemmeliyetçiler kendilerini sürekli diğer insanlarla karşılaştırmakta ve bu karşılaştırmalar sonucu daha fazla olumsuz duygu hissetmektedirler. </a:t>
            </a:r>
            <a:endParaRPr lang="tr-TR" dirty="0"/>
          </a:p>
        </p:txBody>
      </p:sp>
      <p:pic>
        <p:nvPicPr>
          <p:cNvPr id="4" name="Resim 3"/>
          <p:cNvPicPr>
            <a:picLocks noChangeAspect="1"/>
          </p:cNvPicPr>
          <p:nvPr/>
        </p:nvPicPr>
        <p:blipFill>
          <a:blip r:embed="rId2"/>
          <a:stretch>
            <a:fillRect/>
          </a:stretch>
        </p:blipFill>
        <p:spPr>
          <a:xfrm>
            <a:off x="2367419" y="3256767"/>
            <a:ext cx="6450904" cy="2920195"/>
          </a:xfrm>
          <a:prstGeom prst="rect">
            <a:avLst/>
          </a:prstGeom>
        </p:spPr>
      </p:pic>
    </p:spTree>
    <p:extLst>
      <p:ext uri="{BB962C8B-B14F-4D97-AF65-F5344CB8AC3E}">
        <p14:creationId xmlns:p14="http://schemas.microsoft.com/office/powerpoint/2010/main" val="223920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63879"/>
            <a:ext cx="10515600" cy="5513084"/>
          </a:xfrm>
        </p:spPr>
        <p:txBody>
          <a:bodyPr/>
          <a:lstStyle/>
          <a:p>
            <a:pPr algn="just"/>
            <a:r>
              <a:rPr lang="tr-TR" dirty="0" smtClean="0"/>
              <a:t>Mükemmeliyetçilikte, aşırı derecede yüksek ve gerçekçi olmayan hedeflere </a:t>
            </a:r>
            <a:r>
              <a:rPr lang="tr-TR" dirty="0" err="1" smtClean="0"/>
              <a:t>yoğunlaşılan</a:t>
            </a:r>
            <a:r>
              <a:rPr lang="tr-TR" dirty="0" smtClean="0"/>
              <a:t>, kendini yenilgiye uğratıcı bir dizi düşünce ve davranışa yönelten bir yapı söz konusudur Eleştirilmeye tahammülleri yoktur. Bu yüzden kusursuz davranma çabasına girerler. İşlerin yolunda gitmediğini fark ettikleri anda da kaygı yaşamaya başlarlar. Genellikle kendilerine zara verdiklerinin farkına varmazlar.</a:t>
            </a:r>
            <a:endParaRPr lang="tr-TR" dirty="0"/>
          </a:p>
        </p:txBody>
      </p:sp>
      <p:pic>
        <p:nvPicPr>
          <p:cNvPr id="4" name="Resim 3"/>
          <p:cNvPicPr>
            <a:picLocks noChangeAspect="1"/>
          </p:cNvPicPr>
          <p:nvPr/>
        </p:nvPicPr>
        <p:blipFill>
          <a:blip r:embed="rId2"/>
          <a:stretch>
            <a:fillRect/>
          </a:stretch>
        </p:blipFill>
        <p:spPr>
          <a:xfrm>
            <a:off x="3822526" y="3555110"/>
            <a:ext cx="4546948" cy="2808112"/>
          </a:xfrm>
          <a:prstGeom prst="rect">
            <a:avLst/>
          </a:prstGeom>
        </p:spPr>
      </p:pic>
    </p:spTree>
    <p:extLst>
      <p:ext uri="{BB962C8B-B14F-4D97-AF65-F5344CB8AC3E}">
        <p14:creationId xmlns:p14="http://schemas.microsoft.com/office/powerpoint/2010/main" val="1753965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Mükemmeliyetçi kişiler mükemmel olma isteklerinin kendilerine başarı, takdir ve sevgi kazandıracağını düşünürler fakat, başarı gösterseler de kullandıkları yöntemler yüzünden takdir göremez, sevgi kazanamazlar.</a:t>
            </a:r>
          </a:p>
          <a:p>
            <a:pPr marL="0" indent="0" algn="just">
              <a:buNone/>
              <a:tabLst>
                <a:tab pos="8429625" algn="l"/>
              </a:tabLst>
            </a:pPr>
            <a:endParaRPr lang="tr-TR" dirty="0"/>
          </a:p>
        </p:txBody>
      </p:sp>
      <p:pic>
        <p:nvPicPr>
          <p:cNvPr id="4" name="Resim 3"/>
          <p:cNvPicPr>
            <a:picLocks noChangeAspect="1"/>
          </p:cNvPicPr>
          <p:nvPr/>
        </p:nvPicPr>
        <p:blipFill>
          <a:blip r:embed="rId2"/>
          <a:stretch>
            <a:fillRect/>
          </a:stretch>
        </p:blipFill>
        <p:spPr>
          <a:xfrm>
            <a:off x="3231715" y="3544867"/>
            <a:ext cx="5536504" cy="2489220"/>
          </a:xfrm>
          <a:prstGeom prst="rect">
            <a:avLst/>
          </a:prstGeom>
        </p:spPr>
      </p:pic>
    </p:spTree>
    <p:extLst>
      <p:ext uri="{BB962C8B-B14F-4D97-AF65-F5344CB8AC3E}">
        <p14:creationId xmlns:p14="http://schemas.microsoft.com/office/powerpoint/2010/main" val="105848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lgn="just">
              <a:tabLst>
                <a:tab pos="8429625" algn="l"/>
              </a:tabLst>
            </a:pPr>
            <a:r>
              <a:rPr lang="tr-TR" dirty="0">
                <a:solidFill>
                  <a:prstClr val="black"/>
                </a:solidFill>
              </a:rPr>
              <a:t>Mükemmeliyetçi insanların işler yarıda kalır. Çünkü sonu gelmeyen ve idealize edilmiş hedefleri vardır. Bu hedefler hiçbir zaman tam anlamıyla gerçekleşmez ve gerçekleşme olanağı yoktur. Bunun yanı sıra erteleme ve yeterince üretken olamama gibi sorunları vardır.</a:t>
            </a:r>
          </a:p>
          <a:p>
            <a:endParaRPr lang="tr-TR" dirty="0"/>
          </a:p>
        </p:txBody>
      </p:sp>
      <p:pic>
        <p:nvPicPr>
          <p:cNvPr id="4" name="Resim 3"/>
          <p:cNvPicPr>
            <a:picLocks noChangeAspect="1"/>
          </p:cNvPicPr>
          <p:nvPr/>
        </p:nvPicPr>
        <p:blipFill>
          <a:blip r:embed="rId2"/>
          <a:stretch>
            <a:fillRect/>
          </a:stretch>
        </p:blipFill>
        <p:spPr>
          <a:xfrm>
            <a:off x="3695178" y="3732756"/>
            <a:ext cx="5336088" cy="2567836"/>
          </a:xfrm>
          <a:prstGeom prst="rect">
            <a:avLst/>
          </a:prstGeom>
        </p:spPr>
      </p:pic>
    </p:spTree>
    <p:extLst>
      <p:ext uri="{BB962C8B-B14F-4D97-AF65-F5344CB8AC3E}">
        <p14:creationId xmlns:p14="http://schemas.microsoft.com/office/powerpoint/2010/main" val="128139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Mükemmeliyetçilerin, mükemmeliyetçi olmayanlardan daha başarılı olduklarına ilişkin hiçbir kanıt yoktur. Tam tersine, mükemmele ulaşmak için çabalayan, aynı yetenek, beceri ve zeka seviyesine sahip, ancak mükemmeliyetçi  olmayan kişilerden daha başarısız olduklarına ilişkin kanıtlar bulunmaktadır.</a:t>
            </a:r>
            <a:endParaRPr lang="tr-TR" dirty="0"/>
          </a:p>
        </p:txBody>
      </p:sp>
      <p:pic>
        <p:nvPicPr>
          <p:cNvPr id="4" name="Resim 3"/>
          <p:cNvPicPr>
            <a:picLocks noChangeAspect="1"/>
          </p:cNvPicPr>
          <p:nvPr/>
        </p:nvPicPr>
        <p:blipFill>
          <a:blip r:embed="rId2"/>
          <a:stretch>
            <a:fillRect/>
          </a:stretch>
        </p:blipFill>
        <p:spPr>
          <a:xfrm>
            <a:off x="3620022" y="4008329"/>
            <a:ext cx="5185775" cy="2292263"/>
          </a:xfrm>
          <a:prstGeom prst="rect">
            <a:avLst/>
          </a:prstGeom>
        </p:spPr>
      </p:pic>
    </p:spTree>
    <p:extLst>
      <p:ext uri="{BB962C8B-B14F-4D97-AF65-F5344CB8AC3E}">
        <p14:creationId xmlns:p14="http://schemas.microsoft.com/office/powerpoint/2010/main" val="235865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13567"/>
            <a:ext cx="10515600" cy="5663396"/>
          </a:xfrm>
        </p:spPr>
        <p:txBody>
          <a:bodyPr/>
          <a:lstStyle/>
          <a:p>
            <a:pPr algn="just"/>
            <a:r>
              <a:rPr lang="tr-TR" dirty="0" smtClean="0"/>
              <a:t> ‘’ son ürün’’ üzerinde odaklaşmaları üretkenlik ve başarıya giden yolda onlar için önemli engeller oluşturur. Oysa ki bir şeyi elde etmeye çalışırken yaşananlardan zevk almak , süreç sonunda elde edileceklerden daha önemlidir. Yolun sonundaki amaç için verdikleri yoğun çaba mükemmeliyetçilerin en zayıf yönleridir. Kafalarına, yalnızca sonuçtaki başarıyı ya da başarısızlık korkusunu taktıkları için yoğun kaygı tüm çabalarını sabote eder.</a:t>
            </a:r>
            <a:endParaRPr lang="tr-TR" dirty="0"/>
          </a:p>
        </p:txBody>
      </p:sp>
      <p:pic>
        <p:nvPicPr>
          <p:cNvPr id="4" name="Resim 3"/>
          <p:cNvPicPr>
            <a:picLocks noChangeAspect="1"/>
          </p:cNvPicPr>
          <p:nvPr/>
        </p:nvPicPr>
        <p:blipFill>
          <a:blip r:embed="rId2"/>
          <a:stretch>
            <a:fillRect/>
          </a:stretch>
        </p:blipFill>
        <p:spPr>
          <a:xfrm>
            <a:off x="3018773" y="3907075"/>
            <a:ext cx="5812076" cy="2269887"/>
          </a:xfrm>
          <a:prstGeom prst="rect">
            <a:avLst/>
          </a:prstGeom>
        </p:spPr>
      </p:pic>
    </p:spTree>
    <p:extLst>
      <p:ext uri="{BB962C8B-B14F-4D97-AF65-F5344CB8AC3E}">
        <p14:creationId xmlns:p14="http://schemas.microsoft.com/office/powerpoint/2010/main" val="136069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Gerçek başarı sahipleri, hataları, başarısızlıkları ve zayıflıkları insan olmaktan kaynaklanan özellikler olarak değerlendirirler.</a:t>
            </a:r>
            <a:endParaRPr lang="tr-TR" dirty="0"/>
          </a:p>
        </p:txBody>
      </p:sp>
      <p:pic>
        <p:nvPicPr>
          <p:cNvPr id="4" name="Resim 3"/>
          <p:cNvPicPr>
            <a:picLocks noChangeAspect="1"/>
          </p:cNvPicPr>
          <p:nvPr/>
        </p:nvPicPr>
        <p:blipFill>
          <a:blip r:embed="rId2"/>
          <a:stretch>
            <a:fillRect/>
          </a:stretch>
        </p:blipFill>
        <p:spPr>
          <a:xfrm>
            <a:off x="2931090" y="3419605"/>
            <a:ext cx="6237962" cy="3031299"/>
          </a:xfrm>
          <a:prstGeom prst="rect">
            <a:avLst/>
          </a:prstGeom>
        </p:spPr>
      </p:pic>
    </p:spTree>
    <p:extLst>
      <p:ext uri="{BB962C8B-B14F-4D97-AF65-F5344CB8AC3E}">
        <p14:creationId xmlns:p14="http://schemas.microsoft.com/office/powerpoint/2010/main" val="220544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39245"/>
            <a:ext cx="10515600" cy="4647156"/>
          </a:xfrm>
        </p:spPr>
        <p:txBody>
          <a:bodyPr/>
          <a:lstStyle/>
          <a:p>
            <a:pPr marL="0" indent="0">
              <a:buNone/>
            </a:pPr>
            <a:r>
              <a:rPr lang="tr-TR" dirty="0" smtClean="0"/>
              <a:t>Mükemmeliyetçilik ; Hiç hata ve eksik yapmadan kusursuza ulaşma çabası olarak tanımlanabilir.</a:t>
            </a:r>
            <a:endParaRPr lang="tr-TR" dirty="0"/>
          </a:p>
        </p:txBody>
      </p:sp>
      <p:pic>
        <p:nvPicPr>
          <p:cNvPr id="4" name="Resim 3"/>
          <p:cNvPicPr>
            <a:picLocks noChangeAspect="1"/>
          </p:cNvPicPr>
          <p:nvPr/>
        </p:nvPicPr>
        <p:blipFill>
          <a:blip r:embed="rId2"/>
          <a:stretch>
            <a:fillRect/>
          </a:stretch>
        </p:blipFill>
        <p:spPr>
          <a:xfrm>
            <a:off x="6901841" y="2918563"/>
            <a:ext cx="3569918" cy="3281821"/>
          </a:xfrm>
          <a:prstGeom prst="rect">
            <a:avLst/>
          </a:prstGeom>
        </p:spPr>
      </p:pic>
      <p:pic>
        <p:nvPicPr>
          <p:cNvPr id="5" name="Resim 4"/>
          <p:cNvPicPr>
            <a:picLocks noChangeAspect="1"/>
          </p:cNvPicPr>
          <p:nvPr/>
        </p:nvPicPr>
        <p:blipFill>
          <a:blip r:embed="rId3"/>
          <a:stretch>
            <a:fillRect/>
          </a:stretch>
        </p:blipFill>
        <p:spPr>
          <a:xfrm>
            <a:off x="739036" y="2829316"/>
            <a:ext cx="4935254" cy="3371068"/>
          </a:xfrm>
          <a:prstGeom prst="rect">
            <a:avLst/>
          </a:prstGeom>
        </p:spPr>
      </p:pic>
    </p:spTree>
    <p:extLst>
      <p:ext uri="{BB962C8B-B14F-4D97-AF65-F5344CB8AC3E}">
        <p14:creationId xmlns:p14="http://schemas.microsoft.com/office/powerpoint/2010/main" val="2805863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49900"/>
          </a:xfrm>
        </p:spPr>
        <p:txBody>
          <a:bodyPr>
            <a:normAutofit fontScale="90000"/>
          </a:bodyPr>
          <a:lstStyle/>
          <a:p>
            <a:r>
              <a:rPr lang="tr-TR" dirty="0" smtClean="0">
                <a:solidFill>
                  <a:srgbClr val="FF0000"/>
                </a:solidFill>
              </a:rPr>
              <a:t>Mükemmeliyetçi insanlarda görülen yaygın psikolojik sorunlar:</a:t>
            </a:r>
            <a:endParaRPr lang="tr-TR" dirty="0">
              <a:solidFill>
                <a:srgbClr val="FF0000"/>
              </a:solidFill>
            </a:endParaRPr>
          </a:p>
        </p:txBody>
      </p:sp>
      <p:sp>
        <p:nvSpPr>
          <p:cNvPr id="3" name="İçerik Yer Tutucusu 2"/>
          <p:cNvSpPr>
            <a:spLocks noGrp="1"/>
          </p:cNvSpPr>
          <p:nvPr>
            <p:ph idx="1"/>
          </p:nvPr>
        </p:nvSpPr>
        <p:spPr>
          <a:xfrm>
            <a:off x="838200" y="1565752"/>
            <a:ext cx="10515600" cy="4897677"/>
          </a:xfrm>
        </p:spPr>
        <p:txBody>
          <a:bodyPr>
            <a:normAutofit fontScale="85000" lnSpcReduction="20000"/>
          </a:bodyPr>
          <a:lstStyle/>
          <a:p>
            <a:r>
              <a:rPr lang="tr-TR" dirty="0" smtClean="0"/>
              <a:t>Depresyon</a:t>
            </a:r>
          </a:p>
          <a:p>
            <a:r>
              <a:rPr lang="tr-TR" dirty="0" smtClean="0"/>
              <a:t>Sosyal içe çekilme</a:t>
            </a:r>
          </a:p>
          <a:p>
            <a:r>
              <a:rPr lang="tr-TR" dirty="0" smtClean="0"/>
              <a:t>Performans yitimi</a:t>
            </a:r>
          </a:p>
          <a:p>
            <a:r>
              <a:rPr lang="tr-TR" dirty="0" smtClean="0"/>
              <a:t>Öfke kontrolünde güçlük</a:t>
            </a:r>
          </a:p>
          <a:p>
            <a:r>
              <a:rPr lang="tr-TR" dirty="0" smtClean="0"/>
              <a:t>Sosyal fobi</a:t>
            </a:r>
          </a:p>
          <a:p>
            <a:r>
              <a:rPr lang="tr-TR" dirty="0" err="1" smtClean="0"/>
              <a:t>Anksiyete</a:t>
            </a:r>
            <a:endParaRPr lang="tr-TR" dirty="0" smtClean="0"/>
          </a:p>
          <a:p>
            <a:r>
              <a:rPr lang="tr-TR" dirty="0" smtClean="0"/>
              <a:t>Eleştiricilik</a:t>
            </a:r>
          </a:p>
          <a:p>
            <a:r>
              <a:rPr lang="tr-TR" dirty="0" smtClean="0"/>
              <a:t>Sınav kaygısı</a:t>
            </a:r>
          </a:p>
          <a:p>
            <a:r>
              <a:rPr lang="tr-TR" dirty="0" smtClean="0"/>
              <a:t>İfade güçlüğü</a:t>
            </a:r>
          </a:p>
          <a:p>
            <a:r>
              <a:rPr lang="tr-TR" dirty="0" smtClean="0"/>
              <a:t>Yeme sorunları</a:t>
            </a:r>
          </a:p>
          <a:p>
            <a:r>
              <a:rPr lang="tr-TR" dirty="0" smtClean="0"/>
              <a:t>Dışlanmışlık</a:t>
            </a:r>
          </a:p>
          <a:p>
            <a:r>
              <a:rPr lang="tr-TR" dirty="0" smtClean="0"/>
              <a:t>Yalnızlık duygusu</a:t>
            </a:r>
            <a:endParaRPr lang="tr-TR" dirty="0"/>
          </a:p>
        </p:txBody>
      </p:sp>
      <p:pic>
        <p:nvPicPr>
          <p:cNvPr id="4" name="Resim 3"/>
          <p:cNvPicPr>
            <a:picLocks noChangeAspect="1"/>
          </p:cNvPicPr>
          <p:nvPr/>
        </p:nvPicPr>
        <p:blipFill>
          <a:blip r:embed="rId2"/>
          <a:stretch>
            <a:fillRect/>
          </a:stretch>
        </p:blipFill>
        <p:spPr>
          <a:xfrm>
            <a:off x="5924811" y="1857570"/>
            <a:ext cx="4334005" cy="2977477"/>
          </a:xfrm>
          <a:prstGeom prst="rect">
            <a:avLst/>
          </a:prstGeom>
        </p:spPr>
      </p:pic>
    </p:spTree>
    <p:extLst>
      <p:ext uri="{BB962C8B-B14F-4D97-AF65-F5344CB8AC3E}">
        <p14:creationId xmlns:p14="http://schemas.microsoft.com/office/powerpoint/2010/main" val="2148467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50316"/>
          </a:xfrm>
        </p:spPr>
        <p:txBody>
          <a:bodyPr/>
          <a:lstStyle/>
          <a:p>
            <a:r>
              <a:rPr lang="tr-TR" dirty="0" smtClean="0">
                <a:solidFill>
                  <a:srgbClr val="FF0000"/>
                </a:solidFill>
              </a:rPr>
              <a:t>Mükemmeliyetçilik ve aile hayatı</a:t>
            </a:r>
            <a:endParaRPr lang="tr-TR" dirty="0">
              <a:solidFill>
                <a:srgbClr val="FF0000"/>
              </a:solidFill>
            </a:endParaRPr>
          </a:p>
        </p:txBody>
      </p:sp>
      <p:sp>
        <p:nvSpPr>
          <p:cNvPr id="3" name="İçerik Yer Tutucusu 2"/>
          <p:cNvSpPr>
            <a:spLocks noGrp="1"/>
          </p:cNvSpPr>
          <p:nvPr>
            <p:ph idx="1"/>
          </p:nvPr>
        </p:nvSpPr>
        <p:spPr/>
        <p:txBody>
          <a:bodyPr/>
          <a:lstStyle/>
          <a:p>
            <a:pPr algn="just">
              <a:tabLst>
                <a:tab pos="5737225" algn="l"/>
              </a:tabLst>
            </a:pPr>
            <a:r>
              <a:rPr lang="tr-TR" dirty="0" smtClean="0"/>
              <a:t>Beğenme sorunu nedeniyle geç evlenir.</a:t>
            </a:r>
          </a:p>
          <a:p>
            <a:pPr algn="just">
              <a:tabLst>
                <a:tab pos="5737225" algn="l"/>
              </a:tabLst>
            </a:pPr>
            <a:r>
              <a:rPr lang="tr-TR" dirty="0" smtClean="0"/>
              <a:t>Evin düzeni ve görünümü birincil ihtiyaçların önüne geçer.</a:t>
            </a:r>
          </a:p>
          <a:p>
            <a:pPr algn="just">
              <a:tabLst>
                <a:tab pos="5737225" algn="l"/>
              </a:tabLst>
            </a:pPr>
            <a:r>
              <a:rPr lang="tr-TR" dirty="0" smtClean="0"/>
              <a:t>Eşler arasında tatminsizlik duygusu baş gösterir. Daha iyisini yapma düşüncesi ve çabası çatışmalara neden olur.</a:t>
            </a:r>
            <a:endParaRPr lang="tr-TR" dirty="0"/>
          </a:p>
        </p:txBody>
      </p:sp>
      <p:pic>
        <p:nvPicPr>
          <p:cNvPr id="4" name="Resim 3"/>
          <p:cNvPicPr>
            <a:picLocks noChangeAspect="1"/>
          </p:cNvPicPr>
          <p:nvPr/>
        </p:nvPicPr>
        <p:blipFill>
          <a:blip r:embed="rId2"/>
          <a:stretch>
            <a:fillRect/>
          </a:stretch>
        </p:blipFill>
        <p:spPr>
          <a:xfrm>
            <a:off x="5262562" y="3732756"/>
            <a:ext cx="5472243" cy="2854389"/>
          </a:xfrm>
          <a:prstGeom prst="rect">
            <a:avLst/>
          </a:prstGeom>
        </p:spPr>
      </p:pic>
    </p:spTree>
    <p:extLst>
      <p:ext uri="{BB962C8B-B14F-4D97-AF65-F5344CB8AC3E}">
        <p14:creationId xmlns:p14="http://schemas.microsoft.com/office/powerpoint/2010/main" val="122172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50108"/>
          </a:xfrm>
        </p:spPr>
        <p:txBody>
          <a:bodyPr>
            <a:normAutofit fontScale="90000"/>
          </a:bodyPr>
          <a:lstStyle/>
          <a:p>
            <a:r>
              <a:rPr lang="tr-TR" dirty="0" smtClean="0">
                <a:solidFill>
                  <a:srgbClr val="FF0000"/>
                </a:solidFill>
              </a:rPr>
              <a:t>Mükemmeliyetçi anne babalar:</a:t>
            </a:r>
            <a:br>
              <a:rPr lang="tr-TR" dirty="0" smtClean="0">
                <a:solidFill>
                  <a:srgbClr val="FF0000"/>
                </a:solidFill>
              </a:rPr>
            </a:br>
            <a:endParaRPr lang="tr-TR" dirty="0">
              <a:solidFill>
                <a:srgbClr val="FF0000"/>
              </a:solidFill>
            </a:endParaRPr>
          </a:p>
        </p:txBody>
      </p:sp>
      <p:sp>
        <p:nvSpPr>
          <p:cNvPr id="3" name="İçerik Yer Tutucusu 2"/>
          <p:cNvSpPr>
            <a:spLocks noGrp="1"/>
          </p:cNvSpPr>
          <p:nvPr>
            <p:ph idx="1"/>
          </p:nvPr>
        </p:nvSpPr>
        <p:spPr>
          <a:xfrm>
            <a:off x="838200" y="2530257"/>
            <a:ext cx="10515600" cy="3959856"/>
          </a:xfrm>
        </p:spPr>
        <p:txBody>
          <a:bodyPr>
            <a:normAutofit fontScale="92500"/>
          </a:bodyPr>
          <a:lstStyle/>
          <a:p>
            <a:pPr algn="just"/>
            <a:r>
              <a:rPr lang="tr-TR" dirty="0" smtClean="0"/>
              <a:t>Çocuklarla ilgili her şey kontrol altında olmalıdır.</a:t>
            </a:r>
          </a:p>
          <a:p>
            <a:pPr algn="just"/>
            <a:r>
              <a:rPr lang="tr-TR" dirty="0" smtClean="0"/>
              <a:t>Aşırı müdahaleci ve koruyucudurlar</a:t>
            </a:r>
          </a:p>
          <a:p>
            <a:pPr algn="just"/>
            <a:r>
              <a:rPr lang="tr-TR" dirty="0" smtClean="0"/>
              <a:t>Çocuklarının yaşamının her alanına müdahil olmak isterler. Bu da çocukların bunalıma girmelerine neden olabilir.</a:t>
            </a:r>
          </a:p>
          <a:p>
            <a:pPr algn="just"/>
            <a:r>
              <a:rPr lang="tr-TR" dirty="0" smtClean="0"/>
              <a:t>Çocuk ebeveyninin belirlediği yoldan gitmek zorundadır çünkü en kusursuzu budur.</a:t>
            </a:r>
          </a:p>
          <a:p>
            <a:pPr algn="just"/>
            <a:r>
              <a:rPr lang="tr-TR" dirty="0" smtClean="0"/>
              <a:t>Anne babaların hataya izin vermeyen tutumları çocukta kaygı yaratmaktadır</a:t>
            </a:r>
          </a:p>
          <a:p>
            <a:pPr algn="just"/>
            <a:r>
              <a:rPr lang="tr-TR" dirty="0" smtClean="0"/>
              <a:t>Mükemmeliyetçi  ebeveynlerin çocukları sürekli kendilerini ispat etme çabasına girmektedirler.</a:t>
            </a:r>
          </a:p>
          <a:p>
            <a:pPr marL="0" indent="0">
              <a:buNone/>
            </a:pPr>
            <a:endParaRPr lang="tr-TR" dirty="0" smtClean="0"/>
          </a:p>
          <a:p>
            <a:endParaRPr lang="tr-TR" dirty="0"/>
          </a:p>
        </p:txBody>
      </p:sp>
      <p:pic>
        <p:nvPicPr>
          <p:cNvPr id="5" name="Resim 4"/>
          <p:cNvPicPr>
            <a:picLocks noChangeAspect="1"/>
          </p:cNvPicPr>
          <p:nvPr/>
        </p:nvPicPr>
        <p:blipFill>
          <a:blip r:embed="rId2"/>
          <a:stretch>
            <a:fillRect/>
          </a:stretch>
        </p:blipFill>
        <p:spPr>
          <a:xfrm>
            <a:off x="7240044" y="651354"/>
            <a:ext cx="3865193" cy="1888298"/>
          </a:xfrm>
          <a:prstGeom prst="rect">
            <a:avLst/>
          </a:prstGeom>
        </p:spPr>
      </p:pic>
    </p:spTree>
    <p:extLst>
      <p:ext uri="{BB962C8B-B14F-4D97-AF65-F5344CB8AC3E}">
        <p14:creationId xmlns:p14="http://schemas.microsoft.com/office/powerpoint/2010/main" val="614208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Çocuk anne babaya öfke geliştirebilmekte veya bu öfke kendine yönelebilmekte, dolayısıyla uyum sorunları yaşayabilmektedir.</a:t>
            </a:r>
          </a:p>
          <a:p>
            <a:pPr algn="just"/>
            <a:r>
              <a:rPr lang="tr-TR" dirty="0" smtClean="0"/>
              <a:t>Mükemmeliyetçi tutum ile büyüyen genç bağımsız olma ve arkadaş edinmede zorlanır</a:t>
            </a:r>
            <a:endParaRPr lang="tr-TR" dirty="0"/>
          </a:p>
        </p:txBody>
      </p:sp>
      <p:pic>
        <p:nvPicPr>
          <p:cNvPr id="4" name="Resim 3"/>
          <p:cNvPicPr>
            <a:picLocks noChangeAspect="1"/>
          </p:cNvPicPr>
          <p:nvPr/>
        </p:nvPicPr>
        <p:blipFill>
          <a:blip r:embed="rId2"/>
          <a:stretch>
            <a:fillRect/>
          </a:stretch>
        </p:blipFill>
        <p:spPr>
          <a:xfrm>
            <a:off x="7527880" y="3854558"/>
            <a:ext cx="3520075" cy="2571294"/>
          </a:xfrm>
          <a:prstGeom prst="rect">
            <a:avLst/>
          </a:prstGeom>
        </p:spPr>
      </p:pic>
    </p:spTree>
    <p:extLst>
      <p:ext uri="{BB962C8B-B14F-4D97-AF65-F5344CB8AC3E}">
        <p14:creationId xmlns:p14="http://schemas.microsoft.com/office/powerpoint/2010/main" val="232536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Anne babalara öneriler:</a:t>
            </a:r>
            <a:endParaRPr lang="tr-TR" dirty="0">
              <a:solidFill>
                <a:srgbClr val="FF0000"/>
              </a:solidFill>
            </a:endParaRPr>
          </a:p>
        </p:txBody>
      </p:sp>
      <p:sp>
        <p:nvSpPr>
          <p:cNvPr id="3" name="İçerik Yer Tutucusu 2"/>
          <p:cNvSpPr>
            <a:spLocks noGrp="1"/>
          </p:cNvSpPr>
          <p:nvPr>
            <p:ph idx="1"/>
          </p:nvPr>
        </p:nvSpPr>
        <p:spPr>
          <a:xfrm>
            <a:off x="838200" y="2567835"/>
            <a:ext cx="10515600" cy="4045907"/>
          </a:xfrm>
        </p:spPr>
        <p:txBody>
          <a:bodyPr/>
          <a:lstStyle/>
          <a:p>
            <a:pPr algn="just"/>
            <a:r>
              <a:rPr lang="tr-TR" dirty="0" smtClean="0"/>
              <a:t>Beceriler ancak hata yapılarak geliştirilebilir. Çocukları yapamadıkları şeylerden dolayı aşağılamayın, utandırmayın. Yapmak istediği şeyi destekleyin.</a:t>
            </a:r>
          </a:p>
          <a:p>
            <a:pPr algn="just"/>
            <a:r>
              <a:rPr lang="tr-TR" dirty="0" smtClean="0"/>
              <a:t>Çocuğu başarılı olmaya yönlendirirken onu başkalarıyla değil, kendi içinde değerlendirin. Böylece yetersizlik hissi ve kaygı yaşamasına engel olun.</a:t>
            </a:r>
          </a:p>
          <a:p>
            <a:pPr algn="just"/>
            <a:r>
              <a:rPr lang="tr-TR" dirty="0" smtClean="0"/>
              <a:t>Çocuğunuzun başarılı olduğu yanları vurgulayın.</a:t>
            </a:r>
          </a:p>
          <a:p>
            <a:pPr algn="just"/>
            <a:r>
              <a:rPr lang="tr-TR" dirty="0" smtClean="0"/>
              <a:t>Sonuç başarısız olsa da çabasını ödüllendirin.</a:t>
            </a:r>
            <a:endParaRPr lang="tr-TR" dirty="0"/>
          </a:p>
        </p:txBody>
      </p:sp>
      <p:pic>
        <p:nvPicPr>
          <p:cNvPr id="4" name="Resim 3"/>
          <p:cNvPicPr>
            <a:picLocks noChangeAspect="1"/>
          </p:cNvPicPr>
          <p:nvPr/>
        </p:nvPicPr>
        <p:blipFill>
          <a:blip r:embed="rId2"/>
          <a:stretch>
            <a:fillRect/>
          </a:stretch>
        </p:blipFill>
        <p:spPr>
          <a:xfrm>
            <a:off x="8179497" y="118268"/>
            <a:ext cx="2923848" cy="2236625"/>
          </a:xfrm>
          <a:prstGeom prst="rect">
            <a:avLst/>
          </a:prstGeom>
        </p:spPr>
      </p:pic>
    </p:spTree>
    <p:extLst>
      <p:ext uri="{BB962C8B-B14F-4D97-AF65-F5344CB8AC3E}">
        <p14:creationId xmlns:p14="http://schemas.microsoft.com/office/powerpoint/2010/main" val="37898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2729" y="365535"/>
            <a:ext cx="10515600" cy="4351338"/>
          </a:xfrm>
        </p:spPr>
        <p:txBody>
          <a:bodyPr/>
          <a:lstStyle/>
          <a:p>
            <a:pPr algn="just"/>
            <a:r>
              <a:rPr lang="tr-TR" dirty="0" err="1" smtClean="0">
                <a:solidFill>
                  <a:srgbClr val="FF0000"/>
                </a:solidFill>
              </a:rPr>
              <a:t>Macmillan</a:t>
            </a:r>
            <a:r>
              <a:rPr lang="tr-TR" dirty="0" smtClean="0"/>
              <a:t>,’’mükemmeliyetçilik; mükemmelin olduğuna </a:t>
            </a:r>
            <a:r>
              <a:rPr lang="tr-TR" dirty="0" err="1" smtClean="0"/>
              <a:t>inanma,ulaşma</a:t>
            </a:r>
            <a:r>
              <a:rPr lang="tr-TR" dirty="0" smtClean="0"/>
              <a:t> çabası ve kişinin kendisi ve başkaları için yüksek standartlar belirleme eylemi olarak tanımlanmıştır.</a:t>
            </a:r>
          </a:p>
          <a:p>
            <a:r>
              <a:rPr lang="tr-TR" dirty="0" err="1" smtClean="0">
                <a:solidFill>
                  <a:srgbClr val="FF0000"/>
                </a:solidFill>
              </a:rPr>
              <a:t>Adderholdt-Elliot</a:t>
            </a:r>
            <a:r>
              <a:rPr lang="tr-TR" dirty="0" smtClean="0"/>
              <a:t> ,insanların mükemmellik için çabaladıklarını, çünkü başarı odaklı olduklarını belirtmiştir.</a:t>
            </a:r>
            <a:endParaRPr lang="tr-TR" dirty="0"/>
          </a:p>
        </p:txBody>
      </p:sp>
      <p:pic>
        <p:nvPicPr>
          <p:cNvPr id="5" name="Resim 4"/>
          <p:cNvPicPr>
            <a:picLocks noChangeAspect="1"/>
          </p:cNvPicPr>
          <p:nvPr/>
        </p:nvPicPr>
        <p:blipFill>
          <a:blip r:embed="rId2"/>
          <a:stretch>
            <a:fillRect/>
          </a:stretch>
        </p:blipFill>
        <p:spPr>
          <a:xfrm>
            <a:off x="8324850" y="4112255"/>
            <a:ext cx="3028950" cy="2199645"/>
          </a:xfrm>
          <a:prstGeom prst="rect">
            <a:avLst/>
          </a:prstGeom>
        </p:spPr>
      </p:pic>
    </p:spTree>
    <p:extLst>
      <p:ext uri="{BB962C8B-B14F-4D97-AF65-F5344CB8AC3E}">
        <p14:creationId xmlns:p14="http://schemas.microsoft.com/office/powerpoint/2010/main" val="327142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762000" y="275573"/>
            <a:ext cx="10515600" cy="5423769"/>
          </a:xfrm>
        </p:spPr>
        <p:txBody>
          <a:bodyPr>
            <a:normAutofit/>
          </a:bodyPr>
          <a:lstStyle/>
          <a:p>
            <a:pPr marL="0" indent="0" algn="just">
              <a:buNone/>
            </a:pPr>
            <a:r>
              <a:rPr lang="tr-TR" dirty="0" err="1" smtClean="0">
                <a:solidFill>
                  <a:srgbClr val="FF0000"/>
                </a:solidFill>
              </a:rPr>
              <a:t>Hamachek</a:t>
            </a:r>
            <a:r>
              <a:rPr lang="tr-TR" dirty="0" smtClean="0"/>
              <a:t>, mükemmeliyetçiliğin, normal ve </a:t>
            </a:r>
            <a:r>
              <a:rPr lang="tr-TR" dirty="0" err="1" smtClean="0"/>
              <a:t>nevrotik</a:t>
            </a:r>
            <a:r>
              <a:rPr lang="tr-TR" dirty="0" smtClean="0"/>
              <a:t> mükemmeliyetçilik olmak üzere iki boyutundan söz etmiştir. Normal mükemmeliyetçiler ,yüksek kişisel standartlara sahip, mevcut durumun gereklerine göre esnek tavır gösterebilendir. </a:t>
            </a:r>
            <a:r>
              <a:rPr lang="tr-TR" dirty="0" err="1" smtClean="0"/>
              <a:t>Nevrotik</a:t>
            </a:r>
            <a:r>
              <a:rPr lang="tr-TR" dirty="0" smtClean="0"/>
              <a:t> mükemmeliyetçiler ise, yüksek kaygı ve başarısızlık korkusuna sahiptirler. Onlar çabalarından zevk almazlar çünkü hiçbir şeyin yeterince iyi olmadığını düşünürler. Bu yaklaşıma göre, başarı ve başarı motivasyonu mükemmeliyetçiliğin olumlu boyutuyla ilgilidir demiştir.</a:t>
            </a:r>
            <a:endParaRPr lang="tr-TR" dirty="0"/>
          </a:p>
        </p:txBody>
      </p:sp>
      <p:pic>
        <p:nvPicPr>
          <p:cNvPr id="4" name="Resim 3"/>
          <p:cNvPicPr>
            <a:picLocks noChangeAspect="1"/>
          </p:cNvPicPr>
          <p:nvPr/>
        </p:nvPicPr>
        <p:blipFill>
          <a:blip r:embed="rId2"/>
          <a:stretch>
            <a:fillRect/>
          </a:stretch>
        </p:blipFill>
        <p:spPr>
          <a:xfrm>
            <a:off x="4647156" y="4060260"/>
            <a:ext cx="3874718" cy="2019300"/>
          </a:xfrm>
          <a:prstGeom prst="rect">
            <a:avLst/>
          </a:prstGeom>
        </p:spPr>
      </p:pic>
    </p:spTree>
    <p:extLst>
      <p:ext uri="{BB962C8B-B14F-4D97-AF65-F5344CB8AC3E}">
        <p14:creationId xmlns:p14="http://schemas.microsoft.com/office/powerpoint/2010/main" val="149871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0994" y="2542784"/>
            <a:ext cx="10515600" cy="3663676"/>
          </a:xfrm>
        </p:spPr>
        <p:txBody>
          <a:bodyPr>
            <a:normAutofit lnSpcReduction="10000"/>
          </a:bodyPr>
          <a:lstStyle/>
          <a:p>
            <a:pPr algn="just"/>
            <a:r>
              <a:rPr lang="tr-TR" dirty="0" smtClean="0">
                <a:solidFill>
                  <a:srgbClr val="FF0000"/>
                </a:solidFill>
              </a:rPr>
              <a:t>Gordon </a:t>
            </a:r>
            <a:r>
              <a:rPr lang="tr-TR" dirty="0" err="1" smtClean="0">
                <a:solidFill>
                  <a:srgbClr val="FF0000"/>
                </a:solidFill>
              </a:rPr>
              <a:t>H.Flett</a:t>
            </a:r>
            <a:r>
              <a:rPr lang="tr-TR" dirty="0" smtClean="0">
                <a:solidFill>
                  <a:srgbClr val="FF0000"/>
                </a:solidFill>
              </a:rPr>
              <a:t> ve Paul l </a:t>
            </a:r>
            <a:r>
              <a:rPr lang="tr-TR" dirty="0" err="1" smtClean="0">
                <a:solidFill>
                  <a:srgbClr val="FF0000"/>
                </a:solidFill>
              </a:rPr>
              <a:t>Hewitt</a:t>
            </a:r>
            <a:r>
              <a:rPr lang="tr-TR" dirty="0" smtClean="0">
                <a:solidFill>
                  <a:srgbClr val="FF0000"/>
                </a:solidFill>
              </a:rPr>
              <a:t>(2002), </a:t>
            </a:r>
            <a:r>
              <a:rPr lang="tr-TR" dirty="0" smtClean="0"/>
              <a:t>Patolojik bir durum olarak değerlendirmiş ve üç çeşit mükemmeliyetçilik tanımlamıştır:</a:t>
            </a:r>
          </a:p>
          <a:p>
            <a:pPr algn="just"/>
            <a:r>
              <a:rPr lang="tr-TR" dirty="0" smtClean="0">
                <a:solidFill>
                  <a:srgbClr val="FF0000"/>
                </a:solidFill>
              </a:rPr>
              <a:t>1- </a:t>
            </a:r>
            <a:r>
              <a:rPr lang="tr-TR" b="1" dirty="0" smtClean="0">
                <a:solidFill>
                  <a:srgbClr val="FF0000"/>
                </a:solidFill>
              </a:rPr>
              <a:t>Kendine yönelik</a:t>
            </a:r>
            <a:r>
              <a:rPr lang="tr-TR" dirty="0" smtClean="0">
                <a:solidFill>
                  <a:srgbClr val="FF0000"/>
                </a:solidFill>
              </a:rPr>
              <a:t>: </a:t>
            </a:r>
            <a:r>
              <a:rPr lang="tr-TR" dirty="0" smtClean="0"/>
              <a:t>ulaşılması olanaksız ve gerçek dışı standartlar belirleme eğilimi. Kişi kendisine son derece yüksek beklentiler dayatır, hata kabul etmez ve sürekli olarak kendisini eleştirir.</a:t>
            </a:r>
          </a:p>
          <a:p>
            <a:pPr algn="just"/>
            <a:r>
              <a:rPr lang="tr-TR" dirty="0" smtClean="0">
                <a:solidFill>
                  <a:srgbClr val="FF0000"/>
                </a:solidFill>
              </a:rPr>
              <a:t>2- </a:t>
            </a:r>
            <a:r>
              <a:rPr lang="tr-TR" b="1" dirty="0" smtClean="0">
                <a:solidFill>
                  <a:srgbClr val="FF0000"/>
                </a:solidFill>
              </a:rPr>
              <a:t>Başkasına yönelik: </a:t>
            </a:r>
            <a:r>
              <a:rPr lang="tr-TR" dirty="0" smtClean="0"/>
              <a:t>Belirlenen gerçek dışı ve yüksek  standartlara başkalarının uymasını bekleme eğilimi. Bu kişiler başkalarına iş vermez, yaptıklarını beğenmez, sürekli hata bulurlar. Genellikle öfke ve doyumlu ilişki kuramama sorunları vardır.</a:t>
            </a:r>
          </a:p>
          <a:p>
            <a:endParaRPr lang="tr-TR" dirty="0"/>
          </a:p>
        </p:txBody>
      </p:sp>
      <p:pic>
        <p:nvPicPr>
          <p:cNvPr id="4" name="Resim 3"/>
          <p:cNvPicPr>
            <a:picLocks noChangeAspect="1"/>
          </p:cNvPicPr>
          <p:nvPr/>
        </p:nvPicPr>
        <p:blipFill>
          <a:blip r:embed="rId2"/>
          <a:stretch>
            <a:fillRect/>
          </a:stretch>
        </p:blipFill>
        <p:spPr>
          <a:xfrm>
            <a:off x="7653404" y="187986"/>
            <a:ext cx="3469708" cy="2143125"/>
          </a:xfrm>
          <a:prstGeom prst="rect">
            <a:avLst/>
          </a:prstGeom>
        </p:spPr>
      </p:pic>
    </p:spTree>
    <p:extLst>
      <p:ext uri="{BB962C8B-B14F-4D97-AF65-F5344CB8AC3E}">
        <p14:creationId xmlns:p14="http://schemas.microsoft.com/office/powerpoint/2010/main" val="93685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39244"/>
            <a:ext cx="10515600" cy="5337719"/>
          </a:xfrm>
        </p:spPr>
        <p:txBody>
          <a:bodyPr/>
          <a:lstStyle/>
          <a:p>
            <a:pPr algn="just"/>
            <a:r>
              <a:rPr lang="tr-TR" dirty="0" smtClean="0">
                <a:solidFill>
                  <a:srgbClr val="FF0000"/>
                </a:solidFill>
              </a:rPr>
              <a:t>3- </a:t>
            </a:r>
            <a:r>
              <a:rPr lang="tr-TR" b="1" dirty="0" smtClean="0">
                <a:solidFill>
                  <a:srgbClr val="FF0000"/>
                </a:solidFill>
              </a:rPr>
              <a:t>Sosyal beklentiler: </a:t>
            </a:r>
            <a:r>
              <a:rPr lang="tr-TR" dirty="0" smtClean="0"/>
              <a:t>Başkalarının kendilerinden ulaşılması olanaksız beklentileri olduğu inancı. Bu kişiler çevrelerinden onay ve takdir görmek için çok yüksek standartlara ulaşmaları gerektiğine inanırlar. Genellikle öfke, standartlara ulaşamadıklarında depresyon ve  </a:t>
            </a:r>
            <a:r>
              <a:rPr lang="tr-TR" dirty="0" err="1" smtClean="0"/>
              <a:t>başkalrı</a:t>
            </a:r>
            <a:r>
              <a:rPr lang="tr-TR" dirty="0" smtClean="0"/>
              <a:t> tarafından yargılanma korkusu duyduklarında  da sosyal kaygı sorunları vardır.</a:t>
            </a:r>
            <a:endParaRPr lang="tr-TR" dirty="0"/>
          </a:p>
        </p:txBody>
      </p:sp>
      <p:pic>
        <p:nvPicPr>
          <p:cNvPr id="4" name="Resim 3"/>
          <p:cNvPicPr>
            <a:picLocks noChangeAspect="1"/>
          </p:cNvPicPr>
          <p:nvPr/>
        </p:nvPicPr>
        <p:blipFill>
          <a:blip r:embed="rId2"/>
          <a:stretch>
            <a:fillRect/>
          </a:stretch>
        </p:blipFill>
        <p:spPr>
          <a:xfrm>
            <a:off x="3732756" y="3508103"/>
            <a:ext cx="5210828" cy="2541968"/>
          </a:xfrm>
          <a:prstGeom prst="rect">
            <a:avLst/>
          </a:prstGeom>
        </p:spPr>
      </p:pic>
    </p:spTree>
    <p:extLst>
      <p:ext uri="{BB962C8B-B14F-4D97-AF65-F5344CB8AC3E}">
        <p14:creationId xmlns:p14="http://schemas.microsoft.com/office/powerpoint/2010/main" val="26726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392471"/>
            <a:ext cx="10515600" cy="3784492"/>
          </a:xfrm>
        </p:spPr>
        <p:txBody>
          <a:bodyPr/>
          <a:lstStyle/>
          <a:p>
            <a:pPr algn="just"/>
            <a:r>
              <a:rPr lang="tr-TR" dirty="0" err="1" smtClean="0">
                <a:solidFill>
                  <a:srgbClr val="FF0000"/>
                </a:solidFill>
              </a:rPr>
              <a:t>Slaney</a:t>
            </a:r>
            <a:r>
              <a:rPr lang="tr-TR" dirty="0" smtClean="0">
                <a:solidFill>
                  <a:srgbClr val="FF0000"/>
                </a:solidFill>
              </a:rPr>
              <a:t> ve </a:t>
            </a:r>
            <a:r>
              <a:rPr lang="tr-TR" dirty="0" err="1" smtClean="0">
                <a:solidFill>
                  <a:srgbClr val="FF0000"/>
                </a:solidFill>
              </a:rPr>
              <a:t>Ashby</a:t>
            </a:r>
            <a:r>
              <a:rPr lang="tr-TR" dirty="0" smtClean="0">
                <a:solidFill>
                  <a:srgbClr val="FF0000"/>
                </a:solidFill>
              </a:rPr>
              <a:t>(1999); </a:t>
            </a:r>
            <a:r>
              <a:rPr lang="tr-TR" dirty="0" smtClean="0"/>
              <a:t>Mükemmeliyetçiliğin birçok kişilik bozukluğu ile ilişkili olduğunu vurgulamışlardır.</a:t>
            </a:r>
          </a:p>
          <a:p>
            <a:pPr algn="just"/>
            <a:r>
              <a:rPr lang="tr-TR" dirty="0" err="1" smtClean="0">
                <a:solidFill>
                  <a:srgbClr val="FF0000"/>
                </a:solidFill>
              </a:rPr>
              <a:t>İlverman</a:t>
            </a:r>
            <a:r>
              <a:rPr lang="tr-TR" dirty="0" smtClean="0"/>
              <a:t>,’’İnsan yaşamını belirleyen şey, yüksek seviyedeki beklentilerdir ve mükemmeliyetçilik sadece yüksek başarı potansiyeli olan kişilerde görülmektedir’’ demiştir.</a:t>
            </a:r>
          </a:p>
          <a:p>
            <a:pPr algn="just"/>
            <a:r>
              <a:rPr lang="tr-TR" dirty="0" err="1" smtClean="0">
                <a:solidFill>
                  <a:srgbClr val="FF0000"/>
                </a:solidFill>
              </a:rPr>
              <a:t>Missildine</a:t>
            </a:r>
            <a:r>
              <a:rPr lang="tr-TR" dirty="0" smtClean="0"/>
              <a:t>(19639 ,Doyumsuzluk ve düşük benlik algısını mükemmeliyetçiliği oluşturan temel öğeler olarak görmektedir.</a:t>
            </a:r>
            <a:endParaRPr lang="tr-TR" dirty="0"/>
          </a:p>
        </p:txBody>
      </p:sp>
      <p:pic>
        <p:nvPicPr>
          <p:cNvPr id="4" name="Resim 3"/>
          <p:cNvPicPr>
            <a:picLocks noChangeAspect="1"/>
          </p:cNvPicPr>
          <p:nvPr/>
        </p:nvPicPr>
        <p:blipFill>
          <a:blip r:embed="rId2"/>
          <a:stretch>
            <a:fillRect/>
          </a:stretch>
        </p:blipFill>
        <p:spPr>
          <a:xfrm>
            <a:off x="7441830" y="137786"/>
            <a:ext cx="3618652" cy="2129425"/>
          </a:xfrm>
          <a:prstGeom prst="rect">
            <a:avLst/>
          </a:prstGeom>
        </p:spPr>
      </p:pic>
    </p:spTree>
    <p:extLst>
      <p:ext uri="{BB962C8B-B14F-4D97-AF65-F5344CB8AC3E}">
        <p14:creationId xmlns:p14="http://schemas.microsoft.com/office/powerpoint/2010/main" val="4022892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solidFill>
                  <a:srgbClr val="FF0000"/>
                </a:solidFill>
              </a:rPr>
              <a:t>NEDENLERİ</a:t>
            </a:r>
            <a:br>
              <a:rPr lang="tr-TR" dirty="0" smtClean="0">
                <a:solidFill>
                  <a:srgbClr val="FF0000"/>
                </a:solidFill>
              </a:rPr>
            </a:br>
            <a:endParaRPr lang="tr-TR" dirty="0">
              <a:solidFill>
                <a:srgbClr val="FF0000"/>
              </a:solidFill>
            </a:endParaRPr>
          </a:p>
        </p:txBody>
      </p:sp>
      <p:sp>
        <p:nvSpPr>
          <p:cNvPr id="3" name="İçerik Yer Tutucusu 2"/>
          <p:cNvSpPr>
            <a:spLocks noGrp="1"/>
          </p:cNvSpPr>
          <p:nvPr>
            <p:ph idx="1"/>
          </p:nvPr>
        </p:nvSpPr>
        <p:spPr>
          <a:xfrm>
            <a:off x="838200" y="1377863"/>
            <a:ext cx="10515600" cy="4799100"/>
          </a:xfrm>
        </p:spPr>
        <p:txBody>
          <a:bodyPr/>
          <a:lstStyle/>
          <a:p>
            <a:pPr algn="just"/>
            <a:r>
              <a:rPr lang="tr-TR" b="1" dirty="0" smtClean="0">
                <a:solidFill>
                  <a:srgbClr val="FF0000"/>
                </a:solidFill>
              </a:rPr>
              <a:t>1- Sosyal Beklenti: </a:t>
            </a:r>
            <a:r>
              <a:rPr lang="tr-TR" dirty="0" smtClean="0"/>
              <a:t>Küçüklükte</a:t>
            </a:r>
            <a:r>
              <a:rPr lang="tr-TR" b="1" dirty="0" smtClean="0"/>
              <a:t> </a:t>
            </a:r>
            <a:r>
              <a:rPr lang="tr-TR" dirty="0" smtClean="0"/>
              <a:t>başkaları tarafından  sevilme/takdir görme/onaylanma ve kabul edilme gereksinimlerinin başarı karşısında doyum görmesi. Böylece çocuk kendi kendisine başkalarının kendisine verdiği değer kadar değer vermeyi öğrenir ve özgüveni dış etmenlere bağlı olarak biçimlenir. Kendisini eleştirilerden korumak için de tek silahının ‘’mükemmel olmak’’ olduğuna karar verir.</a:t>
            </a:r>
          </a:p>
          <a:p>
            <a:pPr marL="0" indent="0" algn="just">
              <a:buNone/>
            </a:pPr>
            <a:r>
              <a:rPr lang="tr-TR" dirty="0" smtClean="0"/>
              <a:t>   Bu kimseler başkalarının düşüncelerine ve eleştirilerine karşı duyarlı      ve kırılgan birer yetişkine dönüşürler.</a:t>
            </a:r>
            <a:endParaRPr lang="tr-TR" dirty="0"/>
          </a:p>
        </p:txBody>
      </p:sp>
      <p:pic>
        <p:nvPicPr>
          <p:cNvPr id="4" name="Resim 3"/>
          <p:cNvPicPr>
            <a:picLocks noChangeAspect="1"/>
          </p:cNvPicPr>
          <p:nvPr/>
        </p:nvPicPr>
        <p:blipFill>
          <a:blip r:embed="rId2"/>
          <a:stretch>
            <a:fillRect/>
          </a:stretch>
        </p:blipFill>
        <p:spPr>
          <a:xfrm>
            <a:off x="7866149" y="4348444"/>
            <a:ext cx="3582640" cy="1927095"/>
          </a:xfrm>
          <a:prstGeom prst="rect">
            <a:avLst/>
          </a:prstGeom>
        </p:spPr>
      </p:pic>
    </p:spTree>
    <p:extLst>
      <p:ext uri="{BB962C8B-B14F-4D97-AF65-F5344CB8AC3E}">
        <p14:creationId xmlns:p14="http://schemas.microsoft.com/office/powerpoint/2010/main" val="12904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229633"/>
            <a:ext cx="10515600" cy="3947330"/>
          </a:xfrm>
        </p:spPr>
        <p:txBody>
          <a:bodyPr>
            <a:normAutofit lnSpcReduction="10000"/>
          </a:bodyPr>
          <a:lstStyle/>
          <a:p>
            <a:pPr marL="0" indent="0" algn="just">
              <a:buNone/>
            </a:pPr>
            <a:r>
              <a:rPr lang="tr-TR" b="1" dirty="0">
                <a:solidFill>
                  <a:srgbClr val="FF0000"/>
                </a:solidFill>
              </a:rPr>
              <a:t>2</a:t>
            </a:r>
            <a:r>
              <a:rPr lang="tr-TR" dirty="0" smtClean="0">
                <a:solidFill>
                  <a:srgbClr val="FF0000"/>
                </a:solidFill>
              </a:rPr>
              <a:t>-</a:t>
            </a:r>
            <a:r>
              <a:rPr lang="tr-TR" b="1" dirty="0" smtClean="0">
                <a:solidFill>
                  <a:srgbClr val="FF0000"/>
                </a:solidFill>
              </a:rPr>
              <a:t>Sosyal Öğrenme</a:t>
            </a:r>
            <a:r>
              <a:rPr lang="tr-TR" dirty="0" smtClean="0">
                <a:solidFill>
                  <a:srgbClr val="FF0000"/>
                </a:solidFill>
              </a:rPr>
              <a:t>: </a:t>
            </a:r>
            <a:r>
              <a:rPr lang="tr-TR" dirty="0" smtClean="0"/>
              <a:t>Anne babaları mükemmeliyetçi olan çocuklar onları taklit etme eğilimine girerler. Çocuklar mükemmel görünen anne babalarını yüceltir ve onlar gibi olmak ister.</a:t>
            </a:r>
          </a:p>
          <a:p>
            <a:pPr marL="0" indent="0" algn="just">
              <a:buNone/>
            </a:pPr>
            <a:r>
              <a:rPr lang="tr-TR" b="1" dirty="0" smtClean="0">
                <a:solidFill>
                  <a:srgbClr val="FF0000"/>
                </a:solidFill>
              </a:rPr>
              <a:t>3-Sosyal Tepki : </a:t>
            </a:r>
            <a:r>
              <a:rPr lang="tr-TR" dirty="0" smtClean="0"/>
              <a:t>Karmaşa içindeki(örneğin sürekli kavga eden ana-baba, belirsiz ya da tutarsız kuralların olduğu bir  ev ortamı) bir ortamda büyümüş ve çeşitli tacizlere </a:t>
            </a:r>
            <a:r>
              <a:rPr lang="tr-TR" dirty="0"/>
              <a:t>(</a:t>
            </a:r>
            <a:r>
              <a:rPr lang="tr-TR" dirty="0" smtClean="0"/>
              <a:t>Örneğin, fiziksel şiddet görmek ,utanca boğulmak) uğramış çocuklar kendi denetleyemedikleri ve öngöremedikleri şeylerin olduğu bir ortamda denetim duygusunu geliştirebilmek amacıyla savunma mekanizması olarak mükemmeliyetçilik geliştirebilirler.</a:t>
            </a:r>
            <a:endParaRPr lang="tr-TR" dirty="0"/>
          </a:p>
        </p:txBody>
      </p:sp>
      <p:pic>
        <p:nvPicPr>
          <p:cNvPr id="4" name="Resim 3"/>
          <p:cNvPicPr>
            <a:picLocks noChangeAspect="1"/>
          </p:cNvPicPr>
          <p:nvPr/>
        </p:nvPicPr>
        <p:blipFill>
          <a:blip r:embed="rId2"/>
          <a:stretch>
            <a:fillRect/>
          </a:stretch>
        </p:blipFill>
        <p:spPr>
          <a:xfrm>
            <a:off x="8383566" y="410358"/>
            <a:ext cx="2514600" cy="1819275"/>
          </a:xfrm>
          <a:prstGeom prst="rect">
            <a:avLst/>
          </a:prstGeom>
        </p:spPr>
      </p:pic>
    </p:spTree>
    <p:extLst>
      <p:ext uri="{BB962C8B-B14F-4D97-AF65-F5344CB8AC3E}">
        <p14:creationId xmlns:p14="http://schemas.microsoft.com/office/powerpoint/2010/main" val="2352783391"/>
      </p:ext>
    </p:extLst>
  </p:cSld>
  <p:clrMapOvr>
    <a:masterClrMapping/>
  </p:clrMapOvr>
</p:sld>
</file>

<file path=ppt/theme/theme1.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1151</Words>
  <Application>Microsoft Office PowerPoint</Application>
  <PresentationFormat>Geniş ekran</PresentationFormat>
  <Paragraphs>70</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Calibri</vt:lpstr>
      <vt:lpstr>Calibri Light</vt:lpstr>
      <vt:lpstr>Office Theme</vt:lpstr>
      <vt:lpstr>BİREYLERİN MÜKEMMELİYETÇİ YAPILARI VE EBEVEYNLİK</vt:lpstr>
      <vt:lpstr>PowerPoint Sunusu</vt:lpstr>
      <vt:lpstr>PowerPoint Sunusu</vt:lpstr>
      <vt:lpstr> </vt:lpstr>
      <vt:lpstr>PowerPoint Sunusu</vt:lpstr>
      <vt:lpstr>PowerPoint Sunusu</vt:lpstr>
      <vt:lpstr>PowerPoint Sunusu</vt:lpstr>
      <vt:lpstr>NEDENLERİ </vt:lpstr>
      <vt:lpstr>PowerPoint Sunusu</vt:lpstr>
      <vt:lpstr>Antony ve Swinson(2000) mükemmelliyetçilerin özelliklerini şu şekilde belirtmişlerdir.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Mükemmeliyetçi insanlarda görülen yaygın psikolojik sorunlar:</vt:lpstr>
      <vt:lpstr>Mükemmeliyetçilik ve aile hayatı</vt:lpstr>
      <vt:lpstr>Mükemmeliyetçi anne babalar: </vt:lpstr>
      <vt:lpstr>PowerPoint Sunusu</vt:lpstr>
      <vt:lpstr>Anne babalara öneriler:</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MÜKEMMELİYETÇİ BİREY VE EBEVEYNLİK </dc:title>
  <dc:creator>ronaldinho424</dc:creator>
  <cp:lastModifiedBy>ronaldinho424</cp:lastModifiedBy>
  <cp:revision>42</cp:revision>
  <dcterms:created xsi:type="dcterms:W3CDTF">2023-05-30T05:51:09Z</dcterms:created>
  <dcterms:modified xsi:type="dcterms:W3CDTF">2023-06-05T10:53:32Z</dcterms:modified>
</cp:coreProperties>
</file>